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3" r:id="rId9"/>
    <p:sldId id="261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  <p:sldId id="273" r:id="rId19"/>
    <p:sldId id="278" r:id="rId20"/>
    <p:sldId id="274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2"/>
    <p:restoredTop sz="96405"/>
  </p:normalViewPr>
  <p:slideViewPr>
    <p:cSldViewPr snapToGrid="0" snapToObjects="1">
      <p:cViewPr varScale="1">
        <p:scale>
          <a:sx n="149" d="100"/>
          <a:sy n="149" d="100"/>
        </p:scale>
        <p:origin x="3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21" y="427291"/>
            <a:ext cx="12132179" cy="464036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Способы организации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почему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коробки может не решить всех проблем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  <a:p>
            <a:r>
              <a:rPr lang="ru-RU" dirty="0"/>
              <a:t>Начальная конфигурация: 1 таблица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Картинка: БД, приложение с </a:t>
            </a:r>
            <a:r>
              <a:rPr lang="en-US" dirty="0" err="1"/>
              <a:t>debezium</a:t>
            </a:r>
            <a:r>
              <a:rPr lang="en-US" dirty="0"/>
              <a:t>, </a:t>
            </a:r>
            <a:r>
              <a:rPr lang="ru-RU" dirty="0" err="1"/>
              <a:t>таргет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Задача: перед стартом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/>
              <a:t>Blocking snapshot =&gt; </a:t>
            </a:r>
            <a:r>
              <a:rPr lang="ru-RU" dirty="0"/>
              <a:t>долгие транзакции в случае больших таблиц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Incremental snapshot</a:t>
            </a:r>
            <a:r>
              <a:rPr lang="ru-RU" dirty="0"/>
              <a:t> (но работает только для </a:t>
            </a:r>
            <a:r>
              <a:rPr lang="en-US" dirty="0"/>
              <a:t>signal=source</a:t>
            </a:r>
            <a:r>
              <a:rPr lang="ru-RU" dirty="0"/>
              <a:t>)</a:t>
            </a:r>
          </a:p>
          <a:p>
            <a:r>
              <a:rPr lang="ru-RU" dirty="0"/>
              <a:t>Проблема </a:t>
            </a:r>
            <a:r>
              <a:rPr lang="en-US" dirty="0"/>
              <a:t>#2: Incremental snapshot </a:t>
            </a:r>
            <a:r>
              <a:rPr lang="ru-RU" dirty="0" err="1"/>
              <a:t>рабоатет</a:t>
            </a:r>
            <a:r>
              <a:rPr lang="ru-RU" dirty="0"/>
              <a:t> только для таблиц с ПК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3: долгий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Решение: своя логика снятия </a:t>
            </a:r>
            <a:r>
              <a:rPr lang="ru-RU" dirty="0" err="1"/>
              <a:t>снепшота</a:t>
            </a:r>
            <a:r>
              <a:rPr lang="ru-RU" dirty="0"/>
              <a:t> или 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4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r>
              <a:rPr lang="ru-RU" dirty="0"/>
              <a:t> запускается повторно после рестарта приложения</a:t>
            </a:r>
          </a:p>
          <a:p>
            <a:pPr lvl="1"/>
            <a:r>
              <a:rPr lang="ru-RU" dirty="0"/>
              <a:t>Решение: изменить настройку </a:t>
            </a:r>
            <a:r>
              <a:rPr lang="en-US" dirty="0" err="1"/>
              <a:t>snapshot.mode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NO_DATA </a:t>
            </a:r>
            <a:r>
              <a:rPr lang="ru-RU" dirty="0"/>
              <a:t>и управлять </a:t>
            </a:r>
            <a:r>
              <a:rPr lang="ru-RU" dirty="0" err="1"/>
              <a:t>снепшотом</a:t>
            </a:r>
            <a:r>
              <a:rPr lang="ru-RU" dirty="0"/>
              <a:t> </a:t>
            </a:r>
            <a:r>
              <a:rPr lang="ru-RU" dirty="0" err="1"/>
              <a:t>самостоятльно</a:t>
            </a:r>
            <a:r>
              <a:rPr lang="ru-RU" dirty="0"/>
              <a:t> через сигналы</a:t>
            </a:r>
          </a:p>
          <a:p>
            <a:r>
              <a:rPr lang="ru-RU" dirty="0"/>
              <a:t>Проблема </a:t>
            </a:r>
            <a:r>
              <a:rPr lang="en-US" dirty="0"/>
              <a:t>#5</a:t>
            </a:r>
            <a:r>
              <a:rPr lang="ru-RU" dirty="0"/>
              <a:t>: </a:t>
            </a:r>
            <a:r>
              <a:rPr lang="ru-RU" dirty="0" err="1"/>
              <a:t>снепшоты</a:t>
            </a:r>
            <a:r>
              <a:rPr lang="ru-RU" dirty="0"/>
              <a:t> через сигналы не запускаются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 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#2: heartbeat </a:t>
            </a:r>
            <a:r>
              <a:rPr lang="ru-RU" dirty="0"/>
              <a:t>таблица</a:t>
            </a:r>
          </a:p>
          <a:p>
            <a:r>
              <a:rPr lang="ru-RU" dirty="0"/>
              <a:t>Проблема </a:t>
            </a:r>
            <a:r>
              <a:rPr lang="en-US" dirty="0"/>
              <a:t>#6: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pPr lvl="1"/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</a:t>
            </a:r>
            <a:r>
              <a:rPr lang="ru-RU" dirty="0" err="1"/>
              <a:t>потерянныйсрез</a:t>
            </a:r>
            <a:r>
              <a:rPr lang="ru-RU" dirty="0"/>
              <a:t> данных за заданные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</p:spTree>
    <p:extLst>
      <p:ext uri="{BB962C8B-B14F-4D97-AF65-F5344CB8AC3E}">
        <p14:creationId xmlns:p14="http://schemas.microsoft.com/office/powerpoint/2010/main" val="299414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«ошибка про получение схемы»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 и переход </a:t>
            </a:r>
            <a:r>
              <a:rPr lang="ru-RU" dirty="0" err="1"/>
              <a:t>инстанса</a:t>
            </a:r>
            <a:r>
              <a:rPr lang="ru-RU" dirty="0"/>
              <a:t>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  <a:p>
            <a:pPr lvl="1"/>
            <a:r>
              <a:rPr lang="ru-RU" dirty="0"/>
              <a:t>Установить настройку, ограничивающую размер </a:t>
            </a:r>
            <a:r>
              <a:rPr lang="en-US" dirty="0"/>
              <a:t>WAL’</a:t>
            </a:r>
            <a:r>
              <a:rPr lang="ru-RU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эвенты</a:t>
            </a:r>
            <a:r>
              <a:rPr lang="ru-RU" dirty="0"/>
              <a:t> с неполным состоянием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REPLICA IDENTITY FULL</a:t>
            </a:r>
          </a:p>
          <a:p>
            <a:pPr lvl="1"/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73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партиционированные</a:t>
            </a:r>
            <a:r>
              <a:rPr lang="ru-RU" dirty="0"/>
              <a:t>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«</a:t>
            </a:r>
            <a:r>
              <a:rPr lang="en-US" dirty="0" err="1"/>
              <a:t>publish_via_partition_root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hypertable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Описание задачи для примера</a:t>
            </a:r>
          </a:p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endParaRPr lang="ru-RU" dirty="0"/>
          </a:p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dirty="0" err="1"/>
              <a:t>avro</a:t>
            </a:r>
            <a:r>
              <a:rPr lang="en-US" dirty="0"/>
              <a:t>-</a:t>
            </a:r>
            <a:r>
              <a:rPr lang="ru-RU" dirty="0"/>
              <a:t>формат.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упавший мастер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в кластере</a:t>
            </a:r>
            <a:r>
              <a:rPr lang="en-US" dirty="0"/>
              <a:t> PG </a:t>
            </a:r>
            <a:r>
              <a:rPr lang="ru-RU" dirty="0"/>
              <a:t>переехал,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упал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DNS </a:t>
            </a:r>
            <a:r>
              <a:rPr lang="ru-RU" dirty="0"/>
              <a:t>имя мастера не изменилось, то достаточно </a:t>
            </a:r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  <a:p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переименование сработало только на верхнем уровне.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</a:t>
            </a:r>
            <a:r>
              <a:rPr lang="ru-RU" dirty="0" err="1"/>
              <a:t>таблцы</a:t>
            </a:r>
            <a:r>
              <a:rPr lang="ru-RU" dirty="0"/>
              <a:t>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long, </a:t>
            </a:r>
            <a:r>
              <a:rPr lang="ru-RU" dirty="0"/>
              <a:t>другой в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0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  <a:p>
            <a:r>
              <a:rPr lang="ru-RU" dirty="0"/>
              <a:t>Что-то может быть отражено в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Процесс захвата изменений</a:t>
            </a:r>
          </a:p>
          <a:p>
            <a:pPr lvl="1"/>
            <a:r>
              <a:rPr lang="ru-RU" dirty="0"/>
              <a:t>Обычно речь про такие операции, как </a:t>
            </a:r>
            <a:r>
              <a:rPr lang="en-US" dirty="0"/>
              <a:t>create, update, delete</a:t>
            </a:r>
            <a:endParaRPr lang="ru-RU" dirty="0"/>
          </a:p>
          <a:p>
            <a:pPr lvl="1"/>
            <a:r>
              <a:rPr lang="ru-RU" dirty="0"/>
              <a:t>В некоторых случаях отслеживаются также и </a:t>
            </a:r>
            <a:r>
              <a:rPr lang="en-US" dirty="0"/>
              <a:t>truncate</a:t>
            </a:r>
            <a:endParaRPr lang="ru-RU" dirty="0"/>
          </a:p>
          <a:p>
            <a:r>
              <a:rPr lang="ru-RU" dirty="0"/>
              <a:t>Процесс непрерывный </a:t>
            </a:r>
          </a:p>
          <a:p>
            <a:r>
              <a:rPr lang="ru-RU" dirty="0"/>
              <a:t>Может подразумевать снятие начального </a:t>
            </a:r>
            <a:r>
              <a:rPr lang="ru-RU" dirty="0" err="1"/>
              <a:t>снепшота</a:t>
            </a:r>
            <a:r>
              <a:rPr lang="ru-RU" dirty="0"/>
              <a:t> сущности(ей)</a:t>
            </a:r>
          </a:p>
          <a:p>
            <a:r>
              <a:rPr lang="ru-RU" dirty="0"/>
              <a:t>Цель: получить и обработать изменения на источнике</a:t>
            </a:r>
          </a:p>
          <a:p>
            <a:pPr lvl="1"/>
            <a:r>
              <a:rPr lang="ru-RU" dirty="0"/>
              <a:t>Обработка может включать в себя как реагирование на событие «на месте» без сохранения куда-либо, так и сохранение в новое хранилище для дальнейшей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Описание задачи для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Требования:</a:t>
            </a:r>
          </a:p>
          <a:p>
            <a:r>
              <a:rPr lang="ru-RU" dirty="0"/>
              <a:t>Должны «захватывать» такие операции, как </a:t>
            </a:r>
            <a:r>
              <a:rPr lang="en-US" dirty="0"/>
              <a:t>create, update, delete</a:t>
            </a:r>
          </a:p>
          <a:p>
            <a:r>
              <a:rPr lang="ru-RU" dirty="0"/>
              <a:t>Перед началом работы должно быть сохранено текущее состояние сущности</a:t>
            </a:r>
          </a:p>
          <a:p>
            <a:r>
              <a:rPr lang="ru-RU" dirty="0"/>
              <a:t>Должны быть обеспечены гарантии доставки (потери недопустимы)</a:t>
            </a:r>
          </a:p>
          <a:p>
            <a:r>
              <a:rPr lang="ru-RU" dirty="0"/>
              <a:t>Должна быть возможность менять список отслеживаемых сущностей</a:t>
            </a:r>
          </a:p>
          <a:p>
            <a:r>
              <a:rPr lang="ru-RU" dirty="0"/>
              <a:t>Полученные </a:t>
            </a:r>
            <a:r>
              <a:rPr lang="ru-RU" dirty="0" err="1"/>
              <a:t>эвенты</a:t>
            </a:r>
            <a:r>
              <a:rPr lang="ru-RU" dirty="0"/>
              <a:t> сохраняются </a:t>
            </a:r>
            <a:r>
              <a:rPr lang="en-US" dirty="0"/>
              <a:t>as-is </a:t>
            </a:r>
            <a:r>
              <a:rPr lang="ru-RU" dirty="0"/>
              <a:t>в КХД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1041</Words>
  <Application>Microsoft Macintosh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Office Theme</vt:lpstr>
      <vt:lpstr>Способы организации CDC в PostgreSQL и почему Debezium из коробки может не решить всех проблем </vt:lpstr>
      <vt:lpstr>О чем пойдет речь</vt:lpstr>
      <vt:lpstr>Перед тем, как начнем</vt:lpstr>
      <vt:lpstr>Кратко «что такое и зачем CDC»</vt:lpstr>
      <vt:lpstr>Описание задачи для примера</vt:lpstr>
      <vt:lpstr>Известные и не очень способы организации CDC: LISTEN/NOTIFY</vt:lpstr>
      <vt:lpstr>Известные и не очень способы организации CDC: SELECT</vt:lpstr>
      <vt:lpstr>Известные и не очень способы организации CDC: Triggers / Outbox</vt:lpstr>
      <vt:lpstr>Debezium: где можно споткнуться</vt:lpstr>
      <vt:lpstr>Debezium: «базовый сетап»</vt:lpstr>
      <vt:lpstr>Debezium: «базовый сетап»</vt:lpstr>
      <vt:lpstr>Debezium: снепшоты</vt:lpstr>
      <vt:lpstr>Debezium: снепшоты</vt:lpstr>
      <vt:lpstr>Debezium: снепшоты</vt:lpstr>
      <vt:lpstr>Debezium: снепшоты</vt:lpstr>
      <vt:lpstr>Debezium: редко обновляемые таблицы</vt:lpstr>
      <vt:lpstr>Debezium: эвенты с неполным состоянием</vt:lpstr>
      <vt:lpstr>Debezium: партиционированные таблицы</vt:lpstr>
      <vt:lpstr>Debezium: hypertable</vt:lpstr>
      <vt:lpstr>Debezium: эволюция схем</vt:lpstr>
      <vt:lpstr>Debezium: упавший мастер</vt:lpstr>
      <vt:lpstr>Debezium: cdc для шардов</vt:lpstr>
      <vt:lpstr>Debezium: cdc для шардов</vt:lpstr>
      <vt:lpstr>Debezium: timestamp / timestamptz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37</cp:revision>
  <dcterms:created xsi:type="dcterms:W3CDTF">2025-07-21T17:32:12Z</dcterms:created>
  <dcterms:modified xsi:type="dcterms:W3CDTF">2025-08-18T01:59:26Z</dcterms:modified>
</cp:coreProperties>
</file>