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handoutMasterIdLst>
    <p:handoutMasterId r:id="rId8"/>
  </p:handoutMasterIdLst>
  <p:sldIdLst>
    <p:sldId id="667" r:id="rId2"/>
    <p:sldId id="669" r:id="rId3"/>
    <p:sldId id="674" r:id="rId4"/>
    <p:sldId id="671" r:id="rId5"/>
    <p:sldId id="675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8000"/>
    <a:srgbClr val="FFCC00"/>
    <a:srgbClr val="006600"/>
    <a:srgbClr val="009900"/>
    <a:srgbClr val="000099"/>
    <a:srgbClr val="3333CC"/>
    <a:srgbClr val="0C279C"/>
    <a:srgbClr val="00C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85559" autoAdjust="0"/>
  </p:normalViewPr>
  <p:slideViewPr>
    <p:cSldViewPr>
      <p:cViewPr>
        <p:scale>
          <a:sx n="75" d="100"/>
          <a:sy n="75" d="100"/>
        </p:scale>
        <p:origin x="-14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156"/>
    </p:cViewPr>
  </p:sorterViewPr>
  <p:notesViewPr>
    <p:cSldViewPr>
      <p:cViewPr>
        <p:scale>
          <a:sx n="51" d="100"/>
          <a:sy n="51" d="100"/>
        </p:scale>
        <p:origin x="-1853" y="-37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6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6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>
              <a:defRPr sz="1200"/>
            </a:lvl1pPr>
          </a:lstStyle>
          <a:p>
            <a:fld id="{C00DE6C3-84B8-4A73-A39D-CAE8D9FE3AE7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958"/>
            <a:ext cx="3169920" cy="480625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8958"/>
            <a:ext cx="3169920" cy="480625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r">
              <a:defRPr sz="1200"/>
            </a:lvl1pPr>
          </a:lstStyle>
          <a:p>
            <a:fld id="{7DD27B46-FC40-4937-84EC-A63B79FD5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4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527" tIns="48764" rIns="97527" bIns="487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527" tIns="48764" rIns="97527" bIns="48764" rtlCol="0"/>
          <a:lstStyle>
            <a:lvl1pPr algn="r">
              <a:defRPr sz="1200"/>
            </a:lvl1pPr>
          </a:lstStyle>
          <a:p>
            <a:fld id="{16A66B00-D14E-4D26-B5CD-876BC00063D7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527" tIns="48764" rIns="97527" bIns="487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7527" tIns="48764" rIns="97527" bIns="487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527" tIns="48764" rIns="97527" bIns="487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527" tIns="48764" rIns="97527" bIns="48764" rtlCol="0" anchor="b"/>
          <a:lstStyle>
            <a:lvl1pPr algn="r">
              <a:defRPr sz="1200"/>
            </a:lvl1pPr>
          </a:lstStyle>
          <a:p>
            <a:fld id="{40AFCF39-10AE-4AC7-8A7E-4016495A4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CF39-10AE-4AC7-8A7E-4016495A49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95400" y="1676400"/>
            <a:ext cx="6324600" cy="2362200"/>
          </a:xfrm>
        </p:spPr>
        <p:txBody>
          <a:bodyPr anchor="ctr"/>
          <a:lstStyle>
            <a:lvl1pPr marL="0" indent="1588">
              <a:lnSpc>
                <a:spcPct val="15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54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221163"/>
          </a:xfrm>
          <a:prstGeom prst="rect">
            <a:avLst/>
          </a:prstGeom>
          <a:solidFill>
            <a:srgbClr val="E3E3E3"/>
          </a:solidFill>
        </p:spPr>
        <p:txBody>
          <a:bodyPr rtlCol="0">
            <a:normAutofit/>
          </a:bodyPr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CDAB-E7A9-42AE-83E8-2C8B7F1C17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297BD-6492-469F-A931-615908FD2136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755-22BF-48F9-AF1B-3499A1DD1A5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July 15,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5003E-36EA-410C-A3CD-505B854269A4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5" r:id="rId12"/>
    <p:sldLayoutId id="2147483746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297BD-6492-469F-A931-615908FD2136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1752600"/>
            <a:ext cx="7543800" cy="1143000"/>
          </a:xfrm>
        </p:spPr>
        <p:txBody>
          <a:bodyPr>
            <a:normAutofit fontScale="92500" lnSpcReduction="1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400" b="1" dirty="0" smtClean="0"/>
              <a:t>The Art of Storytelling:</a:t>
            </a:r>
          </a:p>
          <a:p>
            <a:pPr indent="0" algn="ctr">
              <a:lnSpc>
                <a:spcPct val="100000"/>
              </a:lnSpc>
              <a:buNone/>
            </a:pPr>
            <a:r>
              <a:rPr lang="en-US" sz="2800" i="1" dirty="0" smtClean="0"/>
              <a:t>Bringing science and curiosity to life</a:t>
            </a:r>
            <a:endParaRPr lang="en-US" sz="2800" i="1" dirty="0"/>
          </a:p>
        </p:txBody>
      </p:sp>
      <p:pic>
        <p:nvPicPr>
          <p:cNvPr id="7170" name="Picture 2" descr="K:\Consulting Team\4.0 Consulting Management\4.7 Consulting Tools\Presentation Image Gallery\3D blank characters\3D Character (47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90900"/>
            <a:ext cx="3200400" cy="24003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82000" cy="609600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Keys to Effective Data-Telling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1420743"/>
            <a:ext cx="6324600" cy="446276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endParaRPr lang="en-US" sz="1600" dirty="0" smtClean="0"/>
          </a:p>
          <a:p>
            <a:pPr marL="228600" indent="-228600">
              <a:buAutoNum type="arabicPeriod"/>
            </a:pPr>
            <a:r>
              <a:rPr lang="en-US" sz="2000" b="1" dirty="0" smtClean="0"/>
              <a:t> Keep </a:t>
            </a:r>
            <a:r>
              <a:rPr lang="en-US" sz="2000" b="1" dirty="0"/>
              <a:t>your audience in </a:t>
            </a:r>
            <a:r>
              <a:rPr lang="en-US" sz="2000" b="1" dirty="0" smtClean="0"/>
              <a:t>mind</a:t>
            </a:r>
            <a:endParaRPr lang="en-US" sz="2000" dirty="0" smtClean="0"/>
          </a:p>
          <a:p>
            <a:pPr lvl="1"/>
            <a:r>
              <a:rPr lang="en-US" sz="1600" dirty="0" smtClean="0"/>
              <a:t>The goal of analysis is to communicate </a:t>
            </a:r>
            <a:r>
              <a:rPr lang="en-US" sz="1600" dirty="0"/>
              <a:t>something to </a:t>
            </a:r>
            <a:r>
              <a:rPr lang="en-US" sz="1600" dirty="0" smtClean="0"/>
              <a:t>Someone</a:t>
            </a:r>
            <a:r>
              <a:rPr lang="en-US" sz="1600" dirty="0"/>
              <a:t>; keep that </a:t>
            </a:r>
            <a:r>
              <a:rPr lang="en-US" sz="1600" dirty="0" smtClean="0"/>
              <a:t>Someone </a:t>
            </a:r>
            <a:r>
              <a:rPr lang="en-US" sz="1600" dirty="0"/>
              <a:t>top of </a:t>
            </a:r>
            <a:r>
              <a:rPr lang="en-US" sz="1600" dirty="0" smtClean="0"/>
              <a:t>mind when choosing the charts, graphs and communication method you are using</a:t>
            </a:r>
            <a:endParaRPr lang="en-US" sz="1600" dirty="0"/>
          </a:p>
          <a:p>
            <a:pPr marL="685800" lvl="1" indent="-228600">
              <a:buFont typeface="Arial" pitchFamily="34" charset="0"/>
              <a:buChar char="•"/>
            </a:pPr>
            <a:endParaRPr lang="en-US" sz="1600" b="1" dirty="0"/>
          </a:p>
          <a:p>
            <a:pPr marL="228600" indent="-228600">
              <a:buFont typeface="+mj-lt"/>
              <a:buAutoNum type="arabicPeriod"/>
            </a:pPr>
            <a:r>
              <a:rPr lang="en-US" sz="2000" b="1" dirty="0" smtClean="0"/>
              <a:t> Focus on the insights and goals of the analysis</a:t>
            </a:r>
          </a:p>
          <a:p>
            <a:pPr lvl="1"/>
            <a:r>
              <a:rPr lang="en-US" sz="1600" dirty="0" smtClean="0"/>
              <a:t>Use your research questions to guide the final communication.  The </a:t>
            </a:r>
            <a:r>
              <a:rPr lang="en-US" sz="1600" dirty="0"/>
              <a:t>correct </a:t>
            </a:r>
            <a:r>
              <a:rPr lang="en-US" sz="1600" dirty="0" smtClean="0"/>
              <a:t>chart types are the ones that will </a:t>
            </a:r>
            <a:r>
              <a:rPr lang="en-US" sz="1600" dirty="0"/>
              <a:t>be the easiest for your audience to </a:t>
            </a:r>
            <a:r>
              <a:rPr lang="en-US" sz="1600" dirty="0" smtClean="0"/>
              <a:t>interpret</a:t>
            </a:r>
          </a:p>
          <a:p>
            <a:pPr lvl="1"/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2000" b="1" dirty="0" smtClean="0"/>
              <a:t> Support </a:t>
            </a:r>
            <a:r>
              <a:rPr lang="en-US" sz="2000" b="1" dirty="0"/>
              <a:t>with text</a:t>
            </a:r>
          </a:p>
          <a:p>
            <a:pPr lvl="1"/>
            <a:r>
              <a:rPr lang="en-US" sz="1600" dirty="0" smtClean="0"/>
              <a:t>Every </a:t>
            </a:r>
            <a:r>
              <a:rPr lang="en-US" sz="1600" dirty="0"/>
              <a:t>slide and every chart needs a title, every axis needs a label.  It should be clear what the audience is looking at. Supplement the chart with callouts or a single sentence that captures the essence of the message.  If you want your audience to draw a specific conclusion, state it </a:t>
            </a:r>
            <a:r>
              <a:rPr lang="en-US" sz="1600" dirty="0" smtClean="0"/>
              <a:t>explicitly</a:t>
            </a:r>
            <a:endParaRPr lang="en-US" sz="1600" dirty="0"/>
          </a:p>
        </p:txBody>
      </p:sp>
      <p:pic>
        <p:nvPicPr>
          <p:cNvPr id="7170" name="Picture 2" descr="http://www.marketlikeachick.com/wp-content/uploads/2010/04/Tell-Your-Story-300x2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96" y="2362200"/>
            <a:ext cx="2428904" cy="24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Keys to Effective Data-Telling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418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http://2.bp.blogspot.com/-c7fs3vFkLv8/T957hqB5ZXI/AAAAAAAAF9A/WL-4llEwK3M/s1600/Pie+instead+of+simple+tex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21511"/>
          <a:stretch/>
        </p:blipFill>
        <p:spPr bwMode="auto">
          <a:xfrm>
            <a:off x="635000" y="2619376"/>
            <a:ext cx="2895600" cy="27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2.bp.blogspot.com/-j85OI-ghJ9Y/T957iCH6sfI/AAAAAAAAF9I/DCcF1ZUAqO4/s1600/Simple+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714157"/>
            <a:ext cx="4648200" cy="13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1295400" y="1473200"/>
            <a:ext cx="1574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solidFill>
                  <a:schemeClr val="tx1"/>
                </a:solidFill>
              </a:rPr>
              <a:t>Good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905500" y="1473200"/>
            <a:ext cx="1574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solidFill>
                  <a:schemeClr val="tx1"/>
                </a:solidFill>
              </a:rPr>
              <a:t>Better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Keys to Effective Data-Telling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1574630"/>
            <a:ext cx="5867400" cy="415498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lvl="1"/>
            <a:endParaRPr lang="en-US" sz="1600" b="1" dirty="0"/>
          </a:p>
          <a:p>
            <a:pPr marL="182880" indent="-91440">
              <a:buFont typeface="+mj-lt"/>
              <a:buAutoNum type="arabicPeriod" startAt="4"/>
            </a:pPr>
            <a:r>
              <a:rPr lang="en-US" sz="2000" b="1" dirty="0" smtClean="0"/>
              <a:t> Aim </a:t>
            </a:r>
            <a:r>
              <a:rPr lang="en-US" sz="2000" b="1" dirty="0"/>
              <a:t>for </a:t>
            </a:r>
            <a:r>
              <a:rPr lang="en-US" sz="2000" b="1" dirty="0" smtClean="0"/>
              <a:t>simplicity</a:t>
            </a: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don’t need 125 slides to prove your point, nor do you need intensely complicated visuals.  Sometimes a single number in large font is the most powerful way to convey your point</a:t>
            </a:r>
          </a:p>
          <a:p>
            <a:pPr lvl="1"/>
            <a:endParaRPr lang="en-US" sz="1600" dirty="0"/>
          </a:p>
          <a:p>
            <a:pPr marL="182880" indent="-91440">
              <a:buFont typeface="+mj-lt"/>
              <a:buAutoNum type="arabicPeriod" startAt="4"/>
            </a:pPr>
            <a:r>
              <a:rPr lang="en-US" sz="2000" b="1" dirty="0"/>
              <a:t> Use color strategically</a:t>
            </a:r>
          </a:p>
          <a:p>
            <a:pPr lvl="1"/>
            <a:r>
              <a:rPr lang="en-US" sz="1600" dirty="0" smtClean="0"/>
              <a:t>Color </a:t>
            </a:r>
            <a:r>
              <a:rPr lang="en-US" sz="1600" dirty="0"/>
              <a:t>is a strong visual cue to help your audience understand where they should focus their attention. Use it strategically to highlight the important parts of your visual.  In general, aim to use a color palette of shades of grey with pointed use of color</a:t>
            </a:r>
          </a:p>
          <a:p>
            <a:pPr marL="228600" indent="-228600">
              <a:buFont typeface="+mj-lt"/>
              <a:buAutoNum type="arabicPeriod" startAt="4"/>
            </a:pPr>
            <a:endParaRPr lang="en-US" sz="1600" b="1" dirty="0"/>
          </a:p>
          <a:p>
            <a:pPr lvl="1"/>
            <a:endParaRPr lang="en-US" sz="1600" dirty="0"/>
          </a:p>
          <a:p>
            <a:pPr marL="800100" lvl="1" indent="-34290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9" name="Picture 2" descr="http://www.marketlikeachick.com/wp-content/uploads/2010/04/Tell-Your-Story-300x2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96" y="2362200"/>
            <a:ext cx="2428904" cy="24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Keys to Effective Data-Telling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://2.bp.blogspot.com/-w_kOoE51jVg/UEjcYasgA7I/AAAAAAAAHFc/yAfz2xL6F2Q/s1600/Days+away+from+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2350403"/>
            <a:ext cx="4775200" cy="30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6200" y="2337704"/>
            <a:ext cx="3962400" cy="4367896"/>
            <a:chOff x="1" y="1625718"/>
            <a:chExt cx="3784599" cy="4171899"/>
          </a:xfrm>
        </p:grpSpPr>
        <p:pic>
          <p:nvPicPr>
            <p:cNvPr id="3074" name="Picture 2" descr="http://3.bp.blogspot.com/--sq0WFCtDcQ/UEfPetL8dYI/AAAAAAAAHEs/WY8XMlMzHrg/s1600/Color+me+bad%2528ly%2529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" r="37131"/>
            <a:stretch/>
          </p:blipFill>
          <p:spPr bwMode="auto">
            <a:xfrm>
              <a:off x="1" y="1625718"/>
              <a:ext cx="3784599" cy="231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3.bp.blogspot.com/--sq0WFCtDcQ/UEfPetL8dYI/AAAAAAAAHEs/WY8XMlMzHrg/s1600/Color+me+bad%2528ly%2529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01" t="4165"/>
            <a:stretch/>
          </p:blipFill>
          <p:spPr bwMode="auto">
            <a:xfrm>
              <a:off x="1242026" y="3927143"/>
              <a:ext cx="1669205" cy="187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Straight Connector 3"/>
          <p:cNvCxnSpPr/>
          <p:nvPr/>
        </p:nvCxnSpPr>
        <p:spPr>
          <a:xfrm>
            <a:off x="4241800" y="1371600"/>
            <a:ext cx="0" cy="411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6"/>
          <p:cNvSpPr txBox="1">
            <a:spLocks/>
          </p:cNvSpPr>
          <p:nvPr/>
        </p:nvSpPr>
        <p:spPr>
          <a:xfrm>
            <a:off x="1295400" y="1473200"/>
            <a:ext cx="1574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solidFill>
                  <a:schemeClr val="tx1"/>
                </a:solidFill>
              </a:rPr>
              <a:t>Good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905500" y="1473200"/>
            <a:ext cx="1574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solidFill>
                  <a:schemeClr val="tx1"/>
                </a:solidFill>
              </a:rPr>
              <a:t>Better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24628</TotalTime>
  <Words>256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PowerPoint Presentation</vt:lpstr>
      <vt:lpstr>Keys to Effective Data-Telling</vt:lpstr>
      <vt:lpstr>Keys to Effective Data-Telling</vt:lpstr>
      <vt:lpstr>Keys to Effective Data-Telling</vt:lpstr>
      <vt:lpstr>Keys to Effective Data-Telling</vt:lpstr>
    </vt:vector>
  </TitlesOfParts>
  <Company>The WellPoint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AB97354</dc:creator>
  <cp:lastModifiedBy>Matthew.Jesser</cp:lastModifiedBy>
  <cp:revision>959</cp:revision>
  <cp:lastPrinted>2012-01-10T00:57:27Z</cp:lastPrinted>
  <dcterms:created xsi:type="dcterms:W3CDTF">2011-02-14T17:32:27Z</dcterms:created>
  <dcterms:modified xsi:type="dcterms:W3CDTF">2013-07-15T18:06:58Z</dcterms:modified>
</cp:coreProperties>
</file>