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72" r:id="rId1"/>
  </p:sldMasterIdLst>
  <p:notesMasterIdLst>
    <p:notesMasterId r:id="rId13"/>
  </p:notesMasterIdLst>
  <p:sldIdLst>
    <p:sldId id="256" r:id="rId2"/>
    <p:sldId id="263" r:id="rId3"/>
    <p:sldId id="269" r:id="rId4"/>
    <p:sldId id="273" r:id="rId5"/>
    <p:sldId id="272" r:id="rId6"/>
    <p:sldId id="274" r:id="rId7"/>
    <p:sldId id="275" r:id="rId8"/>
    <p:sldId id="276" r:id="rId9"/>
    <p:sldId id="267" r:id="rId10"/>
    <p:sldId id="280" r:id="rId11"/>
    <p:sldId id="278" r:id="rId12"/>
  </p:sldIdLst>
  <p:sldSz cx="5327650" cy="7559675"/>
  <p:notesSz cx="6807200" cy="9939338"/>
  <p:defaultTextStyle>
    <a:defPPr>
      <a:defRPr lang="ja-JP"/>
    </a:defPPr>
    <a:lvl1pPr marL="0" algn="l" defTabSz="702899" rtl="0" eaLnBrk="1" latinLnBrk="0" hangingPunct="1">
      <a:defRPr kumimoji="1" sz="1384" kern="1200">
        <a:solidFill>
          <a:schemeClr val="tx1"/>
        </a:solidFill>
        <a:latin typeface="+mn-lt"/>
        <a:ea typeface="+mn-ea"/>
        <a:cs typeface="+mn-cs"/>
      </a:defRPr>
    </a:lvl1pPr>
    <a:lvl2pPr marL="351450" algn="l" defTabSz="702899" rtl="0" eaLnBrk="1" latinLnBrk="0" hangingPunct="1">
      <a:defRPr kumimoji="1" sz="1384" kern="1200">
        <a:solidFill>
          <a:schemeClr val="tx1"/>
        </a:solidFill>
        <a:latin typeface="+mn-lt"/>
        <a:ea typeface="+mn-ea"/>
        <a:cs typeface="+mn-cs"/>
      </a:defRPr>
    </a:lvl2pPr>
    <a:lvl3pPr marL="702899" algn="l" defTabSz="702899" rtl="0" eaLnBrk="1" latinLnBrk="0" hangingPunct="1">
      <a:defRPr kumimoji="1" sz="1384" kern="1200">
        <a:solidFill>
          <a:schemeClr val="tx1"/>
        </a:solidFill>
        <a:latin typeface="+mn-lt"/>
        <a:ea typeface="+mn-ea"/>
        <a:cs typeface="+mn-cs"/>
      </a:defRPr>
    </a:lvl3pPr>
    <a:lvl4pPr marL="1054349" algn="l" defTabSz="702899" rtl="0" eaLnBrk="1" latinLnBrk="0" hangingPunct="1">
      <a:defRPr kumimoji="1" sz="1384" kern="1200">
        <a:solidFill>
          <a:schemeClr val="tx1"/>
        </a:solidFill>
        <a:latin typeface="+mn-lt"/>
        <a:ea typeface="+mn-ea"/>
        <a:cs typeface="+mn-cs"/>
      </a:defRPr>
    </a:lvl4pPr>
    <a:lvl5pPr marL="1405799" algn="l" defTabSz="702899" rtl="0" eaLnBrk="1" latinLnBrk="0" hangingPunct="1">
      <a:defRPr kumimoji="1" sz="1384" kern="1200">
        <a:solidFill>
          <a:schemeClr val="tx1"/>
        </a:solidFill>
        <a:latin typeface="+mn-lt"/>
        <a:ea typeface="+mn-ea"/>
        <a:cs typeface="+mn-cs"/>
      </a:defRPr>
    </a:lvl5pPr>
    <a:lvl6pPr marL="1757248" algn="l" defTabSz="702899" rtl="0" eaLnBrk="1" latinLnBrk="0" hangingPunct="1">
      <a:defRPr kumimoji="1" sz="1384" kern="1200">
        <a:solidFill>
          <a:schemeClr val="tx1"/>
        </a:solidFill>
        <a:latin typeface="+mn-lt"/>
        <a:ea typeface="+mn-ea"/>
        <a:cs typeface="+mn-cs"/>
      </a:defRPr>
    </a:lvl6pPr>
    <a:lvl7pPr marL="2108698" algn="l" defTabSz="702899" rtl="0" eaLnBrk="1" latinLnBrk="0" hangingPunct="1">
      <a:defRPr kumimoji="1" sz="1384" kern="1200">
        <a:solidFill>
          <a:schemeClr val="tx1"/>
        </a:solidFill>
        <a:latin typeface="+mn-lt"/>
        <a:ea typeface="+mn-ea"/>
        <a:cs typeface="+mn-cs"/>
      </a:defRPr>
    </a:lvl7pPr>
    <a:lvl8pPr marL="2460147" algn="l" defTabSz="702899" rtl="0" eaLnBrk="1" latinLnBrk="0" hangingPunct="1">
      <a:defRPr kumimoji="1" sz="1384" kern="1200">
        <a:solidFill>
          <a:schemeClr val="tx1"/>
        </a:solidFill>
        <a:latin typeface="+mn-lt"/>
        <a:ea typeface="+mn-ea"/>
        <a:cs typeface="+mn-cs"/>
      </a:defRPr>
    </a:lvl8pPr>
    <a:lvl9pPr marL="2811597" algn="l" defTabSz="702899" rtl="0" eaLnBrk="1" latinLnBrk="0" hangingPunct="1">
      <a:defRPr kumimoji="1" sz="13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10" userDrawn="1">
          <p15:clr>
            <a:srgbClr val="A4A3A4"/>
          </p15:clr>
        </p15:guide>
        <p15:guide id="2" pos="16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82"/>
    <a:srgbClr val="FFFF80"/>
    <a:srgbClr val="FFCC66"/>
    <a:srgbClr val="C00000"/>
    <a:srgbClr val="FFFF99"/>
    <a:srgbClr val="4472C4"/>
    <a:srgbClr val="FFCC00"/>
    <a:srgbClr val="99FFCC"/>
    <a:srgbClr val="7737AB"/>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6429" autoAdjust="0"/>
  </p:normalViewPr>
  <p:slideViewPr>
    <p:cSldViewPr snapToGrid="0">
      <p:cViewPr varScale="1">
        <p:scale>
          <a:sx n="91" d="100"/>
          <a:sy n="91" d="100"/>
        </p:scale>
        <p:origin x="1338" y="84"/>
      </p:cViewPr>
      <p:guideLst>
        <p:guide orient="horz" pos="3810"/>
        <p:guide pos="167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989" cy="497970"/>
          </a:xfrm>
          <a:prstGeom prst="rect">
            <a:avLst/>
          </a:prstGeom>
        </p:spPr>
        <p:txBody>
          <a:bodyPr vert="horz" lIns="88334" tIns="44167" rIns="88334" bIns="44167" rtlCol="0"/>
          <a:lstStyle>
            <a:lvl1pPr algn="l">
              <a:defRPr sz="1100"/>
            </a:lvl1pPr>
          </a:lstStyle>
          <a:p>
            <a:endParaRPr kumimoji="1" lang="ja-JP" altLang="en-US" dirty="0"/>
          </a:p>
        </p:txBody>
      </p:sp>
      <p:sp>
        <p:nvSpPr>
          <p:cNvPr id="3" name="日付プレースホルダー 2"/>
          <p:cNvSpPr>
            <a:spLocks noGrp="1"/>
          </p:cNvSpPr>
          <p:nvPr>
            <p:ph type="dt" idx="1"/>
          </p:nvPr>
        </p:nvSpPr>
        <p:spPr>
          <a:xfrm>
            <a:off x="3855690" y="0"/>
            <a:ext cx="2949989" cy="497970"/>
          </a:xfrm>
          <a:prstGeom prst="rect">
            <a:avLst/>
          </a:prstGeom>
        </p:spPr>
        <p:txBody>
          <a:bodyPr vert="horz" lIns="88334" tIns="44167" rIns="88334" bIns="44167" rtlCol="0"/>
          <a:lstStyle>
            <a:lvl1pPr algn="r">
              <a:defRPr sz="1100"/>
            </a:lvl1pPr>
          </a:lstStyle>
          <a:p>
            <a:fld id="{36FD75D3-C331-430D-A772-E6E922DB5740}" type="datetimeFigureOut">
              <a:rPr kumimoji="1" lang="ja-JP" altLang="en-US" smtClean="0"/>
              <a:pPr/>
              <a:t>2019/3/11</a:t>
            </a:fld>
            <a:endParaRPr kumimoji="1" lang="ja-JP" altLang="en-US" dirty="0"/>
          </a:p>
        </p:txBody>
      </p:sp>
      <p:sp>
        <p:nvSpPr>
          <p:cNvPr id="4" name="スライド イメージ プレースホルダー 3"/>
          <p:cNvSpPr>
            <a:spLocks noGrp="1" noRot="1" noChangeAspect="1"/>
          </p:cNvSpPr>
          <p:nvPr>
            <p:ph type="sldImg" idx="2"/>
          </p:nvPr>
        </p:nvSpPr>
        <p:spPr>
          <a:xfrm>
            <a:off x="2220913" y="1243013"/>
            <a:ext cx="2365375" cy="3354387"/>
          </a:xfrm>
          <a:prstGeom prst="rect">
            <a:avLst/>
          </a:prstGeom>
          <a:noFill/>
          <a:ln w="12700">
            <a:solidFill>
              <a:prstClr val="black"/>
            </a:solidFill>
          </a:ln>
        </p:spPr>
        <p:txBody>
          <a:bodyPr vert="horz" lIns="88334" tIns="44167" rIns="88334" bIns="44167" rtlCol="0" anchor="ctr"/>
          <a:lstStyle/>
          <a:p>
            <a:endParaRPr lang="ja-JP" altLang="en-US" dirty="0"/>
          </a:p>
        </p:txBody>
      </p:sp>
      <p:sp>
        <p:nvSpPr>
          <p:cNvPr id="5" name="ノート プレースホルダー 4"/>
          <p:cNvSpPr>
            <a:spLocks noGrp="1"/>
          </p:cNvSpPr>
          <p:nvPr>
            <p:ph type="body" sz="quarter" idx="3"/>
          </p:nvPr>
        </p:nvSpPr>
        <p:spPr>
          <a:xfrm>
            <a:off x="680417" y="4783895"/>
            <a:ext cx="5446369" cy="3912834"/>
          </a:xfrm>
          <a:prstGeom prst="rect">
            <a:avLst/>
          </a:prstGeom>
        </p:spPr>
        <p:txBody>
          <a:bodyPr vert="horz" lIns="88334" tIns="44167" rIns="88334" bIns="4416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1370"/>
            <a:ext cx="2949989" cy="497970"/>
          </a:xfrm>
          <a:prstGeom prst="rect">
            <a:avLst/>
          </a:prstGeom>
        </p:spPr>
        <p:txBody>
          <a:bodyPr vert="horz" lIns="88334" tIns="44167" rIns="88334" bIns="44167" rtlCol="0" anchor="b"/>
          <a:lstStyle>
            <a:lvl1pPr algn="l">
              <a:defRPr sz="1100"/>
            </a:lvl1pPr>
          </a:lstStyle>
          <a:p>
            <a:endParaRPr kumimoji="1" lang="ja-JP" altLang="en-US" dirty="0"/>
          </a:p>
        </p:txBody>
      </p:sp>
      <p:sp>
        <p:nvSpPr>
          <p:cNvPr id="7" name="スライド番号プレースホルダー 6"/>
          <p:cNvSpPr>
            <a:spLocks noGrp="1"/>
          </p:cNvSpPr>
          <p:nvPr>
            <p:ph type="sldNum" sz="quarter" idx="5"/>
          </p:nvPr>
        </p:nvSpPr>
        <p:spPr>
          <a:xfrm>
            <a:off x="3855690" y="9441370"/>
            <a:ext cx="2949989" cy="497970"/>
          </a:xfrm>
          <a:prstGeom prst="rect">
            <a:avLst/>
          </a:prstGeom>
        </p:spPr>
        <p:txBody>
          <a:bodyPr vert="horz" lIns="88334" tIns="44167" rIns="88334" bIns="44167" rtlCol="0" anchor="b"/>
          <a:lstStyle>
            <a:lvl1pPr algn="r">
              <a:defRPr sz="1100"/>
            </a:lvl1pPr>
          </a:lstStyle>
          <a:p>
            <a:fld id="{6E805717-9E47-4A1F-AB14-698BED6EE0D7}" type="slidenum">
              <a:rPr kumimoji="1" lang="ja-JP" altLang="en-US" smtClean="0"/>
              <a:pPr/>
              <a:t>‹#›</a:t>
            </a:fld>
            <a:endParaRPr kumimoji="1" lang="ja-JP" altLang="en-US" dirty="0"/>
          </a:p>
        </p:txBody>
      </p:sp>
    </p:spTree>
    <p:extLst>
      <p:ext uri="{BB962C8B-B14F-4D97-AF65-F5344CB8AC3E}">
        <p14:creationId xmlns:p14="http://schemas.microsoft.com/office/powerpoint/2010/main" val="1007550853"/>
      </p:ext>
    </p:extLst>
  </p:cSld>
  <p:clrMap bg1="lt1" tx1="dk1" bg2="lt2" tx2="dk2" accent1="accent1" accent2="accent2" accent3="accent3" accent4="accent4" accent5="accent5" accent6="accent6" hlink="hlink" folHlink="folHlink"/>
  <p:notesStyle>
    <a:lvl1pPr marL="0" algn="l" defTabSz="702899" rtl="0" eaLnBrk="1" latinLnBrk="0" hangingPunct="1">
      <a:defRPr kumimoji="1" sz="922" kern="1200">
        <a:solidFill>
          <a:schemeClr val="tx1"/>
        </a:solidFill>
        <a:latin typeface="+mn-lt"/>
        <a:ea typeface="+mn-ea"/>
        <a:cs typeface="+mn-cs"/>
      </a:defRPr>
    </a:lvl1pPr>
    <a:lvl2pPr marL="351450" algn="l" defTabSz="702899" rtl="0" eaLnBrk="1" latinLnBrk="0" hangingPunct="1">
      <a:defRPr kumimoji="1" sz="922" kern="1200">
        <a:solidFill>
          <a:schemeClr val="tx1"/>
        </a:solidFill>
        <a:latin typeface="+mn-lt"/>
        <a:ea typeface="+mn-ea"/>
        <a:cs typeface="+mn-cs"/>
      </a:defRPr>
    </a:lvl2pPr>
    <a:lvl3pPr marL="702899" algn="l" defTabSz="702899" rtl="0" eaLnBrk="1" latinLnBrk="0" hangingPunct="1">
      <a:defRPr kumimoji="1" sz="922" kern="1200">
        <a:solidFill>
          <a:schemeClr val="tx1"/>
        </a:solidFill>
        <a:latin typeface="+mn-lt"/>
        <a:ea typeface="+mn-ea"/>
        <a:cs typeface="+mn-cs"/>
      </a:defRPr>
    </a:lvl3pPr>
    <a:lvl4pPr marL="1054349" algn="l" defTabSz="702899" rtl="0" eaLnBrk="1" latinLnBrk="0" hangingPunct="1">
      <a:defRPr kumimoji="1" sz="922" kern="1200">
        <a:solidFill>
          <a:schemeClr val="tx1"/>
        </a:solidFill>
        <a:latin typeface="+mn-lt"/>
        <a:ea typeface="+mn-ea"/>
        <a:cs typeface="+mn-cs"/>
      </a:defRPr>
    </a:lvl4pPr>
    <a:lvl5pPr marL="1405799" algn="l" defTabSz="702899" rtl="0" eaLnBrk="1" latinLnBrk="0" hangingPunct="1">
      <a:defRPr kumimoji="1" sz="922" kern="1200">
        <a:solidFill>
          <a:schemeClr val="tx1"/>
        </a:solidFill>
        <a:latin typeface="+mn-lt"/>
        <a:ea typeface="+mn-ea"/>
        <a:cs typeface="+mn-cs"/>
      </a:defRPr>
    </a:lvl5pPr>
    <a:lvl6pPr marL="1757248" algn="l" defTabSz="702899" rtl="0" eaLnBrk="1" latinLnBrk="0" hangingPunct="1">
      <a:defRPr kumimoji="1" sz="922" kern="1200">
        <a:solidFill>
          <a:schemeClr val="tx1"/>
        </a:solidFill>
        <a:latin typeface="+mn-lt"/>
        <a:ea typeface="+mn-ea"/>
        <a:cs typeface="+mn-cs"/>
      </a:defRPr>
    </a:lvl6pPr>
    <a:lvl7pPr marL="2108698" algn="l" defTabSz="702899" rtl="0" eaLnBrk="1" latinLnBrk="0" hangingPunct="1">
      <a:defRPr kumimoji="1" sz="922" kern="1200">
        <a:solidFill>
          <a:schemeClr val="tx1"/>
        </a:solidFill>
        <a:latin typeface="+mn-lt"/>
        <a:ea typeface="+mn-ea"/>
        <a:cs typeface="+mn-cs"/>
      </a:defRPr>
    </a:lvl7pPr>
    <a:lvl8pPr marL="2460147" algn="l" defTabSz="702899" rtl="0" eaLnBrk="1" latinLnBrk="0" hangingPunct="1">
      <a:defRPr kumimoji="1" sz="922" kern="1200">
        <a:solidFill>
          <a:schemeClr val="tx1"/>
        </a:solidFill>
        <a:latin typeface="+mn-lt"/>
        <a:ea typeface="+mn-ea"/>
        <a:cs typeface="+mn-cs"/>
      </a:defRPr>
    </a:lvl8pPr>
    <a:lvl9pPr marL="2811597" algn="l" defTabSz="702899" rtl="0" eaLnBrk="1" latinLnBrk="0" hangingPunct="1">
      <a:defRPr kumimoji="1" sz="92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220913" y="1243013"/>
            <a:ext cx="2365375" cy="33543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0</a:t>
            </a:fld>
            <a:endParaRPr kumimoji="1" lang="ja-JP" altLang="en-US" dirty="0"/>
          </a:p>
        </p:txBody>
      </p:sp>
    </p:spTree>
    <p:extLst>
      <p:ext uri="{BB962C8B-B14F-4D97-AF65-F5344CB8AC3E}">
        <p14:creationId xmlns:p14="http://schemas.microsoft.com/office/powerpoint/2010/main" val="85653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1</a:t>
            </a:fld>
            <a:endParaRPr kumimoji="1" lang="ja-JP" altLang="en-US"/>
          </a:p>
        </p:txBody>
      </p:sp>
    </p:spTree>
    <p:extLst>
      <p:ext uri="{BB962C8B-B14F-4D97-AF65-F5344CB8AC3E}">
        <p14:creationId xmlns:p14="http://schemas.microsoft.com/office/powerpoint/2010/main" val="417725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2</a:t>
            </a:fld>
            <a:endParaRPr kumimoji="1" lang="ja-JP" altLang="en-US"/>
          </a:p>
        </p:txBody>
      </p:sp>
    </p:spTree>
    <p:extLst>
      <p:ext uri="{BB962C8B-B14F-4D97-AF65-F5344CB8AC3E}">
        <p14:creationId xmlns:p14="http://schemas.microsoft.com/office/powerpoint/2010/main" val="239704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3</a:t>
            </a:fld>
            <a:endParaRPr kumimoji="1" lang="ja-JP" altLang="en-US"/>
          </a:p>
        </p:txBody>
      </p:sp>
    </p:spTree>
    <p:extLst>
      <p:ext uri="{BB962C8B-B14F-4D97-AF65-F5344CB8AC3E}">
        <p14:creationId xmlns:p14="http://schemas.microsoft.com/office/powerpoint/2010/main" val="234285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4</a:t>
            </a:fld>
            <a:endParaRPr kumimoji="1" lang="ja-JP" altLang="en-US"/>
          </a:p>
        </p:txBody>
      </p:sp>
    </p:spTree>
    <p:extLst>
      <p:ext uri="{BB962C8B-B14F-4D97-AF65-F5344CB8AC3E}">
        <p14:creationId xmlns:p14="http://schemas.microsoft.com/office/powerpoint/2010/main" val="229784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5</a:t>
            </a:fld>
            <a:endParaRPr kumimoji="1" lang="ja-JP" altLang="en-US"/>
          </a:p>
        </p:txBody>
      </p:sp>
    </p:spTree>
    <p:extLst>
      <p:ext uri="{BB962C8B-B14F-4D97-AF65-F5344CB8AC3E}">
        <p14:creationId xmlns:p14="http://schemas.microsoft.com/office/powerpoint/2010/main" val="2870782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6</a:t>
            </a:fld>
            <a:endParaRPr kumimoji="1" lang="ja-JP" altLang="en-US"/>
          </a:p>
        </p:txBody>
      </p:sp>
    </p:spTree>
    <p:extLst>
      <p:ext uri="{BB962C8B-B14F-4D97-AF65-F5344CB8AC3E}">
        <p14:creationId xmlns:p14="http://schemas.microsoft.com/office/powerpoint/2010/main" val="174595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7</a:t>
            </a:fld>
            <a:endParaRPr kumimoji="1" lang="ja-JP" altLang="en-US"/>
          </a:p>
        </p:txBody>
      </p:sp>
    </p:spTree>
    <p:extLst>
      <p:ext uri="{BB962C8B-B14F-4D97-AF65-F5344CB8AC3E}">
        <p14:creationId xmlns:p14="http://schemas.microsoft.com/office/powerpoint/2010/main" val="100183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399574" y="1237197"/>
            <a:ext cx="4528503" cy="2631887"/>
          </a:xfrm>
        </p:spPr>
        <p:txBody>
          <a:bodyPr anchor="b"/>
          <a:lstStyle>
            <a:lvl1pPr algn="ctr">
              <a:defRPr sz="3496"/>
            </a:lvl1pPr>
          </a:lstStyle>
          <a:p>
            <a:r>
              <a:rPr lang="ja-JP" altLang="en-US"/>
              <a:t>マスター タイトルの書式設定</a:t>
            </a:r>
            <a:endParaRPr lang="en-US" dirty="0"/>
          </a:p>
        </p:txBody>
      </p:sp>
      <p:sp>
        <p:nvSpPr>
          <p:cNvPr id="3" name="Subtitle 2"/>
          <p:cNvSpPr>
            <a:spLocks noGrp="1"/>
          </p:cNvSpPr>
          <p:nvPr>
            <p:ph type="subTitle" idx="1"/>
          </p:nvPr>
        </p:nvSpPr>
        <p:spPr>
          <a:xfrm>
            <a:off x="665956" y="3970580"/>
            <a:ext cx="3995738" cy="1825171"/>
          </a:xfrm>
        </p:spPr>
        <p:txBody>
          <a:bodyPr/>
          <a:lstStyle>
            <a:lvl1pPr marL="0" indent="0" algn="ctr">
              <a:buNone/>
              <a:defRPr sz="1398"/>
            </a:lvl1pPr>
            <a:lvl2pPr marL="266365" indent="0" algn="ctr">
              <a:buNone/>
              <a:defRPr sz="1165"/>
            </a:lvl2pPr>
            <a:lvl3pPr marL="532729" indent="0" algn="ctr">
              <a:buNone/>
              <a:defRPr sz="1049"/>
            </a:lvl3pPr>
            <a:lvl4pPr marL="799094" indent="0" algn="ctr">
              <a:buNone/>
              <a:defRPr sz="932"/>
            </a:lvl4pPr>
            <a:lvl5pPr marL="1065459" indent="0" algn="ctr">
              <a:buNone/>
              <a:defRPr sz="932"/>
            </a:lvl5pPr>
            <a:lvl6pPr marL="1331824" indent="0" algn="ctr">
              <a:buNone/>
              <a:defRPr sz="932"/>
            </a:lvl6pPr>
            <a:lvl7pPr marL="1598188" indent="0" algn="ctr">
              <a:buNone/>
              <a:defRPr sz="932"/>
            </a:lvl7pPr>
            <a:lvl8pPr marL="1864553" indent="0" algn="ctr">
              <a:buNone/>
              <a:defRPr sz="932"/>
            </a:lvl8pPr>
            <a:lvl9pPr marL="2130918" indent="0" algn="ctr">
              <a:buNone/>
              <a:defRPr sz="932"/>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94B8655-FEA2-4F4A-8E8F-2F7F3D216149}" type="datetime1">
              <a:rPr kumimoji="1" lang="ja-JP" altLang="en-US" smtClean="0"/>
              <a:t>2019/3/11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462390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16704D4-483B-47A8-BE5B-6FF71FEB28EE}" type="datetime1">
              <a:rPr kumimoji="1" lang="ja-JP" altLang="en-US" smtClean="0"/>
              <a:t>2019/3/11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396470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2600" y="402483"/>
            <a:ext cx="1148775" cy="640647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66276" y="402483"/>
            <a:ext cx="3379728" cy="64064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B571405-A9A7-4091-860A-F170D72EA2A0}" type="datetime1">
              <a:rPr kumimoji="1" lang="ja-JP" altLang="en-US" smtClean="0"/>
              <a:t>2019/3/11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83276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A4F158-1E9F-4AEC-B42B-D2AE9500E887}" type="datetime1">
              <a:rPr kumimoji="1" lang="ja-JP" altLang="en-US" smtClean="0"/>
              <a:t>2019/3/11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218232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63501" y="1884671"/>
            <a:ext cx="4595098" cy="3144614"/>
          </a:xfrm>
        </p:spPr>
        <p:txBody>
          <a:bodyPr anchor="b"/>
          <a:lstStyle>
            <a:lvl1pPr>
              <a:defRPr sz="3496"/>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63501" y="5059035"/>
            <a:ext cx="4595098" cy="1653678"/>
          </a:xfrm>
        </p:spPr>
        <p:txBody>
          <a:bodyPr/>
          <a:lstStyle>
            <a:lvl1pPr marL="0" indent="0">
              <a:buNone/>
              <a:defRPr sz="1398">
                <a:solidFill>
                  <a:schemeClr val="tx1"/>
                </a:solidFill>
              </a:defRPr>
            </a:lvl1pPr>
            <a:lvl2pPr marL="266365" indent="0">
              <a:buNone/>
              <a:defRPr sz="1165">
                <a:solidFill>
                  <a:schemeClr val="tx1">
                    <a:tint val="75000"/>
                  </a:schemeClr>
                </a:solidFill>
              </a:defRPr>
            </a:lvl2pPr>
            <a:lvl3pPr marL="532729" indent="0">
              <a:buNone/>
              <a:defRPr sz="1049">
                <a:solidFill>
                  <a:schemeClr val="tx1">
                    <a:tint val="75000"/>
                  </a:schemeClr>
                </a:solidFill>
              </a:defRPr>
            </a:lvl3pPr>
            <a:lvl4pPr marL="799094" indent="0">
              <a:buNone/>
              <a:defRPr sz="932">
                <a:solidFill>
                  <a:schemeClr val="tx1">
                    <a:tint val="75000"/>
                  </a:schemeClr>
                </a:solidFill>
              </a:defRPr>
            </a:lvl4pPr>
            <a:lvl5pPr marL="1065459" indent="0">
              <a:buNone/>
              <a:defRPr sz="932">
                <a:solidFill>
                  <a:schemeClr val="tx1">
                    <a:tint val="75000"/>
                  </a:schemeClr>
                </a:solidFill>
              </a:defRPr>
            </a:lvl5pPr>
            <a:lvl6pPr marL="1331824" indent="0">
              <a:buNone/>
              <a:defRPr sz="932">
                <a:solidFill>
                  <a:schemeClr val="tx1">
                    <a:tint val="75000"/>
                  </a:schemeClr>
                </a:solidFill>
              </a:defRPr>
            </a:lvl6pPr>
            <a:lvl7pPr marL="1598188" indent="0">
              <a:buNone/>
              <a:defRPr sz="932">
                <a:solidFill>
                  <a:schemeClr val="tx1">
                    <a:tint val="75000"/>
                  </a:schemeClr>
                </a:solidFill>
              </a:defRPr>
            </a:lvl7pPr>
            <a:lvl8pPr marL="1864553" indent="0">
              <a:buNone/>
              <a:defRPr sz="932">
                <a:solidFill>
                  <a:schemeClr val="tx1">
                    <a:tint val="75000"/>
                  </a:schemeClr>
                </a:solidFill>
              </a:defRPr>
            </a:lvl8pPr>
            <a:lvl9pPr marL="2130918" indent="0">
              <a:buNone/>
              <a:defRPr sz="932">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033F4EF-3B6C-46CF-A8BD-E2716514FA5B}" type="datetime1">
              <a:rPr kumimoji="1" lang="ja-JP" altLang="en-US" smtClean="0"/>
              <a:t>2019/3/11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20503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66276" y="2012414"/>
            <a:ext cx="2264251"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2697123" y="2012414"/>
            <a:ext cx="2264251"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1D8D630-D380-48E9-96EF-05F89C48CCD8}" type="datetime1">
              <a:rPr kumimoji="1" lang="ja-JP" altLang="en-US" smtClean="0"/>
              <a:t>2019/3/11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84387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366970" y="402484"/>
            <a:ext cx="4595098" cy="14611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66971" y="1853171"/>
            <a:ext cx="2253845" cy="908210"/>
          </a:xfrm>
        </p:spPr>
        <p:txBody>
          <a:bodyPr anchor="b"/>
          <a:lstStyle>
            <a:lvl1pPr marL="0" indent="0">
              <a:buNone/>
              <a:defRPr sz="1398" b="1"/>
            </a:lvl1pPr>
            <a:lvl2pPr marL="266365" indent="0">
              <a:buNone/>
              <a:defRPr sz="1165" b="1"/>
            </a:lvl2pPr>
            <a:lvl3pPr marL="532729" indent="0">
              <a:buNone/>
              <a:defRPr sz="1049" b="1"/>
            </a:lvl3pPr>
            <a:lvl4pPr marL="799094" indent="0">
              <a:buNone/>
              <a:defRPr sz="932" b="1"/>
            </a:lvl4pPr>
            <a:lvl5pPr marL="1065459" indent="0">
              <a:buNone/>
              <a:defRPr sz="932" b="1"/>
            </a:lvl5pPr>
            <a:lvl6pPr marL="1331824" indent="0">
              <a:buNone/>
              <a:defRPr sz="932" b="1"/>
            </a:lvl6pPr>
            <a:lvl7pPr marL="1598188" indent="0">
              <a:buNone/>
              <a:defRPr sz="932" b="1"/>
            </a:lvl7pPr>
            <a:lvl8pPr marL="1864553" indent="0">
              <a:buNone/>
              <a:defRPr sz="932" b="1"/>
            </a:lvl8pPr>
            <a:lvl9pPr marL="2130918" indent="0">
              <a:buNone/>
              <a:defRPr sz="932" b="1"/>
            </a:lvl9pPr>
          </a:lstStyle>
          <a:p>
            <a:pPr lvl="0"/>
            <a:r>
              <a:rPr lang="ja-JP" altLang="en-US"/>
              <a:t>マスター テキストの書式設定</a:t>
            </a:r>
          </a:p>
        </p:txBody>
      </p:sp>
      <p:sp>
        <p:nvSpPr>
          <p:cNvPr id="4" name="Content Placeholder 3"/>
          <p:cNvSpPr>
            <a:spLocks noGrp="1"/>
          </p:cNvSpPr>
          <p:nvPr>
            <p:ph sz="half" idx="2"/>
          </p:nvPr>
        </p:nvSpPr>
        <p:spPr>
          <a:xfrm>
            <a:off x="366971" y="2761381"/>
            <a:ext cx="2253845"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2697123" y="1853171"/>
            <a:ext cx="2264945" cy="908210"/>
          </a:xfrm>
        </p:spPr>
        <p:txBody>
          <a:bodyPr anchor="b"/>
          <a:lstStyle>
            <a:lvl1pPr marL="0" indent="0">
              <a:buNone/>
              <a:defRPr sz="1398" b="1"/>
            </a:lvl1pPr>
            <a:lvl2pPr marL="266365" indent="0">
              <a:buNone/>
              <a:defRPr sz="1165" b="1"/>
            </a:lvl2pPr>
            <a:lvl3pPr marL="532729" indent="0">
              <a:buNone/>
              <a:defRPr sz="1049" b="1"/>
            </a:lvl3pPr>
            <a:lvl4pPr marL="799094" indent="0">
              <a:buNone/>
              <a:defRPr sz="932" b="1"/>
            </a:lvl4pPr>
            <a:lvl5pPr marL="1065459" indent="0">
              <a:buNone/>
              <a:defRPr sz="932" b="1"/>
            </a:lvl5pPr>
            <a:lvl6pPr marL="1331824" indent="0">
              <a:buNone/>
              <a:defRPr sz="932" b="1"/>
            </a:lvl6pPr>
            <a:lvl7pPr marL="1598188" indent="0">
              <a:buNone/>
              <a:defRPr sz="932" b="1"/>
            </a:lvl7pPr>
            <a:lvl8pPr marL="1864553" indent="0">
              <a:buNone/>
              <a:defRPr sz="932" b="1"/>
            </a:lvl8pPr>
            <a:lvl9pPr marL="2130918" indent="0">
              <a:buNone/>
              <a:defRPr sz="932" b="1"/>
            </a:lvl9pPr>
          </a:lstStyle>
          <a:p>
            <a:pPr lvl="0"/>
            <a:r>
              <a:rPr lang="ja-JP" altLang="en-US"/>
              <a:t>マスター テキストの書式設定</a:t>
            </a:r>
          </a:p>
        </p:txBody>
      </p:sp>
      <p:sp>
        <p:nvSpPr>
          <p:cNvPr id="6" name="Content Placeholder 5"/>
          <p:cNvSpPr>
            <a:spLocks noGrp="1"/>
          </p:cNvSpPr>
          <p:nvPr>
            <p:ph sz="quarter" idx="4"/>
          </p:nvPr>
        </p:nvSpPr>
        <p:spPr>
          <a:xfrm>
            <a:off x="2697123" y="2761381"/>
            <a:ext cx="2264945"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C7A4592-B362-4D1D-A678-AB941E7A498C}" type="datetime1">
              <a:rPr kumimoji="1" lang="ja-JP" altLang="en-US" smtClean="0"/>
              <a:t>2019/3/11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85121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5C3C15A-00A2-4B23-9B0B-2101BD03B0D8}" type="datetime1">
              <a:rPr kumimoji="1" lang="ja-JP" altLang="en-US" smtClean="0"/>
              <a:t>2019/3/11</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97580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1EFDB-7D20-4A49-A730-59CADAF3736A}" type="datetime1">
              <a:rPr kumimoji="1" lang="ja-JP" altLang="en-US" smtClean="0"/>
              <a:t>2019/3/11</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a:xfrm>
            <a:off x="4089221" y="7118670"/>
            <a:ext cx="1198721" cy="402483"/>
          </a:xfrm>
        </p:spPr>
        <p:txBody>
          <a:bodyPr/>
          <a:lstStyle>
            <a:lvl1pPr>
              <a:defRPr sz="1400"/>
            </a:lvl1pPr>
          </a:lstStyle>
          <a:p>
            <a:fld id="{BA1AACC8-012D-40C1-84DE-4014AE42646F}" type="slidenum">
              <a:rPr lang="ja-JP" altLang="en-US" smtClean="0"/>
              <a:pPr/>
              <a:t>‹#›</a:t>
            </a:fld>
            <a:endParaRPr lang="ja-JP" altLang="en-US" dirty="0"/>
          </a:p>
        </p:txBody>
      </p:sp>
    </p:spTree>
    <p:extLst>
      <p:ext uri="{BB962C8B-B14F-4D97-AF65-F5344CB8AC3E}">
        <p14:creationId xmlns:p14="http://schemas.microsoft.com/office/powerpoint/2010/main" val="3204039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66970" y="503978"/>
            <a:ext cx="1718306" cy="1763924"/>
          </a:xfrm>
        </p:spPr>
        <p:txBody>
          <a:bodyPr anchor="b"/>
          <a:lstStyle>
            <a:lvl1pPr>
              <a:defRPr sz="1864"/>
            </a:lvl1pPr>
          </a:lstStyle>
          <a:p>
            <a:r>
              <a:rPr lang="ja-JP" altLang="en-US"/>
              <a:t>マスター タイトルの書式設定</a:t>
            </a:r>
            <a:endParaRPr lang="en-US" dirty="0"/>
          </a:p>
        </p:txBody>
      </p:sp>
      <p:sp>
        <p:nvSpPr>
          <p:cNvPr id="3" name="Content Placeholder 2"/>
          <p:cNvSpPr>
            <a:spLocks noGrp="1"/>
          </p:cNvSpPr>
          <p:nvPr>
            <p:ph idx="1"/>
          </p:nvPr>
        </p:nvSpPr>
        <p:spPr>
          <a:xfrm>
            <a:off x="2264945" y="1088455"/>
            <a:ext cx="2697123" cy="5372269"/>
          </a:xfrm>
        </p:spPr>
        <p:txBody>
          <a:bodyPr/>
          <a:lstStyle>
            <a:lvl1pPr>
              <a:defRPr sz="1864"/>
            </a:lvl1pPr>
            <a:lvl2pPr>
              <a:defRPr sz="1631"/>
            </a:lvl2pPr>
            <a:lvl3pPr>
              <a:defRPr sz="1398"/>
            </a:lvl3pPr>
            <a:lvl4pPr>
              <a:defRPr sz="1165"/>
            </a:lvl4pPr>
            <a:lvl5pPr>
              <a:defRPr sz="1165"/>
            </a:lvl5pPr>
            <a:lvl6pPr>
              <a:defRPr sz="1165"/>
            </a:lvl6pPr>
            <a:lvl7pPr>
              <a:defRPr sz="1165"/>
            </a:lvl7pPr>
            <a:lvl8pPr>
              <a:defRPr sz="1165"/>
            </a:lvl8pPr>
            <a:lvl9pPr>
              <a:defRPr sz="116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66970" y="2267902"/>
            <a:ext cx="1718306" cy="4201570"/>
          </a:xfrm>
        </p:spPr>
        <p:txBody>
          <a:bodyPr/>
          <a:lstStyle>
            <a:lvl1pPr marL="0" indent="0">
              <a:buNone/>
              <a:defRPr sz="932"/>
            </a:lvl1pPr>
            <a:lvl2pPr marL="266365" indent="0">
              <a:buNone/>
              <a:defRPr sz="816"/>
            </a:lvl2pPr>
            <a:lvl3pPr marL="532729" indent="0">
              <a:buNone/>
              <a:defRPr sz="699"/>
            </a:lvl3pPr>
            <a:lvl4pPr marL="799094" indent="0">
              <a:buNone/>
              <a:defRPr sz="583"/>
            </a:lvl4pPr>
            <a:lvl5pPr marL="1065459" indent="0">
              <a:buNone/>
              <a:defRPr sz="583"/>
            </a:lvl5pPr>
            <a:lvl6pPr marL="1331824" indent="0">
              <a:buNone/>
              <a:defRPr sz="583"/>
            </a:lvl6pPr>
            <a:lvl7pPr marL="1598188" indent="0">
              <a:buNone/>
              <a:defRPr sz="583"/>
            </a:lvl7pPr>
            <a:lvl8pPr marL="1864553" indent="0">
              <a:buNone/>
              <a:defRPr sz="583"/>
            </a:lvl8pPr>
            <a:lvl9pPr marL="2130918" indent="0">
              <a:buNone/>
              <a:defRPr sz="58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321AD72-F23E-466D-AF65-75B17EAC2E5A}" type="datetime1">
              <a:rPr kumimoji="1" lang="ja-JP" altLang="en-US" smtClean="0"/>
              <a:t>2019/3/11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31534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66970" y="503978"/>
            <a:ext cx="1718306" cy="1763924"/>
          </a:xfrm>
        </p:spPr>
        <p:txBody>
          <a:bodyPr anchor="b"/>
          <a:lstStyle>
            <a:lvl1pPr>
              <a:defRPr sz="1864"/>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264945" y="1088455"/>
            <a:ext cx="2697123" cy="5372269"/>
          </a:xfrm>
        </p:spPr>
        <p:txBody>
          <a:bodyPr anchor="t"/>
          <a:lstStyle>
            <a:lvl1pPr marL="0" indent="0">
              <a:buNone/>
              <a:defRPr sz="1864"/>
            </a:lvl1pPr>
            <a:lvl2pPr marL="266365" indent="0">
              <a:buNone/>
              <a:defRPr sz="1631"/>
            </a:lvl2pPr>
            <a:lvl3pPr marL="532729" indent="0">
              <a:buNone/>
              <a:defRPr sz="1398"/>
            </a:lvl3pPr>
            <a:lvl4pPr marL="799094" indent="0">
              <a:buNone/>
              <a:defRPr sz="1165"/>
            </a:lvl4pPr>
            <a:lvl5pPr marL="1065459" indent="0">
              <a:buNone/>
              <a:defRPr sz="1165"/>
            </a:lvl5pPr>
            <a:lvl6pPr marL="1331824" indent="0">
              <a:buNone/>
              <a:defRPr sz="1165"/>
            </a:lvl6pPr>
            <a:lvl7pPr marL="1598188" indent="0">
              <a:buNone/>
              <a:defRPr sz="1165"/>
            </a:lvl7pPr>
            <a:lvl8pPr marL="1864553" indent="0">
              <a:buNone/>
              <a:defRPr sz="1165"/>
            </a:lvl8pPr>
            <a:lvl9pPr marL="2130918" indent="0">
              <a:buNone/>
              <a:defRPr sz="1165"/>
            </a:lvl9pPr>
          </a:lstStyle>
          <a:p>
            <a:r>
              <a:rPr lang="ja-JP" altLang="en-US" dirty="0"/>
              <a:t>図を追加</a:t>
            </a:r>
            <a:endParaRPr lang="en-US" dirty="0"/>
          </a:p>
        </p:txBody>
      </p:sp>
      <p:sp>
        <p:nvSpPr>
          <p:cNvPr id="4" name="Text Placeholder 3"/>
          <p:cNvSpPr>
            <a:spLocks noGrp="1"/>
          </p:cNvSpPr>
          <p:nvPr>
            <p:ph type="body" sz="half" idx="2"/>
          </p:nvPr>
        </p:nvSpPr>
        <p:spPr>
          <a:xfrm>
            <a:off x="366970" y="2267902"/>
            <a:ext cx="1718306" cy="4201570"/>
          </a:xfrm>
        </p:spPr>
        <p:txBody>
          <a:bodyPr/>
          <a:lstStyle>
            <a:lvl1pPr marL="0" indent="0">
              <a:buNone/>
              <a:defRPr sz="932"/>
            </a:lvl1pPr>
            <a:lvl2pPr marL="266365" indent="0">
              <a:buNone/>
              <a:defRPr sz="816"/>
            </a:lvl2pPr>
            <a:lvl3pPr marL="532729" indent="0">
              <a:buNone/>
              <a:defRPr sz="699"/>
            </a:lvl3pPr>
            <a:lvl4pPr marL="799094" indent="0">
              <a:buNone/>
              <a:defRPr sz="583"/>
            </a:lvl4pPr>
            <a:lvl5pPr marL="1065459" indent="0">
              <a:buNone/>
              <a:defRPr sz="583"/>
            </a:lvl5pPr>
            <a:lvl6pPr marL="1331824" indent="0">
              <a:buNone/>
              <a:defRPr sz="583"/>
            </a:lvl6pPr>
            <a:lvl7pPr marL="1598188" indent="0">
              <a:buNone/>
              <a:defRPr sz="583"/>
            </a:lvl7pPr>
            <a:lvl8pPr marL="1864553" indent="0">
              <a:buNone/>
              <a:defRPr sz="583"/>
            </a:lvl8pPr>
            <a:lvl9pPr marL="2130918" indent="0">
              <a:buNone/>
              <a:defRPr sz="58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D74A94E-9FE0-4AA2-8E80-ACB3ABE76BC2}" type="datetime1">
              <a:rPr kumimoji="1" lang="ja-JP" altLang="en-US" smtClean="0"/>
              <a:t>2019/3/11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68946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76" y="402484"/>
            <a:ext cx="4595098" cy="14611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66276" y="2012414"/>
            <a:ext cx="4595098" cy="479654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66276" y="7006700"/>
            <a:ext cx="1198721" cy="402483"/>
          </a:xfrm>
          <a:prstGeom prst="rect">
            <a:avLst/>
          </a:prstGeom>
        </p:spPr>
        <p:txBody>
          <a:bodyPr vert="horz" lIns="91440" tIns="45720" rIns="91440" bIns="45720" rtlCol="0" anchor="ctr"/>
          <a:lstStyle>
            <a:lvl1pPr algn="l">
              <a:defRPr sz="699">
                <a:solidFill>
                  <a:schemeClr val="tx1">
                    <a:tint val="75000"/>
                  </a:schemeClr>
                </a:solidFill>
              </a:defRPr>
            </a:lvl1pPr>
          </a:lstStyle>
          <a:p>
            <a:fld id="{D091B5B9-42F1-4366-8BDE-E76B75E6FA91}" type="datetime1">
              <a:rPr kumimoji="1" lang="ja-JP" altLang="en-US" smtClean="0"/>
              <a:t>2019/3/11</a:t>
            </a:fld>
            <a:endParaRPr kumimoji="1" lang="ja-JP" altLang="en-US" dirty="0"/>
          </a:p>
        </p:txBody>
      </p:sp>
      <p:sp>
        <p:nvSpPr>
          <p:cNvPr id="5" name="Footer Placeholder 4"/>
          <p:cNvSpPr>
            <a:spLocks noGrp="1"/>
          </p:cNvSpPr>
          <p:nvPr>
            <p:ph type="ftr" sz="quarter" idx="3"/>
          </p:nvPr>
        </p:nvSpPr>
        <p:spPr>
          <a:xfrm>
            <a:off x="1764784" y="7006700"/>
            <a:ext cx="1798082" cy="402483"/>
          </a:xfrm>
          <a:prstGeom prst="rect">
            <a:avLst/>
          </a:prstGeom>
        </p:spPr>
        <p:txBody>
          <a:bodyPr vert="horz" lIns="91440" tIns="45720" rIns="91440" bIns="45720" rtlCol="0" anchor="ctr"/>
          <a:lstStyle>
            <a:lvl1pPr algn="ctr">
              <a:defRPr sz="699">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3762653" y="7006700"/>
            <a:ext cx="1198721" cy="402483"/>
          </a:xfrm>
          <a:prstGeom prst="rect">
            <a:avLst/>
          </a:prstGeom>
        </p:spPr>
        <p:txBody>
          <a:bodyPr vert="horz" lIns="91440" tIns="45720" rIns="91440" bIns="45720" rtlCol="0" anchor="ctr"/>
          <a:lstStyle>
            <a:lvl1pPr algn="r">
              <a:defRPr sz="699">
                <a:solidFill>
                  <a:schemeClr val="tx1">
                    <a:tint val="75000"/>
                  </a:schemeClr>
                </a:solidFill>
              </a:defRPr>
            </a:lvl1p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36748306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532729" rtl="0" eaLnBrk="1" latinLnBrk="0" hangingPunct="1">
        <a:lnSpc>
          <a:spcPct val="90000"/>
        </a:lnSpc>
        <a:spcBef>
          <a:spcPct val="0"/>
        </a:spcBef>
        <a:buNone/>
        <a:defRPr kumimoji="1" sz="2563" kern="1200">
          <a:solidFill>
            <a:schemeClr val="tx1"/>
          </a:solidFill>
          <a:latin typeface="+mj-lt"/>
          <a:ea typeface="+mj-ea"/>
          <a:cs typeface="+mj-cs"/>
        </a:defRPr>
      </a:lvl1pPr>
    </p:titleStyle>
    <p:bodyStyle>
      <a:lvl1pPr marL="133182" indent="-133182" algn="l" defTabSz="532729" rtl="0" eaLnBrk="1" latinLnBrk="0" hangingPunct="1">
        <a:lnSpc>
          <a:spcPct val="90000"/>
        </a:lnSpc>
        <a:spcBef>
          <a:spcPts val="583"/>
        </a:spcBef>
        <a:buFont typeface="Arial" panose="020B0604020202020204" pitchFamily="34" charset="0"/>
        <a:buChar char="•"/>
        <a:defRPr kumimoji="1" sz="1631" kern="1200">
          <a:solidFill>
            <a:schemeClr val="tx1"/>
          </a:solidFill>
          <a:latin typeface="+mn-lt"/>
          <a:ea typeface="+mn-ea"/>
          <a:cs typeface="+mn-cs"/>
        </a:defRPr>
      </a:lvl1pPr>
      <a:lvl2pPr marL="399547" indent="-133182" algn="l" defTabSz="532729" rtl="0" eaLnBrk="1" latinLnBrk="0" hangingPunct="1">
        <a:lnSpc>
          <a:spcPct val="90000"/>
        </a:lnSpc>
        <a:spcBef>
          <a:spcPts val="291"/>
        </a:spcBef>
        <a:buFont typeface="Arial" panose="020B0604020202020204" pitchFamily="34" charset="0"/>
        <a:buChar char="•"/>
        <a:defRPr kumimoji="1" sz="1398" kern="1200">
          <a:solidFill>
            <a:schemeClr val="tx1"/>
          </a:solidFill>
          <a:latin typeface="+mn-lt"/>
          <a:ea typeface="+mn-ea"/>
          <a:cs typeface="+mn-cs"/>
        </a:defRPr>
      </a:lvl2pPr>
      <a:lvl3pPr marL="665912" indent="-133182" algn="l" defTabSz="532729" rtl="0" eaLnBrk="1" latinLnBrk="0" hangingPunct="1">
        <a:lnSpc>
          <a:spcPct val="90000"/>
        </a:lnSpc>
        <a:spcBef>
          <a:spcPts val="291"/>
        </a:spcBef>
        <a:buFont typeface="Arial" panose="020B0604020202020204" pitchFamily="34" charset="0"/>
        <a:buChar char="•"/>
        <a:defRPr kumimoji="1" sz="1165" kern="1200">
          <a:solidFill>
            <a:schemeClr val="tx1"/>
          </a:solidFill>
          <a:latin typeface="+mn-lt"/>
          <a:ea typeface="+mn-ea"/>
          <a:cs typeface="+mn-cs"/>
        </a:defRPr>
      </a:lvl3pPr>
      <a:lvl4pPr marL="932277"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4pPr>
      <a:lvl5pPr marL="1198641"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5pPr>
      <a:lvl6pPr marL="1465006"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6pPr>
      <a:lvl7pPr marL="1731371"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7pPr>
      <a:lvl8pPr marL="1997735"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8pPr>
      <a:lvl9pPr marL="2264100"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9pPr>
    </p:bodyStyle>
    <p:otherStyle>
      <a:defPPr>
        <a:defRPr lang="en-US"/>
      </a:defPPr>
      <a:lvl1pPr marL="0" algn="l" defTabSz="532729" rtl="0" eaLnBrk="1" latinLnBrk="0" hangingPunct="1">
        <a:defRPr kumimoji="1" sz="1049" kern="1200">
          <a:solidFill>
            <a:schemeClr val="tx1"/>
          </a:solidFill>
          <a:latin typeface="+mn-lt"/>
          <a:ea typeface="+mn-ea"/>
          <a:cs typeface="+mn-cs"/>
        </a:defRPr>
      </a:lvl1pPr>
      <a:lvl2pPr marL="266365" algn="l" defTabSz="532729" rtl="0" eaLnBrk="1" latinLnBrk="0" hangingPunct="1">
        <a:defRPr kumimoji="1" sz="1049" kern="1200">
          <a:solidFill>
            <a:schemeClr val="tx1"/>
          </a:solidFill>
          <a:latin typeface="+mn-lt"/>
          <a:ea typeface="+mn-ea"/>
          <a:cs typeface="+mn-cs"/>
        </a:defRPr>
      </a:lvl2pPr>
      <a:lvl3pPr marL="532729" algn="l" defTabSz="532729" rtl="0" eaLnBrk="1" latinLnBrk="0" hangingPunct="1">
        <a:defRPr kumimoji="1" sz="1049" kern="1200">
          <a:solidFill>
            <a:schemeClr val="tx1"/>
          </a:solidFill>
          <a:latin typeface="+mn-lt"/>
          <a:ea typeface="+mn-ea"/>
          <a:cs typeface="+mn-cs"/>
        </a:defRPr>
      </a:lvl3pPr>
      <a:lvl4pPr marL="799094" algn="l" defTabSz="532729" rtl="0" eaLnBrk="1" latinLnBrk="0" hangingPunct="1">
        <a:defRPr kumimoji="1" sz="1049" kern="1200">
          <a:solidFill>
            <a:schemeClr val="tx1"/>
          </a:solidFill>
          <a:latin typeface="+mn-lt"/>
          <a:ea typeface="+mn-ea"/>
          <a:cs typeface="+mn-cs"/>
        </a:defRPr>
      </a:lvl4pPr>
      <a:lvl5pPr marL="1065459" algn="l" defTabSz="532729" rtl="0" eaLnBrk="1" latinLnBrk="0" hangingPunct="1">
        <a:defRPr kumimoji="1" sz="1049" kern="1200">
          <a:solidFill>
            <a:schemeClr val="tx1"/>
          </a:solidFill>
          <a:latin typeface="+mn-lt"/>
          <a:ea typeface="+mn-ea"/>
          <a:cs typeface="+mn-cs"/>
        </a:defRPr>
      </a:lvl5pPr>
      <a:lvl6pPr marL="1331824" algn="l" defTabSz="532729" rtl="0" eaLnBrk="1" latinLnBrk="0" hangingPunct="1">
        <a:defRPr kumimoji="1" sz="1049" kern="1200">
          <a:solidFill>
            <a:schemeClr val="tx1"/>
          </a:solidFill>
          <a:latin typeface="+mn-lt"/>
          <a:ea typeface="+mn-ea"/>
          <a:cs typeface="+mn-cs"/>
        </a:defRPr>
      </a:lvl6pPr>
      <a:lvl7pPr marL="1598188" algn="l" defTabSz="532729" rtl="0" eaLnBrk="1" latinLnBrk="0" hangingPunct="1">
        <a:defRPr kumimoji="1" sz="1049" kern="1200">
          <a:solidFill>
            <a:schemeClr val="tx1"/>
          </a:solidFill>
          <a:latin typeface="+mn-lt"/>
          <a:ea typeface="+mn-ea"/>
          <a:cs typeface="+mn-cs"/>
        </a:defRPr>
      </a:lvl7pPr>
      <a:lvl8pPr marL="1864553" algn="l" defTabSz="532729" rtl="0" eaLnBrk="1" latinLnBrk="0" hangingPunct="1">
        <a:defRPr kumimoji="1" sz="1049" kern="1200">
          <a:solidFill>
            <a:schemeClr val="tx1"/>
          </a:solidFill>
          <a:latin typeface="+mn-lt"/>
          <a:ea typeface="+mn-ea"/>
          <a:cs typeface="+mn-cs"/>
        </a:defRPr>
      </a:lvl8pPr>
      <a:lvl9pPr marL="2130918" algn="l" defTabSz="532729" rtl="0" eaLnBrk="1" latinLnBrk="0" hangingPunct="1">
        <a:defRPr kumimoji="1" sz="10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hyperlink" Target="http://www.ipa.go.jp/security/index.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1116529" y="6883573"/>
            <a:ext cx="3117505" cy="461665"/>
          </a:xfrm>
          <a:prstGeom prst="rect">
            <a:avLst/>
          </a:prstGeom>
          <a:solidFill>
            <a:schemeClr val="bg1"/>
          </a:solidFill>
        </p:spPr>
        <p:txBody>
          <a:bodyPr wrap="square" rtlCol="0">
            <a:spAutoFit/>
          </a:bodyPr>
          <a:lstStyle/>
          <a:p>
            <a:pPr algn="ctr"/>
            <a:r>
              <a:rPr lang="ja-JP" altLang="en-US" sz="2400" dirty="0">
                <a:solidFill>
                  <a:srgbClr val="FF0000"/>
                </a:solidFill>
                <a:latin typeface="HGP創英角ｺﾞｼｯｸUB" panose="020B0900000000000000" pitchFamily="50" charset="-128"/>
                <a:ea typeface="HGP創英角ｺﾞｼｯｸUB" panose="020B0900000000000000" pitchFamily="50" charset="-128"/>
              </a:rPr>
              <a:t>株式会社〇〇〇〇</a:t>
            </a:r>
          </a:p>
        </p:txBody>
      </p:sp>
      <p:sp>
        <p:nvSpPr>
          <p:cNvPr id="15" name="正方形/長方形 14"/>
          <p:cNvSpPr/>
          <p:nvPr/>
        </p:nvSpPr>
        <p:spPr>
          <a:xfrm>
            <a:off x="0" y="0"/>
            <a:ext cx="5336320" cy="67094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ja-JP" altLang="en-US" sz="1056" dirty="0"/>
          </a:p>
        </p:txBody>
      </p:sp>
      <p:sp>
        <p:nvSpPr>
          <p:cNvPr id="19" name="テキスト ボックス 18"/>
          <p:cNvSpPr txBox="1"/>
          <p:nvPr/>
        </p:nvSpPr>
        <p:spPr>
          <a:xfrm>
            <a:off x="555950" y="850238"/>
            <a:ext cx="4238661" cy="1569660"/>
          </a:xfrm>
          <a:prstGeom prst="rect">
            <a:avLst/>
          </a:prstGeom>
          <a:noFill/>
        </p:spPr>
        <p:txBody>
          <a:bodyPr wrap="none" rtlCol="0">
            <a:spAutoFit/>
          </a:bodyPr>
          <a:lstStyle/>
          <a:p>
            <a:pPr algn="ctr"/>
            <a:r>
              <a:rPr lang="ja-JP" altLang="en-US" sz="48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rPr>
              <a:t>情報セキュリティ</a:t>
            </a:r>
            <a:endParaRPr lang="en-US" altLang="ja-JP" sz="48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endParaRPr>
          </a:p>
          <a:p>
            <a:pPr algn="ctr"/>
            <a:r>
              <a:rPr lang="ja-JP" altLang="en-US" sz="4800" dirty="0" smtClean="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rPr>
              <a:t>ハンドブック</a:t>
            </a:r>
            <a:endParaRPr lang="en-US" altLang="ja-JP" sz="48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endParaRPr>
          </a:p>
        </p:txBody>
      </p:sp>
      <p:sp>
        <p:nvSpPr>
          <p:cNvPr id="23" name="テキスト ボックス 22"/>
          <p:cNvSpPr txBox="1"/>
          <p:nvPr/>
        </p:nvSpPr>
        <p:spPr>
          <a:xfrm>
            <a:off x="1296122" y="505054"/>
            <a:ext cx="184731" cy="843949"/>
          </a:xfrm>
          <a:prstGeom prst="rect">
            <a:avLst/>
          </a:prstGeom>
          <a:noFill/>
        </p:spPr>
        <p:txBody>
          <a:bodyPr wrap="none" rtlCol="0">
            <a:spAutoFit/>
          </a:bodyPr>
          <a:lstStyle/>
          <a:p>
            <a:endParaRPr lang="ja-JP" altLang="en-US" sz="4884" dirty="0">
              <a:solidFill>
                <a:srgbClr val="C00000"/>
              </a:solidFill>
              <a:latin typeface="HGP創英角ｺﾞｼｯｸUB" panose="020B0900000000000000" pitchFamily="50" charset="-128"/>
              <a:ea typeface="HGP創英角ｺﾞｼｯｸUB" panose="020B0900000000000000" pitchFamily="50" charset="-128"/>
            </a:endParaRPr>
          </a:p>
        </p:txBody>
      </p:sp>
      <p:sp>
        <p:nvSpPr>
          <p:cNvPr id="2" name="正方形/長方形 1"/>
          <p:cNvSpPr/>
          <p:nvPr/>
        </p:nvSpPr>
        <p:spPr>
          <a:xfrm>
            <a:off x="818320" y="2909494"/>
            <a:ext cx="3708000" cy="1800000"/>
          </a:xfrm>
          <a:prstGeom prst="rect">
            <a:avLst/>
          </a:prstGeom>
          <a:solidFill>
            <a:srgbClr val="FF8082"/>
          </a:solidFill>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2000" tIns="108000" rIns="72000" bIns="108000" rtlCol="0" anchor="ctr"/>
          <a:lstStyle/>
          <a:p>
            <a:pPr algn="ctr">
              <a:spcAft>
                <a:spcPts val="600"/>
              </a:spcAft>
            </a:pPr>
            <a:r>
              <a:rPr lang="ja-JP" altLang="en-US" sz="1400" b="1" dirty="0">
                <a:solidFill>
                  <a:schemeClr val="tx1"/>
                </a:solidFill>
                <a:latin typeface="Meiryo UI" panose="020B0604030504040204" pitchFamily="50" charset="-128"/>
                <a:ea typeface="Meiryo UI" panose="020B0604030504040204" pitchFamily="50" charset="-128"/>
              </a:rPr>
              <a:t>このハンドブック（ひな形）の</a:t>
            </a:r>
            <a:r>
              <a:rPr kumimoji="1" lang="ja-JP" altLang="en-US" sz="1400" b="1" dirty="0">
                <a:solidFill>
                  <a:schemeClr val="tx1"/>
                </a:solidFill>
                <a:latin typeface="Meiryo UI" panose="020B0604030504040204" pitchFamily="50" charset="-128"/>
                <a:ea typeface="Meiryo UI" panose="020B0604030504040204" pitchFamily="50" charset="-128"/>
              </a:rPr>
              <a:t>使い方</a:t>
            </a:r>
            <a:endParaRPr kumimoji="1" lang="en-US" altLang="ja-JP" sz="1400" b="1" dirty="0">
              <a:solidFill>
                <a:schemeClr val="tx1"/>
              </a:solidFill>
              <a:latin typeface="Meiryo UI" panose="020B0604030504040204" pitchFamily="50" charset="-128"/>
              <a:ea typeface="Meiryo UI" panose="020B0604030504040204" pitchFamily="50" charset="-128"/>
            </a:endParaRPr>
          </a:p>
          <a:p>
            <a:pPr>
              <a:tabLst>
                <a:tab pos="176213" algn="l"/>
              </a:tabLst>
            </a:pPr>
            <a:r>
              <a:rPr lang="ja-JP" altLang="en-US" sz="1200" dirty="0">
                <a:solidFill>
                  <a:schemeClr val="tx1"/>
                </a:solidFill>
                <a:latin typeface="Meiryo UI" panose="020B0604030504040204" pitchFamily="50" charset="-128"/>
                <a:ea typeface="Meiryo UI" panose="020B0604030504040204" pitchFamily="50" charset="-128"/>
              </a:rPr>
              <a:t>👉 このハンドブック（ひな形）は、従業員に配付し、自社の</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セキュリティルールを実行してもらうためのものです。</a:t>
            </a:r>
            <a:endParaRPr lang="en-US" altLang="ja-JP" sz="1200" dirty="0">
              <a:solidFill>
                <a:schemeClr val="tx1"/>
              </a:solidFill>
              <a:latin typeface="Meiryo UI" panose="020B0604030504040204" pitchFamily="50" charset="-128"/>
              <a:ea typeface="Meiryo UI" panose="020B0604030504040204" pitchFamily="50" charset="-128"/>
            </a:endParaRPr>
          </a:p>
          <a:p>
            <a:pPr>
              <a:tabLst>
                <a:tab pos="176213" algn="l"/>
              </a:tabLst>
            </a:pPr>
            <a:r>
              <a:rPr lang="ja-JP" altLang="en-US" sz="1200" dirty="0">
                <a:solidFill>
                  <a:schemeClr val="tx1"/>
                </a:solidFill>
                <a:latin typeface="Meiryo UI" panose="020B0604030504040204" pitchFamily="50" charset="-128"/>
                <a:ea typeface="Meiryo UI" panose="020B0604030504040204" pitchFamily="50" charset="-128"/>
              </a:rPr>
              <a:t>👉 ５分でできる！情報セキュリティ自社診断の対策例に連</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動しています。</a:t>
            </a:r>
            <a:endParaRPr lang="en-US" altLang="ja-JP" sz="1200" dirty="0">
              <a:solidFill>
                <a:schemeClr val="tx1"/>
              </a:solidFill>
              <a:latin typeface="Meiryo UI" panose="020B0604030504040204" pitchFamily="50" charset="-128"/>
              <a:ea typeface="Meiryo UI" panose="020B0604030504040204" pitchFamily="50" charset="-128"/>
            </a:endParaRPr>
          </a:p>
          <a:p>
            <a:pPr>
              <a:tabLst>
                <a:tab pos="176213" algn="l"/>
              </a:tabLst>
            </a:pPr>
            <a:r>
              <a:rPr lang="ja-JP" altLang="en-US" sz="1200" dirty="0">
                <a:solidFill>
                  <a:schemeClr val="tx1"/>
                </a:solidFill>
                <a:latin typeface="Meiryo UI" panose="020B0604030504040204" pitchFamily="50" charset="-128"/>
                <a:ea typeface="Meiryo UI" panose="020B0604030504040204" pitchFamily="50" charset="-128"/>
              </a:rPr>
              <a:t>👉 赤字で記載した箇所は記載例です。自社のルールに</a:t>
            </a:r>
            <a:r>
              <a:rPr lang="ja-JP" altLang="en-US" sz="1200" dirty="0" err="1">
                <a:solidFill>
                  <a:schemeClr val="tx1"/>
                </a:solidFill>
                <a:latin typeface="Meiryo UI" panose="020B0604030504040204" pitchFamily="50" charset="-128"/>
                <a:ea typeface="Meiryo UI" panose="020B0604030504040204" pitchFamily="50" charset="-128"/>
              </a:rPr>
              <a:t>あ</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わせて赤字を中心に編集し、必要に応じて加筆してご利</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用ください。</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441364" y="81428"/>
            <a:ext cx="885524" cy="276999"/>
          </a:xfrm>
          <a:prstGeom prst="rect">
            <a:avLst/>
          </a:prstGeom>
          <a:noFill/>
        </p:spPr>
        <p:txBody>
          <a:bodyPr wrap="square" rtlCol="0">
            <a:spAutoFit/>
          </a:bodyPr>
          <a:lstStyle/>
          <a:p>
            <a:r>
              <a:rPr kumimoji="1" lang="en-US" altLang="ja-JP" sz="1200" dirty="0" err="1">
                <a:solidFill>
                  <a:schemeClr val="bg1"/>
                </a:solidFill>
              </a:rPr>
              <a:t>Ver</a:t>
            </a:r>
            <a:r>
              <a:rPr kumimoji="1" lang="en-US" altLang="ja-JP" sz="1200" dirty="0">
                <a:solidFill>
                  <a:schemeClr val="bg1"/>
                </a:solidFill>
              </a:rPr>
              <a:t> 1.4</a:t>
            </a:r>
            <a:endParaRPr kumimoji="1" lang="ja-JP" altLang="en-US" sz="1200" dirty="0">
              <a:solidFill>
                <a:schemeClr val="bg1"/>
              </a:solidFill>
            </a:endParaRPr>
          </a:p>
        </p:txBody>
      </p:sp>
      <p:sp>
        <p:nvSpPr>
          <p:cNvPr id="11" name="正方形/長方形 10"/>
          <p:cNvSpPr/>
          <p:nvPr/>
        </p:nvSpPr>
        <p:spPr>
          <a:xfrm>
            <a:off x="668180" y="4994787"/>
            <a:ext cx="3989416" cy="1328011"/>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ja-JP" altLang="en-US" sz="1600" u="sng" dirty="0"/>
              <a:t>目　次</a:t>
            </a:r>
            <a:endParaRPr kumimoji="1" lang="en-US" altLang="ja-JP" sz="1600" u="sng" dirty="0"/>
          </a:p>
          <a:p>
            <a:pPr>
              <a:lnSpc>
                <a:spcPct val="120000"/>
              </a:lnSpc>
              <a:tabLst>
                <a:tab pos="3679200" algn="r"/>
              </a:tabLst>
            </a:pPr>
            <a:r>
              <a:rPr lang="ja-JP" altLang="en-US" sz="1600" dirty="0"/>
              <a:t>１　全社基本ルール</a:t>
            </a:r>
            <a:r>
              <a:rPr lang="en-US" altLang="ja-JP" sz="1600" dirty="0"/>
              <a:t>	1</a:t>
            </a:r>
            <a:r>
              <a:rPr lang="ja-JP" altLang="en-US" sz="1600" dirty="0"/>
              <a:t>ページ</a:t>
            </a:r>
            <a:endParaRPr lang="en-US" altLang="ja-JP" sz="1600" dirty="0"/>
          </a:p>
          <a:p>
            <a:pPr>
              <a:lnSpc>
                <a:spcPct val="120000"/>
              </a:lnSpc>
              <a:tabLst>
                <a:tab pos="3679200" algn="r"/>
              </a:tabLst>
            </a:pPr>
            <a:r>
              <a:rPr kumimoji="1" lang="ja-JP" altLang="en-US" sz="1600" dirty="0"/>
              <a:t>２　仕事中のルール</a:t>
            </a:r>
            <a:r>
              <a:rPr kumimoji="1" lang="en-US" altLang="ja-JP" sz="1600" dirty="0"/>
              <a:t>	3</a:t>
            </a:r>
            <a:r>
              <a:rPr kumimoji="1" lang="ja-JP" altLang="en-US" sz="1600" dirty="0"/>
              <a:t>ページ</a:t>
            </a:r>
            <a:endParaRPr kumimoji="1" lang="en-US" altLang="ja-JP" sz="1600" dirty="0"/>
          </a:p>
          <a:p>
            <a:pPr>
              <a:lnSpc>
                <a:spcPct val="120000"/>
              </a:lnSpc>
              <a:tabLst>
                <a:tab pos="3679200" algn="r"/>
              </a:tabLst>
            </a:pPr>
            <a:r>
              <a:rPr kumimoji="1" lang="ja-JP" altLang="en-US" sz="1600" dirty="0"/>
              <a:t>３　全社共通のルール</a:t>
            </a:r>
            <a:r>
              <a:rPr kumimoji="1" lang="en-US" altLang="ja-JP" sz="1600" dirty="0"/>
              <a:t>	8</a:t>
            </a:r>
            <a:r>
              <a:rPr kumimoji="1" lang="ja-JP" altLang="en-US" sz="1600" dirty="0"/>
              <a:t>ページ</a:t>
            </a:r>
          </a:p>
        </p:txBody>
      </p:sp>
    </p:spTree>
    <p:extLst>
      <p:ext uri="{BB962C8B-B14F-4D97-AF65-F5344CB8AC3E}">
        <p14:creationId xmlns:p14="http://schemas.microsoft.com/office/powerpoint/2010/main" val="211743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２ </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全社共通のルール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5" name="グループ化 4"/>
          <p:cNvGrpSpPr/>
          <p:nvPr/>
        </p:nvGrpSpPr>
        <p:grpSpPr>
          <a:xfrm>
            <a:off x="86636" y="611285"/>
            <a:ext cx="3600000" cy="376754"/>
            <a:chOff x="533398" y="1077911"/>
            <a:chExt cx="4717345" cy="493689"/>
          </a:xfrm>
        </p:grpSpPr>
        <p:sp>
          <p:nvSpPr>
            <p:cNvPr id="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8" name="テキスト ボックス 7"/>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クラウドサービスの利用</a:t>
              </a:r>
            </a:p>
          </p:txBody>
        </p:sp>
      </p:grpSp>
      <p:sp>
        <p:nvSpPr>
          <p:cNvPr id="9" name="Text Box 58"/>
          <p:cNvSpPr txBox="1">
            <a:spLocks noChangeArrowheads="1"/>
          </p:cNvSpPr>
          <p:nvPr/>
        </p:nvSpPr>
        <p:spPr bwMode="auto">
          <a:xfrm>
            <a:off x="0" y="1011521"/>
            <a:ext cx="532800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クラウドサービスを新たに利用する必要がある場合は以下を入手し、総務部システム</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担当の</a:t>
            </a:r>
            <a:r>
              <a:rPr lang="ja-JP" altLang="en-US" b="0" dirty="0">
                <a:latin typeface="MS UI Gothic" panose="020B0600070205080204" pitchFamily="50" charset="-128"/>
                <a:ea typeface="MS UI Gothic" panose="020B0600070205080204" pitchFamily="50" charset="-128"/>
              </a:rPr>
              <a:t>許可を得たうえで利用する。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b="0" dirty="0">
                <a:latin typeface="MS UI Gothic" panose="020B0600070205080204" pitchFamily="50" charset="-128"/>
                <a:ea typeface="MS UI Gothic" panose="020B0600070205080204" pitchFamily="50" charset="-128"/>
              </a:rPr>
              <a:t> サービス提供者が公表する情報セキュリティ方針、プライバシーポリシーなど</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b="0" dirty="0">
                <a:latin typeface="MS UI Gothic" panose="020B0600070205080204" pitchFamily="50" charset="-128"/>
                <a:ea typeface="MS UI Gothic" panose="020B0600070205080204" pitchFamily="50" charset="-128"/>
              </a:rPr>
              <a:t> サービス提供者の情報セキュリティ上の責任範囲を定めたサービス利用規約など</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サービスにあらかじめまたはオプションで付随する情報セキュリティに関する機能や</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サービスについて明記したもの</a:t>
            </a:r>
          </a:p>
          <a:p>
            <a:pPr marL="171450" indent="6350" eaLnBrk="1" hangingPunct="1">
              <a:buClr>
                <a:srgbClr val="C00000"/>
              </a:buClr>
              <a:buFont typeface="Wingdings" panose="05000000000000000000" pitchFamily="2" charset="2"/>
              <a:buChar char="Ø"/>
              <a:tabLst>
                <a:tab pos="361950" algn="l"/>
              </a:tabLst>
            </a:pPr>
            <a:r>
              <a:rPr lang="ja-JP" altLang="en-US" b="0" dirty="0">
                <a:latin typeface="MS UI Gothic" panose="020B0600070205080204" pitchFamily="50" charset="-128"/>
                <a:ea typeface="MS UI Gothic" panose="020B0600070205080204" pitchFamily="50" charset="-128"/>
              </a:rPr>
              <a:t> サービス提供者が情報セキュリティに関わる</a:t>
            </a:r>
            <a:r>
              <a:rPr lang="ja-JP" altLang="en-US" b="0" dirty="0">
                <a:solidFill>
                  <a:srgbClr val="FF0000"/>
                </a:solidFill>
                <a:latin typeface="MS UI Gothic" panose="020B0600070205080204" pitchFamily="50" charset="-128"/>
                <a:ea typeface="MS UI Gothic" panose="020B0600070205080204" pitchFamily="50" charset="-128"/>
              </a:rPr>
              <a:t>適合性評価制度</a:t>
            </a:r>
            <a:r>
              <a:rPr lang="ja-JP" altLang="en-US" b="0" dirty="0">
                <a:latin typeface="MS UI Gothic" panose="020B0600070205080204" pitchFamily="50" charset="-128"/>
                <a:ea typeface="MS UI Gothic" panose="020B0600070205080204" pitchFamily="50" charset="-128"/>
              </a:rPr>
              <a:t>の認証を取得して</a:t>
            </a:r>
            <a:r>
              <a:rPr lang="ja-JP" altLang="en-US" b="0" dirty="0" err="1">
                <a:latin typeface="MS UI Gothic" panose="020B0600070205080204" pitchFamily="50" charset="-128"/>
                <a:ea typeface="MS UI Gothic" panose="020B0600070205080204" pitchFamily="50" charset="-128"/>
              </a:rPr>
              <a:t>い</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る場合はその証拠となるもの</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ja-JP" altLang="en-US" b="0" dirty="0">
                <a:latin typeface="MS UI Gothic" panose="020B0600070205080204" pitchFamily="50" charset="-128"/>
                <a:ea typeface="MS UI Gothic" panose="020B0600070205080204" pitchFamily="50" charset="-128"/>
              </a:rPr>
              <a:t> 専門家による監査を実施している場合はその証拠となるもの</a:t>
            </a:r>
            <a:endParaRPr lang="en-US" altLang="ja-JP" b="0" dirty="0">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dirty="0">
                <a:solidFill>
                  <a:srgbClr val="FF0000"/>
                </a:solidFill>
                <a:latin typeface="MS UI Gothic" panose="020B0600070205080204" pitchFamily="50" charset="-128"/>
                <a:ea typeface="MS UI Gothic" panose="020B0600070205080204" pitchFamily="50" charset="-128"/>
              </a:rPr>
              <a:t>＜参考＞</a:t>
            </a:r>
            <a:r>
              <a:rPr lang="en-US" altLang="ja-JP" sz="1100" b="0" dirty="0">
                <a:solidFill>
                  <a:srgbClr val="FF0000"/>
                </a:solidFill>
                <a:latin typeface="MS UI Gothic" panose="020B0600070205080204" pitchFamily="50" charset="-128"/>
                <a:ea typeface="MS UI Gothic" panose="020B0600070205080204" pitchFamily="50" charset="-128"/>
              </a:rPr>
              <a:t>※</a:t>
            </a:r>
            <a:r>
              <a:rPr lang="ja-JP" altLang="en-US" sz="1100" b="0" dirty="0">
                <a:solidFill>
                  <a:srgbClr val="FF0000"/>
                </a:solidFill>
                <a:latin typeface="MS UI Gothic" panose="020B0600070205080204" pitchFamily="50" charset="-128"/>
                <a:ea typeface="MS UI Gothic" panose="020B0600070205080204" pitchFamily="50" charset="-128"/>
              </a:rPr>
              <a:t>カッコ内は運営組織</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u="sng" dirty="0">
                <a:solidFill>
                  <a:srgbClr val="FF0000"/>
                </a:solidFill>
                <a:latin typeface="MS UI Gothic" panose="020B0600070205080204" pitchFamily="50" charset="-128"/>
                <a:ea typeface="MS UI Gothic" panose="020B0600070205080204" pitchFamily="50" charset="-128"/>
              </a:rPr>
              <a:t>情報セキュリティ対策への取組み自己宣言制度</a:t>
            </a:r>
            <a:endParaRPr lang="en-US" altLang="ja-JP" sz="1100" b="0" u="sng"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a:solidFill>
                  <a:srgbClr val="FF0000"/>
                </a:solidFill>
                <a:latin typeface="MS UI Gothic" panose="020B0600070205080204" pitchFamily="50" charset="-128"/>
                <a:ea typeface="MS UI Gothic" panose="020B0600070205080204" pitchFamily="50" charset="-128"/>
              </a:rPr>
              <a:t>SECURITY</a:t>
            </a:r>
            <a:r>
              <a:rPr lang="ja-JP" altLang="en-US" sz="1100" b="0" dirty="0">
                <a:solidFill>
                  <a:srgbClr val="FF0000"/>
                </a:solidFill>
                <a:latin typeface="MS UI Gothic" panose="020B0600070205080204" pitchFamily="50" charset="-128"/>
                <a:ea typeface="MS UI Gothic" panose="020B0600070205080204" pitchFamily="50" charset="-128"/>
              </a:rPr>
              <a:t> </a:t>
            </a:r>
            <a:r>
              <a:rPr lang="en-US" altLang="ja-JP" sz="1100" b="0" dirty="0">
                <a:solidFill>
                  <a:srgbClr val="FF0000"/>
                </a:solidFill>
                <a:latin typeface="MS UI Gothic" panose="020B0600070205080204" pitchFamily="50" charset="-128"/>
                <a:ea typeface="MS UI Gothic" panose="020B0600070205080204" pitchFamily="50" charset="-128"/>
              </a:rPr>
              <a:t>ACTION</a:t>
            </a:r>
            <a:r>
              <a:rPr lang="ja-JP" altLang="en-US" sz="1100" b="0" dirty="0">
                <a:solidFill>
                  <a:srgbClr val="FF0000"/>
                </a:solidFill>
                <a:latin typeface="MS UI Gothic" panose="020B0600070205080204" pitchFamily="50" charset="-128"/>
                <a:ea typeface="MS UI Gothic" panose="020B0600070205080204" pitchFamily="50" charset="-128"/>
              </a:rPr>
              <a:t>制度（</a:t>
            </a:r>
            <a:r>
              <a:rPr lang="en-US" altLang="ja-JP" sz="1100" b="0" dirty="0">
                <a:solidFill>
                  <a:srgbClr val="FF0000"/>
                </a:solidFill>
                <a:latin typeface="MS UI Gothic" panose="020B0600070205080204" pitchFamily="50" charset="-128"/>
                <a:ea typeface="MS UI Gothic" panose="020B0600070205080204" pitchFamily="50" charset="-128"/>
              </a:rPr>
              <a:t>IPA</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u="sng" dirty="0">
                <a:solidFill>
                  <a:srgbClr val="FF0000"/>
                </a:solidFill>
                <a:latin typeface="MS UI Gothic" panose="020B0600070205080204" pitchFamily="50" charset="-128"/>
                <a:ea typeface="MS UI Gothic" panose="020B0600070205080204" pitchFamily="50" charset="-128"/>
              </a:rPr>
              <a:t>適合性評価制度</a:t>
            </a:r>
            <a:endParaRPr lang="en-US" altLang="ja-JP" sz="1100" b="0" u="sng"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a:solidFill>
                  <a:srgbClr val="FF0000"/>
                </a:solidFill>
                <a:latin typeface="MS UI Gothic" panose="020B0600070205080204" pitchFamily="50" charset="-128"/>
                <a:ea typeface="MS UI Gothic" panose="020B0600070205080204" pitchFamily="50" charset="-128"/>
              </a:rPr>
              <a:t>ISMS</a:t>
            </a:r>
            <a:r>
              <a:rPr lang="ja-JP" altLang="en-US" sz="1100" b="0" dirty="0">
                <a:solidFill>
                  <a:srgbClr val="FF0000"/>
                </a:solidFill>
                <a:latin typeface="MS UI Gothic" panose="020B0600070205080204" pitchFamily="50" charset="-128"/>
                <a:ea typeface="MS UI Gothic" panose="020B0600070205080204" pitchFamily="50" charset="-128"/>
              </a:rPr>
              <a:t>適合性評価制度（</a:t>
            </a:r>
            <a:r>
              <a:rPr lang="en-US" altLang="ja-JP" sz="1100" b="0" dirty="0">
                <a:solidFill>
                  <a:srgbClr val="FF0000"/>
                </a:solidFill>
                <a:latin typeface="MS UI Gothic" panose="020B0600070205080204" pitchFamily="50" charset="-128"/>
                <a:ea typeface="MS UI Gothic" panose="020B0600070205080204" pitchFamily="50" charset="-128"/>
              </a:rPr>
              <a:t>JIPDEC/JAB</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プライバシーマーク制度（</a:t>
            </a:r>
            <a:r>
              <a:rPr lang="en-US" altLang="ja-JP" sz="1100" b="0" dirty="0">
                <a:solidFill>
                  <a:srgbClr val="FF0000"/>
                </a:solidFill>
                <a:latin typeface="MS UI Gothic" panose="020B0600070205080204" pitchFamily="50" charset="-128"/>
                <a:ea typeface="MS UI Gothic" panose="020B0600070205080204" pitchFamily="50" charset="-128"/>
              </a:rPr>
              <a:t>JIPDEC</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a:solidFill>
                  <a:srgbClr val="FF0000"/>
                </a:solidFill>
                <a:latin typeface="MS UI Gothic" panose="020B0600070205080204" pitchFamily="50" charset="-128"/>
                <a:ea typeface="MS UI Gothic" panose="020B0600070205080204" pitchFamily="50" charset="-128"/>
              </a:rPr>
              <a:t>PCI DSS</a:t>
            </a:r>
            <a:r>
              <a:rPr lang="ja-JP" altLang="en-US" sz="1100" b="0" dirty="0">
                <a:solidFill>
                  <a:srgbClr val="FF0000"/>
                </a:solidFill>
                <a:latin typeface="MS UI Gothic" panose="020B0600070205080204" pitchFamily="50" charset="-128"/>
                <a:ea typeface="MS UI Gothic" panose="020B0600070205080204" pitchFamily="50" charset="-128"/>
              </a:rPr>
              <a:t>（クレジットカード業界セキュリティ基準）</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クラウドサービスの安全･信頼性に係る情報開示認定制度（</a:t>
            </a:r>
            <a:r>
              <a:rPr lang="en-US" altLang="ja-JP" sz="1100" b="0" dirty="0">
                <a:solidFill>
                  <a:srgbClr val="FF0000"/>
                </a:solidFill>
                <a:latin typeface="MS UI Gothic" panose="020B0600070205080204" pitchFamily="50" charset="-128"/>
                <a:ea typeface="MS UI Gothic" panose="020B0600070205080204" pitchFamily="50" charset="-128"/>
              </a:rPr>
              <a:t>ASPIC</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インターネット接続安全安心マーク（インターネット接続サービス安全・安心マーク推進協議会）</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err="1">
                <a:solidFill>
                  <a:srgbClr val="FF0000"/>
                </a:solidFill>
                <a:latin typeface="MS UI Gothic" panose="020B0600070205080204" pitchFamily="50" charset="-128"/>
                <a:ea typeface="MS UI Gothic" panose="020B0600070205080204" pitchFamily="50" charset="-128"/>
              </a:rPr>
              <a:t>TRUSTe</a:t>
            </a:r>
            <a:r>
              <a:rPr lang="ja-JP" altLang="en-US" sz="1100" b="0" dirty="0">
                <a:solidFill>
                  <a:srgbClr val="FF0000"/>
                </a:solidFill>
                <a:latin typeface="MS UI Gothic" panose="020B0600070205080204" pitchFamily="50" charset="-128"/>
                <a:ea typeface="MS UI Gothic" panose="020B0600070205080204" pitchFamily="50" charset="-128"/>
              </a:rPr>
              <a:t>（</a:t>
            </a:r>
            <a:r>
              <a:rPr lang="en-US" altLang="ja-JP" sz="1100" b="0" dirty="0">
                <a:solidFill>
                  <a:srgbClr val="FF0000"/>
                </a:solidFill>
                <a:latin typeface="MS UI Gothic" panose="020B0600070205080204" pitchFamily="50" charset="-128"/>
                <a:ea typeface="MS UI Gothic" panose="020B0600070205080204" pitchFamily="50" charset="-128"/>
              </a:rPr>
              <a:t>JPAC</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endParaRPr lang="en-US" altLang="ja-JP" sz="1100" b="0" dirty="0">
              <a:solidFill>
                <a:srgbClr val="FF0000"/>
              </a:solidFill>
              <a:latin typeface="MS UI Gothic" panose="020B0600070205080204" pitchFamily="50" charset="-128"/>
              <a:ea typeface="MS UI Gothic" panose="020B0600070205080204" pitchFamily="50" charset="-128"/>
            </a:endParaRPr>
          </a:p>
          <a:p>
            <a:pPr marL="190500" eaLnBrk="1" hangingPunct="1">
              <a:buClr>
                <a:srgbClr val="C00000"/>
              </a:buClr>
            </a:pPr>
            <a:r>
              <a:rPr lang="ja-JP" altLang="en-US" sz="1100" b="0" u="sng" dirty="0">
                <a:solidFill>
                  <a:srgbClr val="FF0000"/>
                </a:solidFill>
                <a:latin typeface="MS UI Gothic" panose="020B0600070205080204" pitchFamily="50" charset="-128"/>
                <a:ea typeface="MS UI Gothic" panose="020B0600070205080204" pitchFamily="50" charset="-128"/>
              </a:rPr>
              <a:t>独立かつ専門的知識を持った者に対して情報セキュリティ対策の評価を依頼する制度</a:t>
            </a:r>
            <a:endParaRPr lang="en-US" altLang="ja-JP" sz="1100" b="0" u="sng"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情報セキュリティ監査制度（経済産業省</a:t>
            </a:r>
            <a:r>
              <a:rPr lang="en-US" altLang="ja-JP" sz="1100" b="0" dirty="0">
                <a:solidFill>
                  <a:srgbClr val="FF0000"/>
                </a:solidFill>
                <a:latin typeface="MS UI Gothic" panose="020B0600070205080204" pitchFamily="50" charset="-128"/>
                <a:ea typeface="MS UI Gothic" panose="020B0600070205080204" pitchFamily="50" charset="-128"/>
              </a:rPr>
              <a:t>/JASA</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90500" eaLnBrk="1" hangingPunct="1">
              <a:buClr>
                <a:srgbClr val="C00000"/>
              </a:buClr>
            </a:pPr>
            <a:endParaRPr lang="en-US" altLang="ja-JP" sz="1100" b="0" dirty="0">
              <a:solidFill>
                <a:srgbClr val="FF0000"/>
              </a:solidFill>
              <a:latin typeface="MS UI Gothic" panose="020B0600070205080204" pitchFamily="50" charset="-128"/>
              <a:ea typeface="MS UI Gothic" panose="020B0600070205080204" pitchFamily="50" charset="-128"/>
            </a:endParaRPr>
          </a:p>
        </p:txBody>
      </p:sp>
      <p:sp>
        <p:nvSpPr>
          <p:cNvPr id="57" name="AutoShape 3"/>
          <p:cNvSpPr>
            <a:spLocks noChangeAspect="1" noChangeArrowheads="1" noTextEdit="1"/>
          </p:cNvSpPr>
          <p:nvPr/>
        </p:nvSpPr>
        <p:spPr bwMode="auto">
          <a:xfrm>
            <a:off x="3149600" y="6091238"/>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3" name="図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66371" y="5591314"/>
            <a:ext cx="1452381" cy="1114286"/>
          </a:xfrm>
          <a:prstGeom prst="rect">
            <a:avLst/>
          </a:prstGeom>
        </p:spPr>
      </p:pic>
      <p:sp>
        <p:nvSpPr>
          <p:cNvPr id="11" name="テキスト ボックス 10"/>
          <p:cNvSpPr txBox="1"/>
          <p:nvPr/>
        </p:nvSpPr>
        <p:spPr>
          <a:xfrm>
            <a:off x="2469636"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２３</a:t>
            </a:r>
            <a:endParaRPr kumimoji="1" lang="ja-JP" altLang="en-US" sz="1050" dirty="0">
              <a:solidFill>
                <a:srgbClr val="FF0000"/>
              </a:solidFill>
            </a:endParaRPr>
          </a:p>
        </p:txBody>
      </p:sp>
      <p:sp>
        <p:nvSpPr>
          <p:cNvPr id="12" name="スライド番号プレースホルダー 5">
            <a:extLst>
              <a:ext uri="{FF2B5EF4-FFF2-40B4-BE49-F238E27FC236}">
                <a16:creationId xmlns:a16="http://schemas.microsoft.com/office/drawing/2014/main" xmlns="" id="{D0D836E7-1295-4183-A61E-0328BE465337}"/>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9</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178545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３ </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従業員のみなさんへ</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15" name="グループ化 14"/>
          <p:cNvGrpSpPr/>
          <p:nvPr/>
        </p:nvGrpSpPr>
        <p:grpSpPr>
          <a:xfrm>
            <a:off x="86636" y="611888"/>
            <a:ext cx="3600000" cy="376754"/>
            <a:chOff x="533398" y="1077911"/>
            <a:chExt cx="4717345" cy="493689"/>
          </a:xfrm>
        </p:grpSpPr>
        <p:sp>
          <p:nvSpPr>
            <p:cNvPr id="1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1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18" name="テキスト ボックス 17"/>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従業員の守秘義務</a:t>
              </a:r>
            </a:p>
          </p:txBody>
        </p:sp>
      </p:grpSp>
      <p:sp>
        <p:nvSpPr>
          <p:cNvPr id="57" name="AutoShape 3"/>
          <p:cNvSpPr>
            <a:spLocks noChangeAspect="1" noChangeArrowheads="1" noTextEdit="1"/>
          </p:cNvSpPr>
          <p:nvPr/>
        </p:nvSpPr>
        <p:spPr bwMode="auto">
          <a:xfrm>
            <a:off x="3149600" y="5985359"/>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1" name="Text Box 58"/>
          <p:cNvSpPr txBox="1">
            <a:spLocks noChangeArrowheads="1"/>
          </p:cNvSpPr>
          <p:nvPr/>
        </p:nvSpPr>
        <p:spPr bwMode="auto">
          <a:xfrm>
            <a:off x="0" y="1018685"/>
            <a:ext cx="53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従業員には当社の就業規則で定められた守秘義務があります。規則を順守し、</a:t>
            </a:r>
            <a:r>
              <a:rPr lang="ja-JP" altLang="en-US" b="0" dirty="0">
                <a:latin typeface="MS UI Gothic" panose="020B0600070205080204" pitchFamily="50" charset="-128"/>
                <a:ea typeface="MS UI Gothic" panose="020B0600070205080204" pitchFamily="50" charset="-128"/>
              </a:rPr>
              <a:t>この</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ハンドブックに定められたルールを守り、情報セキュリティの事故を防ぎましょう。</a:t>
            </a:r>
            <a:endParaRPr lang="en-US" altLang="ja-JP" b="0" dirty="0">
              <a:latin typeface="MS UI Gothic" panose="020B0600070205080204" pitchFamily="50" charset="-128"/>
              <a:ea typeface="MS UI Gothic" panose="020B0600070205080204" pitchFamily="50" charset="-128"/>
            </a:endParaRPr>
          </a:p>
        </p:txBody>
      </p:sp>
      <p:grpSp>
        <p:nvGrpSpPr>
          <p:cNvPr id="22" name="グループ化 21"/>
          <p:cNvGrpSpPr/>
          <p:nvPr/>
        </p:nvGrpSpPr>
        <p:grpSpPr>
          <a:xfrm>
            <a:off x="94658" y="2159115"/>
            <a:ext cx="3600000" cy="376754"/>
            <a:chOff x="533398" y="1077911"/>
            <a:chExt cx="4717345" cy="493689"/>
          </a:xfrm>
        </p:grpSpPr>
        <p:sp>
          <p:nvSpPr>
            <p:cNvPr id="2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2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25" name="テキスト ボックス 24"/>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事故が起きてしまったら</a:t>
              </a:r>
            </a:p>
          </p:txBody>
        </p:sp>
      </p:grpSp>
      <p:sp>
        <p:nvSpPr>
          <p:cNvPr id="26" name="Text Box 58"/>
          <p:cNvSpPr txBox="1">
            <a:spLocks noChangeArrowheads="1"/>
          </p:cNvSpPr>
          <p:nvPr/>
        </p:nvSpPr>
        <p:spPr bwMode="auto">
          <a:xfrm>
            <a:off x="8021" y="2554761"/>
            <a:ext cx="541100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もしも事故が起きてしまったら、以下の手順に従い、二次被害や事故の影響を最小限</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に止めましょう。</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情報セキュリティ事故の定義は以下とします。</a:t>
            </a:r>
            <a:endParaRPr lang="en-US" altLang="ja-JP" b="0" dirty="0">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情報の「漏えい」「改ざん」の発生または「利用できない」状態になったときに </a:t>
            </a:r>
            <a:endParaRPr lang="en-US" altLang="ja-JP" sz="1100" b="0" dirty="0">
              <a:latin typeface="MS UI Gothic" panose="020B0600070205080204" pitchFamily="50" charset="-128"/>
              <a:ea typeface="MS UI Gothic" panose="020B0600070205080204" pitchFamily="50" charset="-128"/>
            </a:endParaRPr>
          </a:p>
          <a:p>
            <a:pPr marL="171450" eaLnBrk="1" hangingPunct="1">
              <a:buClr>
                <a:srgbClr val="C00000"/>
              </a:buClr>
              <a:tabLst>
                <a:tab pos="265113" algn="l"/>
              </a:tabLst>
            </a:pPr>
            <a:r>
              <a:rPr lang="en-US" altLang="ja-JP" sz="1100"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当社の業務や</a:t>
            </a:r>
            <a:r>
              <a:rPr lang="ja-JP" altLang="en-US" sz="1100" b="0" dirty="0">
                <a:solidFill>
                  <a:srgbClr val="FF0000"/>
                </a:solidFill>
                <a:latin typeface="MS UI Gothic" panose="020B0600070205080204" pitchFamily="50" charset="-128"/>
                <a:ea typeface="MS UI Gothic" panose="020B0600070205080204" pitchFamily="50" charset="-128"/>
              </a:rPr>
              <a:t>顧客、取引先、株主、</a:t>
            </a:r>
            <a:r>
              <a:rPr lang="ja-JP" altLang="en-US" sz="1100" b="0" dirty="0">
                <a:latin typeface="MS UI Gothic" panose="020B0600070205080204" pitchFamily="50" charset="-128"/>
                <a:ea typeface="MS UI Gothic" panose="020B0600070205080204" pitchFamily="50" charset="-128"/>
              </a:rPr>
              <a:t>本人（個人情報の場合）に望ましくない影響が及ぶ</a:t>
            </a:r>
          </a:p>
          <a:p>
            <a:pPr eaLnBrk="1" hangingPunct="1">
              <a:buClr>
                <a:srgbClr val="C00000"/>
              </a:buClr>
              <a:buFont typeface="Wingdings" panose="05000000000000000000" pitchFamily="2" charset="2"/>
              <a:buChar char="l"/>
            </a:pPr>
            <a:endParaRPr lang="en-US" altLang="ja-JP" b="0" dirty="0">
              <a:latin typeface="MS UI Gothic" panose="020B0600070205080204" pitchFamily="50" charset="-128"/>
              <a:ea typeface="MS UI Gothic" panose="020B0600070205080204" pitchFamily="50" charset="-128"/>
            </a:endParaRPr>
          </a:p>
        </p:txBody>
      </p:sp>
      <p:sp>
        <p:nvSpPr>
          <p:cNvPr id="3" name="下矢印吹き出し 2"/>
          <p:cNvSpPr/>
          <p:nvPr/>
        </p:nvSpPr>
        <p:spPr>
          <a:xfrm>
            <a:off x="503442" y="3788504"/>
            <a:ext cx="4306137" cy="1671447"/>
          </a:xfrm>
          <a:prstGeom prst="downArrowCallout">
            <a:avLst>
              <a:gd name="adj1" fmla="val 23860"/>
              <a:gd name="adj2" fmla="val 22121"/>
              <a:gd name="adj3" fmla="val 15258"/>
              <a:gd name="adj4" fmla="val 76494"/>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MS UI Gothic" panose="020B0600070205080204" pitchFamily="50" charset="-128"/>
                <a:ea typeface="MS UI Gothic" panose="020B0600070205080204" pitchFamily="50" charset="-128"/>
              </a:rPr>
              <a:t>１．発見者は</a:t>
            </a:r>
            <a:r>
              <a:rPr lang="ja-JP" altLang="en-US" sz="1200" dirty="0">
                <a:solidFill>
                  <a:srgbClr val="FF0000"/>
                </a:solidFill>
                <a:latin typeface="MS UI Gothic" panose="020B0600070205080204" pitchFamily="50" charset="-128"/>
                <a:ea typeface="MS UI Gothic" panose="020B0600070205080204" pitchFamily="50" charset="-128"/>
              </a:rPr>
              <a:t>社長または総務部システム担当</a:t>
            </a:r>
            <a:r>
              <a:rPr lang="ja-JP" altLang="en-US" sz="1200" dirty="0">
                <a:solidFill>
                  <a:schemeClr val="tx1"/>
                </a:solidFill>
                <a:latin typeface="MS UI Gothic" panose="020B0600070205080204" pitchFamily="50" charset="-128"/>
                <a:ea typeface="MS UI Gothic" panose="020B0600070205080204" pitchFamily="50" charset="-128"/>
              </a:rPr>
              <a:t>に速やかに連絡する。</a:t>
            </a:r>
            <a:endParaRPr lang="en-US" altLang="ja-JP" sz="1200" dirty="0">
              <a:solidFill>
                <a:schemeClr val="tx1"/>
              </a:solidFill>
              <a:latin typeface="MS UI Gothic" panose="020B0600070205080204" pitchFamily="50" charset="-128"/>
              <a:ea typeface="MS UI Gothic" panose="020B0600070205080204" pitchFamily="50" charset="-128"/>
            </a:endParaRPr>
          </a:p>
          <a:p>
            <a:pPr>
              <a:tabLst>
                <a:tab pos="85725" algn="l"/>
              </a:tabLst>
            </a:pPr>
            <a:r>
              <a:rPr lang="en-US" altLang="ja-JP" sz="1000" b="1" dirty="0">
                <a:solidFill>
                  <a:schemeClr val="accent5">
                    <a:lumMod val="75000"/>
                  </a:schemeClr>
                </a:solidFill>
                <a:latin typeface="MS UI Gothic" panose="020B0600070205080204" pitchFamily="50" charset="-128"/>
                <a:ea typeface="MS UI Gothic" panose="020B0600070205080204" pitchFamily="50" charset="-128"/>
              </a:rPr>
              <a:t>	※</a:t>
            </a:r>
            <a:r>
              <a:rPr lang="ja-JP" altLang="en-US" sz="1000" b="1" dirty="0">
                <a:solidFill>
                  <a:schemeClr val="accent5">
                    <a:lumMod val="75000"/>
                  </a:schemeClr>
                </a:solidFill>
                <a:latin typeface="MS UI Gothic" panose="020B0600070205080204" pitchFamily="50" charset="-128"/>
                <a:ea typeface="MS UI Gothic" panose="020B0600070205080204" pitchFamily="50" charset="-128"/>
              </a:rPr>
              <a:t>夜間休日を問いません</a:t>
            </a:r>
            <a:endParaRPr lang="en-US" altLang="ja-JP" sz="1000" b="1" dirty="0">
              <a:solidFill>
                <a:schemeClr val="accent5">
                  <a:lumMod val="75000"/>
                </a:schemeClr>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社長携帯電話：</a:t>
            </a:r>
            <a:r>
              <a:rPr lang="en-US" altLang="ja-JP" sz="1100" dirty="0">
                <a:solidFill>
                  <a:srgbClr val="FF0000"/>
                </a:solidFill>
                <a:latin typeface="MS UI Gothic" panose="020B0600070205080204" pitchFamily="50" charset="-128"/>
                <a:ea typeface="MS UI Gothic" panose="020B0600070205080204" pitchFamily="50" charset="-128"/>
              </a:rPr>
              <a:t>090-</a:t>
            </a:r>
            <a:r>
              <a:rPr lang="ja-JP" altLang="en-US" sz="1100" dirty="0">
                <a:solidFill>
                  <a:srgbClr val="FF0000"/>
                </a:solidFill>
                <a:latin typeface="MS UI Gothic" panose="020B0600070205080204" pitchFamily="50" charset="-128"/>
                <a:ea typeface="MS UI Gothic" panose="020B0600070205080204" pitchFamily="50" charset="-128"/>
              </a:rPr>
              <a:t>○○○○</a:t>
            </a:r>
            <a:r>
              <a:rPr lang="en-US" altLang="ja-JP" sz="1100" dirty="0">
                <a:solidFill>
                  <a:srgbClr val="FF0000"/>
                </a:solidFill>
                <a:latin typeface="MS UI Gothic" panose="020B0600070205080204" pitchFamily="50" charset="-128"/>
                <a:ea typeface="MS UI Gothic" panose="020B0600070205080204" pitchFamily="50" charset="-128"/>
              </a:rPr>
              <a:t>-</a:t>
            </a:r>
            <a:r>
              <a:rPr lang="ja-JP" altLang="en-US" sz="1100" dirty="0">
                <a:solidFill>
                  <a:srgbClr val="FF0000"/>
                </a:solidFill>
                <a:latin typeface="MS UI Gothic" panose="020B0600070205080204" pitchFamily="50" charset="-128"/>
                <a:ea typeface="MS UI Gothic" panose="020B0600070205080204" pitchFamily="50" charset="-128"/>
              </a:rPr>
              <a:t>○○○○</a:t>
            </a:r>
            <a:endParaRPr lang="en-US" altLang="ja-JP" sz="1100" dirty="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社長内線電話： ○○○○</a:t>
            </a:r>
            <a:endParaRPr lang="en-US" altLang="ja-JP" sz="1100" dirty="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総務部システム担当携帯電話：</a:t>
            </a:r>
            <a:r>
              <a:rPr lang="en-US" altLang="ja-JP" sz="1100" dirty="0">
                <a:solidFill>
                  <a:srgbClr val="FF0000"/>
                </a:solidFill>
                <a:latin typeface="MS UI Gothic" panose="020B0600070205080204" pitchFamily="50" charset="-128"/>
                <a:ea typeface="MS UI Gothic" panose="020B0600070205080204" pitchFamily="50" charset="-128"/>
              </a:rPr>
              <a:t>090-</a:t>
            </a:r>
            <a:r>
              <a:rPr lang="ja-JP" altLang="en-US" sz="1100" dirty="0">
                <a:solidFill>
                  <a:srgbClr val="FF0000"/>
                </a:solidFill>
                <a:latin typeface="MS UI Gothic" panose="020B0600070205080204" pitchFamily="50" charset="-128"/>
                <a:ea typeface="MS UI Gothic" panose="020B0600070205080204" pitchFamily="50" charset="-128"/>
              </a:rPr>
              <a:t> ○○○○</a:t>
            </a:r>
            <a:r>
              <a:rPr lang="en-US" altLang="ja-JP" sz="1100" dirty="0">
                <a:solidFill>
                  <a:srgbClr val="FF0000"/>
                </a:solidFill>
                <a:latin typeface="MS UI Gothic" panose="020B0600070205080204" pitchFamily="50" charset="-128"/>
                <a:ea typeface="MS UI Gothic" panose="020B0600070205080204" pitchFamily="50" charset="-128"/>
              </a:rPr>
              <a:t>-</a:t>
            </a:r>
            <a:r>
              <a:rPr lang="ja-JP" altLang="en-US" sz="1100" dirty="0">
                <a:solidFill>
                  <a:srgbClr val="FF0000"/>
                </a:solidFill>
                <a:latin typeface="MS UI Gothic" panose="020B0600070205080204" pitchFamily="50" charset="-128"/>
                <a:ea typeface="MS UI Gothic" panose="020B0600070205080204" pitchFamily="50" charset="-128"/>
              </a:rPr>
              <a:t>○○○○</a:t>
            </a:r>
            <a:endParaRPr lang="en-US" altLang="ja-JP" sz="1100" dirty="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総務部システム担当内線電話： ○○○○</a:t>
            </a:r>
            <a:endParaRPr kumimoji="1" lang="ja-JP" altLang="en-US" sz="1100" dirty="0">
              <a:solidFill>
                <a:srgbClr val="FF0000"/>
              </a:solidFill>
              <a:latin typeface="MS UI Gothic" panose="020B0600070205080204" pitchFamily="50" charset="-128"/>
              <a:ea typeface="MS UI Gothic" panose="020B0600070205080204" pitchFamily="50" charset="-128"/>
            </a:endParaRPr>
          </a:p>
        </p:txBody>
      </p:sp>
      <p:sp>
        <p:nvSpPr>
          <p:cNvPr id="5" name="正方形/長方形 4"/>
          <p:cNvSpPr/>
          <p:nvPr/>
        </p:nvSpPr>
        <p:spPr>
          <a:xfrm>
            <a:off x="503442" y="5473030"/>
            <a:ext cx="4288424" cy="169498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ja-JP" altLang="en-US" sz="1200" dirty="0">
                <a:solidFill>
                  <a:prstClr val="black"/>
                </a:solidFill>
                <a:latin typeface="MS UI Gothic" panose="020B0600070205080204" pitchFamily="50" charset="-128"/>
                <a:ea typeface="MS UI Gothic" panose="020B0600070205080204" pitchFamily="50" charset="-128"/>
              </a:rPr>
              <a:t>２．</a:t>
            </a:r>
            <a:r>
              <a:rPr lang="ja-JP" altLang="en-US" sz="1200" dirty="0">
                <a:solidFill>
                  <a:srgbClr val="FF0000"/>
                </a:solidFill>
                <a:latin typeface="MS UI Gothic" panose="020B0600070205080204" pitchFamily="50" charset="-128"/>
                <a:ea typeface="MS UI Gothic" panose="020B0600070205080204" pitchFamily="50" charset="-128"/>
              </a:rPr>
              <a:t>社長</a:t>
            </a:r>
            <a:r>
              <a:rPr lang="en-US" altLang="ja-JP" sz="1200" dirty="0">
                <a:solidFill>
                  <a:srgbClr val="FF0000"/>
                </a:solidFill>
                <a:latin typeface="MS UI Gothic" panose="020B0600070205080204" pitchFamily="50" charset="-128"/>
                <a:ea typeface="MS UI Gothic" panose="020B0600070205080204" pitchFamily="50" charset="-128"/>
              </a:rPr>
              <a:t>/</a:t>
            </a:r>
            <a:r>
              <a:rPr lang="ja-JP" altLang="en-US" sz="1200" dirty="0">
                <a:solidFill>
                  <a:srgbClr val="FF0000"/>
                </a:solidFill>
                <a:latin typeface="MS UI Gothic" panose="020B0600070205080204" pitchFamily="50" charset="-128"/>
                <a:ea typeface="MS UI Gothic" panose="020B0600070205080204" pitchFamily="50" charset="-128"/>
              </a:rPr>
              <a:t>総務部システム担当</a:t>
            </a:r>
            <a:r>
              <a:rPr lang="ja-JP" altLang="en-US" sz="1200" dirty="0">
                <a:solidFill>
                  <a:prstClr val="black"/>
                </a:solidFill>
                <a:latin typeface="MS UI Gothic" panose="020B0600070205080204" pitchFamily="50" charset="-128"/>
                <a:ea typeface="MS UI Gothic" panose="020B0600070205080204" pitchFamily="50" charset="-128"/>
              </a:rPr>
              <a:t>は以下を実行する。</a:t>
            </a:r>
            <a:endParaRPr lang="en-US" altLang="ja-JP" sz="1200" dirty="0">
              <a:solidFill>
                <a:prstClr val="black"/>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prstClr val="black"/>
                </a:solidFill>
                <a:latin typeface="MS UI Gothic" panose="020B0600070205080204" pitchFamily="50" charset="-128"/>
                <a:ea typeface="MS UI Gothic" panose="020B0600070205080204" pitchFamily="50" charset="-128"/>
              </a:rPr>
              <a:t>	</a:t>
            </a:r>
            <a:r>
              <a:rPr lang="ja-JP" altLang="en-US" sz="1100" dirty="0">
                <a:solidFill>
                  <a:prstClr val="black"/>
                </a:solidFill>
                <a:latin typeface="MS UI Gothic" panose="020B0600070205080204" pitchFamily="50" charset="-128"/>
                <a:ea typeface="MS UI Gothic" panose="020B0600070205080204" pitchFamily="50" charset="-128"/>
              </a:rPr>
              <a:t>＜情報漏えい＞　</a:t>
            </a:r>
            <a:endParaRPr lang="en-US" altLang="ja-JP" sz="1100" dirty="0">
              <a:solidFill>
                <a:prstClr val="black"/>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①漏えいした情報の確認</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②影響範囲の全ての組織及び本人（個人情報の場合）に事実を報告</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180975" algn="l"/>
              </a:tabLst>
            </a:pPr>
            <a:r>
              <a:rPr lang="ja-JP" altLang="en-US" sz="1100" dirty="0">
                <a:solidFill>
                  <a:srgbClr val="FF0000"/>
                </a:solidFill>
                <a:latin typeface="MS UI Gothic" panose="020B0600070205080204" pitchFamily="50" charset="-128"/>
                <a:ea typeface="MS UI Gothic" panose="020B0600070205080204" pitchFamily="50" charset="-128"/>
              </a:rPr>
              <a:t>　</a:t>
            </a: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影響範囲の全ての組織及び本人（個人情報の場合）に対策案を通知</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chemeClr val="tx1"/>
                </a:solidFill>
                <a:latin typeface="MS UI Gothic" panose="020B0600070205080204" pitchFamily="50" charset="-128"/>
                <a:ea typeface="MS UI Gothic" panose="020B0600070205080204" pitchFamily="50" charset="-128"/>
              </a:rPr>
              <a:t>	</a:t>
            </a:r>
            <a:r>
              <a:rPr lang="ja-JP" altLang="en-US" sz="1100" dirty="0">
                <a:solidFill>
                  <a:schemeClr val="tx1"/>
                </a:solidFill>
                <a:latin typeface="MS UI Gothic" panose="020B0600070205080204" pitchFamily="50" charset="-128"/>
                <a:ea typeface="MS UI Gothic" panose="020B0600070205080204" pitchFamily="50" charset="-128"/>
              </a:rPr>
              <a:t>＜改ざん、利用できない状態＞</a:t>
            </a:r>
            <a:endParaRPr lang="en-US" altLang="ja-JP" sz="1100" dirty="0">
              <a:solidFill>
                <a:schemeClr val="tx1"/>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①原因の調査</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②影響範囲の全ての組織及び本人（個人情報の場合）に事実を報告</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18097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復旧策を実施後、影響範囲の全ての組織及び本人に報告</a:t>
            </a:r>
          </a:p>
        </p:txBody>
      </p:sp>
      <p:pic>
        <p:nvPicPr>
          <p:cNvPr id="4" name="図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86636" y="1566545"/>
            <a:ext cx="1445895" cy="914400"/>
          </a:xfrm>
          <a:prstGeom prst="rect">
            <a:avLst/>
          </a:prstGeom>
        </p:spPr>
      </p:pic>
      <p:sp>
        <p:nvSpPr>
          <p:cNvPr id="19" name="テキスト ボックス 18"/>
          <p:cNvSpPr txBox="1"/>
          <p:nvPr/>
        </p:nvSpPr>
        <p:spPr>
          <a:xfrm>
            <a:off x="2166495"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１９</a:t>
            </a:r>
            <a:endParaRPr kumimoji="1" lang="ja-JP" altLang="en-US" sz="1050" dirty="0">
              <a:solidFill>
                <a:srgbClr val="FF0000"/>
              </a:solidFill>
            </a:endParaRPr>
          </a:p>
        </p:txBody>
      </p:sp>
      <p:sp>
        <p:nvSpPr>
          <p:cNvPr id="20" name="テキスト ボックス 19"/>
          <p:cNvSpPr txBox="1"/>
          <p:nvPr/>
        </p:nvSpPr>
        <p:spPr>
          <a:xfrm>
            <a:off x="2354524" y="2227029"/>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２４</a:t>
            </a:r>
            <a:endParaRPr kumimoji="1" lang="ja-JP" altLang="en-US" sz="1050" dirty="0">
              <a:solidFill>
                <a:srgbClr val="FF0000"/>
              </a:solidFill>
            </a:endParaRPr>
          </a:p>
        </p:txBody>
      </p:sp>
      <p:sp>
        <p:nvSpPr>
          <p:cNvPr id="27" name="スライド番号プレースホルダー 5">
            <a:extLst>
              <a:ext uri="{FF2B5EF4-FFF2-40B4-BE49-F238E27FC236}">
                <a16:creationId xmlns:a16="http://schemas.microsoft.com/office/drawing/2014/main" xmlns="" id="{9C7ED03E-08D9-4BAD-AD4A-16DDA028B7E9}"/>
              </a:ext>
            </a:extLst>
          </p:cNvPr>
          <p:cNvSpPr>
            <a:spLocks noGrp="1"/>
          </p:cNvSpPr>
          <p:nvPr>
            <p:ph type="sldNum" sz="quarter" idx="12"/>
          </p:nvPr>
        </p:nvSpPr>
        <p:spPr>
          <a:xfrm>
            <a:off x="4608000" y="7200000"/>
            <a:ext cx="720000" cy="360000"/>
          </a:xfrm>
        </p:spPr>
        <p:txBody>
          <a:bodyPr/>
          <a:lstStyle/>
          <a:p>
            <a:pPr algn="ctr"/>
            <a:r>
              <a:rPr kumimoji="1" lang="en-US" altLang="ja-JP" dirty="0"/>
              <a:t>&lt; </a:t>
            </a:r>
            <a:fld id="{BA1AACC8-012D-40C1-84DE-4014AE42646F}" type="slidenum">
              <a:rPr kumimoji="1" lang="ja-JP" altLang="en-US" smtClean="0"/>
              <a:pPr algn="ctr"/>
              <a:t>10</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228693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 </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全社</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基本ルール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5" name="Text Box 58"/>
          <p:cNvSpPr txBox="1">
            <a:spLocks noChangeArrowheads="1"/>
          </p:cNvSpPr>
          <p:nvPr/>
        </p:nvSpPr>
        <p:spPr bwMode="auto">
          <a:xfrm>
            <a:off x="2037" y="975786"/>
            <a:ext cx="5328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tabLst>
                <a:tab pos="85725" algn="l"/>
              </a:tabLst>
            </a:pPr>
            <a:r>
              <a:rPr lang="ja-JP" altLang="en-US" b="0" dirty="0">
                <a:latin typeface="MS UI Gothic" panose="020B0600070205080204" pitchFamily="50" charset="-128"/>
                <a:ea typeface="MS UI Gothic" panose="020B0600070205080204" pitchFamily="50" charset="-128"/>
              </a:rPr>
              <a:t>＜</a:t>
            </a:r>
            <a:r>
              <a:rPr lang="en-US" altLang="ja-JP" b="0" dirty="0">
                <a:latin typeface="MS UI Gothic" panose="020B0600070205080204" pitchFamily="50" charset="-128"/>
                <a:ea typeface="MS UI Gothic" panose="020B0600070205080204" pitchFamily="50" charset="-128"/>
              </a:rPr>
              <a:t>OS</a:t>
            </a:r>
            <a:r>
              <a:rPr lang="ja-JP" altLang="en-US" b="0" dirty="0">
                <a:latin typeface="MS UI Gothic" panose="020B0600070205080204" pitchFamily="50" charset="-128"/>
                <a:ea typeface="MS UI Gothic" panose="020B0600070205080204" pitchFamily="50" charset="-128"/>
              </a:rPr>
              <a:t>のアップデート＞</a:t>
            </a:r>
            <a:endParaRPr lang="en-US" altLang="ja-JP" b="0" dirty="0">
              <a:latin typeface="MS UI Gothic" panose="020B0600070205080204" pitchFamily="50" charset="-128"/>
              <a:ea typeface="MS UI Gothic" panose="020B0600070205080204" pitchFamily="50" charset="-128"/>
            </a:endParaRPr>
          </a:p>
          <a:p>
            <a:pPr eaLnBrk="1" hangingPunct="1">
              <a:spcBef>
                <a:spcPct val="0"/>
              </a:spcBef>
              <a:spcAft>
                <a:spcPct val="0"/>
              </a:spcAft>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パソコンの</a:t>
            </a:r>
            <a:r>
              <a:rPr lang="en-US" altLang="ja-JP" b="0" dirty="0">
                <a:latin typeface="MS UI Gothic" panose="020B0600070205080204" pitchFamily="50" charset="-128"/>
                <a:ea typeface="MS UI Gothic" panose="020B0600070205080204" pitchFamily="50" charset="-128"/>
              </a:rPr>
              <a:t>OS</a:t>
            </a:r>
            <a:r>
              <a:rPr lang="ja-JP" altLang="en-US" b="0" dirty="0">
                <a:latin typeface="MS UI Gothic" panose="020B0600070205080204" pitchFamily="50" charset="-128"/>
                <a:ea typeface="MS UI Gothic" panose="020B0600070205080204" pitchFamily="50" charset="-128"/>
              </a:rPr>
              <a:t>は</a:t>
            </a:r>
            <a:r>
              <a:rPr lang="en-US" altLang="ja-JP" b="0" dirty="0">
                <a:solidFill>
                  <a:srgbClr val="FF0000"/>
                </a:solidFill>
                <a:latin typeface="MS UI Gothic" panose="020B0600070205080204" pitchFamily="50" charset="-128"/>
                <a:ea typeface="MS UI Gothic" panose="020B0600070205080204" pitchFamily="50" charset="-128"/>
              </a:rPr>
              <a:t>Windows Update</a:t>
            </a:r>
            <a:r>
              <a:rPr lang="ja-JP" altLang="en-US" b="0" dirty="0">
                <a:solidFill>
                  <a:srgbClr val="FF0000"/>
                </a:solidFill>
                <a:latin typeface="MS UI Gothic" panose="020B0600070205080204" pitchFamily="50" charset="-128"/>
                <a:ea typeface="MS UI Gothic" panose="020B0600070205080204" pitchFamily="50" charset="-128"/>
              </a:rPr>
              <a:t>の自動更新を有効にして最新の更新プログラムをイ</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ンストールした状態にする</a:t>
            </a:r>
            <a:r>
              <a:rPr lang="ja-JP" altLang="en-US" b="0" dirty="0">
                <a:latin typeface="MS UI Gothic" panose="020B0600070205080204" pitchFamily="50" charset="-128"/>
                <a:ea typeface="MS UI Gothic" panose="020B0600070205080204" pitchFamily="50" charset="-128"/>
              </a:rPr>
              <a:t>。</a:t>
            </a:r>
            <a:endParaRPr lang="en-US" altLang="ja-JP" b="0" dirty="0">
              <a:latin typeface="MS UI Gothic" panose="020B0600070205080204" pitchFamily="50" charset="-128"/>
              <a:ea typeface="MS UI Gothic" panose="020B0600070205080204" pitchFamily="50" charset="-128"/>
            </a:endParaRPr>
          </a:p>
          <a:p>
            <a:pPr eaLnBrk="1" hangingPunct="1">
              <a:spcBef>
                <a:spcPct val="0"/>
              </a:spcBef>
              <a:spcAft>
                <a:spcPct val="0"/>
              </a:spcAft>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業務に利用するスマートフォンの</a:t>
            </a:r>
            <a:r>
              <a:rPr lang="en-US" altLang="ja-JP" b="0" dirty="0">
                <a:latin typeface="MS UI Gothic" panose="020B0600070205080204" pitchFamily="50" charset="-128"/>
                <a:ea typeface="MS UI Gothic" panose="020B0600070205080204" pitchFamily="50" charset="-128"/>
              </a:rPr>
              <a:t>OS</a:t>
            </a:r>
            <a:r>
              <a:rPr lang="ja-JP" altLang="en-US" b="0" dirty="0">
                <a:latin typeface="MS UI Gothic" panose="020B0600070205080204" pitchFamily="50" charset="-128"/>
                <a:ea typeface="MS UI Gothic" panose="020B0600070205080204" pitchFamily="50" charset="-128"/>
              </a:rPr>
              <a:t>は</a:t>
            </a:r>
            <a:r>
              <a:rPr lang="ja-JP" altLang="en-US" b="0" dirty="0">
                <a:latin typeface="Tahoma" panose="020B0604030504040204" pitchFamily="34" charset="0"/>
                <a:ea typeface="MS UI Gothic" panose="020B0600070205080204" pitchFamily="50" charset="-128"/>
              </a:rPr>
              <a:t>以下を参考にして</a:t>
            </a:r>
            <a:r>
              <a:rPr lang="ja-JP" altLang="en-US" b="0" dirty="0">
                <a:solidFill>
                  <a:srgbClr val="FF0000"/>
                </a:solidFill>
                <a:latin typeface="Tahoma" panose="020B0604030504040204" pitchFamily="34" charset="0"/>
                <a:ea typeface="MS UI Gothic" panose="020B0600070205080204" pitchFamily="50" charset="-128"/>
              </a:rPr>
              <a:t>手動で更新する。</a:t>
            </a:r>
            <a:endParaRPr lang="en-US" altLang="ja-JP" b="0" dirty="0">
              <a:solidFill>
                <a:srgbClr val="FF0000"/>
              </a:solidFill>
              <a:latin typeface="Tahoma" panose="020B0604030504040204" pitchFamily="34" charset="0"/>
              <a:ea typeface="MS UI Gothic" panose="020B0600070205080204" pitchFamily="50" charset="-128"/>
            </a:endParaRPr>
          </a:p>
          <a:p>
            <a:pPr marL="171450" indent="11113" eaLnBrk="1" hangingPunct="1">
              <a:buClr>
                <a:srgbClr val="C00000"/>
              </a:buClr>
              <a:buFont typeface="Wingdings" panose="05000000000000000000" pitchFamily="2" charset="2"/>
              <a:buChar char="Ø"/>
            </a:pPr>
            <a:r>
              <a:rPr lang="en-US" altLang="ja-JP" sz="1100" b="0" dirty="0">
                <a:solidFill>
                  <a:srgbClr val="FF0000"/>
                </a:solidFill>
                <a:latin typeface="Tahoma" panose="020B0604030504040204" pitchFamily="34" charset="0"/>
                <a:ea typeface="MS UI Gothic" panose="020B0600070205080204" pitchFamily="50" charset="-128"/>
              </a:rPr>
              <a:t> </a:t>
            </a:r>
            <a:r>
              <a:rPr lang="en-US" altLang="ja-JP" sz="1100" b="0" dirty="0">
                <a:solidFill>
                  <a:srgbClr val="FF0000"/>
                </a:solidFill>
                <a:latin typeface="MS UI Gothic" panose="020B0600070205080204" pitchFamily="50" charset="-128"/>
                <a:ea typeface="MS UI Gothic" panose="020B0600070205080204" pitchFamily="50" charset="-128"/>
              </a:rPr>
              <a:t>Android</a:t>
            </a:r>
            <a:r>
              <a:rPr lang="ja-JP" altLang="en-US" sz="1100" b="0" dirty="0">
                <a:solidFill>
                  <a:srgbClr val="FF0000"/>
                </a:solidFill>
                <a:latin typeface="MS UI Gothic" panose="020B0600070205080204" pitchFamily="50" charset="-128"/>
                <a:ea typeface="MS UI Gothic" panose="020B0600070205080204" pitchFamily="50" charset="-128"/>
              </a:rPr>
              <a:t>端末の場合：機種毎の情報を常に調べて必要に応じて対応する。</a:t>
            </a:r>
          </a:p>
          <a:p>
            <a:pPr marL="171450" indent="11113" eaLnBrk="1" hangingPunct="1">
              <a:buClr>
                <a:srgbClr val="C00000"/>
              </a:buClr>
              <a:buFont typeface="Wingdings" panose="05000000000000000000" pitchFamily="2" charset="2"/>
              <a:buChar char="Ø"/>
            </a:pPr>
            <a:r>
              <a:rPr lang="en-US" altLang="ja-JP" sz="1100" b="0" dirty="0">
                <a:solidFill>
                  <a:srgbClr val="FF0000"/>
                </a:solidFill>
                <a:latin typeface="MS UI Gothic" panose="020B0600070205080204" pitchFamily="50" charset="-128"/>
                <a:ea typeface="MS UI Gothic" panose="020B0600070205080204" pitchFamily="50" charset="-128"/>
              </a:rPr>
              <a:t> iPhone</a:t>
            </a:r>
            <a:r>
              <a:rPr lang="ja-JP" altLang="en-US" sz="1100" b="0" dirty="0">
                <a:solidFill>
                  <a:srgbClr val="FF0000"/>
                </a:solidFill>
                <a:latin typeface="MS UI Gothic" panose="020B0600070205080204" pitchFamily="50" charset="-128"/>
                <a:ea typeface="MS UI Gothic" panose="020B0600070205080204" pitchFamily="50" charset="-128"/>
              </a:rPr>
              <a:t>の場合：</a:t>
            </a:r>
            <a:r>
              <a:rPr lang="en-US" altLang="ja-JP" sz="1100" b="0" dirty="0">
                <a:solidFill>
                  <a:srgbClr val="FF0000"/>
                </a:solidFill>
                <a:latin typeface="MS UI Gothic" panose="020B0600070205080204" pitchFamily="50" charset="-128"/>
                <a:ea typeface="MS UI Gothic" panose="020B0600070205080204" pitchFamily="50" charset="-128"/>
              </a:rPr>
              <a:t>iPhone</a:t>
            </a:r>
            <a:r>
              <a:rPr lang="ja-JP" altLang="en-US" sz="1100" b="0" dirty="0">
                <a:solidFill>
                  <a:srgbClr val="FF0000"/>
                </a:solidFill>
                <a:latin typeface="MS UI Gothic" panose="020B0600070205080204" pitchFamily="50" charset="-128"/>
                <a:ea typeface="MS UI Gothic" panose="020B0600070205080204" pitchFamily="50" charset="-128"/>
              </a:rPr>
              <a:t>本体（</a:t>
            </a:r>
            <a:r>
              <a:rPr lang="en-US" altLang="ja-JP" sz="1100" b="0" dirty="0">
                <a:solidFill>
                  <a:srgbClr val="FF0000"/>
                </a:solidFill>
                <a:latin typeface="MS UI Gothic" panose="020B0600070205080204" pitchFamily="50" charset="-128"/>
                <a:ea typeface="MS UI Gothic" panose="020B0600070205080204" pitchFamily="50" charset="-128"/>
              </a:rPr>
              <a:t>Wi-Fi</a:t>
            </a:r>
            <a:r>
              <a:rPr lang="ja-JP" altLang="en-US" sz="1100" b="0" dirty="0">
                <a:solidFill>
                  <a:srgbClr val="FF0000"/>
                </a:solidFill>
                <a:latin typeface="MS UI Gothic" panose="020B0600070205080204" pitchFamily="50" charset="-128"/>
                <a:ea typeface="MS UI Gothic" panose="020B0600070205080204" pitchFamily="50" charset="-128"/>
              </a:rPr>
              <a:t>を利用）で</a:t>
            </a:r>
            <a:r>
              <a:rPr lang="en-US" altLang="ja-JP" sz="1100" b="0" dirty="0">
                <a:solidFill>
                  <a:srgbClr val="FF0000"/>
                </a:solidFill>
                <a:latin typeface="MS UI Gothic" panose="020B0600070205080204" pitchFamily="50" charset="-128"/>
                <a:ea typeface="MS UI Gothic" panose="020B0600070205080204" pitchFamily="50" charset="-128"/>
              </a:rPr>
              <a:t>iOS</a:t>
            </a:r>
            <a:r>
              <a:rPr lang="ja-JP" altLang="en-US" sz="1100" b="0" dirty="0">
                <a:solidFill>
                  <a:srgbClr val="FF0000"/>
                </a:solidFill>
                <a:latin typeface="MS UI Gothic" panose="020B0600070205080204" pitchFamily="50" charset="-128"/>
                <a:ea typeface="MS UI Gothic" panose="020B0600070205080204" pitchFamily="50" charset="-128"/>
              </a:rPr>
              <a:t>アップデートを行う。</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tabLst>
                <a:tab pos="355600" algn="l"/>
              </a:tabLst>
            </a:pPr>
            <a:r>
              <a:rPr lang="en-US" altLang="ja-JP" sz="1100" b="0" dirty="0">
                <a:solidFill>
                  <a:srgbClr val="FF0000"/>
                </a:solidFill>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アップデート後は元のバージョンに戻せないので、事前にデータのバックアップを取得する。</a:t>
            </a:r>
            <a:endParaRPr lang="en-US" altLang="ja-JP" sz="1100" b="0" dirty="0">
              <a:solidFill>
                <a:srgbClr val="FF0000"/>
              </a:solidFill>
              <a:latin typeface="MS UI Gothic" panose="020B0600070205080204" pitchFamily="50" charset="-128"/>
              <a:ea typeface="MS UI Gothic" panose="020B0600070205080204" pitchFamily="50" charset="-128"/>
            </a:endParaRPr>
          </a:p>
          <a:p>
            <a:pPr eaLnBrk="1" hangingPunct="1">
              <a:buClr>
                <a:srgbClr val="C00000"/>
              </a:buClr>
            </a:pPr>
            <a:r>
              <a:rPr lang="ja-JP" altLang="en-US" sz="1100" b="0" dirty="0">
                <a:latin typeface="MS UI Gothic" panose="020B0600070205080204" pitchFamily="50" charset="-128"/>
                <a:ea typeface="MS UI Gothic" panose="020B0600070205080204" pitchFamily="50" charset="-128"/>
              </a:rPr>
              <a:t>＜ソフトウェアのアップデート＞</a:t>
            </a:r>
            <a:endParaRPr lang="en-US" altLang="ja-JP" sz="1100"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8900" algn="l"/>
              </a:tabLst>
            </a:pPr>
            <a:r>
              <a:rPr lang="en-US" altLang="ja-JP" b="0" dirty="0">
                <a:solidFill>
                  <a:srgbClr val="FF0000"/>
                </a:solidFill>
                <a:latin typeface="MS UI Gothic" panose="020B0600070205080204" pitchFamily="50" charset="-128"/>
                <a:ea typeface="MS UI Gothic" panose="020B0600070205080204" pitchFamily="50" charset="-128"/>
              </a:rPr>
              <a:t> Windows</a:t>
            </a:r>
            <a:r>
              <a:rPr lang="ja-JP" altLang="en-US" b="0" dirty="0">
                <a:solidFill>
                  <a:srgbClr val="FF0000"/>
                </a:solidFill>
                <a:latin typeface="MS UI Gothic" panose="020B0600070205080204" pitchFamily="50" charset="-128"/>
                <a:ea typeface="MS UI Gothic" panose="020B0600070205080204" pitchFamily="50" charset="-128"/>
              </a:rPr>
              <a:t>の更新時に他の</a:t>
            </a:r>
            <a:r>
              <a:rPr lang="en-US" altLang="ja-JP" b="0" dirty="0">
                <a:solidFill>
                  <a:srgbClr val="FF0000"/>
                </a:solidFill>
                <a:latin typeface="MS UI Gothic" panose="020B0600070205080204" pitchFamily="50" charset="-128"/>
                <a:ea typeface="MS UI Gothic" panose="020B0600070205080204" pitchFamily="50" charset="-128"/>
              </a:rPr>
              <a:t>Microsoft</a:t>
            </a:r>
            <a:r>
              <a:rPr lang="ja-JP" altLang="en-US" b="0" dirty="0">
                <a:solidFill>
                  <a:srgbClr val="FF0000"/>
                </a:solidFill>
                <a:latin typeface="MS UI Gothic" panose="020B0600070205080204" pitchFamily="50" charset="-128"/>
                <a:ea typeface="MS UI Gothic" panose="020B0600070205080204" pitchFamily="50" charset="-128"/>
              </a:rPr>
              <a:t>製品の更新プログラムも入手しインストールした</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状態にする。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pPr>
            <a:r>
              <a:rPr lang="en-US" altLang="ja-JP" b="0" dirty="0">
                <a:solidFill>
                  <a:srgbClr val="FF0000"/>
                </a:solidFill>
                <a:latin typeface="MS UI Gothic" panose="020B0600070205080204" pitchFamily="50" charset="-128"/>
                <a:ea typeface="MS UI Gothic" panose="020B0600070205080204" pitchFamily="50" charset="-128"/>
              </a:rPr>
              <a:t> Adobe Flash Player</a:t>
            </a:r>
            <a:r>
              <a:rPr lang="ja-JP" altLang="en-US" b="0" dirty="0" err="1">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Adobe</a:t>
            </a:r>
            <a:r>
              <a:rPr lang="ja-JP" altLang="en-US" b="0" dirty="0">
                <a:solidFill>
                  <a:srgbClr val="FF0000"/>
                </a:solidFill>
                <a:latin typeface="MS UI Gothic" panose="020B0600070205080204" pitchFamily="50" charset="-128"/>
                <a:ea typeface="MS UI Gothic" panose="020B0600070205080204" pitchFamily="50" charset="-128"/>
              </a:rPr>
              <a:t>　</a:t>
            </a:r>
            <a:r>
              <a:rPr lang="en-US" altLang="ja-JP" b="0" dirty="0">
                <a:solidFill>
                  <a:srgbClr val="FF0000"/>
                </a:solidFill>
                <a:latin typeface="MS UI Gothic" panose="020B0600070205080204" pitchFamily="50" charset="-128"/>
                <a:ea typeface="MS UI Gothic" panose="020B0600070205080204" pitchFamily="50" charset="-128"/>
              </a:rPr>
              <a:t>Reader </a:t>
            </a:r>
            <a:r>
              <a:rPr lang="ja-JP" altLang="en-US" b="0" dirty="0">
                <a:solidFill>
                  <a:srgbClr val="FF0000"/>
                </a:solidFill>
                <a:latin typeface="MS UI Gothic" panose="020B0600070205080204" pitchFamily="50" charset="-128"/>
                <a:ea typeface="MS UI Gothic" panose="020B0600070205080204" pitchFamily="50" charset="-128"/>
              </a:rPr>
              <a:t>はアップデートを自動に設定する。</a:t>
            </a:r>
            <a:endParaRPr lang="en-US" altLang="ja-JP" b="0" dirty="0">
              <a:latin typeface="MS UI Gothic" panose="020B0600070205080204" pitchFamily="50" charset="-128"/>
              <a:ea typeface="MS UI Gothic" panose="020B0600070205080204" pitchFamily="50" charset="-128"/>
            </a:endParaRPr>
          </a:p>
        </p:txBody>
      </p:sp>
      <p:grpSp>
        <p:nvGrpSpPr>
          <p:cNvPr id="11" name="グループ化 10"/>
          <p:cNvGrpSpPr/>
          <p:nvPr/>
        </p:nvGrpSpPr>
        <p:grpSpPr>
          <a:xfrm>
            <a:off x="78924" y="614035"/>
            <a:ext cx="3600000" cy="376635"/>
            <a:chOff x="533400" y="1077911"/>
            <a:chExt cx="4488519" cy="516502"/>
          </a:xfrm>
        </p:grpSpPr>
        <p:sp>
          <p:nvSpPr>
            <p:cNvPr id="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2"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400" y="1081419"/>
              <a:ext cx="4488519" cy="512994"/>
            </a:xfrm>
            <a:prstGeom prst="rect">
              <a:avLst/>
            </a:prstGeom>
            <a:noFill/>
          </p:spPr>
          <p:txBody>
            <a:bodyPr wrap="square" rtlCol="0">
              <a:spAutoFit/>
            </a:bodyPr>
            <a:lstStyle/>
            <a:p>
              <a:r>
                <a:rPr lang="en-US" altLang="ja-JP" sz="1831" dirty="0">
                  <a:latin typeface="Meiryo UI" panose="020B0604030504040204" pitchFamily="50" charset="-128"/>
                  <a:ea typeface="Meiryo UI" panose="020B0604030504040204" pitchFamily="50" charset="-128"/>
                </a:rPr>
                <a:t>OS</a:t>
              </a:r>
              <a:r>
                <a:rPr lang="ja-JP" altLang="en-US" sz="1831" dirty="0">
                  <a:latin typeface="Meiryo UI" panose="020B0604030504040204" pitchFamily="50" charset="-128"/>
                  <a:ea typeface="Meiryo UI" panose="020B0604030504040204" pitchFamily="50" charset="-128"/>
                </a:rPr>
                <a:t>とソフトウェアのアップデート</a:t>
              </a:r>
            </a:p>
          </p:txBody>
        </p:sp>
      </p:grpSp>
      <p:sp>
        <p:nvSpPr>
          <p:cNvPr id="23" name="角丸四角形吹き出し 22"/>
          <p:cNvSpPr/>
          <p:nvPr/>
        </p:nvSpPr>
        <p:spPr>
          <a:xfrm>
            <a:off x="1510928" y="3047315"/>
            <a:ext cx="3632612" cy="602733"/>
          </a:xfrm>
          <a:prstGeom prst="wedgeRoundRectCallout">
            <a:avLst>
              <a:gd name="adj1" fmla="val -61381"/>
              <a:gd name="adj2" fmla="val 7590"/>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a:solidFill>
                  <a:srgbClr val="FF0000"/>
                </a:solidFill>
                <a:latin typeface="HG丸ｺﾞｼｯｸM-PRO" panose="020F0600000000000000" pitchFamily="50" charset="-128"/>
                <a:ea typeface="HG丸ｺﾞｼｯｸM-PRO" panose="020F0600000000000000" pitchFamily="50" charset="-128"/>
              </a:rPr>
              <a:t>業務でスマートフォンを使う場合は、スマートフォンの</a:t>
            </a:r>
            <a:r>
              <a:rPr lang="en-US" altLang="ja-JP" sz="900" dirty="0">
                <a:solidFill>
                  <a:srgbClr val="FF0000"/>
                </a:solidFill>
                <a:latin typeface="HG丸ｺﾞｼｯｸM-PRO" panose="020F0600000000000000" pitchFamily="50" charset="-128"/>
                <a:ea typeface="HG丸ｺﾞｼｯｸM-PRO" panose="020F0600000000000000" pitchFamily="50" charset="-128"/>
              </a:rPr>
              <a:t>OS</a:t>
            </a:r>
            <a:r>
              <a:rPr lang="ja-JP" altLang="en-US" sz="900" dirty="0" err="1">
                <a:solidFill>
                  <a:srgbClr val="FF0000"/>
                </a:solidFill>
                <a:latin typeface="HG丸ｺﾞｼｯｸM-PRO" panose="020F0600000000000000" pitchFamily="50" charset="-128"/>
                <a:ea typeface="HG丸ｺﾞｼｯｸM-PRO" panose="020F0600000000000000" pitchFamily="50" charset="-128"/>
              </a:rPr>
              <a:t>、</a:t>
            </a:r>
            <a:r>
              <a:rPr lang="ja-JP" altLang="en-US" sz="900" dirty="0">
                <a:solidFill>
                  <a:srgbClr val="FF0000"/>
                </a:solidFill>
                <a:latin typeface="HG丸ｺﾞｼｯｸM-PRO" panose="020F0600000000000000" pitchFamily="50" charset="-128"/>
                <a:ea typeface="HG丸ｺﾞｼｯｸM-PRO" panose="020F0600000000000000" pitchFamily="50" charset="-128"/>
              </a:rPr>
              <a:t>ウイルス対策ソフトもアップデートしてください。</a:t>
            </a:r>
            <a:endParaRPr lang="en-US" altLang="ja-JP" sz="900" dirty="0">
              <a:solidFill>
                <a:srgbClr val="FF0000"/>
              </a:solidFill>
              <a:latin typeface="HG丸ｺﾞｼｯｸM-PRO" panose="020F0600000000000000" pitchFamily="50" charset="-128"/>
              <a:ea typeface="HG丸ｺﾞｼｯｸM-PRO" panose="020F0600000000000000" pitchFamily="50" charset="-128"/>
            </a:endParaRPr>
          </a:p>
          <a:p>
            <a:r>
              <a:rPr lang="ja-JP" altLang="en-US" sz="900" dirty="0">
                <a:solidFill>
                  <a:srgbClr val="FF0000"/>
                </a:solidFill>
                <a:latin typeface="HG丸ｺﾞｼｯｸM-PRO" panose="020F0600000000000000" pitchFamily="50" charset="-128"/>
                <a:ea typeface="HG丸ｺﾞｼｯｸM-PRO" panose="020F0600000000000000" pitchFamily="50" charset="-128"/>
              </a:rPr>
              <a:t>やりかたが分からない人は、総務部システム担当までお問い合せください。</a:t>
            </a:r>
          </a:p>
        </p:txBody>
      </p:sp>
      <p:sp>
        <p:nvSpPr>
          <p:cNvPr id="31" name="Text Box 58"/>
          <p:cNvSpPr txBox="1">
            <a:spLocks noChangeArrowheads="1"/>
          </p:cNvSpPr>
          <p:nvPr/>
        </p:nvSpPr>
        <p:spPr bwMode="auto">
          <a:xfrm>
            <a:off x="1" y="4121240"/>
            <a:ext cx="532765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a:latin typeface="MS UI Gothic" panose="020B0600070205080204" pitchFamily="50" charset="-128"/>
                <a:ea typeface="MS UI Gothic" panose="020B0600070205080204" pitchFamily="50" charset="-128"/>
              </a:rPr>
              <a:t> 業務で利用する機器には以下のウイルス対策ソフトを導入し、定義ファイルを随時</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更新する。</a:t>
            </a:r>
            <a:r>
              <a:rPr lang="ja-JP" altLang="en-US" b="0" dirty="0">
                <a:solidFill>
                  <a:srgbClr val="FF0000"/>
                </a:solidFill>
                <a:latin typeface="MS UI Gothic" panose="020B0600070205080204" pitchFamily="50" charset="-128"/>
                <a:ea typeface="MS UI Gothic" panose="020B0600070205080204" pitchFamily="50" charset="-128"/>
              </a:rPr>
              <a:t>持ち出し用ノートパソコンは利用時に定義ファイルの更新を確認する。</a:t>
            </a:r>
            <a:endParaRPr lang="en-US" altLang="ja-JP" b="0" dirty="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269875" algn="l"/>
              </a:tabLst>
            </a:pPr>
            <a:r>
              <a:rPr lang="ja-JP" altLang="en-US" sz="1100" b="0" dirty="0">
                <a:latin typeface="MS UI Gothic" panose="020B0600070205080204" pitchFamily="50" charset="-128"/>
                <a:ea typeface="MS UI Gothic" panose="020B0600070205080204" pitchFamily="50" charset="-128"/>
              </a:rPr>
              <a:t> パソコン：</a:t>
            </a:r>
            <a:r>
              <a:rPr lang="ja-JP" altLang="en-US" sz="1100" b="0" dirty="0">
                <a:solidFill>
                  <a:srgbClr val="FF0000"/>
                </a:solidFill>
                <a:latin typeface="MS UI Gothic" panose="020B0600070205080204" pitchFamily="50" charset="-128"/>
                <a:ea typeface="MS UI Gothic" panose="020B0600070205080204" pitchFamily="50" charset="-128"/>
              </a:rPr>
              <a:t>○○○○ウイルス対策ソフト（定義ファイル更新方法　自動）</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269875" algn="l"/>
              </a:tabLst>
            </a:pPr>
            <a:r>
              <a:rPr lang="ja-JP" altLang="en-US" sz="1100" b="0" dirty="0">
                <a:latin typeface="MS UI Gothic" panose="020B0600070205080204" pitchFamily="50" charset="-128"/>
                <a:ea typeface="MS UI Gothic" panose="020B0600070205080204" pitchFamily="50" charset="-128"/>
              </a:rPr>
              <a:t> タブレット端末：</a:t>
            </a:r>
            <a:r>
              <a:rPr lang="ja-JP" altLang="en-US" sz="1100" b="0" dirty="0">
                <a:solidFill>
                  <a:srgbClr val="FF0000"/>
                </a:solidFill>
                <a:latin typeface="MS UI Gothic" panose="020B0600070205080204" pitchFamily="50" charset="-128"/>
                <a:ea typeface="MS UI Gothic" panose="020B0600070205080204" pitchFamily="50" charset="-128"/>
              </a:rPr>
              <a:t> ○○○○ウイルス対策ソフト（定義ファイル更新方法　自動</a:t>
            </a:r>
            <a:r>
              <a:rPr lang="en-US" altLang="ja-JP" sz="1100" b="0" dirty="0">
                <a:solidFill>
                  <a:srgbClr val="FF0000"/>
                </a:solidFill>
                <a:latin typeface="MS UI Gothic" panose="020B0600070205080204" pitchFamily="50" charset="-128"/>
                <a:ea typeface="MS UI Gothic" panose="020B0600070205080204" pitchFamily="50" charset="-128"/>
              </a:rPr>
              <a:t>or</a:t>
            </a:r>
            <a:r>
              <a:rPr lang="ja-JP" altLang="en-US" sz="1100" b="0" dirty="0">
                <a:solidFill>
                  <a:srgbClr val="FF0000"/>
                </a:solidFill>
                <a:latin typeface="MS UI Gothic" panose="020B0600070205080204" pitchFamily="50" charset="-128"/>
                <a:ea typeface="MS UI Gothic" panose="020B0600070205080204" pitchFamily="50" charset="-128"/>
              </a:rPr>
              <a:t>手動）</a:t>
            </a:r>
            <a:endParaRPr lang="en-US" altLang="ja-JP" sz="1100" b="0" dirty="0">
              <a:latin typeface="Tahoma" panose="020B0604030504040204" pitchFamily="34" charset="0"/>
              <a:ea typeface="MS UI Gothic" panose="020B0600070205080204" pitchFamily="50" charset="-128"/>
            </a:endParaRPr>
          </a:p>
        </p:txBody>
      </p:sp>
      <p:sp>
        <p:nvSpPr>
          <p:cNvPr id="6" name="スライド番号プレースホルダー 5"/>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1</a:t>
            </a:fld>
            <a:r>
              <a:rPr kumimoji="1" lang="ja-JP" altLang="en-US" dirty="0"/>
              <a:t> </a:t>
            </a:r>
            <a:r>
              <a:rPr kumimoji="1" lang="en-US" altLang="ja-JP" dirty="0"/>
              <a:t>&gt;</a:t>
            </a:r>
            <a:endParaRPr kumimoji="1" lang="ja-JP" altLang="en-US" dirty="0"/>
          </a:p>
        </p:txBody>
      </p:sp>
      <p:sp>
        <p:nvSpPr>
          <p:cNvPr id="38" name="Text Box 58"/>
          <p:cNvSpPr txBox="1">
            <a:spLocks noChangeArrowheads="1"/>
          </p:cNvSpPr>
          <p:nvPr/>
        </p:nvSpPr>
        <p:spPr bwMode="auto">
          <a:xfrm>
            <a:off x="0" y="5447904"/>
            <a:ext cx="53661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ログインやファイル暗号化に使うパスワードは、以下に従って設定・利用する。</a:t>
            </a:r>
            <a:endParaRPr lang="en-US" altLang="ja-JP" b="0" dirty="0">
              <a:latin typeface="MS UI Gothic" panose="020B0600070205080204" pitchFamily="50" charset="-128"/>
              <a:ea typeface="MS UI Gothic" panose="020B0600070205080204" pitchFamily="50" charset="-128"/>
            </a:endParaRPr>
          </a:p>
        </p:txBody>
      </p:sp>
      <p:graphicFrame>
        <p:nvGraphicFramePr>
          <p:cNvPr id="39" name="表 38"/>
          <p:cNvGraphicFramePr>
            <a:graphicFrameLocks noGrp="1"/>
          </p:cNvGraphicFramePr>
          <p:nvPr>
            <p:extLst>
              <p:ext uri="{D42A27DB-BD31-4B8C-83A1-F6EECF244321}">
                <p14:modId xmlns:p14="http://schemas.microsoft.com/office/powerpoint/2010/main" val="2906638892"/>
              </p:ext>
            </p:extLst>
          </p:nvPr>
        </p:nvGraphicFramePr>
        <p:xfrm>
          <a:off x="165162" y="5763546"/>
          <a:ext cx="5015466" cy="1508760"/>
        </p:xfrm>
        <a:graphic>
          <a:graphicData uri="http://schemas.openxmlformats.org/drawingml/2006/table">
            <a:tbl>
              <a:tblPr firstRow="1" bandRow="1">
                <a:tableStyleId>{5940675A-B579-460E-94D1-54222C63F5DA}</a:tableStyleId>
              </a:tblPr>
              <a:tblGrid>
                <a:gridCol w="2591185">
                  <a:extLst>
                    <a:ext uri="{9D8B030D-6E8A-4147-A177-3AD203B41FA5}">
                      <a16:colId xmlns:a16="http://schemas.microsoft.com/office/drawing/2014/main" xmlns="" val="20000"/>
                    </a:ext>
                  </a:extLst>
                </a:gridCol>
                <a:gridCol w="2424281">
                  <a:extLst>
                    <a:ext uri="{9D8B030D-6E8A-4147-A177-3AD203B41FA5}">
                      <a16:colId xmlns:a16="http://schemas.microsoft.com/office/drawing/2014/main" xmlns="" val="20001"/>
                    </a:ext>
                  </a:extLst>
                </a:gridCol>
              </a:tblGrid>
              <a:tr h="231362">
                <a:tc>
                  <a:txBody>
                    <a:bodyPr/>
                    <a:lstStyle/>
                    <a:p>
                      <a:pPr algn="ctr"/>
                      <a:r>
                        <a:rPr kumimoji="1" lang="ja-JP" altLang="en-US" sz="1200" b="1" kern="1200" dirty="0">
                          <a:solidFill>
                            <a:schemeClr val="tx1"/>
                          </a:solidFill>
                          <a:effectLst/>
                          <a:latin typeface="MS UI Gothic" panose="020B0600070205080204" pitchFamily="50" charset="-128"/>
                          <a:ea typeface="MS UI Gothic" panose="020B0600070205080204" pitchFamily="50" charset="-128"/>
                          <a:cs typeface="+mn-cs"/>
                        </a:rPr>
                        <a:t>◎必須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tc>
                  <a:txBody>
                    <a:bodyPr/>
                    <a:lstStyle/>
                    <a:p>
                      <a:pPr algn="ctr"/>
                      <a:r>
                        <a:rPr kumimoji="1" lang="en-US" altLang="ja-JP" sz="1200" b="1" kern="1200" dirty="0">
                          <a:solidFill>
                            <a:schemeClr val="tx1"/>
                          </a:solidFill>
                          <a:latin typeface="MS UI Gothic" panose="020B0600070205080204" pitchFamily="50" charset="-128"/>
                          <a:ea typeface="MS UI Gothic" panose="020B0600070205080204" pitchFamily="50" charset="-128"/>
                          <a:cs typeface="+mn-cs"/>
                        </a:rPr>
                        <a:t>×</a:t>
                      </a:r>
                      <a:r>
                        <a:rPr kumimoji="1" lang="ja-JP" altLang="en-US" sz="1200" b="1" kern="1200" dirty="0">
                          <a:solidFill>
                            <a:schemeClr val="tx1"/>
                          </a:solidFill>
                          <a:latin typeface="MS UI Gothic" panose="020B0600070205080204" pitchFamily="50" charset="-128"/>
                          <a:ea typeface="MS UI Gothic" panose="020B0600070205080204" pitchFamily="50" charset="-128"/>
                          <a:cs typeface="+mn-cs"/>
                        </a:rPr>
                        <a:t>禁止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extLst>
                  <a:ext uri="{0D108BD9-81ED-4DB2-BD59-A6C34878D82A}">
                    <a16:rowId xmlns:a16="http://schemas.microsoft.com/office/drawing/2014/main" xmlns="" val="10000"/>
                  </a:ext>
                </a:extLst>
              </a:tr>
              <a:tr h="210127">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10</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文字以上の文字数で構成されている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名前・愛称・地名・電話番号・生年月日・辞書に載っている単語・よく使われるフレーズ</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は使わない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31362">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アルファベットの大文字と小文字、数字や</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&amp;</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などの記号を組み合わせる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同じ</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文字・数字</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を連ねただけにしない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31362">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ＩＤ・パスワードの使い回しをしない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他者に見えるところに</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記さない</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教えない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2" name="テキスト ボックス 1"/>
          <p:cNvSpPr txBox="1"/>
          <p:nvPr/>
        </p:nvSpPr>
        <p:spPr>
          <a:xfrm>
            <a:off x="2961272" y="659322"/>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kumimoji="1" lang="ja-JP" altLang="en-US" sz="1050" dirty="0">
                <a:solidFill>
                  <a:srgbClr val="FF0000"/>
                </a:solidFill>
              </a:rPr>
              <a:t>１</a:t>
            </a:r>
          </a:p>
        </p:txBody>
      </p:sp>
      <p:sp>
        <p:nvSpPr>
          <p:cNvPr id="24" name="テキスト ボックス 23"/>
          <p:cNvSpPr txBox="1"/>
          <p:nvPr/>
        </p:nvSpPr>
        <p:spPr>
          <a:xfrm>
            <a:off x="2596576" y="3759491"/>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a:t>
            </a:r>
            <a:endParaRPr kumimoji="1" lang="ja-JP" altLang="en-US" sz="1050" dirty="0">
              <a:solidFill>
                <a:srgbClr val="FF0000"/>
              </a:solidFill>
            </a:endParaRPr>
          </a:p>
        </p:txBody>
      </p:sp>
      <p:grpSp>
        <p:nvGrpSpPr>
          <p:cNvPr id="25" name="グループ化 24"/>
          <p:cNvGrpSpPr/>
          <p:nvPr/>
        </p:nvGrpSpPr>
        <p:grpSpPr>
          <a:xfrm>
            <a:off x="78924" y="3704141"/>
            <a:ext cx="3600000" cy="376635"/>
            <a:chOff x="533400" y="1077911"/>
            <a:chExt cx="4488519" cy="516502"/>
          </a:xfrm>
        </p:grpSpPr>
        <p:sp>
          <p:nvSpPr>
            <p:cNvPr id="2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2"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3" name="テキスト ボックス 32"/>
            <p:cNvSpPr txBox="1"/>
            <p:nvPr/>
          </p:nvSpPr>
          <p:spPr>
            <a:xfrm>
              <a:off x="533400" y="1081419"/>
              <a:ext cx="4488519" cy="512994"/>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ウイルス対策ソフトの導入</a:t>
              </a:r>
            </a:p>
          </p:txBody>
        </p:sp>
      </p:grpSp>
      <p:sp>
        <p:nvSpPr>
          <p:cNvPr id="40" name="テキスト ボックス 39"/>
          <p:cNvSpPr txBox="1"/>
          <p:nvPr/>
        </p:nvSpPr>
        <p:spPr>
          <a:xfrm>
            <a:off x="1878924" y="5116542"/>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３</a:t>
            </a:r>
            <a:endParaRPr kumimoji="1" lang="ja-JP" altLang="en-US" sz="1050" dirty="0">
              <a:solidFill>
                <a:srgbClr val="FF0000"/>
              </a:solidFill>
            </a:endParaRPr>
          </a:p>
        </p:txBody>
      </p:sp>
      <p:grpSp>
        <p:nvGrpSpPr>
          <p:cNvPr id="41" name="グループ化 40"/>
          <p:cNvGrpSpPr/>
          <p:nvPr/>
        </p:nvGrpSpPr>
        <p:grpSpPr>
          <a:xfrm>
            <a:off x="78924" y="5061842"/>
            <a:ext cx="3600000" cy="376635"/>
            <a:chOff x="533400" y="1077911"/>
            <a:chExt cx="4488519" cy="516502"/>
          </a:xfrm>
        </p:grpSpPr>
        <p:sp>
          <p:nvSpPr>
            <p:cNvPr id="42"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43"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44" name="テキスト ボックス 43"/>
            <p:cNvSpPr txBox="1"/>
            <p:nvPr/>
          </p:nvSpPr>
          <p:spPr>
            <a:xfrm>
              <a:off x="533400" y="1081419"/>
              <a:ext cx="4488519" cy="512994"/>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パスワードの管理</a:t>
              </a:r>
            </a:p>
          </p:txBody>
        </p:sp>
      </p:grpSp>
      <p:pic>
        <p:nvPicPr>
          <p:cNvPr id="7" name="グラフィックス 6" descr="スマート フォン">
            <a:extLst>
              <a:ext uri="{FF2B5EF4-FFF2-40B4-BE49-F238E27FC236}">
                <a16:creationId xmlns:a16="http://schemas.microsoft.com/office/drawing/2014/main" xmlns="" id="{2E309165-A0B9-41BD-BA9F-1D6C9401A13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95388" y="3076532"/>
            <a:ext cx="548640" cy="548640"/>
          </a:xfrm>
          <a:prstGeom prst="rect">
            <a:avLst/>
          </a:prstGeom>
        </p:spPr>
      </p:pic>
    </p:spTree>
    <p:extLst>
      <p:ext uri="{BB962C8B-B14F-4D97-AF65-F5344CB8AC3E}">
        <p14:creationId xmlns:p14="http://schemas.microsoft.com/office/powerpoint/2010/main" val="89516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 全社基本ルール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5" name="Text Box 58"/>
          <p:cNvSpPr txBox="1">
            <a:spLocks noChangeArrowheads="1"/>
          </p:cNvSpPr>
          <p:nvPr/>
        </p:nvSpPr>
        <p:spPr bwMode="auto">
          <a:xfrm>
            <a:off x="2037" y="1044885"/>
            <a:ext cx="53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複数名が共有する機器には以下のようにアクセス制御を行う。</a:t>
            </a:r>
            <a:endParaRPr lang="en-US" altLang="ja-JP"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 アクセス制限の設定・変更は、</a:t>
            </a:r>
            <a:r>
              <a:rPr lang="ja-JP" altLang="en-US" b="0" dirty="0">
                <a:solidFill>
                  <a:srgbClr val="FF0000"/>
                </a:solidFill>
                <a:latin typeface="MS UI Gothic" panose="020B0600070205080204" pitchFamily="50" charset="-128"/>
                <a:ea typeface="MS UI Gothic" panose="020B0600070205080204" pitchFamily="50" charset="-128"/>
              </a:rPr>
              <a:t>総務部システム担当</a:t>
            </a:r>
            <a:r>
              <a:rPr lang="ja-JP" altLang="en-US" b="0" dirty="0">
                <a:latin typeface="MS UI Gothic" panose="020B0600070205080204" pitchFamily="50" charset="-128"/>
                <a:ea typeface="MS UI Gothic" panose="020B0600070205080204" pitchFamily="50" charset="-128"/>
              </a:rPr>
              <a:t>が行う。</a:t>
            </a:r>
          </a:p>
        </p:txBody>
      </p:sp>
      <p:grpSp>
        <p:nvGrpSpPr>
          <p:cNvPr id="11" name="グループ化 10"/>
          <p:cNvGrpSpPr/>
          <p:nvPr/>
        </p:nvGrpSpPr>
        <p:grpSpPr>
          <a:xfrm>
            <a:off x="78924" y="616228"/>
            <a:ext cx="3600000" cy="376635"/>
            <a:chOff x="533400" y="1077911"/>
            <a:chExt cx="4488519" cy="516502"/>
          </a:xfrm>
        </p:grpSpPr>
        <p:sp>
          <p:nvSpPr>
            <p:cNvPr id="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2"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400" y="1081419"/>
              <a:ext cx="4488519" cy="512994"/>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アクセス制御</a:t>
              </a:r>
            </a:p>
          </p:txBody>
        </p:sp>
      </p:grpSp>
      <p:grpSp>
        <p:nvGrpSpPr>
          <p:cNvPr id="26" name="グループ化 25"/>
          <p:cNvGrpSpPr/>
          <p:nvPr/>
        </p:nvGrpSpPr>
        <p:grpSpPr>
          <a:xfrm>
            <a:off x="66972" y="4083231"/>
            <a:ext cx="3600000" cy="376754"/>
            <a:chOff x="533398" y="1077911"/>
            <a:chExt cx="4717345" cy="493689"/>
          </a:xfrm>
        </p:grpSpPr>
        <p:sp>
          <p:nvSpPr>
            <p:cNvPr id="27"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0" name="テキスト ボックス 29"/>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セキュリティに対する注意</a:t>
              </a:r>
            </a:p>
          </p:txBody>
        </p:sp>
      </p:grpSp>
      <p:sp>
        <p:nvSpPr>
          <p:cNvPr id="31" name="Text Box 58"/>
          <p:cNvSpPr txBox="1">
            <a:spLocks noChangeArrowheads="1"/>
          </p:cNvSpPr>
          <p:nvPr/>
        </p:nvSpPr>
        <p:spPr bwMode="auto">
          <a:xfrm>
            <a:off x="-11565" y="4472316"/>
            <a:ext cx="532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8900" algn="l"/>
              </a:tabLst>
            </a:pPr>
            <a:r>
              <a:rPr lang="ja-JP" altLang="en-US" b="0" dirty="0">
                <a:solidFill>
                  <a:srgbClr val="FF0000"/>
                </a:solidFill>
                <a:latin typeface="MS UI Gothic" panose="020B0600070205080204" pitchFamily="50" charset="-128"/>
                <a:ea typeface="MS UI Gothic" panose="020B0600070205080204" pitchFamily="50" charset="-128"/>
              </a:rPr>
              <a:t> 総務部システム担当は毎週月曜日に</a:t>
            </a:r>
            <a:r>
              <a:rPr lang="ja-JP" altLang="en-US" b="0" dirty="0">
                <a:latin typeface="MS UI Gothic" panose="020B0600070205080204" pitchFamily="50" charset="-128"/>
                <a:ea typeface="MS UI Gothic" panose="020B0600070205080204" pitchFamily="50" charset="-128"/>
              </a:rPr>
              <a:t>以下のサイトを参照し、当社で利用する</a:t>
            </a:r>
            <a:r>
              <a:rPr lang="en-US" altLang="ja-JP" b="0" dirty="0">
                <a:latin typeface="MS UI Gothic" panose="020B0600070205080204" pitchFamily="50" charset="-128"/>
                <a:ea typeface="MS UI Gothic" panose="020B0600070205080204" pitchFamily="50" charset="-128"/>
              </a:rPr>
              <a:t>IT</a:t>
            </a:r>
            <a:r>
              <a:rPr lang="ja-JP" altLang="en-US" b="0" dirty="0">
                <a:latin typeface="MS UI Gothic" panose="020B0600070205080204" pitchFamily="50" charset="-128"/>
                <a:ea typeface="MS UI Gothic" panose="020B0600070205080204" pitchFamily="50" charset="-128"/>
              </a:rPr>
              <a:t>製</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品やサービスに関わる重要なセキュリティ情報、緊急情報などが公表された時には、</a:t>
            </a:r>
            <a:r>
              <a:rPr lang="ja-JP" altLang="en-US" b="0" dirty="0">
                <a:solidFill>
                  <a:srgbClr val="FF0000"/>
                </a:solidFill>
                <a:latin typeface="MS UI Gothic" panose="020B0600070205080204" pitchFamily="50" charset="-128"/>
                <a:ea typeface="MS UI Gothic" panose="020B0600070205080204" pitchFamily="50" charset="-128"/>
              </a:rPr>
              <a:t>速</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err="1">
                <a:solidFill>
                  <a:srgbClr val="FF0000"/>
                </a:solidFill>
                <a:latin typeface="MS UI Gothic" panose="020B0600070205080204" pitchFamily="50" charset="-128"/>
                <a:ea typeface="MS UI Gothic" panose="020B0600070205080204" pitchFamily="50" charset="-128"/>
              </a:rPr>
              <a:t>やかに</a:t>
            </a:r>
            <a:r>
              <a:rPr lang="ja-JP" altLang="en-US" b="0" dirty="0">
                <a:solidFill>
                  <a:srgbClr val="FF0000"/>
                </a:solidFill>
                <a:latin typeface="MS UI Gothic" panose="020B0600070205080204" pitchFamily="50" charset="-128"/>
                <a:ea typeface="MS UI Gothic" panose="020B0600070205080204" pitchFamily="50" charset="-128"/>
              </a:rPr>
              <a:t>社長に報告し、電子メールで対策を全従業員に通知する。</a:t>
            </a:r>
            <a:endParaRPr lang="en-US" altLang="ja-JP" b="0" dirty="0">
              <a:solidFill>
                <a:srgbClr val="FF0000"/>
              </a:solidFill>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8900" algn="l"/>
              </a:tabLst>
            </a:pP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通知を受けた従業員は速やかに対策を実行する。</a:t>
            </a:r>
            <a:endParaRPr lang="en-US" altLang="ja-JP" b="0" dirty="0">
              <a:latin typeface="MS UI Gothic" panose="020B0600070205080204" pitchFamily="50" charset="-128"/>
              <a:ea typeface="MS UI Gothic" panose="020B060007020508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241997049"/>
              </p:ext>
            </p:extLst>
          </p:nvPr>
        </p:nvGraphicFramePr>
        <p:xfrm>
          <a:off x="221622" y="1565217"/>
          <a:ext cx="4908642" cy="2200991"/>
        </p:xfrm>
        <a:graphic>
          <a:graphicData uri="http://schemas.openxmlformats.org/drawingml/2006/table">
            <a:tbl>
              <a:tblPr firstRow="1" bandRow="1">
                <a:tableStyleId>{5940675A-B579-460E-94D1-54222C63F5DA}</a:tableStyleId>
              </a:tblPr>
              <a:tblGrid>
                <a:gridCol w="1471711">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1760531">
                  <a:extLst>
                    <a:ext uri="{9D8B030D-6E8A-4147-A177-3AD203B41FA5}">
                      <a16:colId xmlns:a16="http://schemas.microsoft.com/office/drawing/2014/main" xmlns="" val="20002"/>
                    </a:ext>
                  </a:extLst>
                </a:gridCol>
              </a:tblGrid>
              <a:tr h="309124">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機器名</a:t>
                      </a:r>
                    </a:p>
                  </a:txBody>
                  <a:tcPr marL="72000" marR="72000" marT="36000" marB="36000"/>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アクセス制御の方法</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アクセス許可対象者</a:t>
                      </a:r>
                    </a:p>
                  </a:txBody>
                  <a:tcPr/>
                </a:tc>
                <a:extLst>
                  <a:ext uri="{0D108BD9-81ED-4DB2-BD59-A6C34878D82A}">
                    <a16:rowId xmlns:a16="http://schemas.microsoft.com/office/drawing/2014/main" xmlns="" val="10000"/>
                  </a:ext>
                </a:extLst>
              </a:tr>
              <a:tr h="436240">
                <a:tc>
                  <a:txBody>
                    <a:bodyPr/>
                    <a:lstStyle/>
                    <a:p>
                      <a:r>
                        <a:rPr lang="ja-JP" altLang="en-US" sz="1050" dirty="0">
                          <a:solidFill>
                            <a:srgbClr val="FF0000"/>
                          </a:solidFill>
                          <a:latin typeface="MS UI Gothic" panose="020B0600070205080204" pitchFamily="50" charset="-128"/>
                          <a:ea typeface="MS UI Gothic" panose="020B0600070205080204" pitchFamily="50" charset="-128"/>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ファイルサーバー</a:t>
                      </a:r>
                    </a:p>
                  </a:txBody>
                  <a:tcPr anchor="ctr"/>
                </a:tc>
                <a:tc>
                  <a:txBody>
                    <a:bodyPr/>
                    <a:lstStyle/>
                    <a:p>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NAS</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（ネットワーク</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HDD</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　</a:t>
                      </a:r>
                      <a:r>
                        <a:rPr lang="ja-JP" altLang="en-US" sz="1050" dirty="0">
                          <a:solidFill>
                            <a:srgbClr val="FF0000"/>
                          </a:solidFill>
                          <a:latin typeface="MS UI Gothic" panose="020B0600070205080204" pitchFamily="50" charset="-128"/>
                          <a:ea typeface="MS UI Gothic" panose="020B0600070205080204" pitchFamily="50" charset="-128"/>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ACL</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lang="ja-JP" altLang="en-US" sz="1050" dirty="0">
                          <a:solidFill>
                            <a:srgbClr val="FF0000"/>
                          </a:solidFill>
                          <a:latin typeface="MS UI Gothic" panose="020B0600070205080204" pitchFamily="50" charset="-128"/>
                          <a:ea typeface="MS UI Gothic" panose="020B0600070205080204" pitchFamily="50" charset="-128"/>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部従業員</a:t>
                      </a:r>
                    </a:p>
                  </a:txBody>
                  <a:tcPr anchor="ctr"/>
                </a:tc>
                <a:extLst>
                  <a:ext uri="{0D108BD9-81ED-4DB2-BD59-A6C34878D82A}">
                    <a16:rowId xmlns:a16="http://schemas.microsoft.com/office/drawing/2014/main" xmlns="" val="10001"/>
                  </a:ext>
                </a:extLst>
              </a:tr>
              <a:tr h="501445">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設計図保存サーバー</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Windows</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　</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Active Directory</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技術部従業員</a:t>
                      </a:r>
                    </a:p>
                  </a:txBody>
                  <a:tcPr anchor="ctr"/>
                </a:tc>
                <a:extLst>
                  <a:ext uri="{0D108BD9-81ED-4DB2-BD59-A6C34878D82A}">
                    <a16:rowId xmlns:a16="http://schemas.microsoft.com/office/drawing/2014/main" xmlns="" val="10002"/>
                  </a:ext>
                </a:extLst>
              </a:tr>
              <a:tr h="491613">
                <a:tc>
                  <a:txBody>
                    <a:bodyPr/>
                    <a:lstStyle/>
                    <a:p>
                      <a:r>
                        <a:rPr lang="ja-JP" altLang="en-US" sz="1050" dirty="0">
                          <a:solidFill>
                            <a:srgbClr val="FF0000"/>
                          </a:solidFill>
                          <a:latin typeface="MS UI Gothic" panose="020B0600070205080204" pitchFamily="50" charset="-128"/>
                          <a:ea typeface="MS UI Gothic" panose="020B0600070205080204" pitchFamily="50" charset="-128"/>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部複合機</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複合機アクセス権設定機能</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経理部従業員</a:t>
                      </a:r>
                    </a:p>
                  </a:txBody>
                  <a:tcPr anchor="ctr"/>
                </a:tc>
                <a:extLst>
                  <a:ext uri="{0D108BD9-81ED-4DB2-BD59-A6C34878D82A}">
                    <a16:rowId xmlns:a16="http://schemas.microsoft.com/office/drawing/2014/main" xmlns="" val="10003"/>
                  </a:ext>
                </a:extLst>
              </a:tr>
              <a:tr h="462569">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本社無線</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LAN</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ルーター</a:t>
                      </a:r>
                    </a:p>
                  </a:txBody>
                  <a:tcPr anchor="ctr"/>
                </a:tc>
                <a:tc>
                  <a:txBody>
                    <a:bodyPr/>
                    <a:lstStyle/>
                    <a:p>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Wi-Fi </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パスワード設定</a:t>
                      </a:r>
                      <a:endParaRPr kumimoji="1" lang="en-US" altLang="ja-JP" sz="1050" b="0" kern="1200" dirty="0">
                        <a:solidFill>
                          <a:srgbClr val="FF0000"/>
                        </a:solidFill>
                        <a:latin typeface="MS UI Gothic" panose="020B0600070205080204" pitchFamily="50" charset="-128"/>
                        <a:ea typeface="MS UI Gothic" panose="020B0600070205080204" pitchFamily="50" charset="-128"/>
                        <a:cs typeface="+mn-cs"/>
                      </a:endParaRPr>
                    </a:p>
                    <a:p>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WPA2</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による暗号化</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取締役</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従業員</a:t>
                      </a:r>
                    </a:p>
                  </a:txBody>
                  <a:tcPr anchor="ctr"/>
                </a:tc>
                <a:extLst>
                  <a:ext uri="{0D108BD9-81ED-4DB2-BD59-A6C34878D82A}">
                    <a16:rowId xmlns:a16="http://schemas.microsoft.com/office/drawing/2014/main" xmlns="" val="10004"/>
                  </a:ext>
                </a:extLst>
              </a:tr>
            </a:tbl>
          </a:graphicData>
        </a:graphic>
      </p:graphicFrame>
      <p:sp>
        <p:nvSpPr>
          <p:cNvPr id="14" name="テキスト ボックス 13"/>
          <p:cNvSpPr txBox="1"/>
          <p:nvPr/>
        </p:nvSpPr>
        <p:spPr>
          <a:xfrm>
            <a:off x="201958" y="5543927"/>
            <a:ext cx="4984360" cy="1813445"/>
          </a:xfrm>
          <a:prstGeom prst="rect">
            <a:avLst/>
          </a:prstGeom>
          <a:noFill/>
        </p:spPr>
        <p:txBody>
          <a:bodyPr wrap="square" rtlCol="0">
            <a:spAutoFit/>
          </a:bodyPr>
          <a:lstStyle/>
          <a:p>
            <a:pPr marL="87313"/>
            <a:r>
              <a:rPr lang="ja-JP" altLang="en-US" sz="1100" dirty="0">
                <a:latin typeface="MS UI Gothic" panose="020B0600070205080204" pitchFamily="50" charset="-128"/>
                <a:ea typeface="MS UI Gothic" panose="020B0600070205080204" pitchFamily="50" charset="-128"/>
              </a:rPr>
              <a:t>👉 </a:t>
            </a:r>
            <a:r>
              <a:rPr lang="zh-TW" altLang="ja-JP" sz="1100" dirty="0">
                <a:latin typeface="MS UI Gothic" panose="020B0600070205080204" pitchFamily="50" charset="-128"/>
                <a:ea typeface="MS UI Gothic" panose="020B0600070205080204" pitchFamily="50" charset="-128"/>
              </a:rPr>
              <a:t>独立行政法人情報処理推進機構</a:t>
            </a:r>
            <a:r>
              <a:rPr lang="ja-JP" altLang="en-US" sz="1100" dirty="0">
                <a:latin typeface="MS UI Gothic" panose="020B0600070205080204" pitchFamily="50" charset="-128"/>
                <a:ea typeface="MS UI Gothic" panose="020B0600070205080204" pitchFamily="50" charset="-128"/>
              </a:rPr>
              <a:t>（</a:t>
            </a:r>
            <a:r>
              <a:rPr lang="ja-JP" altLang="ja-JP" sz="1100" dirty="0">
                <a:latin typeface="MS UI Gothic" panose="020B0600070205080204" pitchFamily="50" charset="-128"/>
                <a:ea typeface="MS UI Gothic" panose="020B0600070205080204" pitchFamily="50" charset="-128"/>
              </a:rPr>
              <a:t>略称：</a:t>
            </a:r>
            <a:r>
              <a:rPr lang="en-US" altLang="ja-JP" sz="1100" dirty="0">
                <a:latin typeface="MS UI Gothic" panose="020B0600070205080204" pitchFamily="50" charset="-128"/>
                <a:ea typeface="MS UI Gothic" panose="020B0600070205080204" pitchFamily="50" charset="-128"/>
              </a:rPr>
              <a:t>IPA</a:t>
            </a:r>
            <a:r>
              <a:rPr lang="ja-JP" altLang="ja-JP" sz="1100" dirty="0">
                <a:latin typeface="MS UI Gothic" panose="020B0600070205080204" pitchFamily="50" charset="-128"/>
                <a:ea typeface="MS UI Gothic" panose="020B0600070205080204" pitchFamily="50" charset="-128"/>
              </a:rPr>
              <a:t>）　重要なセキュリティ情報</a:t>
            </a:r>
          </a:p>
          <a:p>
            <a:pPr>
              <a:tabLst>
                <a:tab pos="182563" algn="l"/>
              </a:tabLst>
            </a:pPr>
            <a:r>
              <a:rPr lang="en-US" altLang="ja-JP" sz="1800" dirty="0">
                <a:latin typeface="MS UI Gothic" panose="020B0600070205080204" pitchFamily="50" charset="-128"/>
                <a:ea typeface="MS UI Gothic" panose="020B0600070205080204" pitchFamily="50" charset="-128"/>
              </a:rPr>
              <a:t>	https://www.ipa</a:t>
            </a:r>
            <a:r>
              <a:rPr lang="en-US" altLang="ja-JP" sz="1800" u="sng" dirty="0">
                <a:latin typeface="MS UI Gothic" panose="020B0600070205080204" pitchFamily="50" charset="-128"/>
                <a:ea typeface="MS UI Gothic" panose="020B0600070205080204" pitchFamily="50" charset="-128"/>
                <a:hlinkClick r:id="rId3"/>
              </a:rPr>
              <a:t>.</a:t>
            </a:r>
            <a:r>
              <a:rPr lang="en-US" altLang="ja-JP" sz="1800" dirty="0">
                <a:latin typeface="MS UI Gothic" panose="020B0600070205080204" pitchFamily="50" charset="-128"/>
                <a:ea typeface="MS UI Gothic" panose="020B0600070205080204" pitchFamily="50" charset="-128"/>
              </a:rPr>
              <a:t>go.jp/security/</a:t>
            </a:r>
          </a:p>
          <a:p>
            <a:pPr marL="87313"/>
            <a:r>
              <a:rPr lang="ja-JP" altLang="en-US" sz="1100" dirty="0">
                <a:latin typeface="MS UI Gothic" panose="020B0600070205080204" pitchFamily="50" charset="-128"/>
                <a:ea typeface="MS UI Gothic" panose="020B0600070205080204" pitchFamily="50" charset="-128"/>
              </a:rPr>
              <a:t>👉 </a:t>
            </a:r>
            <a:r>
              <a:rPr lang="en-US" altLang="ja-JP" sz="1100" dirty="0">
                <a:latin typeface="MS UI Gothic" panose="020B0600070205080204" pitchFamily="50" charset="-128"/>
                <a:ea typeface="MS UI Gothic" panose="020B0600070205080204" pitchFamily="50" charset="-128"/>
              </a:rPr>
              <a:t>JVN </a:t>
            </a:r>
            <a:r>
              <a:rPr lang="ja-JP" altLang="en-US" sz="1100" dirty="0">
                <a:latin typeface="MS UI Gothic" panose="020B0600070205080204" pitchFamily="50" charset="-128"/>
                <a:ea typeface="MS UI Gothic" panose="020B0600070205080204" pitchFamily="50" charset="-128"/>
              </a:rPr>
              <a:t>（</a:t>
            </a:r>
            <a:r>
              <a:rPr lang="en-US" altLang="ja-JP" sz="1100" dirty="0">
                <a:latin typeface="MS UI Gothic" panose="020B0600070205080204" pitchFamily="50" charset="-128"/>
                <a:ea typeface="MS UI Gothic" panose="020B0600070205080204" pitchFamily="50" charset="-128"/>
              </a:rPr>
              <a:t>Japan Vulnerability Notes</a:t>
            </a:r>
            <a:r>
              <a:rPr lang="ja-JP" altLang="en-US" sz="1100" dirty="0">
                <a:latin typeface="MS UI Gothic" panose="020B0600070205080204" pitchFamily="50" charset="-128"/>
                <a:ea typeface="MS UI Gothic" panose="020B0600070205080204" pitchFamily="50" charset="-128"/>
              </a:rPr>
              <a:t>　脆弱性対策情報ポータルサイト）</a:t>
            </a:r>
            <a:endParaRPr lang="en-US" altLang="ja-JP" sz="1100" dirty="0">
              <a:latin typeface="MS UI Gothic" panose="020B0600070205080204" pitchFamily="50" charset="-128"/>
              <a:ea typeface="MS UI Gothic" panose="020B0600070205080204" pitchFamily="50" charset="-128"/>
            </a:endParaRPr>
          </a:p>
          <a:p>
            <a:pPr>
              <a:tabLst>
                <a:tab pos="182563" algn="l"/>
              </a:tabLst>
            </a:pPr>
            <a:r>
              <a:rPr lang="en-US" altLang="ja-JP" sz="1800" dirty="0">
                <a:latin typeface="MS UI Gothic" panose="020B0600070205080204" pitchFamily="50" charset="-128"/>
                <a:ea typeface="MS UI Gothic" panose="020B0600070205080204" pitchFamily="50" charset="-128"/>
              </a:rPr>
              <a:t>	https://jvn.jp/</a:t>
            </a:r>
            <a:endParaRPr lang="ja-JP" altLang="ja-JP" sz="1800" dirty="0">
              <a:latin typeface="MS UI Gothic" panose="020B0600070205080204" pitchFamily="50" charset="-128"/>
              <a:ea typeface="MS UI Gothic" panose="020B0600070205080204" pitchFamily="50" charset="-128"/>
            </a:endParaRPr>
          </a:p>
          <a:p>
            <a:pPr marL="87313">
              <a:tabLst>
                <a:tab pos="182563" algn="l"/>
              </a:tabLst>
            </a:pPr>
            <a:r>
              <a:rPr lang="ja-JP" altLang="en-US" sz="1100" dirty="0">
                <a:latin typeface="MS UI Gothic" panose="020B0600070205080204" pitchFamily="50" charset="-128"/>
                <a:ea typeface="MS UI Gothic" panose="020B0600070205080204" pitchFamily="50" charset="-128"/>
              </a:rPr>
              <a:t>👉 </a:t>
            </a:r>
            <a:r>
              <a:rPr lang="ja-JP" altLang="ja-JP" sz="1100" dirty="0">
                <a:latin typeface="MS UI Gothic" panose="020B0600070205080204" pitchFamily="50" charset="-128"/>
                <a:ea typeface="MS UI Gothic" panose="020B0600070205080204" pitchFamily="50" charset="-128"/>
              </a:rPr>
              <a:t>一般社団法人 </a:t>
            </a:r>
            <a:r>
              <a:rPr lang="en-US" altLang="ja-JP" sz="1100" dirty="0">
                <a:latin typeface="MS UI Gothic" panose="020B0600070205080204" pitchFamily="50" charset="-128"/>
                <a:ea typeface="MS UI Gothic" panose="020B0600070205080204" pitchFamily="50" charset="-128"/>
              </a:rPr>
              <a:t>JPCERT </a:t>
            </a:r>
            <a:r>
              <a:rPr lang="ja-JP" altLang="ja-JP" sz="1100" dirty="0">
                <a:latin typeface="MS UI Gothic" panose="020B0600070205080204" pitchFamily="50" charset="-128"/>
                <a:ea typeface="MS UI Gothic" panose="020B0600070205080204" pitchFamily="50" charset="-128"/>
              </a:rPr>
              <a:t>コーディネーションセンター</a:t>
            </a:r>
            <a:endParaRPr lang="en-US" altLang="ja-JP" sz="1100" dirty="0">
              <a:latin typeface="MS UI Gothic" panose="020B0600070205080204" pitchFamily="50" charset="-128"/>
              <a:ea typeface="MS UI Gothic" panose="020B0600070205080204" pitchFamily="50" charset="-128"/>
            </a:endParaRPr>
          </a:p>
          <a:p>
            <a:pPr marL="87313">
              <a:tabLst>
                <a:tab pos="182563" algn="l"/>
              </a:tabLst>
            </a:pPr>
            <a:r>
              <a:rPr lang="ja-JP" altLang="en-US" sz="1100" dirty="0">
                <a:latin typeface="MS UI Gothic" panose="020B0600070205080204" pitchFamily="50" charset="-128"/>
                <a:ea typeface="MS UI Gothic" panose="020B0600070205080204" pitchFamily="50" charset="-128"/>
              </a:rPr>
              <a:t>（</a:t>
            </a:r>
            <a:r>
              <a:rPr lang="ja-JP" altLang="ja-JP" sz="1100" dirty="0">
                <a:latin typeface="MS UI Gothic" panose="020B0600070205080204" pitchFamily="50" charset="-128"/>
                <a:ea typeface="MS UI Gothic" panose="020B0600070205080204" pitchFamily="50" charset="-128"/>
              </a:rPr>
              <a:t>略称：</a:t>
            </a:r>
            <a:r>
              <a:rPr lang="en-US" altLang="ja-JP" sz="1100" dirty="0">
                <a:latin typeface="MS UI Gothic" panose="020B0600070205080204" pitchFamily="50" charset="-128"/>
                <a:ea typeface="MS UI Gothic" panose="020B0600070205080204" pitchFamily="50" charset="-128"/>
              </a:rPr>
              <a:t>JPCERT/CC</a:t>
            </a:r>
            <a:r>
              <a:rPr lang="ja-JP" altLang="en-US" sz="1100" dirty="0">
                <a:latin typeface="MS UI Gothic" panose="020B0600070205080204" pitchFamily="50" charset="-128"/>
                <a:ea typeface="MS UI Gothic" panose="020B0600070205080204" pitchFamily="50" charset="-128"/>
              </a:rPr>
              <a:t>　技術的な立場における日本の窓口</a:t>
            </a:r>
            <a:r>
              <a:rPr lang="en-US" altLang="ja-JP" sz="1100" dirty="0">
                <a:latin typeface="MS UI Gothic" panose="020B0600070205080204" pitchFamily="50" charset="-128"/>
                <a:ea typeface="MS UI Gothic" panose="020B0600070205080204" pitchFamily="50" charset="-128"/>
              </a:rPr>
              <a:t>CSIRT</a:t>
            </a:r>
            <a:r>
              <a:rPr lang="ja-JP" altLang="en-US" sz="1100" dirty="0">
                <a:latin typeface="MS UI Gothic" panose="020B0600070205080204" pitchFamily="50" charset="-128"/>
                <a:ea typeface="MS UI Gothic" panose="020B0600070205080204" pitchFamily="50" charset="-128"/>
              </a:rPr>
              <a:t>）</a:t>
            </a:r>
            <a:endParaRPr lang="en-US" altLang="ja-JP" sz="1100" dirty="0">
              <a:latin typeface="MS UI Gothic" panose="020B0600070205080204" pitchFamily="50" charset="-128"/>
              <a:ea typeface="MS UI Gothic" panose="020B0600070205080204" pitchFamily="50" charset="-128"/>
            </a:endParaRPr>
          </a:p>
          <a:p>
            <a:pPr marL="87313">
              <a:tabLst>
                <a:tab pos="182563" algn="l"/>
              </a:tabLst>
            </a:pPr>
            <a:r>
              <a:rPr lang="en-US" altLang="ja-JP" sz="1100" dirty="0">
                <a:latin typeface="MS UI Gothic" panose="020B0600070205080204" pitchFamily="50" charset="-128"/>
                <a:ea typeface="MS UI Gothic" panose="020B0600070205080204" pitchFamily="50" charset="-128"/>
              </a:rPr>
              <a:t> 	</a:t>
            </a:r>
            <a:r>
              <a:rPr lang="en-US" altLang="ja-JP" sz="1800" dirty="0">
                <a:latin typeface="MS UI Gothic" panose="020B0600070205080204" pitchFamily="50" charset="-128"/>
                <a:ea typeface="MS UI Gothic" panose="020B0600070205080204" pitchFamily="50" charset="-128"/>
              </a:rPr>
              <a:t>https://www.jpcert.or.jp/</a:t>
            </a:r>
            <a:endParaRPr lang="ja-JP" altLang="ja-JP" sz="1800" dirty="0">
              <a:latin typeface="MS UI Gothic" panose="020B0600070205080204" pitchFamily="50" charset="-128"/>
              <a:ea typeface="MS UI Gothic" panose="020B0600070205080204" pitchFamily="50" charset="-128"/>
            </a:endParaRPr>
          </a:p>
          <a:p>
            <a:endParaRPr kumimoji="1" lang="ja-JP" altLang="en-US" dirty="0"/>
          </a:p>
        </p:txBody>
      </p:sp>
      <p:pic>
        <p:nvPicPr>
          <p:cNvPr id="19" name="図 1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26718" y="685185"/>
            <a:ext cx="819264" cy="724001"/>
          </a:xfrm>
          <a:prstGeom prst="rect">
            <a:avLst/>
          </a:prstGeom>
        </p:spPr>
      </p:pic>
      <p:sp>
        <p:nvSpPr>
          <p:cNvPr id="17" name="テキスト ボックス 16"/>
          <p:cNvSpPr txBox="1"/>
          <p:nvPr/>
        </p:nvSpPr>
        <p:spPr>
          <a:xfrm>
            <a:off x="2535888" y="4150816"/>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５</a:t>
            </a:r>
            <a:endParaRPr kumimoji="1" lang="ja-JP" altLang="en-US" sz="1050" dirty="0">
              <a:solidFill>
                <a:srgbClr val="FF0000"/>
              </a:solidFill>
            </a:endParaRPr>
          </a:p>
        </p:txBody>
      </p:sp>
      <p:sp>
        <p:nvSpPr>
          <p:cNvPr id="18" name="テキスト ボックス 17"/>
          <p:cNvSpPr txBox="1"/>
          <p:nvPr/>
        </p:nvSpPr>
        <p:spPr>
          <a:xfrm>
            <a:off x="1473204" y="660108"/>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４</a:t>
            </a:r>
            <a:endParaRPr kumimoji="1" lang="ja-JP" altLang="en-US" sz="1050" dirty="0">
              <a:solidFill>
                <a:srgbClr val="FF0000"/>
              </a:solidFill>
            </a:endParaRPr>
          </a:p>
        </p:txBody>
      </p:sp>
      <p:sp>
        <p:nvSpPr>
          <p:cNvPr id="23" name="スライド番号プレースホルダー 5">
            <a:extLst>
              <a:ext uri="{FF2B5EF4-FFF2-40B4-BE49-F238E27FC236}">
                <a16:creationId xmlns:a16="http://schemas.microsoft.com/office/drawing/2014/main" xmlns="" id="{30858A73-25BE-4F4F-9D0E-6FCDB0153D8D}"/>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2</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145144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4" name="グループ化 3"/>
          <p:cNvGrpSpPr/>
          <p:nvPr/>
        </p:nvGrpSpPr>
        <p:grpSpPr>
          <a:xfrm>
            <a:off x="102997" y="615345"/>
            <a:ext cx="3600000" cy="376754"/>
            <a:chOff x="533398" y="1077911"/>
            <a:chExt cx="4717345" cy="493689"/>
          </a:xfrm>
        </p:grpSpPr>
        <p:sp>
          <p:nvSpPr>
            <p:cNvPr id="5"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6"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7" name="テキスト ボックス 6"/>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電子メールの利用</a:t>
              </a:r>
            </a:p>
          </p:txBody>
        </p:sp>
      </p:grpSp>
      <p:sp>
        <p:nvSpPr>
          <p:cNvPr id="8" name="Text Box 58"/>
          <p:cNvSpPr txBox="1">
            <a:spLocks noChangeArrowheads="1"/>
          </p:cNvSpPr>
          <p:nvPr/>
        </p:nvSpPr>
        <p:spPr bwMode="auto">
          <a:xfrm>
            <a:off x="0" y="1044974"/>
            <a:ext cx="5328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a:latin typeface="MS UI Gothic" panose="020B0600070205080204" pitchFamily="50" charset="-128"/>
                <a:ea typeface="MS UI Gothic" panose="020B0600070205080204" pitchFamily="50" charset="-128"/>
              </a:rPr>
              <a:t> メールソフトを以下のように設定し、宛先のアドレスが間違っていないか確認してから</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送信する。</a:t>
            </a:r>
            <a:endParaRPr lang="en-US" altLang="ja-JP" b="0" dirty="0">
              <a:latin typeface="MS UI Gothic" panose="020B0600070205080204" pitchFamily="50" charset="-128"/>
              <a:ea typeface="MS UI Gothic" panose="020B0600070205080204" pitchFamily="50" charset="-128"/>
            </a:endParaRPr>
          </a:p>
          <a:p>
            <a:pPr marL="182563" eaLnBrk="1" hangingPunct="1">
              <a:buClr>
                <a:srgbClr val="C00000"/>
              </a:buClr>
            </a:pP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Microsoft Outlook</a:t>
            </a:r>
            <a:r>
              <a:rPr lang="ja-JP" altLang="en-US" b="0" dirty="0">
                <a:solidFill>
                  <a:srgbClr val="FF0000"/>
                </a:solidFill>
                <a:latin typeface="MS UI Gothic" panose="020B0600070205080204" pitchFamily="50" charset="-128"/>
                <a:ea typeface="MS UI Gothic" panose="020B0600070205080204" pitchFamily="50" charset="-128"/>
              </a:rPr>
              <a:t>の場合）</a:t>
            </a:r>
          </a:p>
          <a:p>
            <a:pPr marL="182563" eaLnBrk="1" hangingPunct="1">
              <a:buClr>
                <a:srgbClr val="C00000"/>
              </a:buClr>
              <a:buFont typeface="Wingdings" panose="05000000000000000000" pitchFamily="2" charset="2"/>
              <a:buChar char="Ø"/>
              <a:tabLst>
                <a:tab pos="355600" algn="l"/>
              </a:tabLst>
            </a:pP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ファイル</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オプション</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詳細設定</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送受信</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の項目にある「接続したら直ちに</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送信する」チェックを外す→「</a:t>
            </a:r>
            <a:r>
              <a:rPr lang="en-US" altLang="ja-JP" b="0" dirty="0">
                <a:solidFill>
                  <a:srgbClr val="FF0000"/>
                </a:solidFill>
                <a:latin typeface="MS UI Gothic" panose="020B0600070205080204" pitchFamily="50" charset="-128"/>
                <a:ea typeface="MS UI Gothic" panose="020B0600070205080204" pitchFamily="50" charset="-128"/>
              </a:rPr>
              <a:t>OK</a:t>
            </a:r>
            <a:r>
              <a:rPr lang="ja-JP" altLang="en-US" b="0" dirty="0">
                <a:solidFill>
                  <a:srgbClr val="FF0000"/>
                </a:solidFill>
                <a:latin typeface="MS UI Gothic" panose="020B0600070205080204" pitchFamily="50" charset="-128"/>
                <a:ea typeface="MS UI Gothic" panose="020B0600070205080204" pitchFamily="50" charset="-128"/>
              </a:rPr>
              <a:t>」</a:t>
            </a:r>
            <a:endParaRPr lang="en-US" altLang="ja-JP" b="0" dirty="0">
              <a:solidFill>
                <a:srgbClr val="FF0000"/>
              </a:solidFill>
              <a:latin typeface="MS UI Gothic" panose="020B0600070205080204" pitchFamily="50" charset="-128"/>
              <a:ea typeface="MS UI Gothic" panose="020B0600070205080204" pitchFamily="50" charset="-128"/>
            </a:endParaRPr>
          </a:p>
          <a:p>
            <a:pPr marL="182563" eaLnBrk="1" hangingPunct="1">
              <a:buClr>
                <a:srgbClr val="C00000"/>
              </a:buClr>
              <a:buFont typeface="Wingdings" panose="05000000000000000000" pitchFamily="2" charset="2"/>
              <a:buChar char="Ø"/>
              <a:tabLst>
                <a:tab pos="355600" algn="l"/>
              </a:tabLst>
            </a:pPr>
            <a:r>
              <a:rPr lang="ja-JP" altLang="en-US" b="0" dirty="0">
                <a:solidFill>
                  <a:srgbClr val="FF0000"/>
                </a:solidFill>
                <a:latin typeface="MS UI Gothic" panose="020B0600070205080204" pitchFamily="50" charset="-128"/>
                <a:ea typeface="MS UI Gothic" panose="020B0600070205080204" pitchFamily="50" charset="-128"/>
              </a:rPr>
              <a:t> 送信トレイに保存されたメールをもう一度確認して「送受信タブ」から</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すべてのフォ</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ルダーを送受信</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をクリックする。</a:t>
            </a:r>
            <a:endParaRPr lang="en-US" altLang="ja-JP" b="0" dirty="0">
              <a:solidFill>
                <a:srgbClr val="FF0000"/>
              </a:solidFill>
              <a:latin typeface="MS UI Gothic" panose="020B0600070205080204" pitchFamily="50" charset="-128"/>
              <a:ea typeface="MS UI Gothic" panose="020B0600070205080204" pitchFamily="50" charset="-128"/>
            </a:endParaRPr>
          </a:p>
          <a:p>
            <a:pPr marL="182563" eaLnBrk="1" hangingPunct="1">
              <a:buClr>
                <a:srgbClr val="C00000"/>
              </a:buClr>
              <a:tabLst>
                <a:tab pos="355600" algn="l"/>
              </a:tabLst>
            </a:pPr>
            <a:endParaRPr lang="en-US" altLang="ja-JP" b="0" dirty="0">
              <a:solidFill>
                <a:srgbClr val="FF0000"/>
              </a:solidFill>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複数の外部の人に同時に同じメールを送る場合には、宛先（</a:t>
            </a:r>
            <a:r>
              <a:rPr lang="en-US" altLang="ja-JP" b="0" dirty="0">
                <a:latin typeface="MS UI Gothic" panose="020B0600070205080204" pitchFamily="50" charset="-128"/>
                <a:ea typeface="MS UI Gothic" panose="020B0600070205080204" pitchFamily="50" charset="-128"/>
              </a:rPr>
              <a:t>TO</a:t>
            </a:r>
            <a:r>
              <a:rPr lang="ja-JP" altLang="en-US" b="0" dirty="0">
                <a:latin typeface="MS UI Gothic" panose="020B0600070205080204" pitchFamily="50" charset="-128"/>
                <a:ea typeface="MS UI Gothic" panose="020B0600070205080204" pitchFamily="50" charset="-128"/>
              </a:rPr>
              <a:t>）に自分自身のアド</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レスを入力し、</a:t>
            </a:r>
            <a:r>
              <a:rPr lang="en-US" altLang="ja-JP" b="0" dirty="0">
                <a:latin typeface="MS UI Gothic" panose="020B0600070205080204" pitchFamily="50" charset="-128"/>
                <a:ea typeface="MS UI Gothic" panose="020B0600070205080204" pitchFamily="50" charset="-128"/>
              </a:rPr>
              <a:t>BCC</a:t>
            </a:r>
            <a:r>
              <a:rPr lang="ja-JP" altLang="en-US" b="0" dirty="0">
                <a:latin typeface="MS UI Gothic" panose="020B0600070205080204" pitchFamily="50" charset="-128"/>
                <a:ea typeface="MS UI Gothic" panose="020B0600070205080204" pitchFamily="50" charset="-128"/>
              </a:rPr>
              <a:t>で複数相手のアドレスを指定する。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tabLst>
                <a:tab pos="85725" algn="l"/>
              </a:tabLst>
            </a:pPr>
            <a:endParaRPr lang="en-US" altLang="ja-JP" b="0" dirty="0">
              <a:solidFill>
                <a:schemeClr val="accent1">
                  <a:lumMod val="75000"/>
                </a:schemeClr>
              </a:solidFill>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重要な情報または個人情報を送信する場合は、本文に記入せず、以下の方法で</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行う。</a:t>
            </a:r>
            <a:endParaRPr lang="en-US" altLang="ja-JP" b="0" dirty="0">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355600" algn="l"/>
              </a:tabLst>
            </a:pPr>
            <a:r>
              <a:rPr lang="ja-JP" altLang="en-US" b="0" dirty="0">
                <a:latin typeface="MS UI Gothic" panose="020B0600070205080204" pitchFamily="50" charset="-128"/>
                <a:ea typeface="MS UI Gothic" panose="020B0600070205080204" pitchFamily="50" charset="-128"/>
              </a:rPr>
              <a:t> 重要な情報または個人情報を添付ファイルに記載して、</a:t>
            </a:r>
            <a:r>
              <a:rPr lang="ja-JP" altLang="en-US" b="0" dirty="0">
                <a:solidFill>
                  <a:srgbClr val="FF0000"/>
                </a:solidFill>
                <a:latin typeface="MS UI Gothic" panose="020B0600070205080204" pitchFamily="50" charset="-128"/>
                <a:ea typeface="MS UI Gothic" panose="020B0600070205080204" pitchFamily="50" charset="-128"/>
              </a:rPr>
              <a:t>パスワードを使用して暗</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号化、またはパスワード付き圧縮ファイル（</a:t>
            </a:r>
            <a:r>
              <a:rPr lang="en-US" altLang="ja-JP" b="0" dirty="0">
                <a:solidFill>
                  <a:srgbClr val="FF0000"/>
                </a:solidFill>
                <a:latin typeface="MS UI Gothic" panose="020B0600070205080204" pitchFamily="50" charset="-128"/>
                <a:ea typeface="MS UI Gothic" panose="020B0600070205080204" pitchFamily="50" charset="-128"/>
              </a:rPr>
              <a:t>ZIP</a:t>
            </a:r>
            <a:r>
              <a:rPr lang="ja-JP" altLang="en-US" b="0" dirty="0">
                <a:solidFill>
                  <a:srgbClr val="FF0000"/>
                </a:solidFill>
                <a:latin typeface="MS UI Gothic" panose="020B0600070205080204" pitchFamily="50" charset="-128"/>
                <a:ea typeface="MS UI Gothic" panose="020B0600070205080204" pitchFamily="50" charset="-128"/>
              </a:rPr>
              <a:t>形式）にして暗号化する。</a:t>
            </a:r>
            <a:endParaRPr lang="en-US" altLang="ja-JP" b="0" dirty="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355600" algn="l"/>
              </a:tabLst>
            </a:pPr>
            <a:r>
              <a:rPr lang="ja-JP" altLang="en-US" b="0" dirty="0">
                <a:latin typeface="MS UI Gothic" panose="020B0600070205080204" pitchFamily="50" charset="-128"/>
                <a:ea typeface="MS UI Gothic" panose="020B0600070205080204" pitchFamily="50" charset="-128"/>
              </a:rPr>
              <a:t> パスワードは</a:t>
            </a:r>
            <a:r>
              <a:rPr lang="ja-JP" altLang="en-US" b="0" dirty="0">
                <a:solidFill>
                  <a:srgbClr val="FF0000"/>
                </a:solidFill>
                <a:latin typeface="MS UI Gothic" panose="020B0600070205080204" pitchFamily="50" charset="-128"/>
                <a:ea typeface="MS UI Gothic" panose="020B0600070205080204" pitchFamily="50" charset="-128"/>
              </a:rPr>
              <a:t>先方とあらかじめ決めておく、または携帯電話ショートメッセージサービ</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ス（</a:t>
            </a:r>
            <a:r>
              <a:rPr lang="en-US" altLang="ja-JP" b="0" dirty="0">
                <a:solidFill>
                  <a:srgbClr val="FF0000"/>
                </a:solidFill>
                <a:latin typeface="MS UI Gothic" panose="020B0600070205080204" pitchFamily="50" charset="-128"/>
                <a:ea typeface="MS UI Gothic" panose="020B0600070205080204" pitchFamily="50" charset="-128"/>
              </a:rPr>
              <a:t>SMS</a:t>
            </a:r>
            <a:r>
              <a:rPr lang="ja-JP" altLang="en-US" b="0" dirty="0">
                <a:solidFill>
                  <a:srgbClr val="FF0000"/>
                </a:solidFill>
                <a:latin typeface="MS UI Gothic" panose="020B0600070205080204" pitchFamily="50" charset="-128"/>
                <a:ea typeface="MS UI Gothic" panose="020B0600070205080204" pitchFamily="50" charset="-128"/>
              </a:rPr>
              <a:t>）で知らせるなど、</a:t>
            </a:r>
            <a:r>
              <a:rPr lang="ja-JP" altLang="en-US" b="0" dirty="0">
                <a:latin typeface="MS UI Gothic" panose="020B0600070205080204" pitchFamily="50" charset="-128"/>
                <a:ea typeface="MS UI Gothic" panose="020B0600070205080204" pitchFamily="50" charset="-128"/>
              </a:rPr>
              <a:t>パスワードが傍受されないようにする。</a:t>
            </a:r>
            <a:endParaRPr lang="en-US" altLang="ja-JP" b="0" dirty="0">
              <a:latin typeface="MS UI Gothic" panose="020B0600070205080204" pitchFamily="50" charset="-128"/>
              <a:ea typeface="MS UI Gothic" panose="020B0600070205080204" pitchFamily="50" charset="-128"/>
            </a:endParaRPr>
          </a:p>
        </p:txBody>
      </p:sp>
      <p:pic>
        <p:nvPicPr>
          <p:cNvPr id="11" name="図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9525" y="5131232"/>
            <a:ext cx="1025714" cy="917143"/>
          </a:xfrm>
          <a:prstGeom prst="rect">
            <a:avLst/>
          </a:prstGeom>
        </p:spPr>
      </p:pic>
      <p:sp>
        <p:nvSpPr>
          <p:cNvPr id="12" name="テキスト ボックス 11"/>
          <p:cNvSpPr txBox="1"/>
          <p:nvPr/>
        </p:nvSpPr>
        <p:spPr>
          <a:xfrm>
            <a:off x="1912424" y="669535"/>
            <a:ext cx="1388522"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 ７・８</a:t>
            </a:r>
            <a:endParaRPr kumimoji="1" lang="ja-JP" altLang="en-US" sz="1050" dirty="0">
              <a:solidFill>
                <a:srgbClr val="FF0000"/>
              </a:solidFill>
            </a:endParaRPr>
          </a:p>
        </p:txBody>
      </p:sp>
      <p:sp>
        <p:nvSpPr>
          <p:cNvPr id="14" name="スライド番号プレースホルダー 5">
            <a:extLst>
              <a:ext uri="{FF2B5EF4-FFF2-40B4-BE49-F238E27FC236}">
                <a16:creationId xmlns:a16="http://schemas.microsoft.com/office/drawing/2014/main" xmlns="" id="{F6D73376-6FE6-4B61-A366-FF915F2597C7}"/>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3</a:t>
            </a:fld>
            <a:r>
              <a:rPr kumimoji="1" lang="ja-JP" altLang="en-US" dirty="0"/>
              <a:t> </a:t>
            </a:r>
            <a:r>
              <a:rPr kumimoji="1" lang="en-US" altLang="ja-JP" dirty="0"/>
              <a:t>&gt;</a:t>
            </a:r>
            <a:endParaRPr kumimoji="1" lang="ja-JP" altLang="en-US" dirty="0"/>
          </a:p>
        </p:txBody>
      </p:sp>
      <p:pic>
        <p:nvPicPr>
          <p:cNvPr id="15" name="図 14">
            <a:extLst>
              <a:ext uri="{FF2B5EF4-FFF2-40B4-BE49-F238E27FC236}">
                <a16:creationId xmlns:a16="http://schemas.microsoft.com/office/drawing/2014/main" xmlns="" id="{75D90758-3A2A-42DA-A7D4-C926AD94447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6384" y="5333387"/>
            <a:ext cx="580000" cy="633333"/>
          </a:xfrm>
          <a:prstGeom prst="rect">
            <a:avLst/>
          </a:prstGeom>
        </p:spPr>
      </p:pic>
      <p:grpSp>
        <p:nvGrpSpPr>
          <p:cNvPr id="16" name="グループ化 15">
            <a:extLst>
              <a:ext uri="{FF2B5EF4-FFF2-40B4-BE49-F238E27FC236}">
                <a16:creationId xmlns:a16="http://schemas.microsoft.com/office/drawing/2014/main" xmlns="" id="{90737F32-6FA6-4AE6-891D-BA4E796D9F6C}"/>
              </a:ext>
            </a:extLst>
          </p:cNvPr>
          <p:cNvGrpSpPr/>
          <p:nvPr/>
        </p:nvGrpSpPr>
        <p:grpSpPr>
          <a:xfrm>
            <a:off x="2990549" y="5131232"/>
            <a:ext cx="492964" cy="266564"/>
            <a:chOff x="7896225" y="1119438"/>
            <a:chExt cx="857250" cy="375987"/>
          </a:xfrm>
          <a:effectLst>
            <a:outerShdw blurRad="50800" dist="38100" dir="2700000" algn="tl" rotWithShape="0">
              <a:prstClr val="black">
                <a:alpha val="40000"/>
              </a:prstClr>
            </a:outerShdw>
          </a:effectLst>
        </p:grpSpPr>
        <p:sp>
          <p:nvSpPr>
            <p:cNvPr id="17" name="正方形/長方形 16">
              <a:extLst>
                <a:ext uri="{FF2B5EF4-FFF2-40B4-BE49-F238E27FC236}">
                  <a16:creationId xmlns:a16="http://schemas.microsoft.com/office/drawing/2014/main" xmlns="" id="{82703941-811D-4419-9B94-4CD5ED14C349}"/>
                </a:ext>
              </a:extLst>
            </p:cNvPr>
            <p:cNvSpPr/>
            <p:nvPr/>
          </p:nvSpPr>
          <p:spPr>
            <a:xfrm>
              <a:off x="7896225" y="1123950"/>
              <a:ext cx="857250" cy="371475"/>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xmlns="" id="{4D988F39-B56E-43C3-A7C2-FBE4139808BD}"/>
                </a:ext>
              </a:extLst>
            </p:cNvPr>
            <p:cNvSpPr/>
            <p:nvPr/>
          </p:nvSpPr>
          <p:spPr>
            <a:xfrm>
              <a:off x="7896225" y="1219201"/>
              <a:ext cx="857250" cy="263214"/>
            </a:xfrm>
            <a:prstGeom prst="triangl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xmlns="" id="{B68E310D-BDA8-4F22-A075-F943890F164C}"/>
                </a:ext>
              </a:extLst>
            </p:cNvPr>
            <p:cNvSpPr/>
            <p:nvPr/>
          </p:nvSpPr>
          <p:spPr>
            <a:xfrm flipV="1">
              <a:off x="7896225" y="1119438"/>
              <a:ext cx="857250" cy="263214"/>
            </a:xfrm>
            <a:prstGeom prst="triangl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グラフィックス 8" descr="錠">
            <a:extLst>
              <a:ext uri="{FF2B5EF4-FFF2-40B4-BE49-F238E27FC236}">
                <a16:creationId xmlns:a16="http://schemas.microsoft.com/office/drawing/2014/main" xmlns="" id="{7028ED0A-0D6E-4403-BACA-133FF030EB1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761949" y="4864982"/>
            <a:ext cx="457200" cy="457200"/>
          </a:xfrm>
          <a:prstGeom prst="rect">
            <a:avLst/>
          </a:prstGeom>
        </p:spPr>
      </p:pic>
      <p:sp>
        <p:nvSpPr>
          <p:cNvPr id="21" name="稲妻 20">
            <a:extLst>
              <a:ext uri="{FF2B5EF4-FFF2-40B4-BE49-F238E27FC236}">
                <a16:creationId xmlns:a16="http://schemas.microsoft.com/office/drawing/2014/main" xmlns="" id="{044C454B-6D86-4ECA-ACB0-3FD643B81E18}"/>
              </a:ext>
            </a:extLst>
          </p:cNvPr>
          <p:cNvSpPr/>
          <p:nvPr/>
        </p:nvSpPr>
        <p:spPr>
          <a:xfrm rot="17979746">
            <a:off x="2394222" y="5174672"/>
            <a:ext cx="337344" cy="408342"/>
          </a:xfrm>
          <a:prstGeom prst="lightningBolt">
            <a:avLst/>
          </a:prstGeom>
          <a:gradFill>
            <a:gsLst>
              <a:gs pos="0">
                <a:schemeClr val="accent4">
                  <a:lumMod val="20000"/>
                  <a:lumOff val="80000"/>
                </a:schemeClr>
              </a:gs>
              <a:gs pos="55000">
                <a:srgbClr val="FFFF00"/>
              </a:gs>
              <a:gs pos="100000">
                <a:schemeClr val="accent4"/>
              </a:gs>
            </a:gsLst>
            <a:lin ang="16200000" scaled="1"/>
          </a:gra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9069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２</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p>
        </p:txBody>
      </p:sp>
      <p:sp>
        <p:nvSpPr>
          <p:cNvPr id="8" name="Text Box 58"/>
          <p:cNvSpPr txBox="1">
            <a:spLocks noChangeArrowheads="1"/>
          </p:cNvSpPr>
          <p:nvPr/>
        </p:nvSpPr>
        <p:spPr bwMode="auto">
          <a:xfrm>
            <a:off x="0" y="1051781"/>
            <a:ext cx="5328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a:latin typeface="MS UI Gothic" panose="020B0600070205080204" pitchFamily="50" charset="-128"/>
                <a:ea typeface="MS UI Gothic" panose="020B0600070205080204" pitchFamily="50" charset="-128"/>
              </a:rPr>
              <a:t> 標的型攻撃メールによるウイルス感染を防止するため以下の内容に複数合致する</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場合は十分に注意し、安易に添付ファイルを開いたり、リンクを参照したりしない。</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tabLst>
                <a:tab pos="85725" algn="l"/>
              </a:tabLst>
            </a:pPr>
            <a:endParaRPr lang="en-US" altLang="ja-JP" sz="1100" b="0" dirty="0">
              <a:latin typeface="MS UI Gothic" panose="020B0600070205080204" pitchFamily="50" charset="-128"/>
              <a:ea typeface="MS UI Gothic" panose="020B0600070205080204" pitchFamily="50" charset="-128"/>
            </a:endParaRPr>
          </a:p>
          <a:p>
            <a:pPr marL="171450" indent="-84138" eaLnBrk="1" hangingPunct="1">
              <a:buClr>
                <a:srgbClr val="C00000"/>
              </a:buClr>
              <a:buFont typeface="Wingdings" panose="05000000000000000000" pitchFamily="2" charset="2"/>
              <a:buChar char="Ø"/>
              <a:tabLst>
                <a:tab pos="85725" algn="l"/>
              </a:tabLst>
            </a:pPr>
            <a:r>
              <a:rPr lang="en-US" altLang="ja-JP" sz="1100" dirty="0">
                <a:latin typeface="Tahoma" panose="020B0604030504040204" pitchFamily="34" charset="0"/>
                <a:ea typeface="MS UI Gothic" panose="020B0600070205080204" pitchFamily="50" charset="-128"/>
              </a:rPr>
              <a:t> </a:t>
            </a:r>
            <a:r>
              <a:rPr lang="ja-JP" altLang="en-US" sz="1100" dirty="0">
                <a:latin typeface="Tahoma" panose="020B0604030504040204" pitchFamily="34" charset="0"/>
                <a:ea typeface="MS UI Gothic" panose="020B0600070205080204" pitchFamily="50" charset="-128"/>
              </a:rPr>
              <a:t>メールのテーマ（件名・見出し） </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①知らない人からのメールだが、メール本文の</a:t>
            </a:r>
            <a:r>
              <a:rPr lang="en-US" altLang="ja-JP" sz="1100" b="0" dirty="0">
                <a:latin typeface="Tahoma" panose="020B0604030504040204" pitchFamily="34" charset="0"/>
                <a:ea typeface="MS UI Gothic" panose="020B0600070205080204" pitchFamily="50" charset="-128"/>
              </a:rPr>
              <a:t>URL</a:t>
            </a:r>
            <a:r>
              <a:rPr lang="ja-JP" altLang="en-US" sz="1100" b="0" dirty="0">
                <a:latin typeface="Tahoma" panose="020B0604030504040204" pitchFamily="34" charset="0"/>
                <a:ea typeface="MS UI Gothic" panose="020B0600070205080204" pitchFamily="50" charset="-128"/>
              </a:rPr>
              <a:t>や添付ファイルを開かざるを得ない内容</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②心当たりのないメールだが、興味をそそられる内容</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③これまで届いたことがない公的機関からのお知らせ</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④組織全体への案内</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⑤心当たりのない決済や配送通知 （英文の場合が多い）</a:t>
            </a:r>
            <a:endParaRPr lang="en-US" altLang="ja-JP" sz="1100" b="0" dirty="0">
              <a:latin typeface="Tahoma" panose="020B0604030504040204" pitchFamily="34" charset="0"/>
              <a:ea typeface="MS UI Gothic" panose="020B0600070205080204" pitchFamily="50" charset="-128"/>
            </a:endParaRP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⑥</a:t>
            </a:r>
            <a:r>
              <a:rPr lang="en-US" altLang="ja-JP" sz="1100" b="0" dirty="0">
                <a:latin typeface="Tahoma" panose="020B0604030504040204" pitchFamily="34" charset="0"/>
                <a:ea typeface="MS UI Gothic" panose="020B0600070205080204" pitchFamily="50" charset="-128"/>
              </a:rPr>
              <a:t>ID </a:t>
            </a:r>
            <a:r>
              <a:rPr lang="ja-JP" altLang="en-US" sz="1100" b="0" dirty="0">
                <a:latin typeface="Tahoma" panose="020B0604030504040204" pitchFamily="34" charset="0"/>
                <a:ea typeface="MS UI Gothic" panose="020B0600070205080204" pitchFamily="50" charset="-128"/>
              </a:rPr>
              <a:t>やパスワードなどの入力を要求するメール</a:t>
            </a:r>
            <a:endParaRPr lang="en-US" altLang="ja-JP" sz="1100" b="0" dirty="0">
              <a:latin typeface="Tahoma" panose="020B0604030504040204" pitchFamily="34" charset="0"/>
              <a:ea typeface="MS UI Gothic" panose="020B0600070205080204" pitchFamily="50" charset="-128"/>
            </a:endParaRPr>
          </a:p>
          <a:p>
            <a:pPr marL="171450" indent="-77788" eaLnBrk="1" hangingPunct="1">
              <a:buClr>
                <a:srgbClr val="C00000"/>
              </a:buClr>
              <a:buFont typeface="Wingdings" panose="05000000000000000000" pitchFamily="2" charset="2"/>
              <a:buChar char="Ø"/>
            </a:pPr>
            <a:r>
              <a:rPr lang="ja-JP" altLang="en-US" sz="1100" dirty="0">
                <a:latin typeface="Tahoma" panose="020B0604030504040204" pitchFamily="34" charset="0"/>
                <a:ea typeface="MS UI Gothic" panose="020B0600070205080204" pitchFamily="50" charset="-128"/>
              </a:rPr>
              <a:t> 差出人のメールアドレス</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①フリーメールアドレスから送信されている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②差出人のメールアドレスとメール本文の署名に記載されたメールアドレスが異なる</a:t>
            </a:r>
            <a:endParaRPr lang="en-US" altLang="ja-JP" sz="1100" b="0" dirty="0">
              <a:latin typeface="Tahoma" panose="020B0604030504040204" pitchFamily="34" charset="0"/>
              <a:ea typeface="MS UI Gothic" panose="020B0600070205080204" pitchFamily="50" charset="-128"/>
            </a:endParaRPr>
          </a:p>
          <a:p>
            <a:pPr marL="171450" indent="-77788" eaLnBrk="1" hangingPunct="1">
              <a:buClr>
                <a:srgbClr val="C00000"/>
              </a:buClr>
              <a:buFont typeface="Wingdings" panose="05000000000000000000" pitchFamily="2" charset="2"/>
              <a:buChar char="Ø"/>
            </a:pPr>
            <a:r>
              <a:rPr lang="ja-JP" altLang="en-US" sz="1100" dirty="0">
                <a:latin typeface="Tahoma" panose="020B0604030504040204" pitchFamily="34" charset="0"/>
                <a:ea typeface="MS UI Gothic" panose="020B0600070205080204" pitchFamily="50" charset="-128"/>
              </a:rPr>
              <a:t> メールの本文 </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①日本語の言い回しが不自然である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②日本語では使用されない漢字（繁体字、簡体字）が使われている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③実在する名称を一部に含む</a:t>
            </a:r>
            <a:r>
              <a:rPr lang="en-US" altLang="ja-JP" sz="1100" b="0" dirty="0">
                <a:latin typeface="Tahoma" panose="020B0604030504040204" pitchFamily="34" charset="0"/>
                <a:ea typeface="MS UI Gothic" panose="020B0600070205080204" pitchFamily="50" charset="-128"/>
              </a:rPr>
              <a:t>URL </a:t>
            </a:r>
            <a:r>
              <a:rPr lang="ja-JP" altLang="en-US" sz="1100" b="0" dirty="0">
                <a:latin typeface="Tahoma" panose="020B0604030504040204" pitchFamily="34" charset="0"/>
                <a:ea typeface="MS UI Gothic" panose="020B0600070205080204" pitchFamily="50" charset="-128"/>
              </a:rPr>
              <a:t>が記載されている</a:t>
            </a:r>
          </a:p>
          <a:p>
            <a:pPr marL="182563" eaLnBrk="1" hangingPunct="1">
              <a:buClr>
                <a:srgbClr val="C00000"/>
              </a:buClr>
              <a:tabLst>
                <a:tab pos="269875" algn="l"/>
              </a:tabLst>
            </a:pPr>
            <a:r>
              <a:rPr lang="ja-JP" altLang="en-US" sz="1100" b="0" dirty="0">
                <a:latin typeface="Tahoma" panose="020B0604030504040204" pitchFamily="34" charset="0"/>
                <a:ea typeface="MS UI Gothic" panose="020B0600070205080204" pitchFamily="50" charset="-128"/>
              </a:rPr>
              <a:t>④表示されている</a:t>
            </a:r>
            <a:r>
              <a:rPr lang="en-US" altLang="ja-JP" sz="1100" b="0" dirty="0">
                <a:latin typeface="Tahoma" panose="020B0604030504040204" pitchFamily="34" charset="0"/>
                <a:ea typeface="MS UI Gothic" panose="020B0600070205080204" pitchFamily="50" charset="-128"/>
              </a:rPr>
              <a:t>URL</a:t>
            </a:r>
            <a:r>
              <a:rPr lang="ja-JP" altLang="en-US" sz="1100" b="0" dirty="0">
                <a:latin typeface="Tahoma" panose="020B0604030504040204" pitchFamily="34" charset="0"/>
                <a:ea typeface="MS UI Gothic" panose="020B0600070205080204" pitchFamily="50" charset="-128"/>
              </a:rPr>
              <a:t>（アンカーテキスト）と実際のリンク先の</a:t>
            </a:r>
            <a:r>
              <a:rPr lang="en-US" altLang="ja-JP" sz="1100" b="0" dirty="0">
                <a:latin typeface="Tahoma" panose="020B0604030504040204" pitchFamily="34" charset="0"/>
                <a:ea typeface="MS UI Gothic" panose="020B0600070205080204" pitchFamily="50" charset="-128"/>
              </a:rPr>
              <a:t>URL </a:t>
            </a:r>
            <a:r>
              <a:rPr lang="ja-JP" altLang="en-US" sz="1100" b="0" dirty="0">
                <a:latin typeface="Tahoma" panose="020B0604030504040204" pitchFamily="34" charset="0"/>
                <a:ea typeface="MS UI Gothic" panose="020B0600070205080204" pitchFamily="50" charset="-128"/>
              </a:rPr>
              <a:t>が異なる（</a:t>
            </a:r>
            <a:r>
              <a:rPr lang="en-US" altLang="ja-JP" sz="1100" b="0" dirty="0">
                <a:latin typeface="Tahoma" panose="020B0604030504040204" pitchFamily="34" charset="0"/>
                <a:ea typeface="MS UI Gothic" panose="020B0600070205080204" pitchFamily="50" charset="-128"/>
              </a:rPr>
              <a:t>HTML </a:t>
            </a:r>
            <a:r>
              <a:rPr lang="ja-JP" altLang="en-US" sz="1100" b="0" dirty="0">
                <a:latin typeface="Tahoma" panose="020B0604030504040204" pitchFamily="34" charset="0"/>
                <a:ea typeface="MS UI Gothic" panose="020B0600070205080204" pitchFamily="50" charset="-128"/>
              </a:rPr>
              <a:t>メールの</a:t>
            </a:r>
            <a:r>
              <a:rPr lang="en-US" altLang="ja-JP" sz="1100" b="0" dirty="0">
                <a:latin typeface="Tahoma" panose="020B0604030504040204" pitchFamily="34" charset="0"/>
                <a:ea typeface="MS UI Gothic" panose="020B0600070205080204" pitchFamily="50" charset="-128"/>
              </a:rPr>
              <a:t>	</a:t>
            </a:r>
            <a:r>
              <a:rPr lang="ja-JP" altLang="en-US" sz="1100" b="0" dirty="0">
                <a:latin typeface="Tahoma" panose="020B0604030504040204" pitchFamily="34" charset="0"/>
                <a:ea typeface="MS UI Gothic" panose="020B0600070205080204" pitchFamily="50" charset="-128"/>
              </a:rPr>
              <a:t>場合）</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⑤署名の内容が誤っている</a:t>
            </a:r>
            <a:endParaRPr lang="en-US" altLang="ja-JP" sz="1100" b="0" dirty="0">
              <a:latin typeface="Tahoma" panose="020B0604030504040204" pitchFamily="34" charset="0"/>
              <a:ea typeface="MS UI Gothic" panose="020B0600070205080204" pitchFamily="50" charset="-128"/>
            </a:endParaRPr>
          </a:p>
          <a:p>
            <a:pPr marL="93663" indent="84138" eaLnBrk="1" hangingPunct="1">
              <a:buClr>
                <a:srgbClr val="C00000"/>
              </a:buClr>
              <a:buFont typeface="Wingdings" panose="05000000000000000000" pitchFamily="2" charset="2"/>
              <a:buChar char="Ø"/>
            </a:pPr>
            <a:r>
              <a:rPr lang="ja-JP" altLang="en-US" sz="1100" dirty="0">
                <a:latin typeface="Tahoma" panose="020B0604030504040204" pitchFamily="34" charset="0"/>
                <a:ea typeface="MS UI Gothic" panose="020B0600070205080204" pitchFamily="50" charset="-128"/>
              </a:rPr>
              <a:t> 添付ファイル</a:t>
            </a:r>
            <a:endParaRPr lang="en-US" altLang="ja-JP" sz="1100" dirty="0">
              <a:latin typeface="Tahoma" panose="020B0604030504040204" pitchFamily="34" charset="0"/>
              <a:ea typeface="MS UI Gothic" panose="020B0600070205080204" pitchFamily="50" charset="-128"/>
            </a:endParaRP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①ファイルが添付されている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②実行形式ファイル（</a:t>
            </a:r>
            <a:r>
              <a:rPr lang="en-US" altLang="ja-JP" sz="1100" b="0" dirty="0">
                <a:latin typeface="Tahoma" panose="020B0604030504040204" pitchFamily="34" charset="0"/>
                <a:ea typeface="MS UI Gothic" panose="020B0600070205080204" pitchFamily="50" charset="-128"/>
              </a:rPr>
              <a:t>exe / </a:t>
            </a:r>
            <a:r>
              <a:rPr lang="en-US" altLang="ja-JP" sz="1100" b="0" dirty="0" err="1">
                <a:latin typeface="Tahoma" panose="020B0604030504040204" pitchFamily="34" charset="0"/>
                <a:ea typeface="MS UI Gothic" panose="020B0600070205080204" pitchFamily="50" charset="-128"/>
              </a:rPr>
              <a:t>scr</a:t>
            </a:r>
            <a:r>
              <a:rPr lang="en-US" altLang="ja-JP" sz="1100" b="0" dirty="0">
                <a:latin typeface="Tahoma" panose="020B0604030504040204" pitchFamily="34" charset="0"/>
                <a:ea typeface="MS UI Gothic" panose="020B0600070205080204" pitchFamily="50" charset="-128"/>
              </a:rPr>
              <a:t> / </a:t>
            </a:r>
            <a:r>
              <a:rPr lang="en-US" altLang="ja-JP" sz="1100" b="0" dirty="0" err="1">
                <a:latin typeface="Tahoma" panose="020B0604030504040204" pitchFamily="34" charset="0"/>
                <a:ea typeface="MS UI Gothic" panose="020B0600070205080204" pitchFamily="50" charset="-128"/>
              </a:rPr>
              <a:t>cpl</a:t>
            </a:r>
            <a:r>
              <a:rPr lang="en-US" altLang="ja-JP" sz="1100" b="0" dirty="0">
                <a:latin typeface="Tahoma" panose="020B0604030504040204" pitchFamily="34" charset="0"/>
                <a:ea typeface="MS UI Gothic" panose="020B0600070205080204" pitchFamily="50" charset="-128"/>
              </a:rPr>
              <a:t> </a:t>
            </a:r>
            <a:r>
              <a:rPr lang="ja-JP" altLang="en-US" sz="1100" b="0" dirty="0">
                <a:latin typeface="Tahoma" panose="020B0604030504040204" pitchFamily="34" charset="0"/>
                <a:ea typeface="MS UI Gothic" panose="020B0600070205080204" pitchFamily="50" charset="-128"/>
              </a:rPr>
              <a:t>など）が添付されている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③ショートカットファイル（</a:t>
            </a:r>
            <a:r>
              <a:rPr lang="en-US" altLang="ja-JP" sz="1100" b="0" dirty="0" err="1">
                <a:latin typeface="Tahoma" panose="020B0604030504040204" pitchFamily="34" charset="0"/>
                <a:ea typeface="MS UI Gothic" panose="020B0600070205080204" pitchFamily="50" charset="-128"/>
              </a:rPr>
              <a:t>lnk</a:t>
            </a:r>
            <a:r>
              <a:rPr lang="en-US" altLang="ja-JP" sz="1100" b="0" dirty="0">
                <a:latin typeface="Tahoma" panose="020B0604030504040204" pitchFamily="34" charset="0"/>
                <a:ea typeface="MS UI Gothic" panose="020B0600070205080204" pitchFamily="50" charset="-128"/>
              </a:rPr>
              <a:t> </a:t>
            </a:r>
            <a:r>
              <a:rPr lang="ja-JP" altLang="en-US" sz="1100" b="0" dirty="0">
                <a:latin typeface="Tahoma" panose="020B0604030504040204" pitchFamily="34" charset="0"/>
                <a:ea typeface="MS UI Gothic" panose="020B0600070205080204" pitchFamily="50" charset="-128"/>
              </a:rPr>
              <a:t>など）が添付されている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④アイコンが偽装されている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⑤ファイル拡張子が偽装されている</a:t>
            </a:r>
          </a:p>
        </p:txBody>
      </p:sp>
      <p:pic>
        <p:nvPicPr>
          <p:cNvPr id="11" name="図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98894" y="5882848"/>
            <a:ext cx="911659" cy="761697"/>
          </a:xfrm>
          <a:prstGeom prst="rect">
            <a:avLst/>
          </a:prstGeom>
        </p:spPr>
      </p:pic>
      <p:grpSp>
        <p:nvGrpSpPr>
          <p:cNvPr id="10" name="グループ化 9"/>
          <p:cNvGrpSpPr/>
          <p:nvPr/>
        </p:nvGrpSpPr>
        <p:grpSpPr>
          <a:xfrm>
            <a:off x="102997" y="615345"/>
            <a:ext cx="3600000" cy="376754"/>
            <a:chOff x="533398" y="1077911"/>
            <a:chExt cx="4717345" cy="493689"/>
          </a:xfrm>
        </p:grpSpPr>
        <p:sp>
          <p:nvSpPr>
            <p:cNvPr id="12"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3"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4" name="テキスト ボックス 13"/>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電子メールの利用</a:t>
              </a:r>
            </a:p>
          </p:txBody>
        </p:sp>
      </p:grpSp>
      <p:sp>
        <p:nvSpPr>
          <p:cNvPr id="15" name="テキスト ボックス 14"/>
          <p:cNvSpPr txBox="1"/>
          <p:nvPr/>
        </p:nvSpPr>
        <p:spPr>
          <a:xfrm>
            <a:off x="1902997" y="660108"/>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６</a:t>
            </a:r>
            <a:endParaRPr kumimoji="1" lang="ja-JP" altLang="en-US" sz="1050" dirty="0">
              <a:solidFill>
                <a:srgbClr val="FF0000"/>
              </a:solidFill>
            </a:endParaRPr>
          </a:p>
        </p:txBody>
      </p:sp>
      <p:sp>
        <p:nvSpPr>
          <p:cNvPr id="16" name="スライド番号プレースホルダー 5">
            <a:extLst>
              <a:ext uri="{FF2B5EF4-FFF2-40B4-BE49-F238E27FC236}">
                <a16:creationId xmlns:a16="http://schemas.microsoft.com/office/drawing/2014/main" xmlns="" id="{2F154C90-269F-41C8-A4F4-A5A3BDC6BC32}"/>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4</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218191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３</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6" name="グループ化 5"/>
          <p:cNvGrpSpPr/>
          <p:nvPr/>
        </p:nvGrpSpPr>
        <p:grpSpPr>
          <a:xfrm>
            <a:off x="95358" y="608582"/>
            <a:ext cx="3600000" cy="376754"/>
            <a:chOff x="533398" y="1077911"/>
            <a:chExt cx="4717345" cy="493689"/>
          </a:xfrm>
        </p:grpSpPr>
        <p:sp>
          <p:nvSpPr>
            <p:cNvPr id="7"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インターネットの利用</a:t>
              </a:r>
            </a:p>
          </p:txBody>
        </p:sp>
      </p:grpSp>
      <p:sp>
        <p:nvSpPr>
          <p:cNvPr id="11" name="Text Box 58"/>
          <p:cNvSpPr txBox="1">
            <a:spLocks noChangeArrowheads="1"/>
          </p:cNvSpPr>
          <p:nvPr/>
        </p:nvSpPr>
        <p:spPr bwMode="auto">
          <a:xfrm>
            <a:off x="0" y="1043640"/>
            <a:ext cx="532800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ウェブサイト利用時には以下に注意する。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不審なサイトへのアクセス及び社用メールアドレス登録を禁止する。</a:t>
            </a:r>
          </a:p>
          <a:p>
            <a:pPr marL="171450" indent="6350" eaLnBrk="1" hangingPunct="1">
              <a:buClr>
                <a:srgbClr val="C00000"/>
              </a:buClr>
              <a:buFont typeface="Wingdings" panose="05000000000000000000" pitchFamily="2" charset="2"/>
              <a:buChar char="Ø"/>
            </a:pPr>
            <a:r>
              <a:rPr lang="ja-JP" altLang="en-US" sz="1100" b="0" dirty="0">
                <a:latin typeface="Tahoma" panose="020B0604030504040204" pitchFamily="34" charset="0"/>
                <a:ea typeface="MS UI Gothic" panose="020B0600070205080204" pitchFamily="50" charset="-128"/>
              </a:rPr>
              <a:t> パスワードをブラウザに保存しない。</a:t>
            </a:r>
            <a:endParaRPr lang="en-US" altLang="ja-JP" sz="1100" b="0" dirty="0">
              <a:latin typeface="Tahoma" panose="020B0604030504040204" pitchFamily="34" charset="0"/>
              <a:ea typeface="MS UI Gothic" panose="020B0600070205080204" pitchFamily="50" charset="-128"/>
            </a:endParaRPr>
          </a:p>
          <a:p>
            <a:pPr marL="171450" eaLnBrk="1" hangingPunct="1">
              <a:buClr>
                <a:srgbClr val="C00000"/>
              </a:buClr>
            </a:pPr>
            <a:endParaRPr lang="ja-JP" altLang="en-US" sz="1100"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業務でオンラインストレージサービスを利用する際には以下を順守する。</a:t>
            </a:r>
            <a:endParaRPr lang="en-US" altLang="ja-JP" b="0" dirty="0">
              <a:latin typeface="Tahoma" panose="020B0604030504040204" pitchFamily="34" charset="0"/>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55600" algn="l"/>
              </a:tabLst>
            </a:pPr>
            <a:r>
              <a:rPr lang="ja-JP" altLang="en-US" sz="1100" b="0" dirty="0">
                <a:latin typeface="MS UI Gothic" panose="020B0600070205080204" pitchFamily="50" charset="-128"/>
                <a:ea typeface="MS UI Gothic" panose="020B0600070205080204" pitchFamily="50" charset="-128"/>
              </a:rPr>
              <a:t> 業務でオンラインストレージサービスを利用する場合は、</a:t>
            </a:r>
            <a:r>
              <a:rPr lang="ja-JP" altLang="en-US" sz="1100" b="0" dirty="0">
                <a:solidFill>
                  <a:srgbClr val="FF0000"/>
                </a:solidFill>
                <a:latin typeface="MS UI Gothic" panose="020B0600070205080204" pitchFamily="50" charset="-128"/>
                <a:ea typeface="MS UI Gothic" panose="020B0600070205080204" pitchFamily="50" charset="-128"/>
              </a:rPr>
              <a:t>総務部システム担当</a:t>
            </a:r>
            <a:r>
              <a:rPr lang="ja-JP" altLang="en-US" sz="1100" b="0" dirty="0">
                <a:latin typeface="MS UI Gothic" panose="020B0600070205080204" pitchFamily="50" charset="-128"/>
                <a:ea typeface="MS UI Gothic" panose="020B0600070205080204" pitchFamily="50" charset="-128"/>
              </a:rPr>
              <a:t>の許可を得</a:t>
            </a:r>
            <a:r>
              <a:rPr lang="en-US" altLang="ja-JP" sz="1100"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る。</a:t>
            </a:r>
          </a:p>
          <a:p>
            <a:pPr marL="171450" indent="6350" eaLnBrk="1" hangingPunct="1">
              <a:buClr>
                <a:srgbClr val="C00000"/>
              </a:buClr>
              <a:buFont typeface="Wingdings" panose="05000000000000000000" pitchFamily="2" charset="2"/>
              <a:buChar char="Ø"/>
            </a:pPr>
            <a:r>
              <a:rPr lang="ja-JP" altLang="en-US" sz="1100" b="0" dirty="0">
                <a:solidFill>
                  <a:srgbClr val="FF0000"/>
                </a:solidFill>
                <a:latin typeface="MS UI Gothic" panose="020B0600070205080204" pitchFamily="50" charset="-128"/>
                <a:ea typeface="MS UI Gothic" panose="020B0600070205080204" pitchFamily="50" charset="-128"/>
              </a:rPr>
              <a:t> 従業員、もしくは取引先以外</a:t>
            </a:r>
            <a:r>
              <a:rPr lang="ja-JP" altLang="en-US" sz="1100" b="0" dirty="0">
                <a:latin typeface="MS UI Gothic" panose="020B0600070205080204" pitchFamily="50" charset="-128"/>
                <a:ea typeface="MS UI Gothic" panose="020B0600070205080204" pitchFamily="50" charset="-128"/>
              </a:rPr>
              <a:t>との業務関連情報の共有を禁止する。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メールアドレスの登録が必要な場合は</a:t>
            </a:r>
            <a:r>
              <a:rPr lang="ja-JP" altLang="en-US" sz="1100" b="0" dirty="0">
                <a:solidFill>
                  <a:srgbClr val="FF0000"/>
                </a:solidFill>
                <a:latin typeface="MS UI Gothic" panose="020B0600070205080204" pitchFamily="50" charset="-128"/>
                <a:ea typeface="MS UI Gothic" panose="020B0600070205080204" pitchFamily="50" charset="-128"/>
              </a:rPr>
              <a:t>社用メールアドレス</a:t>
            </a:r>
            <a:r>
              <a:rPr lang="ja-JP" altLang="en-US" sz="1100" b="0" dirty="0">
                <a:latin typeface="MS UI Gothic" panose="020B0600070205080204" pitchFamily="50" charset="-128"/>
                <a:ea typeface="MS UI Gothic" panose="020B0600070205080204" pitchFamily="50" charset="-128"/>
              </a:rPr>
              <a:t>を登録する。</a:t>
            </a:r>
          </a:p>
          <a:p>
            <a:pPr eaLnBrk="1" hangingPunct="1">
              <a:buClr>
                <a:srgbClr val="C00000"/>
              </a:buClr>
              <a:buFont typeface="Wingdings" panose="05000000000000000000" pitchFamily="2" charset="2"/>
              <a:buChar char="l"/>
            </a:pPr>
            <a:endParaRPr lang="en-US" altLang="ja-JP"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業務で</a:t>
            </a:r>
            <a:r>
              <a:rPr lang="en-US" altLang="ja-JP" sz="1100" b="0" dirty="0">
                <a:latin typeface="MS UI Gothic" panose="020B0600070205080204" pitchFamily="50" charset="-128"/>
                <a:ea typeface="MS UI Gothic" panose="020B0600070205080204" pitchFamily="50" charset="-128"/>
              </a:rPr>
              <a:t>SNS</a:t>
            </a:r>
            <a:r>
              <a:rPr lang="ja-JP" altLang="en-US" sz="1100" b="0" dirty="0">
                <a:latin typeface="MS UI Gothic" panose="020B0600070205080204" pitchFamily="50" charset="-128"/>
                <a:ea typeface="MS UI Gothic" panose="020B0600070205080204" pitchFamily="50" charset="-128"/>
              </a:rPr>
              <a:t>を</a:t>
            </a:r>
            <a:r>
              <a:rPr lang="ja-JP" altLang="en-US" b="0" dirty="0">
                <a:latin typeface="Tahoma" panose="020B0604030504040204" pitchFamily="34" charset="0"/>
                <a:ea typeface="MS UI Gothic" panose="020B0600070205080204" pitchFamily="50" charset="-128"/>
              </a:rPr>
              <a:t>利用する際には以下を順守する。</a:t>
            </a:r>
            <a:endParaRPr lang="en-US" altLang="ja-JP" b="0" dirty="0">
              <a:latin typeface="Tahoma" panose="020B0604030504040204" pitchFamily="34" charset="0"/>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当社の</a:t>
            </a:r>
            <a:r>
              <a:rPr lang="ja-JP" altLang="en-US" sz="1100" b="0" dirty="0">
                <a:solidFill>
                  <a:srgbClr val="FF0000"/>
                </a:solidFill>
                <a:latin typeface="MS UI Gothic" panose="020B0600070205080204" pitchFamily="50" charset="-128"/>
                <a:ea typeface="MS UI Gothic" panose="020B0600070205080204" pitchFamily="50" charset="-128"/>
              </a:rPr>
              <a:t>秘密情報の</a:t>
            </a:r>
            <a:r>
              <a:rPr lang="ja-JP" altLang="en-US" sz="1100" b="0" dirty="0">
                <a:latin typeface="MS UI Gothic" panose="020B0600070205080204" pitchFamily="50" charset="-128"/>
                <a:ea typeface="MS UI Gothic" panose="020B0600070205080204" pitchFamily="50" charset="-128"/>
              </a:rPr>
              <a:t>書き込みは行わない。</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269875" algn="l"/>
              </a:tabLst>
            </a:pPr>
            <a:r>
              <a:rPr lang="ja-JP" altLang="en-US" sz="1100" b="0" dirty="0">
                <a:latin typeface="MS UI Gothic" panose="020B0600070205080204" pitchFamily="50" charset="-128"/>
                <a:ea typeface="MS UI Gothic" panose="020B0600070205080204" pitchFamily="50" charset="-128"/>
              </a:rPr>
              <a:t> 取引先従業者と</a:t>
            </a:r>
            <a:r>
              <a:rPr lang="en-US" altLang="ja-JP" sz="1100" b="0" dirty="0">
                <a:latin typeface="MS UI Gothic" panose="020B0600070205080204" pitchFamily="50" charset="-128"/>
                <a:ea typeface="MS UI Gothic" panose="020B0600070205080204" pitchFamily="50" charset="-128"/>
              </a:rPr>
              <a:t>SNS</a:t>
            </a:r>
            <a:r>
              <a:rPr lang="ja-JP" altLang="en-US" sz="1100" b="0" dirty="0">
                <a:latin typeface="MS UI Gothic" panose="020B0600070205080204" pitchFamily="50" charset="-128"/>
                <a:ea typeface="MS UI Gothic" panose="020B0600070205080204" pitchFamily="50" charset="-128"/>
              </a:rPr>
              <a:t>上で私的に交流する場合、双方の立場をわきまえ、社会人として</a:t>
            </a:r>
            <a:r>
              <a:rPr lang="en-US" altLang="ja-JP" sz="1100"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良識の範囲で交流する。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セキュリティ設定を行い、アカウントの乗っ取り、なりすましに注意する。</a:t>
            </a:r>
          </a:p>
          <a:p>
            <a:pPr marL="171450" indent="6350" eaLnBrk="1" hangingPunct="1">
              <a:buClr>
                <a:srgbClr val="C00000"/>
              </a:buClr>
              <a:buFont typeface="Wingdings" panose="05000000000000000000" pitchFamily="2" charset="2"/>
              <a:buChar char="Ø"/>
              <a:tabLst>
                <a:tab pos="266700" algn="l"/>
              </a:tabLst>
            </a:pPr>
            <a:r>
              <a:rPr lang="ja-JP" altLang="en-US" sz="1100" b="0" dirty="0">
                <a:latin typeface="MS UI Gothic" panose="020B0600070205080204" pitchFamily="50" charset="-128"/>
                <a:ea typeface="MS UI Gothic" panose="020B0600070205080204" pitchFamily="50" charset="-128"/>
              </a:rPr>
              <a:t> 使用する</a:t>
            </a:r>
            <a:r>
              <a:rPr lang="ja-JP" altLang="en-US" sz="1100" b="0" dirty="0">
                <a:solidFill>
                  <a:srgbClr val="FF0000"/>
                </a:solidFill>
                <a:latin typeface="MS UI Gothic" panose="020B0600070205080204" pitchFamily="50" charset="-128"/>
                <a:ea typeface="MS UI Gothic" panose="020B0600070205080204" pitchFamily="50" charset="-128"/>
              </a:rPr>
              <a:t>スマートフォン、タブレット端末上</a:t>
            </a:r>
            <a:r>
              <a:rPr lang="ja-JP" altLang="en-US" sz="1100" b="0" dirty="0">
                <a:latin typeface="MS UI Gothic" panose="020B0600070205080204" pitchFamily="50" charset="-128"/>
                <a:ea typeface="MS UI Gothic" panose="020B0600070205080204" pitchFamily="50" charset="-128"/>
              </a:rPr>
              <a:t>のデータ、写真、位置情報が、予期せず公開さ</a:t>
            </a:r>
            <a:r>
              <a:rPr lang="en-US" altLang="ja-JP" sz="1100" b="0" dirty="0">
                <a:latin typeface="MS UI Gothic" panose="020B0600070205080204" pitchFamily="50" charset="-128"/>
                <a:ea typeface="MS UI Gothic" panose="020B0600070205080204" pitchFamily="50" charset="-128"/>
              </a:rPr>
              <a:t>	</a:t>
            </a:r>
            <a:r>
              <a:rPr lang="ja-JP" altLang="en-US" sz="1100" b="0" dirty="0" err="1">
                <a:latin typeface="MS UI Gothic" panose="020B0600070205080204" pitchFamily="50" charset="-128"/>
                <a:ea typeface="MS UI Gothic" panose="020B0600070205080204" pitchFamily="50" charset="-128"/>
              </a:rPr>
              <a:t>れる</a:t>
            </a:r>
            <a:r>
              <a:rPr lang="ja-JP" altLang="en-US" sz="1100" b="0" dirty="0">
                <a:latin typeface="MS UI Gothic" panose="020B0600070205080204" pitchFamily="50" charset="-128"/>
                <a:ea typeface="MS UI Gothic" panose="020B0600070205080204" pitchFamily="50" charset="-128"/>
              </a:rPr>
              <a:t>可能性のあることに注意する。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endParaRPr lang="en-US" altLang="ja-JP" sz="1100" b="0" dirty="0">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a:latin typeface="MS UI Gothic" panose="020B0600070205080204" pitchFamily="50" charset="-128"/>
              <a:ea typeface="MS UI Gothic" panose="020B0600070205080204" pitchFamily="50" charset="-128"/>
            </a:endParaRPr>
          </a:p>
        </p:txBody>
      </p:sp>
      <p:grpSp>
        <p:nvGrpSpPr>
          <p:cNvPr id="15" name="グループ化 14"/>
          <p:cNvGrpSpPr/>
          <p:nvPr/>
        </p:nvGrpSpPr>
        <p:grpSpPr>
          <a:xfrm>
            <a:off x="184566" y="4690863"/>
            <a:ext cx="3600000" cy="376754"/>
            <a:chOff x="533398" y="1077911"/>
            <a:chExt cx="4717345" cy="493689"/>
          </a:xfrm>
        </p:grpSpPr>
        <p:sp>
          <p:nvSpPr>
            <p:cNvPr id="1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8" name="テキスト ボックス 17"/>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データのバックアップ</a:t>
              </a:r>
            </a:p>
          </p:txBody>
        </p:sp>
      </p:grpSp>
      <p:graphicFrame>
        <p:nvGraphicFramePr>
          <p:cNvPr id="19" name="表 18"/>
          <p:cNvGraphicFramePr>
            <a:graphicFrameLocks noGrp="1"/>
          </p:cNvGraphicFramePr>
          <p:nvPr>
            <p:extLst>
              <p:ext uri="{D42A27DB-BD31-4B8C-83A1-F6EECF244321}">
                <p14:modId xmlns:p14="http://schemas.microsoft.com/office/powerpoint/2010/main" val="1641596931"/>
              </p:ext>
            </p:extLst>
          </p:nvPr>
        </p:nvGraphicFramePr>
        <p:xfrm>
          <a:off x="184566" y="5861463"/>
          <a:ext cx="4908644" cy="1067462"/>
        </p:xfrm>
        <a:graphic>
          <a:graphicData uri="http://schemas.openxmlformats.org/drawingml/2006/table">
            <a:tbl>
              <a:tblPr firstRow="1" bandRow="1">
                <a:tableStyleId>{5940675A-B579-460E-94D1-54222C63F5DA}</a:tableStyleId>
              </a:tblPr>
              <a:tblGrid>
                <a:gridCol w="1047468">
                  <a:extLst>
                    <a:ext uri="{9D8B030D-6E8A-4147-A177-3AD203B41FA5}">
                      <a16:colId xmlns:a16="http://schemas.microsoft.com/office/drawing/2014/main" xmlns="" val="20000"/>
                    </a:ext>
                  </a:extLst>
                </a:gridCol>
                <a:gridCol w="1164657">
                  <a:extLst>
                    <a:ext uri="{9D8B030D-6E8A-4147-A177-3AD203B41FA5}">
                      <a16:colId xmlns:a16="http://schemas.microsoft.com/office/drawing/2014/main" xmlns="" val="20001"/>
                    </a:ext>
                  </a:extLst>
                </a:gridCol>
                <a:gridCol w="972151">
                  <a:extLst>
                    <a:ext uri="{9D8B030D-6E8A-4147-A177-3AD203B41FA5}">
                      <a16:colId xmlns:a16="http://schemas.microsoft.com/office/drawing/2014/main" xmlns="" val="20002"/>
                    </a:ext>
                  </a:extLst>
                </a:gridCol>
                <a:gridCol w="895150">
                  <a:extLst>
                    <a:ext uri="{9D8B030D-6E8A-4147-A177-3AD203B41FA5}">
                      <a16:colId xmlns:a16="http://schemas.microsoft.com/office/drawing/2014/main" xmlns="" val="20003"/>
                    </a:ext>
                  </a:extLst>
                </a:gridCol>
                <a:gridCol w="829218">
                  <a:extLst>
                    <a:ext uri="{9D8B030D-6E8A-4147-A177-3AD203B41FA5}">
                      <a16:colId xmlns:a16="http://schemas.microsoft.com/office/drawing/2014/main" xmlns="" val="20004"/>
                    </a:ext>
                  </a:extLst>
                </a:gridCol>
              </a:tblGrid>
              <a:tr h="274982">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機器名</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対象</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方法</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保管媒体</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頻度</a:t>
                      </a:r>
                    </a:p>
                  </a:txBody>
                  <a:tcPr/>
                </a:tc>
                <a:extLst>
                  <a:ext uri="{0D108BD9-81ED-4DB2-BD59-A6C34878D82A}">
                    <a16:rowId xmlns:a16="http://schemas.microsoft.com/office/drawing/2014/main" xmlns="" val="10000"/>
                  </a:ext>
                </a:extLst>
              </a:tr>
              <a:tr h="274982">
                <a:tc>
                  <a:txBody>
                    <a:bodyPr/>
                    <a:lstStyle/>
                    <a:p>
                      <a:r>
                        <a:rPr lang="ja-JP" altLang="en-US" sz="1000" dirty="0">
                          <a:solidFill>
                            <a:srgbClr val="FF0000"/>
                          </a:solidFill>
                          <a:latin typeface="MS UI Gothic" panose="020B0600070205080204" pitchFamily="50" charset="-128"/>
                          <a:ea typeface="MS UI Gothic" panose="020B0600070205080204" pitchFamily="50" charset="-128"/>
                        </a:rPr>
                        <a:t>○○</a:t>
                      </a: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サーバー</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システムファイル</a:t>
                      </a:r>
                    </a:p>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ユーザーファイル</a:t>
                      </a:r>
                    </a:p>
                  </a:txBody>
                  <a:tcPr anchor="ctr"/>
                </a:tc>
                <a:tc>
                  <a:txBody>
                    <a:bodyPr/>
                    <a:lstStyle/>
                    <a:p>
                      <a:r>
                        <a:rPr kumimoji="1" lang="en-US" altLang="ja-JP" sz="1000" b="0" kern="1200" dirty="0">
                          <a:solidFill>
                            <a:srgbClr val="FF0000"/>
                          </a:solidFill>
                          <a:latin typeface="MS UI Gothic" panose="020B0600070205080204" pitchFamily="50" charset="-128"/>
                          <a:ea typeface="MS UI Gothic" panose="020B0600070205080204" pitchFamily="50" charset="-128"/>
                          <a:cs typeface="+mn-cs"/>
                        </a:rPr>
                        <a:t>Windows</a:t>
                      </a:r>
                    </a:p>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バックアップ</a:t>
                      </a:r>
                    </a:p>
                  </a:txBody>
                  <a:tcPr anchor="ctr"/>
                </a:tc>
                <a:tc>
                  <a:txBody>
                    <a:bodyPr/>
                    <a:lstStyle/>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外付け</a:t>
                      </a:r>
                      <a:r>
                        <a:rPr kumimoji="1" lang="en-US" altLang="ja-JP" sz="1000" b="0" kern="1200" dirty="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algn="ct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毎週</a:t>
                      </a:r>
                    </a:p>
                  </a:txBody>
                  <a:tcPr anchor="ctr"/>
                </a:tc>
                <a:extLst>
                  <a:ext uri="{0D108BD9-81ED-4DB2-BD59-A6C34878D82A}">
                    <a16:rowId xmlns:a16="http://schemas.microsoft.com/office/drawing/2014/main" xmlns="" val="10001"/>
                  </a:ext>
                </a:extLst>
              </a:tr>
              <a:tr h="274982">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設計図保存</a:t>
                      </a:r>
                      <a:endParaRPr kumimoji="1" lang="en-US" altLang="ja-JP" sz="1000" b="0" kern="1200" dirty="0">
                        <a:solidFill>
                          <a:srgbClr val="FF0000"/>
                        </a:solidFill>
                        <a:latin typeface="MS UI Gothic" panose="020B0600070205080204" pitchFamily="50" charset="-128"/>
                        <a:ea typeface="MS UI Gothic" panose="020B0600070205080204" pitchFamily="50" charset="-128"/>
                        <a:cs typeface="+mn-cs"/>
                      </a:endParaRPr>
                    </a:p>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サーバー</a:t>
                      </a:r>
                    </a:p>
                  </a:txBody>
                  <a:tcPr anchor="ctr"/>
                </a:tc>
                <a:tc>
                  <a:txBody>
                    <a:bodyPr/>
                    <a:lstStyle/>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ファイルバックアップ</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lang="ja-JP" altLang="en-US" sz="1000" dirty="0">
                          <a:solidFill>
                            <a:srgbClr val="FF0000"/>
                          </a:solidFill>
                          <a:latin typeface="MS UI Gothic" panose="020B0600070205080204" pitchFamily="50" charset="-128"/>
                          <a:ea typeface="MS UI Gothic" panose="020B0600070205080204" pitchFamily="50" charset="-128"/>
                        </a:rPr>
                        <a:t>○○</a:t>
                      </a: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同期ツール</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外付け</a:t>
                      </a:r>
                      <a:r>
                        <a:rPr kumimoji="1" lang="en-US" altLang="ja-JP" sz="1000" b="0" kern="1200" dirty="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ctr"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毎日</a:t>
                      </a:r>
                    </a:p>
                  </a:txBody>
                  <a:tcPr anchor="ctr"/>
                </a:tc>
                <a:extLst>
                  <a:ext uri="{0D108BD9-81ED-4DB2-BD59-A6C34878D82A}">
                    <a16:rowId xmlns:a16="http://schemas.microsoft.com/office/drawing/2014/main" xmlns="" val="10002"/>
                  </a:ext>
                </a:extLst>
              </a:tr>
            </a:tbl>
          </a:graphicData>
        </a:graphic>
      </p:graphicFrame>
      <p:sp>
        <p:nvSpPr>
          <p:cNvPr id="20" name="Text Box 58"/>
          <p:cNvSpPr txBox="1">
            <a:spLocks noChangeArrowheads="1"/>
          </p:cNvSpPr>
          <p:nvPr/>
        </p:nvSpPr>
        <p:spPr bwMode="auto">
          <a:xfrm>
            <a:off x="2037" y="5147505"/>
            <a:ext cx="532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重要なデータは以下に指定した</a:t>
            </a:r>
            <a:r>
              <a:rPr lang="ja-JP" altLang="en-US" b="0" dirty="0">
                <a:solidFill>
                  <a:srgbClr val="FF0000"/>
                </a:solidFill>
                <a:latin typeface="Tahoma" panose="020B0604030504040204" pitchFamily="34" charset="0"/>
                <a:ea typeface="MS UI Gothic" panose="020B0600070205080204" pitchFamily="50" charset="-128"/>
              </a:rPr>
              <a:t>サーバー</a:t>
            </a:r>
            <a:r>
              <a:rPr lang="ja-JP" altLang="en-US" b="0" dirty="0">
                <a:latin typeface="Tahoma" panose="020B0604030504040204" pitchFamily="34" charset="0"/>
                <a:ea typeface="MS UI Gothic" panose="020B0600070205080204" pitchFamily="50" charset="-128"/>
              </a:rPr>
              <a:t>に保存する。</a:t>
            </a:r>
            <a:endParaRPr lang="en-US" altLang="ja-JP"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重要なデータを保存したサーバーの</a:t>
            </a:r>
            <a:r>
              <a:rPr lang="ja-JP" altLang="en-US" b="0" dirty="0">
                <a:latin typeface="MS UI Gothic" panose="020B0600070205080204" pitchFamily="50" charset="-128"/>
                <a:ea typeface="MS UI Gothic" panose="020B0600070205080204" pitchFamily="50" charset="-128"/>
              </a:rPr>
              <a:t>バックアップは、</a:t>
            </a:r>
            <a:r>
              <a:rPr lang="ja-JP" altLang="en-US" b="0" dirty="0">
                <a:solidFill>
                  <a:srgbClr val="FF0000"/>
                </a:solidFill>
                <a:latin typeface="MS UI Gothic" panose="020B0600070205080204" pitchFamily="50" charset="-128"/>
                <a:ea typeface="MS UI Gothic" panose="020B0600070205080204" pitchFamily="50" charset="-128"/>
              </a:rPr>
              <a:t>総務部システム担当</a:t>
            </a:r>
            <a:r>
              <a:rPr lang="ja-JP" altLang="en-US" b="0" dirty="0">
                <a:latin typeface="MS UI Gothic" panose="020B0600070205080204" pitchFamily="50" charset="-128"/>
                <a:ea typeface="MS UI Gothic" panose="020B0600070205080204" pitchFamily="50" charset="-128"/>
              </a:rPr>
              <a:t>が以下の要</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件に従い取得する。</a:t>
            </a:r>
          </a:p>
        </p:txBody>
      </p:sp>
      <p:pic>
        <p:nvPicPr>
          <p:cNvPr id="3" name="図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8994" y="4379406"/>
            <a:ext cx="494286" cy="734286"/>
          </a:xfrm>
          <a:prstGeom prst="rect">
            <a:avLst/>
          </a:prstGeom>
        </p:spPr>
      </p:pic>
      <p:sp>
        <p:nvSpPr>
          <p:cNvPr id="21" name="テキスト ボックス 20"/>
          <p:cNvSpPr txBox="1"/>
          <p:nvPr/>
        </p:nvSpPr>
        <p:spPr>
          <a:xfrm>
            <a:off x="2122826" y="660108"/>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１０</a:t>
            </a:r>
            <a:endParaRPr kumimoji="1" lang="ja-JP" altLang="en-US" sz="1050" dirty="0">
              <a:solidFill>
                <a:srgbClr val="FF0000"/>
              </a:solidFill>
            </a:endParaRPr>
          </a:p>
        </p:txBody>
      </p:sp>
      <p:sp>
        <p:nvSpPr>
          <p:cNvPr id="22" name="テキスト ボックス 21"/>
          <p:cNvSpPr txBox="1"/>
          <p:nvPr/>
        </p:nvSpPr>
        <p:spPr>
          <a:xfrm>
            <a:off x="2122826" y="4750636"/>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１１</a:t>
            </a:r>
            <a:endParaRPr kumimoji="1" lang="ja-JP" altLang="en-US" sz="1050" dirty="0">
              <a:solidFill>
                <a:srgbClr val="FF0000"/>
              </a:solidFill>
            </a:endParaRPr>
          </a:p>
        </p:txBody>
      </p:sp>
      <p:sp>
        <p:nvSpPr>
          <p:cNvPr id="23" name="スライド番号プレースホルダー 5">
            <a:extLst>
              <a:ext uri="{FF2B5EF4-FFF2-40B4-BE49-F238E27FC236}">
                <a16:creationId xmlns:a16="http://schemas.microsoft.com/office/drawing/2014/main" xmlns="" id="{663C2490-DCF0-4D90-8EDA-64544C545D07}"/>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5</a:t>
            </a:fld>
            <a:r>
              <a:rPr kumimoji="1" lang="ja-JP" altLang="en-US" dirty="0"/>
              <a:t> </a:t>
            </a:r>
            <a:r>
              <a:rPr kumimoji="1" lang="en-US" altLang="ja-JP" dirty="0"/>
              <a:t>&gt;</a:t>
            </a:r>
            <a:endParaRPr kumimoji="1" lang="ja-JP" altLang="en-US" dirty="0"/>
          </a:p>
        </p:txBody>
      </p:sp>
      <p:grpSp>
        <p:nvGrpSpPr>
          <p:cNvPr id="24" name="グループ化 23">
            <a:extLst>
              <a:ext uri="{FF2B5EF4-FFF2-40B4-BE49-F238E27FC236}">
                <a16:creationId xmlns:a16="http://schemas.microsoft.com/office/drawing/2014/main" xmlns="" id="{D66AB8ED-1F9D-471A-A9D1-0648CCDF9A1E}"/>
              </a:ext>
            </a:extLst>
          </p:cNvPr>
          <p:cNvGrpSpPr>
            <a:grpSpLocks noChangeAspect="1"/>
          </p:cNvGrpSpPr>
          <p:nvPr/>
        </p:nvGrpSpPr>
        <p:grpSpPr>
          <a:xfrm>
            <a:off x="4087913" y="4690863"/>
            <a:ext cx="538025" cy="474978"/>
            <a:chOff x="4215392" y="480126"/>
            <a:chExt cx="812800" cy="717550"/>
          </a:xfrm>
        </p:grpSpPr>
        <p:sp>
          <p:nvSpPr>
            <p:cNvPr id="25" name="フローチャート: 磁気ディスク 24">
              <a:extLst>
                <a:ext uri="{FF2B5EF4-FFF2-40B4-BE49-F238E27FC236}">
                  <a16:creationId xmlns:a16="http://schemas.microsoft.com/office/drawing/2014/main" xmlns="" id="{699D74FE-147B-45A1-8A9E-5C1319758375}"/>
                </a:ext>
              </a:extLst>
            </p:cNvPr>
            <p:cNvSpPr/>
            <p:nvPr/>
          </p:nvSpPr>
          <p:spPr>
            <a:xfrm>
              <a:off x="4215392" y="480126"/>
              <a:ext cx="812800" cy="717550"/>
            </a:xfrm>
            <a:prstGeom prst="flowChartMagneticDisk">
              <a:avLst/>
            </a:prstGeom>
            <a:gradFill flip="none" rotWithShape="1">
              <a:gsLst>
                <a:gs pos="0">
                  <a:srgbClr val="BBE0E3">
                    <a:lumMod val="67000"/>
                  </a:srgbClr>
                </a:gs>
                <a:gs pos="48000">
                  <a:srgbClr val="BBE0E3">
                    <a:lumMod val="97000"/>
                    <a:lumOff val="3000"/>
                  </a:srgbClr>
                </a:gs>
                <a:gs pos="100000">
                  <a:srgbClr val="BBE0E3">
                    <a:lumMod val="60000"/>
                    <a:lumOff val="40000"/>
                  </a:srgbClr>
                </a:gs>
              </a:gsLst>
              <a:lin ang="16200000" scaled="1"/>
              <a:tileRect/>
            </a:gradFill>
            <a:ln w="3175" cap="flat" cmpd="sng" algn="ctr">
              <a:solidFill>
                <a:srgbClr val="000000"/>
              </a:solidFill>
              <a:prstDash val="solid"/>
            </a:ln>
            <a:effectLst/>
          </p:spPr>
          <p:txBody>
            <a:bodyPr anchor="ctr"/>
            <a:lstStyle/>
            <a:p>
              <a:pPr algn="ctr" eaLnBrk="1" hangingPunct="1">
                <a:defRPr/>
              </a:pPr>
              <a:endParaRPr kumimoji="0" lang="ja-JP" altLang="en-US" kern="0">
                <a:solidFill>
                  <a:srgbClr val="FFFFFF"/>
                </a:solidFill>
                <a:latin typeface="Arial"/>
                <a:ea typeface="ＭＳ Ｐゴシック"/>
              </a:endParaRPr>
            </a:p>
          </p:txBody>
        </p:sp>
        <p:pic>
          <p:nvPicPr>
            <p:cNvPr id="26" name="正方形/長方形 22595">
              <a:extLst>
                <a:ext uri="{FF2B5EF4-FFF2-40B4-BE49-F238E27FC236}">
                  <a16:creationId xmlns:a16="http://schemas.microsoft.com/office/drawing/2014/main" xmlns="" id="{A717999A-A4E1-4F39-96E5-E195D98EDB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185" y="553151"/>
              <a:ext cx="5572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4792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４</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4" name="グループ化 3"/>
          <p:cNvGrpSpPr/>
          <p:nvPr/>
        </p:nvGrpSpPr>
        <p:grpSpPr>
          <a:xfrm>
            <a:off x="86636" y="611285"/>
            <a:ext cx="3600000" cy="376754"/>
            <a:chOff x="533398" y="1077911"/>
            <a:chExt cx="4717345" cy="493689"/>
          </a:xfrm>
        </p:grpSpPr>
        <p:sp>
          <p:nvSpPr>
            <p:cNvPr id="5"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6"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7" name="テキスト ボックス 6"/>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クリアデスク・クリアスクリーン</a:t>
              </a:r>
            </a:p>
          </p:txBody>
        </p:sp>
      </p:grpSp>
      <p:sp>
        <p:nvSpPr>
          <p:cNvPr id="8" name="Text Box 58"/>
          <p:cNvSpPr txBox="1">
            <a:spLocks noChangeArrowheads="1"/>
          </p:cNvSpPr>
          <p:nvPr/>
        </p:nvSpPr>
        <p:spPr bwMode="auto">
          <a:xfrm>
            <a:off x="0" y="1011521"/>
            <a:ext cx="5328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重要書類、スマートフォン、携帯電話、重要な情報を保存した</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ドディスク、</a:t>
            </a:r>
            <a:r>
              <a:rPr lang="en-US" altLang="ja-JP" b="0" dirty="0">
                <a:solidFill>
                  <a:srgbClr val="FF0000"/>
                </a:solidFill>
                <a:latin typeface="MS UI Gothic" panose="020B0600070205080204" pitchFamily="50" charset="-128"/>
                <a:ea typeface="MS UI Gothic" panose="020B0600070205080204" pitchFamily="50" charset="-128"/>
              </a:rPr>
              <a:t>CD</a:t>
            </a:r>
            <a:r>
              <a:rPr lang="ja-JP" altLang="en-US" b="0" dirty="0">
                <a:solidFill>
                  <a:srgbClr val="FF0000"/>
                </a:solidFill>
                <a:latin typeface="MS UI Gothic" panose="020B0600070205080204" pitchFamily="50" charset="-128"/>
                <a:ea typeface="MS UI Gothic" panose="020B0600070205080204" pitchFamily="50" charset="-128"/>
              </a:rPr>
              <a:t>等の電子媒体など</a:t>
            </a:r>
            <a:r>
              <a:rPr lang="ja-JP" altLang="en-US" b="0" dirty="0">
                <a:latin typeface="MS UI Gothic" panose="020B0600070205080204" pitchFamily="50" charset="-128"/>
                <a:ea typeface="MS UI Gothic" panose="020B0600070205080204" pitchFamily="50" charset="-128"/>
              </a:rPr>
              <a:t>を業務利用時以外は机上に放置せず、クリアデス</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クを徹底する。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離席時には以下のいずれかによりパソコンの画面をロックし、クリアスクリーンを</a:t>
            </a:r>
            <a:r>
              <a:rPr lang="ja-JP" altLang="en-US" b="0" dirty="0" err="1">
                <a:latin typeface="MS UI Gothic" panose="020B0600070205080204" pitchFamily="50" charset="-128"/>
                <a:ea typeface="MS UI Gothic" panose="020B0600070205080204" pitchFamily="50" charset="-128"/>
              </a:rPr>
              <a:t>徹底す</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スクリーンセーバー起動時間を</a:t>
            </a:r>
            <a:r>
              <a:rPr lang="en-US" altLang="ja-JP" sz="1100" b="0" dirty="0">
                <a:solidFill>
                  <a:srgbClr val="FF0000"/>
                </a:solidFill>
                <a:latin typeface="MS UI Gothic" panose="020B0600070205080204" pitchFamily="50" charset="-128"/>
                <a:ea typeface="MS UI Gothic" panose="020B0600070205080204" pitchFamily="50" charset="-128"/>
              </a:rPr>
              <a:t>5</a:t>
            </a:r>
            <a:r>
              <a:rPr lang="ja-JP" altLang="en-US" sz="1100" b="0" dirty="0">
                <a:solidFill>
                  <a:srgbClr val="FF0000"/>
                </a:solidFill>
                <a:latin typeface="MS UI Gothic" panose="020B0600070205080204" pitchFamily="50" charset="-128"/>
                <a:ea typeface="MS UI Gothic" panose="020B0600070205080204" pitchFamily="50" charset="-128"/>
              </a:rPr>
              <a:t>分以内</a:t>
            </a:r>
            <a:r>
              <a:rPr lang="ja-JP" altLang="en-US" sz="1100" b="0" dirty="0">
                <a:latin typeface="MS UI Gothic" panose="020B0600070205080204" pitchFamily="50" charset="-128"/>
                <a:ea typeface="MS UI Gothic" panose="020B0600070205080204" pitchFamily="50" charset="-128"/>
              </a:rPr>
              <a:t>に設定し、パスワードを設定する。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スリープ起動時間を</a:t>
            </a:r>
            <a:r>
              <a:rPr lang="en-US" altLang="ja-JP" sz="1100" b="0" dirty="0">
                <a:solidFill>
                  <a:srgbClr val="FF0000"/>
                </a:solidFill>
                <a:latin typeface="MS UI Gothic" panose="020B0600070205080204" pitchFamily="50" charset="-128"/>
                <a:ea typeface="MS UI Gothic" panose="020B0600070205080204" pitchFamily="50" charset="-128"/>
              </a:rPr>
              <a:t>5</a:t>
            </a:r>
            <a:r>
              <a:rPr lang="ja-JP" altLang="en-US" sz="1100" b="0" dirty="0">
                <a:solidFill>
                  <a:srgbClr val="FF0000"/>
                </a:solidFill>
                <a:latin typeface="MS UI Gothic" panose="020B0600070205080204" pitchFamily="50" charset="-128"/>
                <a:ea typeface="MS UI Gothic" panose="020B0600070205080204" pitchFamily="50" charset="-128"/>
              </a:rPr>
              <a:t>分以内</a:t>
            </a:r>
            <a:r>
              <a:rPr lang="ja-JP" altLang="en-US" sz="1100" b="0" dirty="0">
                <a:latin typeface="MS UI Gothic" panose="020B0600070205080204" pitchFamily="50" charset="-128"/>
                <a:ea typeface="MS UI Gothic" panose="020B0600070205080204" pitchFamily="50" charset="-128"/>
              </a:rPr>
              <a:t>に設定し、解除時のパスワード保護を設定する。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a:t>
            </a:r>
            <a:r>
              <a:rPr lang="en-US" altLang="ja-JP" sz="1100" b="0" dirty="0">
                <a:latin typeface="MS UI Gothic" panose="020B0600070205080204" pitchFamily="50" charset="-128"/>
                <a:ea typeface="MS UI Gothic" panose="020B0600070205080204" pitchFamily="50" charset="-128"/>
              </a:rPr>
              <a:t>Windows</a:t>
            </a:r>
            <a:r>
              <a:rPr lang="ja-JP" altLang="en-US" sz="1100" b="0" dirty="0">
                <a:latin typeface="MS UI Gothic" panose="020B0600070205080204" pitchFamily="50" charset="-128"/>
                <a:ea typeface="MS UI Gothic" panose="020B0600070205080204" pitchFamily="50" charset="-128"/>
              </a:rPr>
              <a:t>］＋［</a:t>
            </a:r>
            <a:r>
              <a:rPr lang="en-US" altLang="ja-JP" sz="1100" b="0" dirty="0">
                <a:latin typeface="MS UI Gothic" panose="020B0600070205080204" pitchFamily="50" charset="-128"/>
                <a:ea typeface="MS UI Gothic" panose="020B0600070205080204" pitchFamily="50" charset="-128"/>
              </a:rPr>
              <a:t>L</a:t>
            </a:r>
            <a:r>
              <a:rPr lang="ja-JP" altLang="en-US" sz="1100" b="0" dirty="0">
                <a:latin typeface="MS UI Gothic" panose="020B0600070205080204" pitchFamily="50" charset="-128"/>
                <a:ea typeface="MS UI Gothic" panose="020B0600070205080204" pitchFamily="50" charset="-128"/>
              </a:rPr>
              <a:t>］キーを押してコンピュータをロックする。</a:t>
            </a:r>
            <a:endParaRPr lang="en-US" altLang="ja-JP" sz="1100" b="0" dirty="0">
              <a:solidFill>
                <a:srgbClr val="FF0000"/>
              </a:solidFill>
              <a:latin typeface="MS UI Gothic" panose="020B0600070205080204" pitchFamily="50" charset="-128"/>
              <a:ea typeface="MS UI Gothic" panose="020B0600070205080204" pitchFamily="50" charset="-128"/>
            </a:endParaRPr>
          </a:p>
          <a:p>
            <a:pPr indent="12700"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退社時、未使用時には</a:t>
            </a:r>
            <a:r>
              <a:rPr lang="ja-JP" altLang="en-US" b="0" dirty="0">
                <a:solidFill>
                  <a:srgbClr val="FF0000"/>
                </a:solidFill>
                <a:latin typeface="MS UI Gothic" panose="020B0600070205080204" pitchFamily="50" charset="-128"/>
                <a:ea typeface="MS UI Gothic" panose="020B0600070205080204" pitchFamily="50" charset="-128"/>
              </a:rPr>
              <a:t>ノートパソコン、</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メモリ、小型ハードディスク、</a:t>
            </a:r>
            <a:r>
              <a:rPr lang="en-US" altLang="ja-JP" b="0" dirty="0">
                <a:solidFill>
                  <a:srgbClr val="FF0000"/>
                </a:solidFill>
                <a:latin typeface="MS UI Gothic" panose="020B0600070205080204" pitchFamily="50" charset="-128"/>
                <a:ea typeface="MS UI Gothic" panose="020B0600070205080204" pitchFamily="50" charset="-128"/>
              </a:rPr>
              <a:t>CD</a:t>
            </a:r>
            <a:r>
              <a:rPr lang="ja-JP" altLang="en-US" b="0" dirty="0">
                <a:solidFill>
                  <a:srgbClr val="FF0000"/>
                </a:solidFill>
                <a:latin typeface="MS UI Gothic" panose="020B0600070205080204" pitchFamily="50" charset="-128"/>
                <a:ea typeface="MS UI Gothic" panose="020B0600070205080204" pitchFamily="50" charset="-128"/>
              </a:rPr>
              <a:t>等の電</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子媒体及び重要書類</a:t>
            </a:r>
            <a:r>
              <a:rPr lang="ja-JP" altLang="en-US" b="0" dirty="0">
                <a:latin typeface="MS UI Gothic" panose="020B0600070205080204" pitchFamily="50" charset="-128"/>
                <a:ea typeface="MS UI Gothic" panose="020B0600070205080204" pitchFamily="50" charset="-128"/>
              </a:rPr>
              <a:t>を</a:t>
            </a:r>
            <a:r>
              <a:rPr lang="ja-JP" altLang="en-US" b="0" dirty="0">
                <a:solidFill>
                  <a:srgbClr val="FF0000"/>
                </a:solidFill>
                <a:latin typeface="MS UI Gothic" panose="020B0600070205080204" pitchFamily="50" charset="-128"/>
                <a:ea typeface="MS UI Gothic" panose="020B0600070205080204" pitchFamily="50" charset="-128"/>
              </a:rPr>
              <a:t>机の引き出し</a:t>
            </a:r>
            <a:r>
              <a:rPr lang="ja-JP" altLang="en-US" b="0" dirty="0">
                <a:latin typeface="MS UI Gothic" panose="020B0600070205080204" pitchFamily="50" charset="-128"/>
                <a:ea typeface="MS UI Gothic" panose="020B0600070205080204" pitchFamily="50" charset="-128"/>
              </a:rPr>
              <a:t>に保管し、施錠する。</a:t>
            </a:r>
            <a:endParaRPr lang="en-US" altLang="ja-JP" b="0" dirty="0">
              <a:latin typeface="MS UI Gothic" panose="020B0600070205080204" pitchFamily="50" charset="-128"/>
              <a:ea typeface="MS UI Gothic" panose="020B0600070205080204" pitchFamily="50" charset="-128"/>
            </a:endParaRPr>
          </a:p>
        </p:txBody>
      </p:sp>
      <p:grpSp>
        <p:nvGrpSpPr>
          <p:cNvPr id="12" name="グループ化 11"/>
          <p:cNvGrpSpPr/>
          <p:nvPr/>
        </p:nvGrpSpPr>
        <p:grpSpPr>
          <a:xfrm>
            <a:off x="94660" y="2989236"/>
            <a:ext cx="3600000" cy="376754"/>
            <a:chOff x="533398" y="1077911"/>
            <a:chExt cx="4717345" cy="493689"/>
          </a:xfrm>
        </p:grpSpPr>
        <p:sp>
          <p:nvSpPr>
            <p:cNvPr id="1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5" name="テキスト ボックス 14"/>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重要情報の持ち出し</a:t>
              </a:r>
            </a:p>
          </p:txBody>
        </p:sp>
      </p:grpSp>
      <p:sp>
        <p:nvSpPr>
          <p:cNvPr id="16" name="Text Box 58"/>
          <p:cNvSpPr txBox="1">
            <a:spLocks noChangeArrowheads="1"/>
          </p:cNvSpPr>
          <p:nvPr/>
        </p:nvSpPr>
        <p:spPr bwMode="auto">
          <a:xfrm>
            <a:off x="8024" y="3389472"/>
            <a:ext cx="5328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ノートパソコン、タブレット端末、重要な情報を保存した</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メモリ、小型ハードディス</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ク、</a:t>
            </a:r>
            <a:r>
              <a:rPr lang="en-US" altLang="ja-JP" b="0" dirty="0">
                <a:solidFill>
                  <a:srgbClr val="FF0000"/>
                </a:solidFill>
                <a:latin typeface="MS UI Gothic" panose="020B0600070205080204" pitchFamily="50" charset="-128"/>
                <a:ea typeface="MS UI Gothic" panose="020B0600070205080204" pitchFamily="50" charset="-128"/>
              </a:rPr>
              <a:t>CD</a:t>
            </a:r>
            <a:r>
              <a:rPr lang="ja-JP" altLang="en-US" b="0" dirty="0">
                <a:solidFill>
                  <a:srgbClr val="FF0000"/>
                </a:solidFill>
                <a:latin typeface="MS UI Gothic" panose="020B0600070205080204" pitchFamily="50" charset="-128"/>
                <a:ea typeface="MS UI Gothic" panose="020B0600070205080204" pitchFamily="50" charset="-128"/>
              </a:rPr>
              <a:t>等の電子媒体及び重要書類</a:t>
            </a:r>
            <a:r>
              <a:rPr lang="ja-JP" altLang="en-US" b="0" dirty="0">
                <a:latin typeface="MS UI Gothic" panose="020B0600070205080204" pitchFamily="50" charset="-128"/>
                <a:ea typeface="MS UI Gothic" panose="020B0600070205080204" pitchFamily="50" charset="-128"/>
              </a:rPr>
              <a:t>を社外に持ち出すときには以下を徹底する。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ノートパソコンまたはタブレット端末に保存するデータは必要最小限にする。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電子媒体は</a:t>
            </a:r>
            <a:r>
              <a:rPr lang="ja-JP" altLang="en-US" sz="1100" b="0" dirty="0">
                <a:solidFill>
                  <a:srgbClr val="FF0000"/>
                </a:solidFill>
                <a:latin typeface="MS UI Gothic" panose="020B0600070205080204" pitchFamily="50" charset="-128"/>
                <a:ea typeface="MS UI Gothic" panose="020B0600070205080204" pitchFamily="50" charset="-128"/>
              </a:rPr>
              <a:t>ケースに入れ、</a:t>
            </a:r>
            <a:r>
              <a:rPr lang="en-US" altLang="ja-JP" sz="1100" b="0" dirty="0">
                <a:solidFill>
                  <a:srgbClr val="FF0000"/>
                </a:solidFill>
                <a:latin typeface="MS UI Gothic" panose="020B0600070205080204" pitchFamily="50" charset="-128"/>
                <a:ea typeface="MS UI Gothic" panose="020B0600070205080204" pitchFamily="50" charset="-128"/>
              </a:rPr>
              <a:t>USB</a:t>
            </a:r>
            <a:r>
              <a:rPr lang="ja-JP" altLang="en-US" sz="1100" b="0" dirty="0">
                <a:solidFill>
                  <a:srgbClr val="FF0000"/>
                </a:solidFill>
                <a:latin typeface="MS UI Gothic" panose="020B0600070205080204" pitchFamily="50" charset="-128"/>
                <a:ea typeface="MS UI Gothic" panose="020B0600070205080204" pitchFamily="50" charset="-128"/>
              </a:rPr>
              <a:t>メモリはタグ、ストラップ、鈴などを付け紛失を防止する。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書類は</a:t>
            </a:r>
            <a:r>
              <a:rPr lang="ja-JP" altLang="en-US" sz="1100" b="0" dirty="0">
                <a:solidFill>
                  <a:srgbClr val="FF0000"/>
                </a:solidFill>
                <a:latin typeface="MS UI Gothic" panose="020B0600070205080204" pitchFamily="50" charset="-128"/>
                <a:ea typeface="MS UI Gothic" panose="020B0600070205080204" pitchFamily="50" charset="-128"/>
              </a:rPr>
              <a:t>ひも付き封筒</a:t>
            </a:r>
            <a:r>
              <a:rPr lang="ja-JP" altLang="en-US" sz="1100" b="0" dirty="0">
                <a:latin typeface="MS UI Gothic" panose="020B0600070205080204" pitchFamily="50" charset="-128"/>
                <a:ea typeface="MS UI Gothic" panose="020B0600070205080204" pitchFamily="50" charset="-128"/>
              </a:rPr>
              <a:t>に入れる。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ノートパソコンは</a:t>
            </a:r>
            <a:r>
              <a:rPr lang="en-US" altLang="ja-JP" sz="1100" b="0" dirty="0">
                <a:solidFill>
                  <a:srgbClr val="FF0000"/>
                </a:solidFill>
                <a:latin typeface="MS UI Gothic" panose="020B0600070205080204" pitchFamily="50" charset="-128"/>
                <a:ea typeface="MS UI Gothic" panose="020B0600070205080204" pitchFamily="50" charset="-128"/>
              </a:rPr>
              <a:t>BIOS</a:t>
            </a:r>
            <a:r>
              <a:rPr lang="ja-JP" altLang="en-US" sz="1100" b="0" dirty="0">
                <a:solidFill>
                  <a:srgbClr val="FF0000"/>
                </a:solidFill>
                <a:latin typeface="MS UI Gothic" panose="020B0600070205080204" pitchFamily="50" charset="-128"/>
                <a:ea typeface="MS UI Gothic" panose="020B0600070205080204" pitchFamily="50" charset="-128"/>
              </a:rPr>
              <a:t>パスワードと</a:t>
            </a:r>
            <a:r>
              <a:rPr lang="en-US" altLang="ja-JP" sz="1100" b="0" dirty="0">
                <a:solidFill>
                  <a:srgbClr val="FF0000"/>
                </a:solidFill>
                <a:latin typeface="MS UI Gothic" panose="020B0600070205080204" pitchFamily="50" charset="-128"/>
                <a:ea typeface="MS UI Gothic" panose="020B0600070205080204" pitchFamily="50" charset="-128"/>
              </a:rPr>
              <a:t>Windows</a:t>
            </a:r>
            <a:r>
              <a:rPr lang="ja-JP" altLang="en-US" sz="1100" b="0" dirty="0">
                <a:solidFill>
                  <a:srgbClr val="FF0000"/>
                </a:solidFill>
                <a:latin typeface="MS UI Gothic" panose="020B0600070205080204" pitchFamily="50" charset="-128"/>
                <a:ea typeface="MS UI Gothic" panose="020B0600070205080204" pitchFamily="50" charset="-128"/>
              </a:rPr>
              <a:t>ログインパスワード</a:t>
            </a:r>
            <a:r>
              <a:rPr lang="ja-JP" altLang="en-US" sz="1100" b="0" dirty="0">
                <a:latin typeface="MS UI Gothic" panose="020B0600070205080204" pitchFamily="50" charset="-128"/>
                <a:ea typeface="MS UI Gothic" panose="020B0600070205080204" pitchFamily="50" charset="-128"/>
              </a:rPr>
              <a:t>を設定する。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電子データは</a:t>
            </a:r>
            <a:r>
              <a:rPr lang="ja-JP" altLang="en-US" sz="1100" b="0" dirty="0">
                <a:solidFill>
                  <a:srgbClr val="FF0000"/>
                </a:solidFill>
                <a:latin typeface="MS UI Gothic" panose="020B0600070205080204" pitchFamily="50" charset="-128"/>
                <a:ea typeface="MS UI Gothic" panose="020B0600070205080204" pitchFamily="50" charset="-128"/>
              </a:rPr>
              <a:t>ファイル暗号化、または</a:t>
            </a:r>
            <a:r>
              <a:rPr lang="en-US" altLang="ja-JP" sz="1100" b="0" dirty="0">
                <a:solidFill>
                  <a:srgbClr val="FF0000"/>
                </a:solidFill>
                <a:latin typeface="MS UI Gothic" panose="020B0600070205080204" pitchFamily="50" charset="-128"/>
                <a:ea typeface="MS UI Gothic" panose="020B0600070205080204" pitchFamily="50" charset="-128"/>
              </a:rPr>
              <a:t>USB</a:t>
            </a:r>
            <a:r>
              <a:rPr lang="ja-JP" altLang="en-US" sz="1100" b="0" dirty="0">
                <a:solidFill>
                  <a:srgbClr val="FF0000"/>
                </a:solidFill>
                <a:latin typeface="MS UI Gothic" panose="020B0600070205080204" pitchFamily="50" charset="-128"/>
                <a:ea typeface="MS UI Gothic" panose="020B0600070205080204" pitchFamily="50" charset="-128"/>
              </a:rPr>
              <a:t>メモリ暗号化機能</a:t>
            </a:r>
            <a:r>
              <a:rPr lang="ja-JP" altLang="en-US" sz="1100" b="0" dirty="0">
                <a:latin typeface="MS UI Gothic" panose="020B0600070205080204" pitchFamily="50" charset="-128"/>
                <a:ea typeface="MS UI Gothic" panose="020B0600070205080204" pitchFamily="50" charset="-128"/>
              </a:rPr>
              <a:t>により暗号化する。</a:t>
            </a:r>
          </a:p>
          <a:p>
            <a:pPr indent="12700"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 携行時には以下に注意する。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電車内では網棚に置かない。</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自動車内に置いたまま車外に出ない。</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作業中離席する場合は携行する。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他者が画面を覗き見できない状態で使用する。</a:t>
            </a:r>
            <a:endParaRPr lang="en-US" altLang="ja-JP" sz="1100" b="0" dirty="0">
              <a:latin typeface="MS UI Gothic" panose="020B0600070205080204" pitchFamily="50" charset="-128"/>
              <a:ea typeface="MS UI Gothic" panose="020B0600070205080204" pitchFamily="50" charset="-128"/>
            </a:endParaRPr>
          </a:p>
        </p:txBody>
      </p:sp>
      <p:grpSp>
        <p:nvGrpSpPr>
          <p:cNvPr id="28" name="グループ化 27"/>
          <p:cNvGrpSpPr/>
          <p:nvPr/>
        </p:nvGrpSpPr>
        <p:grpSpPr>
          <a:xfrm>
            <a:off x="94660" y="5801528"/>
            <a:ext cx="3600000" cy="376754"/>
            <a:chOff x="533398" y="1077911"/>
            <a:chExt cx="4717345" cy="493689"/>
          </a:xfrm>
        </p:grpSpPr>
        <p:sp>
          <p:nvSpPr>
            <p:cNvPr id="29"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0"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1" name="テキスト ボックス 30"/>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重要情報の保管</a:t>
              </a:r>
            </a:p>
          </p:txBody>
        </p:sp>
      </p:grpSp>
      <p:sp>
        <p:nvSpPr>
          <p:cNvPr id="32" name="Text Box 58"/>
          <p:cNvSpPr txBox="1">
            <a:spLocks noChangeArrowheads="1"/>
          </p:cNvSpPr>
          <p:nvPr/>
        </p:nvSpPr>
        <p:spPr bwMode="auto">
          <a:xfrm>
            <a:off x="0" y="6202324"/>
            <a:ext cx="51619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indent="12700" eaLnBrk="1" hangingPunct="1">
              <a:buClr>
                <a:srgbClr val="C00000"/>
              </a:buClr>
              <a:buFont typeface="Wingdings" panose="05000000000000000000" pitchFamily="2" charset="2"/>
              <a:buChar char="l"/>
              <a:tabLst>
                <a:tab pos="88900" algn="l"/>
              </a:tabLst>
            </a:pPr>
            <a:r>
              <a:rPr lang="ja-JP" altLang="en-US" b="0" dirty="0">
                <a:latin typeface="MS UI Gothic" panose="020B0600070205080204" pitchFamily="50" charset="-128"/>
                <a:ea typeface="MS UI Gothic" panose="020B0600070205080204" pitchFamily="50" charset="-128"/>
              </a:rPr>
              <a:t> 退社時、未使用時には</a:t>
            </a:r>
            <a:r>
              <a:rPr lang="ja-JP" altLang="en-US" b="0" dirty="0">
                <a:solidFill>
                  <a:srgbClr val="FF0000"/>
                </a:solidFill>
                <a:latin typeface="MS UI Gothic" panose="020B0600070205080204" pitchFamily="50" charset="-128"/>
                <a:ea typeface="MS UI Gothic" panose="020B0600070205080204" pitchFamily="50" charset="-128"/>
              </a:rPr>
              <a:t>モバイル用パソコン、</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メモリ、小型ハードディスク、</a:t>
            </a:r>
            <a:r>
              <a:rPr lang="en-US" altLang="ja-JP" b="0" dirty="0">
                <a:solidFill>
                  <a:srgbClr val="FF0000"/>
                </a:solidFill>
                <a:latin typeface="MS UI Gothic" panose="020B0600070205080204" pitchFamily="50" charset="-128"/>
                <a:ea typeface="MS UI Gothic" panose="020B0600070205080204" pitchFamily="50" charset="-128"/>
              </a:rPr>
              <a:t>CD	</a:t>
            </a:r>
            <a:r>
              <a:rPr lang="ja-JP" altLang="en-US" b="0" dirty="0">
                <a:solidFill>
                  <a:srgbClr val="FF0000"/>
                </a:solidFill>
                <a:latin typeface="MS UI Gothic" panose="020B0600070205080204" pitchFamily="50" charset="-128"/>
                <a:ea typeface="MS UI Gothic" panose="020B0600070205080204" pitchFamily="50" charset="-128"/>
              </a:rPr>
              <a:t>等の電子媒体及び重要書類</a:t>
            </a:r>
            <a:r>
              <a:rPr lang="ja-JP" altLang="en-US" b="0" dirty="0">
                <a:latin typeface="MS UI Gothic" panose="020B0600070205080204" pitchFamily="50" charset="-128"/>
                <a:ea typeface="MS UI Gothic" panose="020B0600070205080204" pitchFamily="50" charset="-128"/>
              </a:rPr>
              <a:t>を</a:t>
            </a:r>
            <a:r>
              <a:rPr lang="ja-JP" altLang="en-US" b="0" dirty="0">
                <a:solidFill>
                  <a:srgbClr val="FF0000"/>
                </a:solidFill>
                <a:latin typeface="MS UI Gothic" panose="020B0600070205080204" pitchFamily="50" charset="-128"/>
                <a:ea typeface="MS UI Gothic" panose="020B0600070205080204" pitchFamily="50" charset="-128"/>
              </a:rPr>
              <a:t>机の引き出し</a:t>
            </a:r>
            <a:r>
              <a:rPr lang="ja-JP" altLang="en-US" b="0" dirty="0">
                <a:latin typeface="MS UI Gothic" panose="020B0600070205080204" pitchFamily="50" charset="-128"/>
                <a:ea typeface="MS UI Gothic" panose="020B0600070205080204" pitchFamily="50" charset="-128"/>
              </a:rPr>
              <a:t>または</a:t>
            </a:r>
            <a:r>
              <a:rPr lang="ja-JP" altLang="en-US" b="0" dirty="0">
                <a:solidFill>
                  <a:srgbClr val="FF0000"/>
                </a:solidFill>
                <a:latin typeface="MS UI Gothic" panose="020B0600070205080204" pitchFamily="50" charset="-128"/>
                <a:ea typeface="MS UI Gothic" panose="020B0600070205080204" pitchFamily="50" charset="-128"/>
              </a:rPr>
              <a:t>所定のキャビネットに保管し、</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施錠する。</a:t>
            </a:r>
            <a:endParaRPr lang="en-US" altLang="ja-JP" b="0" dirty="0">
              <a:latin typeface="MS UI Gothic" panose="020B0600070205080204" pitchFamily="50" charset="-128"/>
              <a:ea typeface="MS UI Gothic" panose="020B0600070205080204" pitchFamily="50" charset="-128"/>
            </a:endParaRPr>
          </a:p>
        </p:txBody>
      </p:sp>
      <p:sp>
        <p:nvSpPr>
          <p:cNvPr id="19" name="テキスト ボックス 18"/>
          <p:cNvSpPr txBox="1"/>
          <p:nvPr/>
        </p:nvSpPr>
        <p:spPr>
          <a:xfrm>
            <a:off x="2737287" y="669535"/>
            <a:ext cx="1620957"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１２・１４</a:t>
            </a:r>
            <a:endParaRPr kumimoji="1" lang="ja-JP" altLang="en-US" sz="1050" dirty="0">
              <a:solidFill>
                <a:srgbClr val="FF0000"/>
              </a:solidFill>
            </a:endParaRPr>
          </a:p>
        </p:txBody>
      </p:sp>
      <p:sp>
        <p:nvSpPr>
          <p:cNvPr id="21" name="テキスト ボックス 20"/>
          <p:cNvSpPr txBox="1"/>
          <p:nvPr/>
        </p:nvSpPr>
        <p:spPr>
          <a:xfrm>
            <a:off x="2171680" y="3042811"/>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１３</a:t>
            </a:r>
            <a:endParaRPr kumimoji="1" lang="ja-JP" altLang="en-US" sz="1050" dirty="0">
              <a:solidFill>
                <a:srgbClr val="FF0000"/>
              </a:solidFill>
            </a:endParaRPr>
          </a:p>
        </p:txBody>
      </p:sp>
      <p:sp>
        <p:nvSpPr>
          <p:cNvPr id="22" name="テキスト ボックス 21"/>
          <p:cNvSpPr txBox="1"/>
          <p:nvPr/>
        </p:nvSpPr>
        <p:spPr>
          <a:xfrm>
            <a:off x="1879447" y="585189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１２</a:t>
            </a:r>
            <a:endParaRPr kumimoji="1" lang="ja-JP" altLang="en-US" sz="1050" dirty="0">
              <a:solidFill>
                <a:srgbClr val="FF0000"/>
              </a:solidFill>
            </a:endParaRPr>
          </a:p>
        </p:txBody>
      </p:sp>
      <p:sp>
        <p:nvSpPr>
          <p:cNvPr id="23" name="スライド番号プレースホルダー 5">
            <a:extLst>
              <a:ext uri="{FF2B5EF4-FFF2-40B4-BE49-F238E27FC236}">
                <a16:creationId xmlns:a16="http://schemas.microsoft.com/office/drawing/2014/main" xmlns="" id="{1CC5DB24-F510-4632-8590-D52F0C088B10}"/>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6</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413001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５</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17" name="グループ化 16"/>
          <p:cNvGrpSpPr/>
          <p:nvPr/>
        </p:nvGrpSpPr>
        <p:grpSpPr>
          <a:xfrm>
            <a:off x="94652" y="616839"/>
            <a:ext cx="3600000" cy="376754"/>
            <a:chOff x="533398" y="1077911"/>
            <a:chExt cx="4717345" cy="493689"/>
          </a:xfrm>
        </p:grpSpPr>
        <p:sp>
          <p:nvSpPr>
            <p:cNvPr id="1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0" name="テキスト ボックス 19"/>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入退室</a:t>
              </a:r>
            </a:p>
          </p:txBody>
        </p:sp>
      </p:grpSp>
      <p:sp>
        <p:nvSpPr>
          <p:cNvPr id="21" name="Text Box 58"/>
          <p:cNvSpPr txBox="1">
            <a:spLocks noChangeArrowheads="1"/>
          </p:cNvSpPr>
          <p:nvPr/>
        </p:nvSpPr>
        <p:spPr bwMode="auto">
          <a:xfrm>
            <a:off x="8016" y="1039377"/>
            <a:ext cx="532800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a:solidFill>
                  <a:srgbClr val="FF0000"/>
                </a:solidFill>
                <a:latin typeface="MS UI Gothic" panose="020B0600070205080204" pitchFamily="50" charset="-128"/>
                <a:ea typeface="MS UI Gothic" panose="020B0600070205080204" pitchFamily="50" charset="-128"/>
              </a:rPr>
              <a:t> 取引先または関係者以外が入室した場合、発見者は声をかけ用件を確認する。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最終退室者は以下を行う。</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ja-JP" altLang="en-US"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全員の</a:t>
            </a:r>
            <a:r>
              <a:rPr lang="ja-JP" altLang="en-US" sz="1100" b="0" dirty="0">
                <a:solidFill>
                  <a:srgbClr val="FF0000"/>
                </a:solidFill>
                <a:latin typeface="MS UI Gothic" panose="020B0600070205080204" pitchFamily="50" charset="-128"/>
                <a:ea typeface="MS UI Gothic" panose="020B0600070205080204" pitchFamily="50" charset="-128"/>
              </a:rPr>
              <a:t>パソコンがシャットダウンされ、プリンターなど周辺機器、暖房器具、湯沸かし器な</a:t>
            </a:r>
            <a:r>
              <a:rPr lang="en-US" altLang="ja-JP" sz="1100" b="0" dirty="0">
                <a:solidFill>
                  <a:srgbClr val="FF0000"/>
                </a:solidFill>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ど発熱機器</a:t>
            </a:r>
            <a:r>
              <a:rPr lang="ja-JP" altLang="en-US" sz="1100" b="0" dirty="0">
                <a:latin typeface="MS UI Gothic" panose="020B0600070205080204" pitchFamily="50" charset="-128"/>
                <a:ea typeface="MS UI Gothic" panose="020B0600070205080204" pitchFamily="50" charset="-128"/>
              </a:rPr>
              <a:t>の電源が切られているか確認する。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全ての出入口の施錠を</a:t>
            </a:r>
            <a:r>
              <a:rPr lang="ja-JP" altLang="en-US" sz="1100" b="0" dirty="0">
                <a:latin typeface="MS UI Gothic" panose="020B0600070205080204" pitchFamily="50" charset="-128"/>
                <a:ea typeface="MS UI Gothic" panose="020B0600070205080204" pitchFamily="50" charset="-128"/>
              </a:rPr>
              <a:t>確認する。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退室時刻と退室者氏名を所定様式に</a:t>
            </a:r>
            <a:r>
              <a:rPr lang="ja-JP" altLang="en-US" sz="1100" b="0" dirty="0">
                <a:latin typeface="MS UI Gothic" panose="020B0600070205080204" pitchFamily="50" charset="-128"/>
                <a:ea typeface="MS UI Gothic" panose="020B0600070205080204" pitchFamily="50" charset="-128"/>
              </a:rPr>
              <a:t>記録する。</a:t>
            </a:r>
            <a:endParaRPr lang="en-US" altLang="ja-JP" b="0" dirty="0">
              <a:latin typeface="MS UI Gothic" panose="020B0600070205080204" pitchFamily="50" charset="-128"/>
              <a:ea typeface="MS UI Gothic" panose="020B0600070205080204" pitchFamily="50" charset="-128"/>
            </a:endParaRPr>
          </a:p>
        </p:txBody>
      </p:sp>
      <p:grpSp>
        <p:nvGrpSpPr>
          <p:cNvPr id="22" name="グループ化 21"/>
          <p:cNvGrpSpPr/>
          <p:nvPr/>
        </p:nvGrpSpPr>
        <p:grpSpPr>
          <a:xfrm>
            <a:off x="86636" y="2311077"/>
            <a:ext cx="3600000" cy="376754"/>
            <a:chOff x="533398" y="1077911"/>
            <a:chExt cx="4717345" cy="493689"/>
          </a:xfrm>
        </p:grpSpPr>
        <p:sp>
          <p:nvSpPr>
            <p:cNvPr id="2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5" name="テキスト ボックス 24"/>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電子媒体・書類の廃棄</a:t>
              </a:r>
            </a:p>
          </p:txBody>
        </p:sp>
      </p:grpSp>
      <p:sp>
        <p:nvSpPr>
          <p:cNvPr id="26" name="Text Box 58"/>
          <p:cNvSpPr txBox="1">
            <a:spLocks noChangeArrowheads="1"/>
          </p:cNvSpPr>
          <p:nvPr/>
        </p:nvSpPr>
        <p:spPr bwMode="auto">
          <a:xfrm>
            <a:off x="0" y="2735317"/>
            <a:ext cx="532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電子媒体または重要書類の廃棄は以下の手順で行う。</a:t>
            </a:r>
            <a:endParaRPr lang="en-US" altLang="ja-JP" sz="1100" b="0" dirty="0">
              <a:latin typeface="Tahoma" panose="020B0604030504040204" pitchFamily="34" charset="0"/>
              <a:ea typeface="MS UI Gothic" panose="020B0600070205080204"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51902188"/>
              </p:ext>
            </p:extLst>
          </p:nvPr>
        </p:nvGraphicFramePr>
        <p:xfrm>
          <a:off x="166508" y="3061590"/>
          <a:ext cx="5031134" cy="3096036"/>
        </p:xfrm>
        <a:graphic>
          <a:graphicData uri="http://schemas.openxmlformats.org/drawingml/2006/table">
            <a:tbl>
              <a:tblPr firstRow="1" bandRow="1">
                <a:tableStyleId>{5940675A-B579-460E-94D1-54222C63F5DA}</a:tableStyleId>
              </a:tblPr>
              <a:tblGrid>
                <a:gridCol w="1700392">
                  <a:extLst>
                    <a:ext uri="{9D8B030D-6E8A-4147-A177-3AD203B41FA5}">
                      <a16:colId xmlns:a16="http://schemas.microsoft.com/office/drawing/2014/main" xmlns="" val="20000"/>
                    </a:ext>
                  </a:extLst>
                </a:gridCol>
                <a:gridCol w="3330742">
                  <a:extLst>
                    <a:ext uri="{9D8B030D-6E8A-4147-A177-3AD203B41FA5}">
                      <a16:colId xmlns:a16="http://schemas.microsoft.com/office/drawing/2014/main" xmlns="" val="20001"/>
                    </a:ext>
                  </a:extLst>
                </a:gridCol>
              </a:tblGrid>
              <a:tr h="258670">
                <a:tc>
                  <a:txBody>
                    <a:bodyPr/>
                    <a:lstStyle/>
                    <a:p>
                      <a:pPr algn="ctr"/>
                      <a:r>
                        <a:rPr kumimoji="1" lang="ja-JP" altLang="en-US" sz="1200" dirty="0">
                          <a:latin typeface="MS UI Gothic" panose="020B0600070205080204" pitchFamily="50" charset="-128"/>
                          <a:ea typeface="MS UI Gothic" panose="020B0600070205080204" pitchFamily="50" charset="-128"/>
                        </a:rPr>
                        <a:t>媒体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latin typeface="MS UI Gothic" panose="020B0600070205080204" pitchFamily="50" charset="-128"/>
                          <a:ea typeface="MS UI Gothic" panose="020B0600070205080204" pitchFamily="50" charset="-128"/>
                        </a:rPr>
                        <a:t>廃棄方法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566129">
                <a:tc>
                  <a:txBody>
                    <a:bodyPr/>
                    <a:lstStyle/>
                    <a:p>
                      <a:r>
                        <a:rPr kumimoji="1" lang="ja-JP" altLang="en-US" sz="1200" dirty="0">
                          <a:latin typeface="MS UI Gothic" panose="020B0600070205080204" pitchFamily="50" charset="-128"/>
                          <a:ea typeface="MS UI Gothic" panose="020B0600070205080204" pitchFamily="50" charset="-128"/>
                        </a:rPr>
                        <a:t>サーバー・パソコン</a:t>
                      </a:r>
                      <a:endParaRPr kumimoji="1" lang="en-US" altLang="ja-JP" sz="1200" dirty="0">
                        <a:latin typeface="MS UI Gothic" panose="020B0600070205080204" pitchFamily="50" charset="-128"/>
                        <a:ea typeface="MS UI Gothic" panose="020B0600070205080204" pitchFamily="50" charset="-128"/>
                      </a:endParaRPr>
                    </a:p>
                    <a:p>
                      <a:r>
                        <a:rPr kumimoji="1" lang="en-US" altLang="ja-JP" sz="1200" dirty="0">
                          <a:latin typeface="MS UI Gothic" panose="020B0600070205080204" pitchFamily="50" charset="-128"/>
                          <a:ea typeface="MS UI Gothic" panose="020B0600070205080204" pitchFamily="50" charset="-128"/>
                        </a:rPr>
                        <a:t>※</a:t>
                      </a:r>
                      <a:r>
                        <a:rPr kumimoji="1" lang="ja-JP" altLang="en-US" sz="1200" dirty="0">
                          <a:latin typeface="MS UI Gothic" panose="020B0600070205080204" pitchFamily="50" charset="-128"/>
                          <a:ea typeface="MS UI Gothic" panose="020B0600070205080204" pitchFamily="50" charset="-128"/>
                        </a:rPr>
                        <a:t>リース物件返却・売却含む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総務部システム担当がハードディスクを取り出し破壊</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85725" indent="-85725">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総務部システム担当が</a:t>
                      </a:r>
                      <a:r>
                        <a:rPr kumimoji="1" lang="ja-JP" altLang="en-US" sz="1100" dirty="0">
                          <a:solidFill>
                            <a:srgbClr val="FF0000"/>
                          </a:solidFill>
                          <a:latin typeface="MS UI Gothic" panose="020B0600070205080204" pitchFamily="50" charset="-128"/>
                          <a:ea typeface="MS UI Gothic" panose="020B0600070205080204" pitchFamily="50" charset="-128"/>
                        </a:rPr>
                        <a:t>データ抹消ツールにより完全消去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25691">
                <a:tc>
                  <a:txBody>
                    <a:bodyPr/>
                    <a:lstStyle/>
                    <a:p>
                      <a:r>
                        <a:rPr kumimoji="1" lang="ja-JP" altLang="en-US" sz="1200" dirty="0">
                          <a:latin typeface="MS UI Gothic" panose="020B0600070205080204" pitchFamily="50" charset="-128"/>
                          <a:ea typeface="MS UI Gothic" panose="020B0600070205080204" pitchFamily="50" charset="-128"/>
                        </a:rPr>
                        <a:t>外付けハードディスク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総務部システム担当が破壊</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総務部システム担当がデータ抹消ツールにより完全消去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647004">
                <a:tc>
                  <a:txBody>
                    <a:bodyPr/>
                    <a:lstStyle/>
                    <a:p>
                      <a:r>
                        <a:rPr kumimoji="1" lang="en-US" altLang="ja-JP" sz="1200" dirty="0">
                          <a:latin typeface="MS UI Gothic" panose="020B0600070205080204" pitchFamily="50" charset="-128"/>
                          <a:ea typeface="MS UI Gothic" panose="020B0600070205080204" pitchFamily="50" charset="-128"/>
                        </a:rPr>
                        <a:t>CD</a:t>
                      </a:r>
                      <a:r>
                        <a:rPr kumimoji="1" lang="ja-JP" altLang="en-US" sz="1200" dirty="0">
                          <a:latin typeface="MS UI Gothic" panose="020B0600070205080204" pitchFamily="50" charset="-128"/>
                          <a:ea typeface="MS UI Gothic" panose="020B0600070205080204" pitchFamily="50" charset="-128"/>
                        </a:rPr>
                        <a:t>・</a:t>
                      </a:r>
                      <a:r>
                        <a:rPr kumimoji="1" lang="en-US" altLang="ja-JP" sz="1200" dirty="0">
                          <a:latin typeface="MS UI Gothic" panose="020B0600070205080204" pitchFamily="50" charset="-128"/>
                          <a:ea typeface="MS UI Gothic" panose="020B0600070205080204" pitchFamily="50" charset="-128"/>
                        </a:rPr>
                        <a:t>DVD</a:t>
                      </a:r>
                      <a:r>
                        <a:rPr kumimoji="1" lang="ja-JP" altLang="en-US" sz="1200" dirty="0">
                          <a:latin typeface="MS UI Gothic" panose="020B0600070205080204" pitchFamily="50" charset="-128"/>
                          <a:ea typeface="MS UI Gothic" panose="020B0600070205080204" pitchFamily="50" charset="-128"/>
                        </a:rPr>
                        <a:t>などのディスク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利用者がシュレッダーで細断</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利用者が</a:t>
                      </a:r>
                      <a:r>
                        <a:rPr kumimoji="1" lang="en-US" altLang="ja-JP" sz="1100" b="0" kern="1200" dirty="0">
                          <a:solidFill>
                            <a:srgbClr val="FF0000"/>
                          </a:solidFill>
                          <a:latin typeface="MS UI Gothic" panose="020B0600070205080204" pitchFamily="50" charset="-128"/>
                          <a:ea typeface="MS UI Gothic" panose="020B0600070205080204" pitchFamily="50" charset="-128"/>
                          <a:cs typeface="+mn-cs"/>
                        </a:rPr>
                        <a:t>CD</a:t>
                      </a: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のラベル面、</a:t>
                      </a:r>
                      <a:r>
                        <a:rPr kumimoji="1" lang="en-US" altLang="ja-JP" sz="1100" b="0" kern="1200" dirty="0">
                          <a:solidFill>
                            <a:srgbClr val="FF0000"/>
                          </a:solidFill>
                          <a:latin typeface="MS UI Gothic" panose="020B0600070205080204" pitchFamily="50" charset="-128"/>
                          <a:ea typeface="MS UI Gothic" panose="020B0600070205080204" pitchFamily="50" charset="-128"/>
                          <a:cs typeface="+mn-cs"/>
                        </a:rPr>
                        <a:t>DVD</a:t>
                      </a: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のディスク内面にカッターでキズを入れる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14581">
                <a:tc>
                  <a:txBody>
                    <a:bodyPr/>
                    <a:lstStyle/>
                    <a:p>
                      <a:r>
                        <a:rPr kumimoji="1" lang="en-US" altLang="ja-JP" sz="1200" dirty="0">
                          <a:latin typeface="MS UI Gothic" panose="020B0600070205080204" pitchFamily="50" charset="-128"/>
                          <a:ea typeface="MS UI Gothic" panose="020B0600070205080204" pitchFamily="50" charset="-128"/>
                        </a:rPr>
                        <a:t>USB</a:t>
                      </a:r>
                      <a:r>
                        <a:rPr kumimoji="1" lang="ja-JP" altLang="en-US" sz="1200" dirty="0">
                          <a:latin typeface="MS UI Gothic" panose="020B0600070205080204" pitchFamily="50" charset="-128"/>
                          <a:ea typeface="MS UI Gothic" panose="020B0600070205080204" pitchFamily="50" charset="-128"/>
                        </a:rPr>
                        <a:t>メモリー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総務部システム担当がデータ抹消ツールにより完全消去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525691">
                <a:tc>
                  <a:txBody>
                    <a:bodyPr/>
                    <a:lstStyle/>
                    <a:p>
                      <a:r>
                        <a:rPr kumimoji="1" lang="ja-JP" altLang="en-US" sz="1200" dirty="0">
                          <a:latin typeface="MS UI Gothic" panose="020B0600070205080204" pitchFamily="50" charset="-128"/>
                          <a:ea typeface="MS UI Gothic" panose="020B0600070205080204" pitchFamily="50" charset="-128"/>
                        </a:rPr>
                        <a:t>重要書類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利用者がシュレッダーで細断</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大量の場合は総務部システム担当が溶解処分を専門業者</a:t>
                      </a:r>
                      <a:r>
                        <a:rPr lang="ja-JP" altLang="en-US" sz="1100" b="0" dirty="0">
                          <a:solidFill>
                            <a:srgbClr val="FF0000"/>
                          </a:solidFill>
                          <a:latin typeface="MS UI Gothic" panose="020B0600070205080204" pitchFamily="50" charset="-128"/>
                          <a:ea typeface="MS UI Gothic" panose="020B0600070205080204" pitchFamily="50" charset="-128"/>
                        </a:rPr>
                        <a:t>に依頼し、廃棄証明書を取得</a:t>
                      </a:r>
                      <a:endParaRPr lang="en-US" altLang="ja-JP" sz="1100" b="0" dirty="0">
                        <a:solidFill>
                          <a:srgbClr val="FF0000"/>
                        </a:solidFill>
                        <a:latin typeface="MS UI Gothic" panose="020B0600070205080204" pitchFamily="50" charset="-128"/>
                        <a:ea typeface="MS UI Gothic" panose="020B060007020508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pic>
        <p:nvPicPr>
          <p:cNvPr id="28" name="図 2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92030" y="6190685"/>
            <a:ext cx="1244643" cy="1187198"/>
          </a:xfrm>
          <a:prstGeom prst="rect">
            <a:avLst/>
          </a:prstGeom>
        </p:spPr>
      </p:pic>
      <p:sp>
        <p:nvSpPr>
          <p:cNvPr id="16" name="テキスト ボックス 15"/>
          <p:cNvSpPr txBox="1"/>
          <p:nvPr/>
        </p:nvSpPr>
        <p:spPr>
          <a:xfrm>
            <a:off x="1049887"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１７</a:t>
            </a:r>
            <a:endParaRPr kumimoji="1" lang="ja-JP" altLang="en-US" sz="1050" dirty="0">
              <a:solidFill>
                <a:srgbClr val="FF0000"/>
              </a:solidFill>
            </a:endParaRPr>
          </a:p>
        </p:txBody>
      </p:sp>
      <p:sp>
        <p:nvSpPr>
          <p:cNvPr id="29" name="テキスト ボックス 28"/>
          <p:cNvSpPr txBox="1"/>
          <p:nvPr/>
        </p:nvSpPr>
        <p:spPr>
          <a:xfrm>
            <a:off x="2469636" y="2376179"/>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１８</a:t>
            </a:r>
            <a:endParaRPr kumimoji="1" lang="ja-JP" altLang="en-US" sz="1050" dirty="0">
              <a:solidFill>
                <a:srgbClr val="FF0000"/>
              </a:solidFill>
            </a:endParaRPr>
          </a:p>
        </p:txBody>
      </p:sp>
      <p:sp>
        <p:nvSpPr>
          <p:cNvPr id="30" name="スライド番号プレースホルダー 5">
            <a:extLst>
              <a:ext uri="{FF2B5EF4-FFF2-40B4-BE49-F238E27FC236}">
                <a16:creationId xmlns:a16="http://schemas.microsoft.com/office/drawing/2014/main" xmlns="" id="{3011945E-9C2D-4EFA-8941-93A1CBD6DFB3}"/>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7</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409822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１ </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全社共通のルール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57" name="AutoShape 3"/>
          <p:cNvSpPr>
            <a:spLocks noChangeAspect="1" noChangeArrowheads="1" noTextEdit="1"/>
          </p:cNvSpPr>
          <p:nvPr/>
        </p:nvSpPr>
        <p:spPr bwMode="auto">
          <a:xfrm>
            <a:off x="3149600" y="6091238"/>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1" name="グループ化 20"/>
          <p:cNvGrpSpPr/>
          <p:nvPr/>
        </p:nvGrpSpPr>
        <p:grpSpPr>
          <a:xfrm>
            <a:off x="86636" y="611285"/>
            <a:ext cx="3600000" cy="376754"/>
            <a:chOff x="533398" y="1077911"/>
            <a:chExt cx="4717345" cy="493689"/>
          </a:xfrm>
        </p:grpSpPr>
        <p:sp>
          <p:nvSpPr>
            <p:cNvPr id="22"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3"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4" name="テキスト ボックス 23"/>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私有情報機器の利用</a:t>
              </a:r>
            </a:p>
          </p:txBody>
        </p:sp>
      </p:grpSp>
      <p:sp>
        <p:nvSpPr>
          <p:cNvPr id="25" name="Text Box 58"/>
          <p:cNvSpPr txBox="1">
            <a:spLocks noChangeArrowheads="1"/>
          </p:cNvSpPr>
          <p:nvPr/>
        </p:nvSpPr>
        <p:spPr bwMode="auto">
          <a:xfrm>
            <a:off x="0" y="1033823"/>
            <a:ext cx="532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 私有の情報機器を業務で利用する場合は以下を順守する。</a:t>
            </a:r>
            <a:endParaRPr lang="en-US" altLang="ja-JP" b="0" dirty="0">
              <a:latin typeface="MS UI Gothic" panose="020B0600070205080204" pitchFamily="50" charset="-128"/>
              <a:ea typeface="MS UI Gothic" panose="020B0600070205080204"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1792991384"/>
              </p:ext>
            </p:extLst>
          </p:nvPr>
        </p:nvGraphicFramePr>
        <p:xfrm>
          <a:off x="142391" y="1400574"/>
          <a:ext cx="5015466" cy="5090160"/>
        </p:xfrm>
        <a:graphic>
          <a:graphicData uri="http://schemas.openxmlformats.org/drawingml/2006/table">
            <a:tbl>
              <a:tblPr firstRow="1" bandRow="1">
                <a:tableStyleId>{5940675A-B579-460E-94D1-54222C63F5DA}</a:tableStyleId>
              </a:tblPr>
              <a:tblGrid>
                <a:gridCol w="964514">
                  <a:extLst>
                    <a:ext uri="{9D8B030D-6E8A-4147-A177-3AD203B41FA5}">
                      <a16:colId xmlns:a16="http://schemas.microsoft.com/office/drawing/2014/main" xmlns="" val="20000"/>
                    </a:ext>
                  </a:extLst>
                </a:gridCol>
                <a:gridCol w="4050952">
                  <a:extLst>
                    <a:ext uri="{9D8B030D-6E8A-4147-A177-3AD203B41FA5}">
                      <a16:colId xmlns:a16="http://schemas.microsoft.com/office/drawing/2014/main" xmlns="" val="20001"/>
                    </a:ext>
                  </a:extLst>
                </a:gridCol>
              </a:tblGrid>
              <a:tr h="231362">
                <a:tc>
                  <a:txBody>
                    <a:bodyPr/>
                    <a:lstStyle/>
                    <a:p>
                      <a:pPr algn="ctr"/>
                      <a:r>
                        <a:rPr kumimoji="1" lang="ja-JP" altLang="en-US" sz="1200" b="1" kern="1200" dirty="0">
                          <a:solidFill>
                            <a:schemeClr val="tx1"/>
                          </a:solidFill>
                          <a:effectLst/>
                          <a:latin typeface="MS UI Gothic" panose="020B0600070205080204" pitchFamily="50" charset="-128"/>
                          <a:ea typeface="MS UI Gothic" panose="020B0600070205080204" pitchFamily="50" charset="-128"/>
                          <a:cs typeface="+mn-cs"/>
                        </a:rPr>
                        <a:t>情報機器の種類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tc>
                  <a:txBody>
                    <a:bodyPr/>
                    <a:lstStyle/>
                    <a:p>
                      <a:pPr algn="ctr"/>
                      <a:r>
                        <a:rPr kumimoji="1" lang="ja-JP" altLang="en-US" sz="1200" b="1" kern="1200" dirty="0">
                          <a:solidFill>
                            <a:schemeClr val="tx1"/>
                          </a:solidFill>
                          <a:latin typeface="MS UI Gothic" panose="020B0600070205080204" pitchFamily="50" charset="-128"/>
                          <a:ea typeface="MS UI Gothic" panose="020B0600070205080204" pitchFamily="50" charset="-128"/>
                          <a:cs typeface="+mn-cs"/>
                        </a:rPr>
                        <a:t>順守事項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extLst>
                  <a:ext uri="{0D108BD9-81ED-4DB2-BD59-A6C34878D82A}">
                    <a16:rowId xmlns:a16="http://schemas.microsoft.com/office/drawing/2014/main" xmlns="" val="10000"/>
                  </a:ext>
                </a:extLst>
              </a:tr>
              <a:tr h="231362">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パソコン</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en-US" altLang="ja-JP" sz="90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900" b="0" kern="1200" dirty="0">
                          <a:solidFill>
                            <a:srgbClr val="FF0000"/>
                          </a:solidFill>
                          <a:latin typeface="MS UI Gothic" panose="020B0600070205080204" pitchFamily="50" charset="-128"/>
                          <a:ea typeface="MS UI Gothic" panose="020B0600070205080204" pitchFamily="50" charset="-128"/>
                          <a:cs typeface="+mn-cs"/>
                        </a:rPr>
                        <a:t>自宅のパソコンで業務を行う場合も含む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社内へ無断で持ち込むことを禁止する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業務利用を禁止する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社内</a:t>
                      </a:r>
                      <a:r>
                        <a:rPr kumimoji="1" lang="en-US" altLang="ja-JP" sz="1100" b="0" kern="1200" dirty="0">
                          <a:solidFill>
                            <a:srgbClr val="FF0000"/>
                          </a:solidFill>
                          <a:latin typeface="MS UI Gothic" panose="020B0600070205080204" pitchFamily="50" charset="-128"/>
                          <a:ea typeface="MS UI Gothic" panose="020B0600070205080204" pitchFamily="50" charset="-128"/>
                          <a:cs typeface="+mn-cs"/>
                        </a:rPr>
                        <a:t>LAN</a:t>
                      </a:r>
                      <a:r>
                        <a:rPr kumimoji="1" lang="ja-JP" altLang="en-US" sz="1100" b="0" kern="1200" dirty="0" err="1">
                          <a:solidFill>
                            <a:srgbClr val="FF0000"/>
                          </a:solidFill>
                          <a:latin typeface="MS UI Gothic" panose="020B0600070205080204" pitchFamily="50" charset="-128"/>
                          <a:ea typeface="MS UI Gothic" panose="020B0600070205080204" pitchFamily="50" charset="-128"/>
                          <a:cs typeface="+mn-cs"/>
                        </a:rPr>
                        <a:t>への</a:t>
                      </a: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接続を禁止する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ウイルス対策ソフト、アプリケーションソフトは総務部システム担当が指定したものを導入し、許可を得たうえで利用する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業務終了後に業務用データは総務部システム担当の指定するツールで完全に消去する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従業員個人のメールアドレスに業務用データを添付して送信することを禁止する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社用メールアドレスで受信したメールを従業員個人のアドレスに転送することを禁止する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31362">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スマートフォン</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タブレット端末</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携帯電話など</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記憶・通信機能を備えた機器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会社で貸与した機器を利用する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地図検索、路線案内を除き業務利用を禁止する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充電を除き、社内パソコンへの接続を禁止する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ウイルス対策ソフト、アプリケーションソフトのインストールは総務部システム担当が指定したものを導入し、許可を得たうえで利用する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取引先アドレスを除く業務用データの保存を禁止する。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従業員個人のメールアドレスに業務用データを添付して送信することを禁止する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社用メールアドレスで受信したメールを従業員個人のアドレスに転送することを禁止する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31362">
                <a:tc>
                  <a:txBody>
                    <a:bodyPr/>
                    <a:lstStyle/>
                    <a:p>
                      <a:r>
                        <a:rPr kumimoji="1" lang="en-US" altLang="ja-JP" sz="1050" b="0" kern="1200" dirty="0">
                          <a:solidFill>
                            <a:schemeClr val="tx1"/>
                          </a:solidFill>
                          <a:latin typeface="MS UI Gothic" panose="020B0600070205080204" pitchFamily="50" charset="-128"/>
                          <a:ea typeface="MS UI Gothic" panose="020B0600070205080204" pitchFamily="50" charset="-128"/>
                          <a:cs typeface="+mn-cs"/>
                        </a:rPr>
                        <a:t>USB</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メモリ</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外付け</a:t>
                      </a:r>
                      <a:r>
                        <a:rPr kumimoji="1" lang="en-US" altLang="ja-JP" sz="1050" b="0" kern="1200" dirty="0">
                          <a:solidFill>
                            <a:schemeClr val="tx1"/>
                          </a:solidFill>
                          <a:latin typeface="MS UI Gothic" panose="020B0600070205080204" pitchFamily="50" charset="-128"/>
                          <a:ea typeface="MS UI Gothic" panose="020B0600070205080204" pitchFamily="50" charset="-128"/>
                          <a:cs typeface="+mn-cs"/>
                        </a:rPr>
                        <a:t>HDD</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などの記憶機能を備えた機器・媒体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会社で貸与した機器を利用する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私有物の利用を禁止する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総務部システム担当の許可を得て利用する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業務終了後に業務用データは総務部システム担当の指定するツールで完全に</a:t>
                      </a:r>
                      <a:r>
                        <a:rPr lang="ja-JP" altLang="en-US" sz="1050" b="0" dirty="0">
                          <a:solidFill>
                            <a:srgbClr val="FF0000"/>
                          </a:solidFill>
                          <a:latin typeface="MS UI Gothic" panose="020B0600070205080204" pitchFamily="50" charset="-128"/>
                          <a:ea typeface="MS UI Gothic" panose="020B0600070205080204" pitchFamily="50" charset="-128"/>
                        </a:rPr>
                        <a:t>消去する</a:t>
                      </a:r>
                      <a:endParaRPr lang="en-US" altLang="ja-JP" sz="1050" b="0" dirty="0">
                        <a:solidFill>
                          <a:srgbClr val="FF0000"/>
                        </a:solidFill>
                        <a:latin typeface="MS UI Gothic" panose="020B0600070205080204" pitchFamily="50" charset="-128"/>
                        <a:ea typeface="MS UI Gothic"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pic>
        <p:nvPicPr>
          <p:cNvPr id="3" name="図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9936" y="3139328"/>
            <a:ext cx="708571" cy="508571"/>
          </a:xfrm>
          <a:prstGeom prst="rect">
            <a:avLst/>
          </a:prstGeom>
        </p:spPr>
      </p:pic>
      <p:pic>
        <p:nvPicPr>
          <p:cNvPr id="20" name="図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4221" y="5074250"/>
            <a:ext cx="411905" cy="447619"/>
          </a:xfrm>
          <a:prstGeom prst="rect">
            <a:avLst/>
          </a:prstGeom>
        </p:spPr>
      </p:pic>
      <p:sp>
        <p:nvSpPr>
          <p:cNvPr id="13" name="テキスト ボックス 12"/>
          <p:cNvSpPr txBox="1"/>
          <p:nvPr/>
        </p:nvSpPr>
        <p:spPr>
          <a:xfrm>
            <a:off x="2469636"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２１</a:t>
            </a:r>
            <a:endParaRPr kumimoji="1" lang="ja-JP" altLang="en-US" sz="1050" dirty="0">
              <a:solidFill>
                <a:srgbClr val="FF0000"/>
              </a:solidFill>
            </a:endParaRPr>
          </a:p>
        </p:txBody>
      </p:sp>
      <p:sp>
        <p:nvSpPr>
          <p:cNvPr id="14" name="スライド番号プレースホルダー 5">
            <a:extLst>
              <a:ext uri="{FF2B5EF4-FFF2-40B4-BE49-F238E27FC236}">
                <a16:creationId xmlns:a16="http://schemas.microsoft.com/office/drawing/2014/main" xmlns="" id="{E57D2BE9-9D3A-40BC-8990-10E4CB8AED54}"/>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8</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39659100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1370</Words>
  <Application>Microsoft Office PowerPoint</Application>
  <PresentationFormat>ユーザー設定</PresentationFormat>
  <Paragraphs>305</Paragraphs>
  <Slides>11</Slides>
  <Notes>8</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11</vt:i4>
      </vt:variant>
    </vt:vector>
  </HeadingPairs>
  <TitlesOfParts>
    <vt:vector size="23" baseType="lpstr">
      <vt:lpstr>HGP創英角ｺﾞｼｯｸUB</vt:lpstr>
      <vt:lpstr>HG丸ｺﾞｼｯｸM-PRO</vt:lpstr>
      <vt:lpstr>Meiryo UI</vt:lpstr>
      <vt:lpstr>ＭＳ Ｐゴシック</vt:lpstr>
      <vt:lpstr>MS UI Gothic</vt:lpstr>
      <vt:lpstr>メイリオ</vt:lpstr>
      <vt:lpstr>Arial</vt:lpstr>
      <vt:lpstr>Calibri</vt:lpstr>
      <vt:lpstr>Century Gothic</vt:lpstr>
      <vt:lpstr>Tahoma</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2016-11-13T11:35:45Z</dcterms:created>
  <dcterms:modified xsi:type="dcterms:W3CDTF">2019-03-11T00:53:38Z</dcterms:modified>
  <cp:contentStatus/>
</cp:coreProperties>
</file>