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7432000" cy="36576000"/>
  <p:notesSz cx="6858000" cy="9144000"/>
  <p:defaultTextStyle>
    <a:defPPr>
      <a:defRPr lang="en-US"/>
    </a:defPPr>
    <a:lvl1pPr marL="0" algn="l" defTabSz="1828800" rtl="0" eaLnBrk="1" latinLnBrk="0" hangingPunct="1">
      <a:defRPr sz="7200" kern="1200">
        <a:solidFill>
          <a:schemeClr val="tx1"/>
        </a:solidFill>
        <a:latin typeface="+mn-lt"/>
        <a:ea typeface="+mn-ea"/>
        <a:cs typeface="+mn-cs"/>
      </a:defRPr>
    </a:lvl1pPr>
    <a:lvl2pPr marL="1828800" algn="l" defTabSz="1828800" rtl="0" eaLnBrk="1" latinLnBrk="0" hangingPunct="1">
      <a:defRPr sz="7200" kern="1200">
        <a:solidFill>
          <a:schemeClr val="tx1"/>
        </a:solidFill>
        <a:latin typeface="+mn-lt"/>
        <a:ea typeface="+mn-ea"/>
        <a:cs typeface="+mn-cs"/>
      </a:defRPr>
    </a:lvl2pPr>
    <a:lvl3pPr marL="3657600" algn="l" defTabSz="1828800" rtl="0" eaLnBrk="1" latinLnBrk="0" hangingPunct="1">
      <a:defRPr sz="7200" kern="1200">
        <a:solidFill>
          <a:schemeClr val="tx1"/>
        </a:solidFill>
        <a:latin typeface="+mn-lt"/>
        <a:ea typeface="+mn-ea"/>
        <a:cs typeface="+mn-cs"/>
      </a:defRPr>
    </a:lvl3pPr>
    <a:lvl4pPr marL="5486400" algn="l" defTabSz="1828800" rtl="0" eaLnBrk="1" latinLnBrk="0" hangingPunct="1">
      <a:defRPr sz="7200" kern="1200">
        <a:solidFill>
          <a:schemeClr val="tx1"/>
        </a:solidFill>
        <a:latin typeface="+mn-lt"/>
        <a:ea typeface="+mn-ea"/>
        <a:cs typeface="+mn-cs"/>
      </a:defRPr>
    </a:lvl4pPr>
    <a:lvl5pPr marL="7315200" algn="l" defTabSz="1828800" rtl="0" eaLnBrk="1" latinLnBrk="0" hangingPunct="1">
      <a:defRPr sz="7200" kern="1200">
        <a:solidFill>
          <a:schemeClr val="tx1"/>
        </a:solidFill>
        <a:latin typeface="+mn-lt"/>
        <a:ea typeface="+mn-ea"/>
        <a:cs typeface="+mn-cs"/>
      </a:defRPr>
    </a:lvl5pPr>
    <a:lvl6pPr marL="9144000" algn="l" defTabSz="1828800" rtl="0" eaLnBrk="1" latinLnBrk="0" hangingPunct="1">
      <a:defRPr sz="7200" kern="1200">
        <a:solidFill>
          <a:schemeClr val="tx1"/>
        </a:solidFill>
        <a:latin typeface="+mn-lt"/>
        <a:ea typeface="+mn-ea"/>
        <a:cs typeface="+mn-cs"/>
      </a:defRPr>
    </a:lvl6pPr>
    <a:lvl7pPr marL="10972800" algn="l" defTabSz="1828800" rtl="0" eaLnBrk="1" latinLnBrk="0" hangingPunct="1">
      <a:defRPr sz="7200" kern="1200">
        <a:solidFill>
          <a:schemeClr val="tx1"/>
        </a:solidFill>
        <a:latin typeface="+mn-lt"/>
        <a:ea typeface="+mn-ea"/>
        <a:cs typeface="+mn-cs"/>
      </a:defRPr>
    </a:lvl7pPr>
    <a:lvl8pPr marL="12801600" algn="l" defTabSz="1828800" rtl="0" eaLnBrk="1" latinLnBrk="0" hangingPunct="1">
      <a:defRPr sz="7200" kern="1200">
        <a:solidFill>
          <a:schemeClr val="tx1"/>
        </a:solidFill>
        <a:latin typeface="+mn-lt"/>
        <a:ea typeface="+mn-ea"/>
        <a:cs typeface="+mn-cs"/>
      </a:defRPr>
    </a:lvl8pPr>
    <a:lvl9pPr marL="14630400" algn="l" defTabSz="1828800" rtl="0" eaLnBrk="1" latinLnBrk="0" hangingPunct="1">
      <a:defRPr sz="7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0">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p:scale>
          <a:sx n="39" d="100"/>
          <a:sy n="39" d="100"/>
        </p:scale>
        <p:origin x="1480" y="144"/>
      </p:cViewPr>
      <p:guideLst>
        <p:guide orient="horz" pos="11520"/>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Nischal/Downloads/Nishan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NP"/>
        </a:p>
      </c:txPr>
    </c:title>
    <c:autoTitleDeleted val="0"/>
    <c:plotArea>
      <c:layout>
        <c:manualLayout>
          <c:layoutTarget val="inner"/>
          <c:xMode val="edge"/>
          <c:yMode val="edge"/>
          <c:x val="5.7222937119751349E-2"/>
          <c:y val="7.8325562369574026E-2"/>
          <c:w val="0.91562431934405808"/>
          <c:h val="0.90241134230482845"/>
        </c:manualLayout>
      </c:layout>
      <c:lineChart>
        <c:grouping val="percentStacked"/>
        <c:varyColors val="0"/>
        <c:ser>
          <c:idx val="0"/>
          <c:order val="0"/>
          <c:tx>
            <c:strRef>
              <c:f>Sheet1!$C$1</c:f>
              <c:strCache>
                <c:ptCount val="1"/>
              </c:strCache>
            </c:strRef>
          </c:tx>
          <c:spPr>
            <a:ln w="22225" cap="rnd" cmpd="sng" algn="ctr">
              <a:solidFill>
                <a:schemeClr val="accent1"/>
              </a:solidFill>
              <a:round/>
            </a:ln>
            <a:effectLst/>
          </c:spPr>
          <c:marker>
            <c:symbol val="none"/>
          </c:marker>
          <c:cat>
            <c:numRef>
              <c:f>Sheet1!$B$2:$B$12</c:f>
              <c:numCache>
                <c:formatCode>General</c:formatCode>
                <c:ptCount val="11"/>
              </c:numCache>
            </c:numRef>
          </c:cat>
          <c:val>
            <c:numRef>
              <c:f>Sheet1!$C$2:$C$12</c:f>
              <c:numCache>
                <c:formatCode>General</c:formatCode>
                <c:ptCount val="11"/>
              </c:numCache>
            </c:numRef>
          </c:val>
          <c:smooth val="0"/>
          <c:extLst>
            <c:ext xmlns:c16="http://schemas.microsoft.com/office/drawing/2014/chart" uri="{C3380CC4-5D6E-409C-BE32-E72D297353CC}">
              <c16:uniqueId val="{00000000-C9FB-B143-9261-7B382D97AE00}"/>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458961951"/>
        <c:axId val="1465200767"/>
      </c:lineChart>
      <c:catAx>
        <c:axId val="1458961951"/>
        <c:scaling>
          <c:orientation val="minMax"/>
        </c:scaling>
        <c:delete val="0"/>
        <c:axPos val="b"/>
        <c:numFmt formatCode="d\-mmm"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NP"/>
          </a:p>
        </c:txPr>
        <c:crossAx val="1465200767"/>
        <c:crosses val="autoZero"/>
        <c:auto val="1"/>
        <c:lblAlgn val="ctr"/>
        <c:lblOffset val="100"/>
        <c:noMultiLvlLbl val="0"/>
      </c:catAx>
      <c:valAx>
        <c:axId val="1465200767"/>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NP"/>
          </a:p>
        </c:txPr>
        <c:crossAx val="1458961951"/>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N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9271549785121357"/>
          <c:y val="2.8061627089018583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en-NP"/>
        </a:p>
      </c:txPr>
    </c:title>
    <c:autoTitleDeleted val="0"/>
    <c:plotArea>
      <c:layout>
        <c:manualLayout>
          <c:layoutTarget val="inner"/>
          <c:xMode val="edge"/>
          <c:yMode val="edge"/>
          <c:x val="7.0439542283419934E-2"/>
          <c:y val="7.7907933598743276E-2"/>
          <c:w val="0.89390525393935882"/>
          <c:h val="0.79241085692078594"/>
        </c:manualLayout>
      </c:layout>
      <c:lineChart>
        <c:grouping val="standard"/>
        <c:varyColors val="0"/>
        <c:ser>
          <c:idx val="0"/>
          <c:order val="0"/>
          <c:tx>
            <c:strRef>
              <c:f>Sheet1!$C$1</c:f>
              <c:strCache>
                <c:ptCount val="1"/>
                <c:pt idx="0">
                  <c:v>Muslim Growth rate</c:v>
                </c:pt>
              </c:strCache>
            </c:strRef>
          </c:tx>
          <c:spPr>
            <a:ln w="28575" cap="rnd">
              <a:solidFill>
                <a:schemeClr val="accent1"/>
              </a:solidFill>
              <a:round/>
            </a:ln>
            <a:effectLst/>
          </c:spPr>
          <c:marker>
            <c:symbol val="none"/>
          </c:marker>
          <c:dLbls>
            <c:dLbl>
              <c:idx val="2"/>
              <c:layout>
                <c:manualLayout>
                  <c:x val="-3.4898705466706592E-2"/>
                  <c:y val="3.178882814024100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5E8-D34B-B335-7EB603033095}"/>
                </c:ext>
              </c:extLst>
            </c:dLbl>
            <c:dLbl>
              <c:idx val="5"/>
              <c:layout>
                <c:manualLayout>
                  <c:x val="-2.5769516208898464E-2"/>
                  <c:y val="4.179310014583963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5E8-D34B-B335-7EB603033095}"/>
                </c:ext>
              </c:extLst>
            </c:dLbl>
            <c:dLbl>
              <c:idx val="6"/>
              <c:layout>
                <c:manualLayout>
                  <c:x val="-2.7500517277335063E-2"/>
                  <c:y val="5.181964680952003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5E8-D34B-B335-7EB603033095}"/>
                </c:ext>
              </c:extLst>
            </c:dLbl>
            <c:dLbl>
              <c:idx val="9"/>
              <c:layout>
                <c:manualLayout>
                  <c:x val="-3.4898705466706717E-2"/>
                  <c:y val="3.17888281402408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5E8-D34B-B335-7EB603033095}"/>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95000"/>
                        <a:lumOff val="5000"/>
                      </a:schemeClr>
                    </a:solidFill>
                    <a:latin typeface="+mn-lt"/>
                    <a:ea typeface="+mn-ea"/>
                    <a:cs typeface="+mn-cs"/>
                  </a:defRPr>
                </a:pPr>
                <a:endParaRPr lang="en-NP"/>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trendline>
            <c:spPr>
              <a:ln w="19050" cap="rnd">
                <a:solidFill>
                  <a:schemeClr val="accent1"/>
                </a:solidFill>
                <a:prstDash val="sysDot"/>
              </a:ln>
              <a:effectLst/>
            </c:spPr>
            <c:trendlineType val="linear"/>
            <c:dispRSqr val="0"/>
            <c:dispEq val="0"/>
          </c:trendline>
          <c:cat>
            <c:strRef>
              <c:f>Sheet1!$B$2:$B$12</c:f>
              <c:strCache>
                <c:ptCount val="11"/>
                <c:pt idx="0">
                  <c:v>08/09</c:v>
                </c:pt>
                <c:pt idx="1">
                  <c:v>09/10</c:v>
                </c:pt>
                <c:pt idx="2">
                  <c:v>10/11</c:v>
                </c:pt>
                <c:pt idx="3">
                  <c:v>11/12</c:v>
                </c:pt>
                <c:pt idx="4">
                  <c:v>12/13</c:v>
                </c:pt>
                <c:pt idx="5">
                  <c:v>13/14</c:v>
                </c:pt>
                <c:pt idx="6">
                  <c:v>14/15</c:v>
                </c:pt>
                <c:pt idx="7">
                  <c:v>15/16</c:v>
                </c:pt>
                <c:pt idx="8">
                  <c:v>16/17</c:v>
                </c:pt>
                <c:pt idx="9">
                  <c:v>17/18</c:v>
                </c:pt>
                <c:pt idx="10">
                  <c:v>18/19</c:v>
                </c:pt>
              </c:strCache>
            </c:strRef>
          </c:cat>
          <c:val>
            <c:numRef>
              <c:f>Sheet1!$C$2:$C$12</c:f>
              <c:numCache>
                <c:formatCode>General</c:formatCode>
                <c:ptCount val="11"/>
                <c:pt idx="0">
                  <c:v>21.8</c:v>
                </c:pt>
                <c:pt idx="1">
                  <c:v>30.25</c:v>
                </c:pt>
                <c:pt idx="2">
                  <c:v>-14.87</c:v>
                </c:pt>
                <c:pt idx="3">
                  <c:v>0.32</c:v>
                </c:pt>
                <c:pt idx="4">
                  <c:v>11.45</c:v>
                </c:pt>
                <c:pt idx="5">
                  <c:v>-4.6500000000000004</c:v>
                </c:pt>
                <c:pt idx="6">
                  <c:v>-2.88</c:v>
                </c:pt>
                <c:pt idx="7">
                  <c:v>11.99</c:v>
                </c:pt>
                <c:pt idx="8">
                  <c:v>16.63</c:v>
                </c:pt>
                <c:pt idx="9">
                  <c:v>-14.69</c:v>
                </c:pt>
                <c:pt idx="10">
                  <c:v>14.15</c:v>
                </c:pt>
              </c:numCache>
            </c:numRef>
          </c:val>
          <c:smooth val="0"/>
          <c:extLst>
            <c:ext xmlns:c16="http://schemas.microsoft.com/office/drawing/2014/chart" uri="{C3380CC4-5D6E-409C-BE32-E72D297353CC}">
              <c16:uniqueId val="{00000005-45E8-D34B-B335-7EB603033095}"/>
            </c:ext>
          </c:extLst>
        </c:ser>
        <c:dLbls>
          <c:dLblPos val="t"/>
          <c:showLegendKey val="0"/>
          <c:showVal val="1"/>
          <c:showCatName val="0"/>
          <c:showSerName val="0"/>
          <c:showPercent val="0"/>
          <c:showBubbleSize val="0"/>
        </c:dLbls>
        <c:smooth val="0"/>
        <c:axId val="2096798640"/>
        <c:axId val="2134042608"/>
      </c:lineChart>
      <c:catAx>
        <c:axId val="2096798640"/>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b="1">
                    <a:solidFill>
                      <a:sysClr val="windowText" lastClr="000000"/>
                    </a:solidFill>
                  </a:rPr>
                  <a:t>Year Gap</a:t>
                </a:r>
              </a:p>
            </c:rich>
          </c:tx>
          <c:layout>
            <c:manualLayout>
              <c:xMode val="edge"/>
              <c:yMode val="edge"/>
              <c:x val="0.44416219067930346"/>
              <c:y val="0.92880861009136839"/>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NP"/>
            </a:p>
          </c:txPr>
        </c:title>
        <c:numFmt formatCode="General" sourceLinked="1"/>
        <c:majorTickMark val="none"/>
        <c:minorTickMark val="none"/>
        <c:tickLblPos val="nextTo"/>
        <c:spPr>
          <a:noFill/>
          <a:ln w="12700" cap="flat" cmpd="sng" algn="ctr">
            <a:solidFill>
              <a:schemeClr val="tx1">
                <a:lumMod val="95000"/>
                <a:lumOff val="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NP"/>
          </a:p>
        </c:txPr>
        <c:crossAx val="2134042608"/>
        <c:crosses val="autoZero"/>
        <c:auto val="1"/>
        <c:lblAlgn val="ctr"/>
        <c:lblOffset val="100"/>
        <c:noMultiLvlLbl val="0"/>
      </c:catAx>
      <c:valAx>
        <c:axId val="213404260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a:solidFill>
                      <a:sysClr val="windowText" lastClr="000000"/>
                    </a:solidFill>
                  </a:rPr>
                  <a:t>Growth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N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NP"/>
          </a:p>
        </c:txPr>
        <c:crossAx val="2096798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sng" algn="ctr">
      <a:solidFill>
        <a:schemeClr val="tx1">
          <a:lumMod val="95000"/>
          <a:lumOff val="5000"/>
        </a:schemeClr>
      </a:solidFill>
      <a:round/>
    </a:ln>
    <a:effectLst/>
  </c:spPr>
  <c:txPr>
    <a:bodyPr/>
    <a:lstStyle/>
    <a:p>
      <a:pPr>
        <a:defRPr/>
      </a:pPr>
      <a:endParaRPr lang="en-N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1362270"/>
            <a:ext cx="23317200" cy="7840133"/>
          </a:xfrm>
        </p:spPr>
        <p:txBody>
          <a:bodyPr/>
          <a:lstStyle/>
          <a:p>
            <a:r>
              <a:rPr lang="en-US"/>
              <a:t>Click to edit Master title style</a:t>
            </a:r>
          </a:p>
        </p:txBody>
      </p:sp>
      <p:sp>
        <p:nvSpPr>
          <p:cNvPr id="3" name="Subtitle 2"/>
          <p:cNvSpPr>
            <a:spLocks noGrp="1"/>
          </p:cNvSpPr>
          <p:nvPr>
            <p:ph type="subTitle" idx="1"/>
          </p:nvPr>
        </p:nvSpPr>
        <p:spPr>
          <a:xfrm>
            <a:off x="4114800" y="20726400"/>
            <a:ext cx="19202400" cy="93472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AC2D581-C7C2-A040-9FD8-A4D1B63CA286}" type="datetimeFigureOut">
              <a:rPr lang="en-US" smtClean="0"/>
              <a:t>4/2/22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F47DE-D429-F04F-9B51-903A886D2A44}" type="slidenum">
              <a:rPr lang="en-US" smtClean="0"/>
              <a:t>‹#›</a:t>
            </a:fld>
            <a:endParaRPr lang="en-US"/>
          </a:p>
        </p:txBody>
      </p:sp>
    </p:spTree>
    <p:extLst>
      <p:ext uri="{BB962C8B-B14F-4D97-AF65-F5344CB8AC3E}">
        <p14:creationId xmlns:p14="http://schemas.microsoft.com/office/powerpoint/2010/main" val="3911733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C2D581-C7C2-A040-9FD8-A4D1B63CA286}" type="datetimeFigureOut">
              <a:rPr lang="en-US" smtClean="0"/>
              <a:t>4/2/22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F47DE-D429-F04F-9B51-903A886D2A44}" type="slidenum">
              <a:rPr lang="en-US" smtClean="0"/>
              <a:t>‹#›</a:t>
            </a:fld>
            <a:endParaRPr lang="en-US"/>
          </a:p>
        </p:txBody>
      </p:sp>
    </p:spTree>
    <p:extLst>
      <p:ext uri="{BB962C8B-B14F-4D97-AF65-F5344CB8AC3E}">
        <p14:creationId xmlns:p14="http://schemas.microsoft.com/office/powerpoint/2010/main" val="1609062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0" y="5858934"/>
            <a:ext cx="24688800" cy="1248325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86400" y="5858934"/>
            <a:ext cx="73609200" cy="1248325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C2D581-C7C2-A040-9FD8-A4D1B63CA286}" type="datetimeFigureOut">
              <a:rPr lang="en-US" smtClean="0"/>
              <a:t>4/2/22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F47DE-D429-F04F-9B51-903A886D2A44}" type="slidenum">
              <a:rPr lang="en-US" smtClean="0"/>
              <a:t>‹#›</a:t>
            </a:fld>
            <a:endParaRPr lang="en-US"/>
          </a:p>
        </p:txBody>
      </p:sp>
    </p:spTree>
    <p:extLst>
      <p:ext uri="{BB962C8B-B14F-4D97-AF65-F5344CB8AC3E}">
        <p14:creationId xmlns:p14="http://schemas.microsoft.com/office/powerpoint/2010/main" val="3252972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C2D581-C7C2-A040-9FD8-A4D1B63CA286}" type="datetimeFigureOut">
              <a:rPr lang="en-US" smtClean="0"/>
              <a:t>4/2/22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F47DE-D429-F04F-9B51-903A886D2A44}" type="slidenum">
              <a:rPr lang="en-US" smtClean="0"/>
              <a:t>‹#›</a:t>
            </a:fld>
            <a:endParaRPr lang="en-US"/>
          </a:p>
        </p:txBody>
      </p:sp>
    </p:spTree>
    <p:extLst>
      <p:ext uri="{BB962C8B-B14F-4D97-AF65-F5344CB8AC3E}">
        <p14:creationId xmlns:p14="http://schemas.microsoft.com/office/powerpoint/2010/main" val="3515051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23503469"/>
            <a:ext cx="23317200" cy="7264400"/>
          </a:xfrm>
        </p:spPr>
        <p:txBody>
          <a:bodyPr anchor="t"/>
          <a:lstStyle>
            <a:lvl1pPr algn="l">
              <a:defRPr sz="16000" b="1" cap="all"/>
            </a:lvl1pPr>
          </a:lstStyle>
          <a:p>
            <a:r>
              <a:rPr lang="en-US"/>
              <a:t>Click to edit Master title style</a:t>
            </a:r>
          </a:p>
        </p:txBody>
      </p:sp>
      <p:sp>
        <p:nvSpPr>
          <p:cNvPr id="3" name="Text Placeholder 2"/>
          <p:cNvSpPr>
            <a:spLocks noGrp="1"/>
          </p:cNvSpPr>
          <p:nvPr>
            <p:ph type="body" idx="1"/>
          </p:nvPr>
        </p:nvSpPr>
        <p:spPr>
          <a:xfrm>
            <a:off x="2166939" y="15502472"/>
            <a:ext cx="23317200" cy="8000997"/>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C2D581-C7C2-A040-9FD8-A4D1B63CA286}" type="datetimeFigureOut">
              <a:rPr lang="en-US" smtClean="0"/>
              <a:t>4/2/22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F47DE-D429-F04F-9B51-903A886D2A44}" type="slidenum">
              <a:rPr lang="en-US" smtClean="0"/>
              <a:t>‹#›</a:t>
            </a:fld>
            <a:endParaRPr lang="en-US"/>
          </a:p>
        </p:txBody>
      </p:sp>
    </p:spTree>
    <p:extLst>
      <p:ext uri="{BB962C8B-B14F-4D97-AF65-F5344CB8AC3E}">
        <p14:creationId xmlns:p14="http://schemas.microsoft.com/office/powerpoint/2010/main" val="3537068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86400" y="34137600"/>
            <a:ext cx="49149000" cy="96553867"/>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092600" y="34137600"/>
            <a:ext cx="49149000" cy="96553867"/>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C2D581-C7C2-A040-9FD8-A4D1B63CA286}" type="datetimeFigureOut">
              <a:rPr lang="en-US" smtClean="0"/>
              <a:t>4/2/22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F47DE-D429-F04F-9B51-903A886D2A44}" type="slidenum">
              <a:rPr lang="en-US" smtClean="0"/>
              <a:t>‹#›</a:t>
            </a:fld>
            <a:endParaRPr lang="en-US"/>
          </a:p>
        </p:txBody>
      </p:sp>
    </p:spTree>
    <p:extLst>
      <p:ext uri="{BB962C8B-B14F-4D97-AF65-F5344CB8AC3E}">
        <p14:creationId xmlns:p14="http://schemas.microsoft.com/office/powerpoint/2010/main" val="4096425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1464736"/>
            <a:ext cx="24688800" cy="6096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0" y="8187269"/>
            <a:ext cx="12120564" cy="3412064"/>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1371600" y="11599333"/>
            <a:ext cx="12120564" cy="21073536"/>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8187269"/>
            <a:ext cx="12125325" cy="3412064"/>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3935077" y="11599333"/>
            <a:ext cx="12125325" cy="21073536"/>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C2D581-C7C2-A040-9FD8-A4D1B63CA286}" type="datetimeFigureOut">
              <a:rPr lang="en-US" smtClean="0"/>
              <a:t>4/2/22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4F47DE-D429-F04F-9B51-903A886D2A44}" type="slidenum">
              <a:rPr lang="en-US" smtClean="0"/>
              <a:t>‹#›</a:t>
            </a:fld>
            <a:endParaRPr lang="en-US"/>
          </a:p>
        </p:txBody>
      </p:sp>
    </p:spTree>
    <p:extLst>
      <p:ext uri="{BB962C8B-B14F-4D97-AF65-F5344CB8AC3E}">
        <p14:creationId xmlns:p14="http://schemas.microsoft.com/office/powerpoint/2010/main" val="3400734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C2D581-C7C2-A040-9FD8-A4D1B63CA286}" type="datetimeFigureOut">
              <a:rPr lang="en-US" smtClean="0"/>
              <a:t>4/2/22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4F47DE-D429-F04F-9B51-903A886D2A44}" type="slidenum">
              <a:rPr lang="en-US" smtClean="0"/>
              <a:t>‹#›</a:t>
            </a:fld>
            <a:endParaRPr lang="en-US"/>
          </a:p>
        </p:txBody>
      </p:sp>
    </p:spTree>
    <p:extLst>
      <p:ext uri="{BB962C8B-B14F-4D97-AF65-F5344CB8AC3E}">
        <p14:creationId xmlns:p14="http://schemas.microsoft.com/office/powerpoint/2010/main" val="428832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C2D581-C7C2-A040-9FD8-A4D1B63CA286}" type="datetimeFigureOut">
              <a:rPr lang="en-US" smtClean="0"/>
              <a:t>4/2/22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4F47DE-D429-F04F-9B51-903A886D2A44}" type="slidenum">
              <a:rPr lang="en-US" smtClean="0"/>
              <a:t>‹#›</a:t>
            </a:fld>
            <a:endParaRPr lang="en-US"/>
          </a:p>
        </p:txBody>
      </p:sp>
    </p:spTree>
    <p:extLst>
      <p:ext uri="{BB962C8B-B14F-4D97-AF65-F5344CB8AC3E}">
        <p14:creationId xmlns:p14="http://schemas.microsoft.com/office/powerpoint/2010/main" val="153099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1456267"/>
            <a:ext cx="9024939" cy="6197600"/>
          </a:xfrm>
        </p:spPr>
        <p:txBody>
          <a:bodyPr anchor="b"/>
          <a:lstStyle>
            <a:lvl1pPr algn="l">
              <a:defRPr sz="8000" b="1"/>
            </a:lvl1pPr>
          </a:lstStyle>
          <a:p>
            <a:r>
              <a:rPr lang="en-US"/>
              <a:t>Click to edit Master title style</a:t>
            </a:r>
          </a:p>
        </p:txBody>
      </p:sp>
      <p:sp>
        <p:nvSpPr>
          <p:cNvPr id="3" name="Content Placeholder 2"/>
          <p:cNvSpPr>
            <a:spLocks noGrp="1"/>
          </p:cNvSpPr>
          <p:nvPr>
            <p:ph idx="1"/>
          </p:nvPr>
        </p:nvSpPr>
        <p:spPr>
          <a:xfrm>
            <a:off x="10725150" y="1456269"/>
            <a:ext cx="15335250" cy="31216603"/>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2" y="7653869"/>
            <a:ext cx="9024939" cy="25019003"/>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1AC2D581-C7C2-A040-9FD8-A4D1B63CA286}" type="datetimeFigureOut">
              <a:rPr lang="en-US" smtClean="0"/>
              <a:t>4/2/22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F47DE-D429-F04F-9B51-903A886D2A44}" type="slidenum">
              <a:rPr lang="en-US" smtClean="0"/>
              <a:t>‹#›</a:t>
            </a:fld>
            <a:endParaRPr lang="en-US"/>
          </a:p>
        </p:txBody>
      </p:sp>
    </p:spTree>
    <p:extLst>
      <p:ext uri="{BB962C8B-B14F-4D97-AF65-F5344CB8AC3E}">
        <p14:creationId xmlns:p14="http://schemas.microsoft.com/office/powerpoint/2010/main" val="1809747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25603200"/>
            <a:ext cx="16459200" cy="3022603"/>
          </a:xfrm>
        </p:spPr>
        <p:txBody>
          <a:bodyPr anchor="b"/>
          <a:lstStyle>
            <a:lvl1pPr algn="l">
              <a:defRPr sz="8000" b="1"/>
            </a:lvl1pPr>
          </a:lstStyle>
          <a:p>
            <a:r>
              <a:rPr lang="en-US"/>
              <a:t>Click to edit Master title style</a:t>
            </a:r>
          </a:p>
        </p:txBody>
      </p:sp>
      <p:sp>
        <p:nvSpPr>
          <p:cNvPr id="3" name="Picture Placeholder 2"/>
          <p:cNvSpPr>
            <a:spLocks noGrp="1"/>
          </p:cNvSpPr>
          <p:nvPr>
            <p:ph type="pic" idx="1"/>
          </p:nvPr>
        </p:nvSpPr>
        <p:spPr>
          <a:xfrm>
            <a:off x="5376864" y="3268133"/>
            <a:ext cx="16459200" cy="219456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5376864" y="28625803"/>
            <a:ext cx="16459200" cy="4292597"/>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1AC2D581-C7C2-A040-9FD8-A4D1B63CA286}" type="datetimeFigureOut">
              <a:rPr lang="en-US" smtClean="0"/>
              <a:t>4/2/22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F47DE-D429-F04F-9B51-903A886D2A44}" type="slidenum">
              <a:rPr lang="en-US" smtClean="0"/>
              <a:t>‹#›</a:t>
            </a:fld>
            <a:endParaRPr lang="en-US"/>
          </a:p>
        </p:txBody>
      </p:sp>
    </p:spTree>
    <p:extLst>
      <p:ext uri="{BB962C8B-B14F-4D97-AF65-F5344CB8AC3E}">
        <p14:creationId xmlns:p14="http://schemas.microsoft.com/office/powerpoint/2010/main" val="2333671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1464736"/>
            <a:ext cx="24688800" cy="6096000"/>
          </a:xfrm>
          <a:prstGeom prst="rect">
            <a:avLst/>
          </a:prstGeom>
        </p:spPr>
        <p:txBody>
          <a:bodyPr vert="horz" lIns="365760" tIns="182880" rIns="365760" bIns="182880" rtlCol="0" anchor="ctr">
            <a:normAutofit/>
          </a:bodyPr>
          <a:lstStyle/>
          <a:p>
            <a:r>
              <a:rPr lang="en-US"/>
              <a:t>Click to edit Master title style</a:t>
            </a:r>
          </a:p>
        </p:txBody>
      </p:sp>
      <p:sp>
        <p:nvSpPr>
          <p:cNvPr id="3" name="Text Placeholder 2"/>
          <p:cNvSpPr>
            <a:spLocks noGrp="1"/>
          </p:cNvSpPr>
          <p:nvPr>
            <p:ph type="body" idx="1"/>
          </p:nvPr>
        </p:nvSpPr>
        <p:spPr>
          <a:xfrm>
            <a:off x="1371600" y="8534403"/>
            <a:ext cx="24688800" cy="24138469"/>
          </a:xfrm>
          <a:prstGeom prst="rect">
            <a:avLst/>
          </a:prstGeom>
        </p:spPr>
        <p:txBody>
          <a:bodyPr vert="horz" lIns="365760" tIns="182880" rIns="365760" bIns="18288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71600" y="33900536"/>
            <a:ext cx="6400800" cy="1947333"/>
          </a:xfrm>
          <a:prstGeom prst="rect">
            <a:avLst/>
          </a:prstGeom>
        </p:spPr>
        <p:txBody>
          <a:bodyPr vert="horz" lIns="365760" tIns="182880" rIns="365760" bIns="182880" rtlCol="0" anchor="ctr"/>
          <a:lstStyle>
            <a:lvl1pPr algn="l">
              <a:defRPr sz="4800">
                <a:solidFill>
                  <a:schemeClr val="tx1">
                    <a:tint val="75000"/>
                  </a:schemeClr>
                </a:solidFill>
              </a:defRPr>
            </a:lvl1pPr>
          </a:lstStyle>
          <a:p>
            <a:fld id="{1AC2D581-C7C2-A040-9FD8-A4D1B63CA286}" type="datetimeFigureOut">
              <a:rPr lang="en-US" smtClean="0"/>
              <a:t>4/2/22</a:t>
            </a:fld>
            <a:endParaRPr lang="en-US"/>
          </a:p>
        </p:txBody>
      </p:sp>
      <p:sp>
        <p:nvSpPr>
          <p:cNvPr id="5" name="Footer Placeholder 4"/>
          <p:cNvSpPr>
            <a:spLocks noGrp="1"/>
          </p:cNvSpPr>
          <p:nvPr>
            <p:ph type="ftr" sz="quarter" idx="3"/>
          </p:nvPr>
        </p:nvSpPr>
        <p:spPr>
          <a:xfrm>
            <a:off x="9372600" y="33900536"/>
            <a:ext cx="8686800" cy="1947333"/>
          </a:xfrm>
          <a:prstGeom prst="rect">
            <a:avLst/>
          </a:prstGeom>
        </p:spPr>
        <p:txBody>
          <a:bodyPr vert="horz" lIns="365760" tIns="182880" rIns="365760" bIns="18288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33900536"/>
            <a:ext cx="6400800" cy="1947333"/>
          </a:xfrm>
          <a:prstGeom prst="rect">
            <a:avLst/>
          </a:prstGeom>
        </p:spPr>
        <p:txBody>
          <a:bodyPr vert="horz" lIns="365760" tIns="182880" rIns="365760" bIns="182880" rtlCol="0" anchor="ctr"/>
          <a:lstStyle>
            <a:lvl1pPr algn="r">
              <a:defRPr sz="4800">
                <a:solidFill>
                  <a:schemeClr val="tx1">
                    <a:tint val="75000"/>
                  </a:schemeClr>
                </a:solidFill>
              </a:defRPr>
            </a:lvl1pPr>
          </a:lstStyle>
          <a:p>
            <a:fld id="{524F47DE-D429-F04F-9B51-903A886D2A44}" type="slidenum">
              <a:rPr lang="en-US" smtClean="0"/>
              <a:t>‹#›</a:t>
            </a:fld>
            <a:endParaRPr lang="en-US"/>
          </a:p>
        </p:txBody>
      </p:sp>
    </p:spTree>
    <p:extLst>
      <p:ext uri="{BB962C8B-B14F-4D97-AF65-F5344CB8AC3E}">
        <p14:creationId xmlns:p14="http://schemas.microsoft.com/office/powerpoint/2010/main" val="3541784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1828800" rtl="0" eaLnBrk="1" latinLnBrk="0" hangingPunct="1">
        <a:spcBef>
          <a:spcPct val="20000"/>
        </a:spcBef>
        <a:buFont typeface="Arial"/>
        <a:buChar char="•"/>
        <a:defRPr sz="12800" kern="1200">
          <a:solidFill>
            <a:schemeClr val="tx1"/>
          </a:solidFill>
          <a:latin typeface="+mn-lt"/>
          <a:ea typeface="+mn-ea"/>
          <a:cs typeface="+mn-cs"/>
        </a:defRPr>
      </a:lvl1pPr>
      <a:lvl2pPr marL="2971800" indent="-1143000" algn="l" defTabSz="1828800" rtl="0" eaLnBrk="1" latinLnBrk="0" hangingPunct="1">
        <a:spcBef>
          <a:spcPct val="20000"/>
        </a:spcBef>
        <a:buFont typeface="Arial"/>
        <a:buChar char="–"/>
        <a:defRPr sz="11200" kern="1200">
          <a:solidFill>
            <a:schemeClr val="tx1"/>
          </a:solidFill>
          <a:latin typeface="+mn-lt"/>
          <a:ea typeface="+mn-ea"/>
          <a:cs typeface="+mn-cs"/>
        </a:defRPr>
      </a:lvl2pPr>
      <a:lvl3pPr marL="4572000" indent="-914400" algn="l" defTabSz="1828800" rtl="0" eaLnBrk="1" latinLnBrk="0" hangingPunct="1">
        <a:spcBef>
          <a:spcPct val="20000"/>
        </a:spcBef>
        <a:buFont typeface="Arial"/>
        <a:buChar char="•"/>
        <a:defRPr sz="9600" kern="1200">
          <a:solidFill>
            <a:schemeClr val="tx1"/>
          </a:solidFill>
          <a:latin typeface="+mn-lt"/>
          <a:ea typeface="+mn-ea"/>
          <a:cs typeface="+mn-cs"/>
        </a:defRPr>
      </a:lvl3pPr>
      <a:lvl4pPr marL="6400800" indent="-914400" algn="l" defTabSz="1828800" rtl="0" eaLnBrk="1" latinLnBrk="0" hangingPunct="1">
        <a:spcBef>
          <a:spcPct val="20000"/>
        </a:spcBef>
        <a:buFont typeface="Arial"/>
        <a:buChar char="–"/>
        <a:defRPr sz="8000" kern="1200">
          <a:solidFill>
            <a:schemeClr val="tx1"/>
          </a:solidFill>
          <a:latin typeface="+mn-lt"/>
          <a:ea typeface="+mn-ea"/>
          <a:cs typeface="+mn-cs"/>
        </a:defRPr>
      </a:lvl4pPr>
      <a:lvl5pPr marL="8229600" indent="-914400" algn="l" defTabSz="1828800" rtl="0" eaLnBrk="1" latinLnBrk="0" hangingPunct="1">
        <a:spcBef>
          <a:spcPct val="20000"/>
        </a:spcBef>
        <a:buFont typeface="Arial"/>
        <a:buChar char="»"/>
        <a:defRPr sz="8000" kern="1200">
          <a:solidFill>
            <a:schemeClr val="tx1"/>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p:bodyStyle>
    <p:otherStyle>
      <a:defPPr>
        <a:defRPr lang="en-US"/>
      </a:defPPr>
      <a:lvl1pPr marL="0" algn="l" defTabSz="1828800" rtl="0" eaLnBrk="1" latinLnBrk="0" hangingPunct="1">
        <a:defRPr sz="7200" kern="1200">
          <a:solidFill>
            <a:schemeClr val="tx1"/>
          </a:solidFill>
          <a:latin typeface="+mn-lt"/>
          <a:ea typeface="+mn-ea"/>
          <a:cs typeface="+mn-cs"/>
        </a:defRPr>
      </a:lvl1pPr>
      <a:lvl2pPr marL="1828800" algn="l" defTabSz="1828800" rtl="0" eaLnBrk="1" latinLnBrk="0" hangingPunct="1">
        <a:defRPr sz="7200" kern="1200">
          <a:solidFill>
            <a:schemeClr val="tx1"/>
          </a:solidFill>
          <a:latin typeface="+mn-lt"/>
          <a:ea typeface="+mn-ea"/>
          <a:cs typeface="+mn-cs"/>
        </a:defRPr>
      </a:lvl2pPr>
      <a:lvl3pPr marL="3657600" algn="l" defTabSz="1828800" rtl="0" eaLnBrk="1" latinLnBrk="0" hangingPunct="1">
        <a:defRPr sz="7200" kern="1200">
          <a:solidFill>
            <a:schemeClr val="tx1"/>
          </a:solidFill>
          <a:latin typeface="+mn-lt"/>
          <a:ea typeface="+mn-ea"/>
          <a:cs typeface="+mn-cs"/>
        </a:defRPr>
      </a:lvl3pPr>
      <a:lvl4pPr marL="5486400" algn="l" defTabSz="1828800" rtl="0" eaLnBrk="1" latinLnBrk="0" hangingPunct="1">
        <a:defRPr sz="7200" kern="1200">
          <a:solidFill>
            <a:schemeClr val="tx1"/>
          </a:solidFill>
          <a:latin typeface="+mn-lt"/>
          <a:ea typeface="+mn-ea"/>
          <a:cs typeface="+mn-cs"/>
        </a:defRPr>
      </a:lvl4pPr>
      <a:lvl5pPr marL="7315200" algn="l" defTabSz="1828800" rtl="0" eaLnBrk="1" latinLnBrk="0" hangingPunct="1">
        <a:defRPr sz="7200" kern="1200">
          <a:solidFill>
            <a:schemeClr val="tx1"/>
          </a:solidFill>
          <a:latin typeface="+mn-lt"/>
          <a:ea typeface="+mn-ea"/>
          <a:cs typeface="+mn-cs"/>
        </a:defRPr>
      </a:lvl5pPr>
      <a:lvl6pPr marL="9144000" algn="l" defTabSz="1828800" rtl="0" eaLnBrk="1" latinLnBrk="0" hangingPunct="1">
        <a:defRPr sz="7200" kern="1200">
          <a:solidFill>
            <a:schemeClr val="tx1"/>
          </a:solidFill>
          <a:latin typeface="+mn-lt"/>
          <a:ea typeface="+mn-ea"/>
          <a:cs typeface="+mn-cs"/>
        </a:defRPr>
      </a:lvl6pPr>
      <a:lvl7pPr marL="10972800" algn="l" defTabSz="1828800" rtl="0" eaLnBrk="1" latinLnBrk="0" hangingPunct="1">
        <a:defRPr sz="7200" kern="1200">
          <a:solidFill>
            <a:schemeClr val="tx1"/>
          </a:solidFill>
          <a:latin typeface="+mn-lt"/>
          <a:ea typeface="+mn-ea"/>
          <a:cs typeface="+mn-cs"/>
        </a:defRPr>
      </a:lvl7pPr>
      <a:lvl8pPr marL="12801600" algn="l" defTabSz="1828800" rtl="0" eaLnBrk="1" latinLnBrk="0" hangingPunct="1">
        <a:defRPr sz="7200" kern="1200">
          <a:solidFill>
            <a:schemeClr val="tx1"/>
          </a:solidFill>
          <a:latin typeface="+mn-lt"/>
          <a:ea typeface="+mn-ea"/>
          <a:cs typeface="+mn-cs"/>
        </a:defRPr>
      </a:lvl8pPr>
      <a:lvl9pPr marL="14630400" algn="l" defTabSz="18288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764"/>
          <p:cNvSpPr txBox="1">
            <a:spLocks noChangeArrowheads="1"/>
          </p:cNvSpPr>
          <p:nvPr/>
        </p:nvSpPr>
        <p:spPr bwMode="auto">
          <a:xfrm>
            <a:off x="19186421" y="30191937"/>
            <a:ext cx="7351347" cy="4605085"/>
          </a:xfrm>
          <a:prstGeom prst="rect">
            <a:avLst/>
          </a:prstGeom>
          <a:noFill/>
          <a:ln w="9525">
            <a:noFill/>
            <a:miter lim="800000"/>
            <a:headEnd/>
            <a:tailEnd/>
          </a:ln>
        </p:spPr>
        <p:txBody>
          <a:bodyPr wrap="square" lIns="171422" tIns="85714" rIns="171422" bIns="85714">
            <a:spAutoFit/>
          </a:bodyPr>
          <a:lstStyle/>
          <a:p>
            <a:pPr marL="457200" indent="-457200">
              <a:buFontTx/>
              <a:buAutoNum type="arabicPeriod"/>
              <a:defRPr/>
            </a:pPr>
            <a:r>
              <a:rPr lang="en-US" sz="2400" dirty="0">
                <a:latin typeface="Arial" panose="020B0604020202020204" pitchFamily="34" charset="0"/>
                <a:cs typeface="Arial" panose="020B0604020202020204" pitchFamily="34" charset="0"/>
              </a:rPr>
              <a:t>Ayoub, Abed, </a:t>
            </a:r>
            <a:r>
              <a:rPr lang="en-US" sz="2400" dirty="0" err="1">
                <a:latin typeface="Arial" panose="020B0604020202020204" pitchFamily="34" charset="0"/>
                <a:cs typeface="Arial" panose="020B0604020202020204" pitchFamily="34" charset="0"/>
              </a:rPr>
              <a:t>Beydoun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Khaledm</a:t>
            </a:r>
            <a:r>
              <a:rPr lang="en-US" sz="2400" dirty="0">
                <a:latin typeface="Arial" panose="020B0604020202020204" pitchFamily="34" charset="0"/>
                <a:cs typeface="Arial" panose="020B0604020202020204" pitchFamily="34" charset="0"/>
              </a:rPr>
              <a:t>, 2017, “Executive Disorder: The Muslim Ban, Emergency Advocacy, and the Fires Next Time”, 22:2</a:t>
            </a:r>
          </a:p>
          <a:p>
            <a:pPr marL="457200" indent="-457200">
              <a:buFontTx/>
              <a:buAutoNum type="arabicPeriod"/>
              <a:defRPr/>
            </a:pPr>
            <a:r>
              <a:rPr lang="en-US" sz="2400" dirty="0" err="1">
                <a:latin typeface="Arial" panose="020B0604020202020204" pitchFamily="34" charset="0"/>
                <a:cs typeface="Arial" panose="020B0604020202020204" pitchFamily="34" charset="0"/>
              </a:rPr>
              <a:t>Soysa</a:t>
            </a:r>
            <a:r>
              <a:rPr lang="en-US" sz="2400" dirty="0">
                <a:latin typeface="Arial" panose="020B0604020202020204" pitchFamily="34" charset="0"/>
                <a:cs typeface="Arial" panose="020B0604020202020204" pitchFamily="34" charset="0"/>
              </a:rPr>
              <a:t>, Indra de, Noel, Carmen, 2020, “Does ethnic diversity increase violent crime? A global analysis of homicide rates, 1995–2013”, </a:t>
            </a:r>
            <a:r>
              <a:rPr lang="en-US" sz="2400" i="1" dirty="0">
                <a:latin typeface="Arial" panose="020B0604020202020204" pitchFamily="34" charset="0"/>
                <a:cs typeface="Arial" panose="020B0604020202020204" pitchFamily="34" charset="0"/>
              </a:rPr>
              <a:t>European Journal of Criminology</a:t>
            </a:r>
            <a:r>
              <a:rPr lang="en-US" sz="2400" dirty="0">
                <a:latin typeface="Arial" panose="020B0604020202020204" pitchFamily="34" charset="0"/>
                <a:cs typeface="Arial" panose="020B0604020202020204" pitchFamily="34" charset="0"/>
              </a:rPr>
              <a:t> ;17(2):175-198. </a:t>
            </a:r>
          </a:p>
          <a:p>
            <a:pPr marL="457200" indent="-457200">
              <a:buFontTx/>
              <a:buAutoNum type="arabicPeriod"/>
              <a:defRPr/>
            </a:pPr>
            <a:r>
              <a:rPr lang="en-US" sz="2400" dirty="0">
                <a:latin typeface="Arial" panose="020B0604020202020204" pitchFamily="34" charset="0"/>
                <a:cs typeface="Arial" panose="020B0604020202020204" pitchFamily="34" charset="0"/>
              </a:rPr>
              <a:t>Choi, Seung-</a:t>
            </a:r>
            <a:r>
              <a:rPr lang="en-US" sz="2400" dirty="0" err="1">
                <a:latin typeface="Arial" panose="020B0604020202020204" pitchFamily="34" charset="0"/>
                <a:cs typeface="Arial" panose="020B0604020202020204" pitchFamily="34" charset="0"/>
              </a:rPr>
              <a:t>Whan</a:t>
            </a:r>
            <a:r>
              <a:rPr lang="en-US" sz="2400" dirty="0">
                <a:latin typeface="Arial" panose="020B0604020202020204" pitchFamily="34" charset="0"/>
                <a:cs typeface="Arial" panose="020B0604020202020204" pitchFamily="34" charset="0"/>
              </a:rPr>
              <a:t>, 2018, “Does Restrictive Immigration Policy Reduce Terrorism in Western Democracies?” </a:t>
            </a:r>
            <a:r>
              <a:rPr lang="en-US" sz="2400" i="1" dirty="0">
                <a:latin typeface="Arial" panose="020B0604020202020204" pitchFamily="34" charset="0"/>
                <a:cs typeface="Arial" panose="020B0604020202020204" pitchFamily="34" charset="0"/>
              </a:rPr>
              <a:t>Perspectives on Terrorism</a:t>
            </a:r>
            <a:r>
              <a:rPr lang="en-US" sz="2400" dirty="0">
                <a:latin typeface="Arial" panose="020B0604020202020204" pitchFamily="34" charset="0"/>
                <a:cs typeface="Arial" panose="020B0604020202020204" pitchFamily="34" charset="0"/>
              </a:rPr>
              <a:t>, 12:4</a:t>
            </a:r>
            <a:endParaRPr lang="en-US" sz="2400" dirty="0">
              <a:latin typeface="Arial" panose="020B0604020202020204" pitchFamily="34" charset="0"/>
              <a:ea typeface="ＭＳ Ｐゴシック" pitchFamily="24" charset="-128"/>
              <a:cs typeface="Arial" panose="020B0604020202020204" pitchFamily="34" charset="0"/>
            </a:endParaRPr>
          </a:p>
        </p:txBody>
      </p:sp>
      <p:sp>
        <p:nvSpPr>
          <p:cNvPr id="40" name="Rectangle 2"/>
          <p:cNvSpPr txBox="1">
            <a:spLocks noChangeArrowheads="1"/>
          </p:cNvSpPr>
          <p:nvPr/>
        </p:nvSpPr>
        <p:spPr bwMode="auto">
          <a:xfrm>
            <a:off x="0" y="0"/>
            <a:ext cx="27432000" cy="5875338"/>
          </a:xfrm>
          <a:prstGeom prst="rect">
            <a:avLst/>
          </a:prstGeom>
          <a:solidFill>
            <a:schemeClr val="accent1"/>
          </a:solidFill>
          <a:ln w="9525">
            <a:solidFill>
              <a:schemeClr val="tx1"/>
            </a:solidFill>
            <a:miter lim="800000"/>
            <a:headEnd/>
            <a:tailEnd/>
          </a:ln>
        </p:spPr>
        <p:txBody>
          <a:bodyPr/>
          <a:lstStyle>
            <a:lvl1pPr defTabSz="4389438" eaLnBrk="0" hangingPunct="0">
              <a:defRPr sz="8600">
                <a:solidFill>
                  <a:schemeClr val="tx1"/>
                </a:solidFill>
                <a:latin typeface="Arial" pitchFamily="34" charset="0"/>
                <a:ea typeface="MS PGothic" pitchFamily="34" charset="-128"/>
              </a:defRPr>
            </a:lvl1pPr>
            <a:lvl2pPr marL="742950" indent="-285750" defTabSz="4389438" eaLnBrk="0" hangingPunct="0">
              <a:defRPr sz="8600">
                <a:solidFill>
                  <a:schemeClr val="tx1"/>
                </a:solidFill>
                <a:latin typeface="Arial" pitchFamily="34" charset="0"/>
                <a:ea typeface="MS PGothic" pitchFamily="34" charset="-128"/>
              </a:defRPr>
            </a:lvl2pPr>
            <a:lvl3pPr marL="1143000" indent="-228600" defTabSz="4389438" eaLnBrk="0" hangingPunct="0">
              <a:defRPr sz="8600">
                <a:solidFill>
                  <a:schemeClr val="tx1"/>
                </a:solidFill>
                <a:latin typeface="Arial" pitchFamily="34" charset="0"/>
                <a:ea typeface="MS PGothic" pitchFamily="34" charset="-128"/>
              </a:defRPr>
            </a:lvl3pPr>
            <a:lvl4pPr marL="1600200" indent="-228600" defTabSz="4389438" eaLnBrk="0" hangingPunct="0">
              <a:defRPr sz="8600">
                <a:solidFill>
                  <a:schemeClr val="tx1"/>
                </a:solidFill>
                <a:latin typeface="Arial" pitchFamily="34" charset="0"/>
                <a:ea typeface="MS PGothic" pitchFamily="34" charset="-128"/>
              </a:defRPr>
            </a:lvl4pPr>
            <a:lvl5pPr marL="2057400" indent="-228600" defTabSz="4389438" eaLnBrk="0" hangingPunct="0">
              <a:defRPr sz="8600">
                <a:solidFill>
                  <a:schemeClr val="tx1"/>
                </a:solidFill>
                <a:latin typeface="Arial" pitchFamily="34" charset="0"/>
                <a:ea typeface="MS PGothic" pitchFamily="34" charset="-128"/>
              </a:defRPr>
            </a:lvl5pPr>
            <a:lvl6pPr marL="2514600" indent="-228600" defTabSz="4389438" eaLnBrk="0" fontAlgn="base" hangingPunct="0">
              <a:spcBef>
                <a:spcPct val="0"/>
              </a:spcBef>
              <a:spcAft>
                <a:spcPct val="0"/>
              </a:spcAft>
              <a:defRPr sz="8600">
                <a:solidFill>
                  <a:schemeClr val="tx1"/>
                </a:solidFill>
                <a:latin typeface="Arial" pitchFamily="34" charset="0"/>
                <a:ea typeface="MS PGothic" pitchFamily="34" charset="-128"/>
              </a:defRPr>
            </a:lvl6pPr>
            <a:lvl7pPr marL="2971800" indent="-228600" defTabSz="4389438" eaLnBrk="0" fontAlgn="base" hangingPunct="0">
              <a:spcBef>
                <a:spcPct val="0"/>
              </a:spcBef>
              <a:spcAft>
                <a:spcPct val="0"/>
              </a:spcAft>
              <a:defRPr sz="8600">
                <a:solidFill>
                  <a:schemeClr val="tx1"/>
                </a:solidFill>
                <a:latin typeface="Arial" pitchFamily="34" charset="0"/>
                <a:ea typeface="MS PGothic" pitchFamily="34" charset="-128"/>
              </a:defRPr>
            </a:lvl7pPr>
            <a:lvl8pPr marL="3429000" indent="-228600" defTabSz="4389438" eaLnBrk="0" fontAlgn="base" hangingPunct="0">
              <a:spcBef>
                <a:spcPct val="0"/>
              </a:spcBef>
              <a:spcAft>
                <a:spcPct val="0"/>
              </a:spcAft>
              <a:defRPr sz="8600">
                <a:solidFill>
                  <a:schemeClr val="tx1"/>
                </a:solidFill>
                <a:latin typeface="Arial" pitchFamily="34" charset="0"/>
                <a:ea typeface="MS PGothic" pitchFamily="34" charset="-128"/>
              </a:defRPr>
            </a:lvl8pPr>
            <a:lvl9pPr marL="3886200" indent="-228600" defTabSz="4389438" eaLnBrk="0" fontAlgn="base" hangingPunct="0">
              <a:spcBef>
                <a:spcPct val="0"/>
              </a:spcBef>
              <a:spcAft>
                <a:spcPct val="0"/>
              </a:spcAft>
              <a:defRPr sz="8600">
                <a:solidFill>
                  <a:schemeClr val="tx1"/>
                </a:solidFill>
                <a:latin typeface="Arial" pitchFamily="34" charset="0"/>
                <a:ea typeface="MS PGothic" pitchFamily="34" charset="-128"/>
              </a:defRPr>
            </a:lvl9pPr>
          </a:lstStyle>
          <a:p>
            <a:pPr algn="ctr" eaLnBrk="1" hangingPunct="1"/>
            <a:endParaRPr lang="en-US" sz="2400" b="1" dirty="0">
              <a:solidFill>
                <a:schemeClr val="tx2"/>
              </a:solidFill>
              <a:latin typeface="Arial Narrow" panose="020B0606020202030204" pitchFamily="34" charset="0"/>
            </a:endParaRPr>
          </a:p>
          <a:p>
            <a:pPr algn="ctr" eaLnBrk="1" hangingPunct="1"/>
            <a:r>
              <a:rPr lang="en-US" sz="7200" b="1" dirty="0">
                <a:solidFill>
                  <a:schemeClr val="tx2"/>
                </a:solidFill>
                <a:latin typeface="Arial Narrow" panose="020B0606020202030204" pitchFamily="34" charset="0"/>
              </a:rPr>
              <a:t>THE MUSLIM BAN AND ITS EFFECT ON THE CRIME RATE IN THE USA </a:t>
            </a:r>
          </a:p>
          <a:p>
            <a:pPr algn="ctr" eaLnBrk="1" hangingPunct="1"/>
            <a:r>
              <a:rPr lang="en-US" sz="4900" b="1" dirty="0">
                <a:solidFill>
                  <a:schemeClr val="tx2"/>
                </a:solidFill>
                <a:latin typeface="Arial Narrow" panose="020B0606020202030204" pitchFamily="34" charset="0"/>
              </a:rPr>
              <a:t> </a:t>
            </a:r>
            <a:r>
              <a:rPr lang="en-US" sz="5300" b="1" dirty="0">
                <a:solidFill>
                  <a:schemeClr val="tx2"/>
                </a:solidFill>
                <a:latin typeface="Arial Narrow" panose="020B0606020202030204" pitchFamily="34" charset="0"/>
              </a:rPr>
              <a:t>Nishant Shrestha, Carl Lin</a:t>
            </a:r>
            <a:br>
              <a:rPr lang="en-US" sz="5300" b="1" dirty="0">
                <a:solidFill>
                  <a:schemeClr val="tx2"/>
                </a:solidFill>
                <a:latin typeface="Arial Narrow" panose="020B0606020202030204" pitchFamily="34" charset="0"/>
              </a:rPr>
            </a:br>
            <a:br>
              <a:rPr lang="en-US" sz="6000" b="1" dirty="0">
                <a:solidFill>
                  <a:schemeClr val="tx2"/>
                </a:solidFill>
                <a:latin typeface="Arial Narrow" panose="020B0606020202030204" pitchFamily="34" charset="0"/>
              </a:rPr>
            </a:br>
            <a:r>
              <a:rPr lang="en-US" sz="5400" b="1" dirty="0">
                <a:solidFill>
                  <a:srgbClr val="FF9900"/>
                </a:solidFill>
                <a:latin typeface="Arial Narrow" panose="020B0606020202030204" pitchFamily="34" charset="0"/>
              </a:rPr>
              <a:t> </a:t>
            </a:r>
            <a:r>
              <a:rPr lang="en-US" sz="5400" b="1" dirty="0">
                <a:solidFill>
                  <a:schemeClr val="bg1"/>
                </a:solidFill>
                <a:latin typeface="Arial Narrow" panose="020B0606020202030204" pitchFamily="34" charset="0"/>
              </a:rPr>
              <a:t>Program for Undergraduate Research</a:t>
            </a:r>
            <a:br>
              <a:rPr lang="en-US" sz="4000" b="1" dirty="0">
                <a:solidFill>
                  <a:srgbClr val="FF9900"/>
                </a:solidFill>
                <a:latin typeface="Arial Narrow" panose="020B0606020202030204" pitchFamily="34" charset="0"/>
              </a:rPr>
            </a:br>
            <a:r>
              <a:rPr lang="en-US" sz="6000" b="1" i="1" dirty="0">
                <a:solidFill>
                  <a:schemeClr val="bg1"/>
                </a:solidFill>
                <a:latin typeface="Arial Narrow" panose="020B0606020202030204" pitchFamily="34" charset="0"/>
              </a:rPr>
              <a:t> </a:t>
            </a:r>
            <a:r>
              <a:rPr lang="en-US" sz="5300" b="1" i="1" dirty="0">
                <a:solidFill>
                  <a:schemeClr val="bg1"/>
                </a:solidFill>
                <a:latin typeface="Arial Narrow" panose="020B0606020202030204" pitchFamily="34" charset="0"/>
              </a:rPr>
              <a:t>Department of Economics, Bucknell University, Lewisburg, PA.</a:t>
            </a:r>
            <a:r>
              <a:rPr lang="en-US" sz="5300" b="1" dirty="0">
                <a:solidFill>
                  <a:srgbClr val="FF9900"/>
                </a:solidFill>
                <a:latin typeface="Arial Narrow" panose="020B0606020202030204" pitchFamily="34" charset="0"/>
              </a:rPr>
              <a:t> </a:t>
            </a:r>
            <a:endParaRPr lang="en-US" sz="5300" b="1" i="1" dirty="0">
              <a:solidFill>
                <a:schemeClr val="bg1"/>
              </a:solidFill>
              <a:latin typeface="Arial Narrow" panose="020B0606020202030204" pitchFamily="34" charset="0"/>
            </a:endParaRPr>
          </a:p>
        </p:txBody>
      </p:sp>
      <p:sp>
        <p:nvSpPr>
          <p:cNvPr id="41" name="Rectangle 167"/>
          <p:cNvSpPr>
            <a:spLocks noChangeArrowheads="1"/>
          </p:cNvSpPr>
          <p:nvPr/>
        </p:nvSpPr>
        <p:spPr bwMode="auto">
          <a:xfrm>
            <a:off x="8501329" y="6188365"/>
            <a:ext cx="10360025" cy="1031875"/>
          </a:xfrm>
          <a:prstGeom prst="rect">
            <a:avLst/>
          </a:prstGeom>
          <a:solidFill>
            <a:schemeClr val="tx2"/>
          </a:solidFill>
          <a:ln w="9525">
            <a:solidFill>
              <a:schemeClr val="tx1"/>
            </a:solidFill>
            <a:miter lim="800000"/>
            <a:headEnd/>
            <a:tailEnd/>
          </a:ln>
        </p:spPr>
        <p:txBody>
          <a:bodyPr wrap="none" lIns="137160" tIns="68580" rIns="137160" bIns="68580" anchor="ctr"/>
          <a:lstStyle/>
          <a:p>
            <a:pPr algn="ctr" defTabSz="3762375"/>
            <a:r>
              <a:rPr lang="en-US" sz="5800" b="1" dirty="0">
                <a:solidFill>
                  <a:schemeClr val="bg1"/>
                </a:solidFill>
              </a:rPr>
              <a:t>Abstract</a:t>
            </a:r>
          </a:p>
        </p:txBody>
      </p:sp>
      <p:sp>
        <p:nvSpPr>
          <p:cNvPr id="43" name="TextBox 26"/>
          <p:cNvSpPr txBox="1">
            <a:spLocks noChangeArrowheads="1"/>
          </p:cNvSpPr>
          <p:nvPr/>
        </p:nvSpPr>
        <p:spPr bwMode="auto">
          <a:xfrm>
            <a:off x="19186421" y="16018891"/>
            <a:ext cx="7351347"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8600">
                <a:solidFill>
                  <a:schemeClr val="tx1"/>
                </a:solidFill>
                <a:latin typeface="Arial" pitchFamily="34" charset="0"/>
                <a:ea typeface="MS PGothic" pitchFamily="34" charset="-128"/>
              </a:defRPr>
            </a:lvl1pPr>
            <a:lvl2pPr marL="742950" indent="-285750" eaLnBrk="0" hangingPunct="0">
              <a:defRPr sz="8600">
                <a:solidFill>
                  <a:schemeClr val="tx1"/>
                </a:solidFill>
                <a:latin typeface="Arial" pitchFamily="34" charset="0"/>
                <a:ea typeface="MS PGothic" pitchFamily="34" charset="-128"/>
              </a:defRPr>
            </a:lvl2pPr>
            <a:lvl3pPr marL="1143000" indent="-228600" eaLnBrk="0" hangingPunct="0">
              <a:defRPr sz="8600">
                <a:solidFill>
                  <a:schemeClr val="tx1"/>
                </a:solidFill>
                <a:latin typeface="Arial" pitchFamily="34" charset="0"/>
                <a:ea typeface="MS PGothic" pitchFamily="34" charset="-128"/>
              </a:defRPr>
            </a:lvl3pPr>
            <a:lvl4pPr marL="1600200" indent="-228600" eaLnBrk="0" hangingPunct="0">
              <a:defRPr sz="8600">
                <a:solidFill>
                  <a:schemeClr val="tx1"/>
                </a:solidFill>
                <a:latin typeface="Arial" pitchFamily="34" charset="0"/>
                <a:ea typeface="MS PGothic" pitchFamily="34" charset="-128"/>
              </a:defRPr>
            </a:lvl4pPr>
            <a:lvl5pPr marL="2057400" indent="-228600" eaLnBrk="0" hangingPunct="0">
              <a:defRPr sz="86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86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86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86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8600">
                <a:solidFill>
                  <a:schemeClr val="tx1"/>
                </a:solidFill>
                <a:latin typeface="Arial" pitchFamily="34" charset="0"/>
                <a:ea typeface="MS PGothic" pitchFamily="34" charset="-128"/>
              </a:defRPr>
            </a:lvl9pPr>
          </a:lstStyle>
          <a:p>
            <a:pPr>
              <a:spcBef>
                <a:spcPct val="50000"/>
              </a:spcBef>
            </a:pPr>
            <a:r>
              <a:rPr lang="en-US" sz="2400" dirty="0"/>
              <a:t>In regards to the validity of our results, the state and time fixed effect regression models are the most stable, and their regression coefficients seem logically accurate.</a:t>
            </a:r>
          </a:p>
          <a:p>
            <a:pPr>
              <a:spcBef>
                <a:spcPct val="50000"/>
              </a:spcBef>
            </a:pPr>
            <a:r>
              <a:rPr lang="en-US" sz="2400" dirty="0"/>
              <a:t>Recent empirical studies have highlighted that restrictive immigration policies have an insignificant effect on terrorism and violence (Choi, 2018). Unsurprisingly, our results point out that throughout the crime spectrum, the Muslim ratio didn’t have a significant association with crime. In other words, the Muslim population ratio in the US and the inflow of Muslims over the years had no influence on crime in the US. </a:t>
            </a:r>
          </a:p>
          <a:p>
            <a:pPr>
              <a:spcBef>
                <a:spcPct val="50000"/>
              </a:spcBef>
            </a:pPr>
            <a:r>
              <a:rPr lang="en-US" sz="2400" dirty="0"/>
              <a:t> </a:t>
            </a:r>
          </a:p>
          <a:p>
            <a:pPr>
              <a:spcBef>
                <a:spcPct val="50000"/>
              </a:spcBef>
            </a:pPr>
            <a:r>
              <a:rPr lang="en-US" sz="2400" dirty="0"/>
              <a:t> </a:t>
            </a:r>
          </a:p>
          <a:p>
            <a:pPr>
              <a:spcBef>
                <a:spcPct val="50000"/>
              </a:spcBef>
            </a:pPr>
            <a:r>
              <a:rPr lang="en-US" sz="2400" dirty="0"/>
              <a:t> </a:t>
            </a:r>
          </a:p>
        </p:txBody>
      </p:sp>
      <p:sp>
        <p:nvSpPr>
          <p:cNvPr id="45" name="Text Box 764"/>
          <p:cNvSpPr txBox="1">
            <a:spLocks noChangeArrowheads="1"/>
          </p:cNvSpPr>
          <p:nvPr/>
        </p:nvSpPr>
        <p:spPr bwMode="auto">
          <a:xfrm>
            <a:off x="33555143" y="27366913"/>
            <a:ext cx="9520082" cy="54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71422" tIns="85714" rIns="171422" bIns="85714">
            <a:spAutoFit/>
          </a:bodyPr>
          <a:lstStyle>
            <a:lvl1pPr marL="457200" indent="-457200" eaLnBrk="0" hangingPunct="0">
              <a:defRPr sz="8600">
                <a:solidFill>
                  <a:schemeClr val="tx1"/>
                </a:solidFill>
                <a:latin typeface="Arial" pitchFamily="34" charset="0"/>
                <a:ea typeface="MS PGothic" pitchFamily="34" charset="-128"/>
              </a:defRPr>
            </a:lvl1pPr>
            <a:lvl2pPr marL="742950" indent="-285750" eaLnBrk="0" hangingPunct="0">
              <a:defRPr sz="8600">
                <a:solidFill>
                  <a:schemeClr val="tx1"/>
                </a:solidFill>
                <a:latin typeface="Arial" pitchFamily="34" charset="0"/>
                <a:ea typeface="MS PGothic" pitchFamily="34" charset="-128"/>
              </a:defRPr>
            </a:lvl2pPr>
            <a:lvl3pPr marL="1143000" indent="-228600" eaLnBrk="0" hangingPunct="0">
              <a:defRPr sz="8600">
                <a:solidFill>
                  <a:schemeClr val="tx1"/>
                </a:solidFill>
                <a:latin typeface="Arial" pitchFamily="34" charset="0"/>
                <a:ea typeface="MS PGothic" pitchFamily="34" charset="-128"/>
              </a:defRPr>
            </a:lvl3pPr>
            <a:lvl4pPr marL="1600200" indent="-228600" eaLnBrk="0" hangingPunct="0">
              <a:defRPr sz="8600">
                <a:solidFill>
                  <a:schemeClr val="tx1"/>
                </a:solidFill>
                <a:latin typeface="Arial" pitchFamily="34" charset="0"/>
                <a:ea typeface="MS PGothic" pitchFamily="34" charset="-128"/>
              </a:defRPr>
            </a:lvl4pPr>
            <a:lvl5pPr marL="2057400" indent="-228600" eaLnBrk="0" hangingPunct="0">
              <a:defRPr sz="86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86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86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86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8600">
                <a:solidFill>
                  <a:schemeClr val="tx1"/>
                </a:solidFill>
                <a:latin typeface="Arial" pitchFamily="34" charset="0"/>
                <a:ea typeface="MS PGothic" pitchFamily="34" charset="-128"/>
              </a:defRPr>
            </a:lvl9pPr>
          </a:lstStyle>
          <a:p>
            <a:pPr eaLnBrk="1" hangingPunct="1"/>
            <a:endParaRPr lang="en-US" sz="2000" dirty="0"/>
          </a:p>
        </p:txBody>
      </p:sp>
      <p:pic>
        <p:nvPicPr>
          <p:cNvPr id="50"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78592" y="3537538"/>
            <a:ext cx="3965526" cy="17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Rectangle 51"/>
          <p:cNvSpPr/>
          <p:nvPr/>
        </p:nvSpPr>
        <p:spPr>
          <a:xfrm>
            <a:off x="818335" y="11785296"/>
            <a:ext cx="7665966" cy="12649617"/>
          </a:xfrm>
          <a:prstGeom prst="rect">
            <a:avLst/>
          </a:prstGeom>
        </p:spPr>
        <p:txBody>
          <a:bodyPr wrap="square">
            <a:spAutoFit/>
          </a:bodyPr>
          <a:lstStyle/>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For many years, the US has been gradually adopting stricter policies and initiatives towards immigration. On January 27</a:t>
            </a:r>
            <a:r>
              <a:rPr lang="en-US" sz="2400" baseline="30000" dirty="0">
                <a:latin typeface="Arial" panose="020B0604020202020204" pitchFamily="34" charset="0"/>
                <a:cs typeface="Arial" panose="020B0604020202020204" pitchFamily="34" charset="0"/>
              </a:rPr>
              <a:t>th </a:t>
            </a:r>
            <a:r>
              <a:rPr lang="en-US" sz="2400" dirty="0">
                <a:latin typeface="Arial" panose="020B0604020202020204" pitchFamily="34" charset="0"/>
                <a:cs typeface="Arial" panose="020B0604020202020204" pitchFamily="34" charset="0"/>
              </a:rPr>
              <a:t>, 2017, executive order 13769, was enacted by the Trump administration( Ayoub &amp; </a:t>
            </a:r>
            <a:r>
              <a:rPr lang="en-US" sz="2400" dirty="0" err="1">
                <a:latin typeface="Arial" panose="020B0604020202020204" pitchFamily="34" charset="0"/>
                <a:cs typeface="Arial" panose="020B0604020202020204" pitchFamily="34" charset="0"/>
              </a:rPr>
              <a:t>Beydoun</a:t>
            </a:r>
            <a:r>
              <a:rPr lang="en-US" sz="2400" dirty="0">
                <a:latin typeface="Arial" panose="020B0604020202020204" pitchFamily="34" charset="0"/>
                <a:cs typeface="Arial" panose="020B0604020202020204" pitchFamily="34" charset="0"/>
              </a:rPr>
              <a:t>, 2017).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 order, famously known as the Muslim Ban, indefinitely prohibited entry of citizens of majority-Muslim countries, namely Iran, Iraq, Libya, Somalia, Sudan, Syria, and Yemen. The order also barred refugees from all over the world for 120 days, with an indefinite ban on Syrian refugees. On January 20</a:t>
            </a:r>
            <a:r>
              <a:rPr lang="en-US" sz="2400" baseline="30000" dirty="0">
                <a:latin typeface="Arial" panose="020B0604020202020204" pitchFamily="34" charset="0"/>
                <a:cs typeface="Arial" panose="020B0604020202020204" pitchFamily="34" charset="0"/>
              </a:rPr>
              <a:t>th</a:t>
            </a:r>
            <a:r>
              <a:rPr lang="en-US" sz="2400" dirty="0">
                <a:latin typeface="Arial" panose="020B0604020202020204" pitchFamily="34" charset="0"/>
                <a:cs typeface="Arial" panose="020B0604020202020204" pitchFamily="34" charset="0"/>
              </a:rPr>
              <a:t>, 2021, the Muslim Ban was officially repealed by the Biden administration.</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In recent years, reports have shown that the ban had severe ramifications to the lives of the Muslim diaspora in the US and in countries where the ban was imposed. Immediate consequences of the order affected thousands, if not millions of people. Families were separated, college dreams were abandoned, asylum seekers suffered a massive humanitarian crisis, and the US suffered worldwide criticism and significant damage to diplomatic relations.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As such, my research aims to study whether the Muslim ban did, in fact, have any positive effects in maintaining law and order in the US or to see if it was just a tool to ignite hatred between different ethnic groups. </a:t>
            </a:r>
          </a:p>
          <a:p>
            <a:br>
              <a:rPr lang="en-US" sz="2400" dirty="0"/>
            </a:br>
            <a:br>
              <a:rPr lang="en-US" sz="2400" dirty="0"/>
            </a:br>
            <a:endParaRPr lang="en-US" sz="2400" dirty="0">
              <a:latin typeface="Arial"/>
              <a:cs typeface="Arial"/>
            </a:endParaRPr>
          </a:p>
        </p:txBody>
      </p:sp>
      <p:sp>
        <p:nvSpPr>
          <p:cNvPr id="53" name="Rectangle 167"/>
          <p:cNvSpPr>
            <a:spLocks noChangeArrowheads="1"/>
          </p:cNvSpPr>
          <p:nvPr/>
        </p:nvSpPr>
        <p:spPr bwMode="auto">
          <a:xfrm>
            <a:off x="857418" y="10870736"/>
            <a:ext cx="7351346" cy="926422"/>
          </a:xfrm>
          <a:prstGeom prst="rect">
            <a:avLst/>
          </a:prstGeom>
          <a:solidFill>
            <a:schemeClr val="tx2"/>
          </a:solidFill>
          <a:ln w="9525">
            <a:solidFill>
              <a:schemeClr val="tx1"/>
            </a:solidFill>
            <a:miter lim="800000"/>
            <a:headEnd/>
            <a:tailEnd/>
          </a:ln>
        </p:spPr>
        <p:txBody>
          <a:bodyPr wrap="none" lIns="137160" tIns="68580" rIns="137160" bIns="68580" anchor="ctr"/>
          <a:lstStyle/>
          <a:p>
            <a:pPr algn="ctr" defTabSz="3762375"/>
            <a:r>
              <a:rPr lang="en-US" sz="5800" b="1" dirty="0">
                <a:solidFill>
                  <a:schemeClr val="bg1"/>
                </a:solidFill>
              </a:rPr>
              <a:t>Introduction</a:t>
            </a:r>
          </a:p>
        </p:txBody>
      </p:sp>
      <p:sp>
        <p:nvSpPr>
          <p:cNvPr id="54" name="Rectangle 53"/>
          <p:cNvSpPr/>
          <p:nvPr/>
        </p:nvSpPr>
        <p:spPr>
          <a:xfrm>
            <a:off x="889919" y="7524341"/>
            <a:ext cx="25647849" cy="2834750"/>
          </a:xfrm>
          <a:prstGeom prst="rect">
            <a:avLst/>
          </a:prstGeom>
        </p:spPr>
        <p:txBody>
          <a:bodyPr wrap="square">
            <a:spAutoFit/>
          </a:bodyPr>
          <a:lstStyle/>
          <a:p>
            <a:pPr algn="just" eaLnBrk="1" hangingPunct="1">
              <a:lnSpc>
                <a:spcPct val="130000"/>
              </a:lnSpc>
            </a:pPr>
            <a:r>
              <a:rPr lang="en-US" sz="2800" dirty="0">
                <a:latin typeface="Arial"/>
                <a:cs typeface="Arial"/>
              </a:rPr>
              <a:t>On January 27</a:t>
            </a:r>
            <a:r>
              <a:rPr lang="en-US" sz="2800" baseline="30000" dirty="0">
                <a:latin typeface="Arial"/>
                <a:cs typeface="Arial"/>
              </a:rPr>
              <a:t>th</a:t>
            </a:r>
            <a:r>
              <a:rPr lang="en-US" sz="2800" dirty="0">
                <a:latin typeface="Arial"/>
                <a:cs typeface="Arial"/>
              </a:rPr>
              <a:t> , 2017, the government enacted executive order 13769, also known as the Muslim Travel Ban. Political rhetoric in support of the ban citied that an influx of Muslim migrants from a few countries would increase crime and violence in the US. Consequently, the lives of Muslim people within and outside the US were disrupted. Hate crimes against Muslims were reported at a higher rate, and religious and ethnic polarization drastically went up. As a result, the new policy promoted social divisiveness. This poster highlights the key findings of an empirical study on the effect of the Muslim Ban on the crime rate in the US. A panel data regression analysis was conducted, and the results of the study show that the ban had no significant effect on the crime rate in the US. </a:t>
            </a:r>
          </a:p>
        </p:txBody>
      </p:sp>
      <p:sp>
        <p:nvSpPr>
          <p:cNvPr id="57" name="Rectangle 167"/>
          <p:cNvSpPr>
            <a:spLocks noChangeArrowheads="1"/>
          </p:cNvSpPr>
          <p:nvPr/>
        </p:nvSpPr>
        <p:spPr bwMode="auto">
          <a:xfrm>
            <a:off x="889921" y="23585342"/>
            <a:ext cx="7351347" cy="1000206"/>
          </a:xfrm>
          <a:prstGeom prst="rect">
            <a:avLst/>
          </a:prstGeom>
          <a:solidFill>
            <a:schemeClr val="tx2"/>
          </a:solidFill>
          <a:ln w="9525">
            <a:solidFill>
              <a:schemeClr val="tx1"/>
            </a:solidFill>
            <a:miter lim="800000"/>
            <a:headEnd/>
            <a:tailEnd/>
          </a:ln>
        </p:spPr>
        <p:txBody>
          <a:bodyPr wrap="none" lIns="137160" tIns="68580" rIns="137160" bIns="68580" anchor="ctr"/>
          <a:lstStyle/>
          <a:p>
            <a:pPr algn="ctr" defTabSz="3762375"/>
            <a:r>
              <a:rPr lang="en-US" sz="5800" b="1" dirty="0">
                <a:solidFill>
                  <a:schemeClr val="bg1"/>
                </a:solidFill>
              </a:rPr>
              <a:t>Methods</a:t>
            </a:r>
          </a:p>
        </p:txBody>
      </p:sp>
      <p:sp>
        <p:nvSpPr>
          <p:cNvPr id="59" name="Rectangle 58"/>
          <p:cNvSpPr/>
          <p:nvPr/>
        </p:nvSpPr>
        <p:spPr>
          <a:xfrm>
            <a:off x="9990390" y="29282710"/>
            <a:ext cx="7351347" cy="7325082"/>
          </a:xfrm>
          <a:prstGeom prst="rect">
            <a:avLst/>
          </a:prstGeom>
        </p:spPr>
        <p:txBody>
          <a:bodyPr wrap="square">
            <a:spAutoFit/>
          </a:bodyPr>
          <a:lstStyle/>
          <a:p>
            <a:endParaRPr lang="en-US" sz="2800" b="1" dirty="0">
              <a:latin typeface="Arial"/>
              <a:cs typeface="Arial"/>
            </a:endParaRPr>
          </a:p>
          <a:p>
            <a:endParaRPr lang="en-US" sz="2800" b="1" dirty="0">
              <a:latin typeface="Arial"/>
              <a:cs typeface="Arial"/>
            </a:endParaRPr>
          </a:p>
          <a:p>
            <a:endParaRPr lang="en-US" sz="2800" b="1" dirty="0">
              <a:latin typeface="Arial"/>
              <a:cs typeface="Arial"/>
            </a:endParaRPr>
          </a:p>
          <a:p>
            <a:endParaRPr lang="en-US" sz="1800" dirty="0">
              <a:latin typeface="Arial" pitchFamily="-108" charset="0"/>
              <a:ea typeface="ＭＳ Ｐゴシック" pitchFamily="-108" charset="-128"/>
              <a:cs typeface="ＭＳ Ｐゴシック" pitchFamily="-108" charset="-128"/>
            </a:endParaRPr>
          </a:p>
          <a:p>
            <a:pPr indent="-381000">
              <a:defRPr/>
            </a:pPr>
            <a:r>
              <a:rPr lang="en-US" sz="1800" dirty="0">
                <a:latin typeface="Arial" panose="020B0604020202020204" pitchFamily="34" charset="0"/>
                <a:cs typeface="Arial" panose="020B0604020202020204" pitchFamily="34" charset="0"/>
              </a:rPr>
              <a:t>the US has faced a steady decline in the number of Muslim inflow. The year 2017 -2018, particularly, saw a decline of  14.69 percent.</a:t>
            </a:r>
          </a:p>
          <a:p>
            <a:pPr indent="-381000">
              <a:defRPr/>
            </a:pPr>
            <a:endParaRPr lang="en-US" sz="2400" dirty="0">
              <a:latin typeface="Arial" panose="020B0604020202020204" pitchFamily="34" charset="0"/>
              <a:cs typeface="Arial" panose="020B0604020202020204" pitchFamily="34" charset="0"/>
            </a:endParaRPr>
          </a:p>
          <a:p>
            <a:pPr indent="-381000">
              <a:defRPr/>
            </a:pPr>
            <a:r>
              <a:rPr lang="en-US" sz="2400" dirty="0">
                <a:latin typeface="Arial" pitchFamily="-108" charset="0"/>
                <a:ea typeface="ＭＳ Ｐゴシック" pitchFamily="-108" charset="-128"/>
                <a:cs typeface="ＭＳ Ｐゴシック" pitchFamily="-108" charset="-128"/>
              </a:rPr>
              <a:t>• MUS is statistically insignificant in our primary model, throughout the crime spectrum.</a:t>
            </a:r>
          </a:p>
          <a:p>
            <a:pPr indent="-381000">
              <a:defRPr/>
            </a:pPr>
            <a:endParaRPr lang="en-US" sz="2400" dirty="0">
              <a:latin typeface="Arial" pitchFamily="-108" charset="0"/>
              <a:ea typeface="ＭＳ Ｐゴシック" pitchFamily="-108" charset="-128"/>
              <a:cs typeface="ＭＳ Ｐゴシック" pitchFamily="-108" charset="-128"/>
            </a:endParaRPr>
          </a:p>
          <a:p>
            <a:pPr indent="-381000">
              <a:defRPr/>
            </a:pPr>
            <a:r>
              <a:rPr lang="en-US" sz="2400" dirty="0">
                <a:latin typeface="Arial" pitchFamily="-108" charset="0"/>
                <a:ea typeface="ＭＳ Ｐゴシック" pitchFamily="-108" charset="-128"/>
                <a:cs typeface="ＭＳ Ｐゴシック" pitchFamily="-108" charset="-128"/>
              </a:rPr>
              <a:t>• An additional year of schooling on average drastically reduced the crime rate in general in different states over time</a:t>
            </a:r>
            <a:r>
              <a:rPr lang="en-US" sz="2400" b="1" dirty="0">
                <a:latin typeface="Arial" pitchFamily="-108" charset="0"/>
                <a:ea typeface="ＭＳ Ｐゴシック" pitchFamily="-108" charset="-128"/>
                <a:cs typeface="ＭＳ Ｐゴシック" pitchFamily="-108" charset="-128"/>
              </a:rPr>
              <a:t>. (State and time fixed effect model)</a:t>
            </a:r>
          </a:p>
          <a:p>
            <a:pPr indent="-381000">
              <a:defRPr/>
            </a:pPr>
            <a:endParaRPr lang="en-US" sz="2800" dirty="0">
              <a:latin typeface="Arial" pitchFamily="-108" charset="0"/>
              <a:ea typeface="ＭＳ Ｐゴシック" pitchFamily="-108" charset="-128"/>
              <a:cs typeface="ＭＳ Ｐゴシック" pitchFamily="-108" charset="-128"/>
            </a:endParaRPr>
          </a:p>
          <a:p>
            <a:pPr indent="-381000">
              <a:defRPr/>
            </a:pPr>
            <a:endParaRPr lang="en-US" sz="2800" dirty="0">
              <a:latin typeface="Arial" pitchFamily="-108" charset="0"/>
              <a:ea typeface="ＭＳ Ｐゴシック" pitchFamily="-108" charset="-128"/>
              <a:cs typeface="ＭＳ Ｐゴシック" pitchFamily="-108" charset="-128"/>
            </a:endParaRPr>
          </a:p>
          <a:p>
            <a:pPr indent="-381000">
              <a:defRPr/>
            </a:pPr>
            <a:endParaRPr lang="en-US" sz="2800" dirty="0">
              <a:latin typeface="Arial" pitchFamily="-108" charset="0"/>
              <a:ea typeface="ＭＳ Ｐゴシック" pitchFamily="-108" charset="-128"/>
              <a:cs typeface="ＭＳ Ｐゴシック" pitchFamily="-108" charset="-128"/>
            </a:endParaRPr>
          </a:p>
          <a:p>
            <a:pPr indent="-381000">
              <a:defRPr/>
            </a:pPr>
            <a:endParaRPr lang="en-US" sz="2800" dirty="0">
              <a:latin typeface="Arial"/>
              <a:cs typeface="Arial"/>
            </a:endParaRPr>
          </a:p>
          <a:p>
            <a:endParaRPr lang="en-US" sz="2800" dirty="0"/>
          </a:p>
        </p:txBody>
      </p:sp>
      <p:sp>
        <p:nvSpPr>
          <p:cNvPr id="60" name="Rectangle 59"/>
          <p:cNvSpPr/>
          <p:nvPr/>
        </p:nvSpPr>
        <p:spPr>
          <a:xfrm>
            <a:off x="19153918" y="32775499"/>
            <a:ext cx="7351347" cy="954107"/>
          </a:xfrm>
          <a:prstGeom prst="rect">
            <a:avLst/>
          </a:prstGeom>
        </p:spPr>
        <p:txBody>
          <a:bodyPr wrap="square">
            <a:spAutoFit/>
          </a:bodyPr>
          <a:lstStyle/>
          <a:p>
            <a:r>
              <a:rPr lang="en-US" sz="2800" dirty="0"/>
              <a:t> </a:t>
            </a:r>
          </a:p>
          <a:p>
            <a:endParaRPr lang="en-US" sz="2800" dirty="0"/>
          </a:p>
        </p:txBody>
      </p:sp>
      <p:sp>
        <p:nvSpPr>
          <p:cNvPr id="61" name="Rectangle 60"/>
          <p:cNvSpPr/>
          <p:nvPr/>
        </p:nvSpPr>
        <p:spPr>
          <a:xfrm>
            <a:off x="19262318" y="23345245"/>
            <a:ext cx="7351346" cy="4893647"/>
          </a:xfrm>
          <a:prstGeom prst="rect">
            <a:avLst/>
          </a:prstGeom>
        </p:spPr>
        <p:txBody>
          <a:bodyPr wrap="square">
            <a:spAutoFit/>
          </a:bodyPr>
          <a:lstStyle/>
          <a:p>
            <a:r>
              <a:rPr lang="en-US" sz="2400" dirty="0">
                <a:latin typeface="Arial"/>
                <a:cs typeface="Arial"/>
              </a:rPr>
              <a:t>Recent research endeavors have been unable to prove that proliferation of racial diversity engender crime. Our results are no different. </a:t>
            </a:r>
            <a:r>
              <a:rPr lang="en-US" sz="2400" dirty="0">
                <a:latin typeface="Arial" panose="020B0604020202020204" pitchFamily="34" charset="0"/>
                <a:cs typeface="Arial" panose="020B0604020202020204" pitchFamily="34" charset="0"/>
              </a:rPr>
              <a:t>Crime and violence are mainly influenced by ethnic polarization and domination rather than diversity in a nation (Indra &amp; Carmen, 2020 ).</a:t>
            </a:r>
            <a:r>
              <a:rPr lang="en-US" sz="2400" dirty="0"/>
              <a:t>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An over-emphasis on diversity as the key catalyst to violence has misled society to focus on the wrong policies. Instead of rhetoric that pins the blame on Muslim immigrants, there needs to be a push for strong policies geared toward mitigating social polarization and increasing socioeconomic mobility.</a:t>
            </a:r>
          </a:p>
        </p:txBody>
      </p:sp>
      <p:sp>
        <p:nvSpPr>
          <p:cNvPr id="88" name="TextBox 7"/>
          <p:cNvSpPr txBox="1">
            <a:spLocks noChangeArrowheads="1"/>
          </p:cNvSpPr>
          <p:nvPr/>
        </p:nvSpPr>
        <p:spPr bwMode="auto">
          <a:xfrm>
            <a:off x="889919" y="24775510"/>
            <a:ext cx="7351347" cy="1228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8600">
                <a:solidFill>
                  <a:schemeClr val="tx1"/>
                </a:solidFill>
                <a:latin typeface="Arial" pitchFamily="34" charset="0"/>
                <a:ea typeface="MS PGothic" pitchFamily="34" charset="-128"/>
              </a:defRPr>
            </a:lvl1pPr>
            <a:lvl2pPr marL="742950" indent="-285750" eaLnBrk="0" hangingPunct="0">
              <a:defRPr sz="8600">
                <a:solidFill>
                  <a:schemeClr val="tx1"/>
                </a:solidFill>
                <a:latin typeface="Arial" pitchFamily="34" charset="0"/>
                <a:ea typeface="MS PGothic" pitchFamily="34" charset="-128"/>
              </a:defRPr>
            </a:lvl2pPr>
            <a:lvl3pPr marL="1143000" indent="-228600" eaLnBrk="0" hangingPunct="0">
              <a:defRPr sz="8600">
                <a:solidFill>
                  <a:schemeClr val="tx1"/>
                </a:solidFill>
                <a:latin typeface="Arial" pitchFamily="34" charset="0"/>
                <a:ea typeface="MS PGothic" pitchFamily="34" charset="-128"/>
              </a:defRPr>
            </a:lvl3pPr>
            <a:lvl4pPr marL="1600200" indent="-228600" eaLnBrk="0" hangingPunct="0">
              <a:defRPr sz="8600">
                <a:solidFill>
                  <a:schemeClr val="tx1"/>
                </a:solidFill>
                <a:latin typeface="Arial" pitchFamily="34" charset="0"/>
                <a:ea typeface="MS PGothic" pitchFamily="34" charset="-128"/>
              </a:defRPr>
            </a:lvl4pPr>
            <a:lvl5pPr marL="2057400" indent="-228600" eaLnBrk="0" hangingPunct="0">
              <a:defRPr sz="86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86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86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86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8600">
                <a:solidFill>
                  <a:schemeClr val="tx1"/>
                </a:solidFill>
                <a:latin typeface="Arial" pitchFamily="34" charset="0"/>
                <a:ea typeface="MS PGothic" pitchFamily="34" charset="-128"/>
              </a:defRPr>
            </a:lvl9pPr>
          </a:lstStyle>
          <a:p>
            <a:pPr indent="-381000">
              <a:defRPr/>
            </a:pPr>
            <a:endParaRPr lang="en-US" sz="2400" dirty="0">
              <a:latin typeface="Arial" pitchFamily="-108" charset="0"/>
              <a:ea typeface="ＭＳ Ｐゴシック" pitchFamily="-108" charset="-128"/>
              <a:cs typeface="ＭＳ Ｐゴシック" pitchFamily="-108" charset="-128"/>
            </a:endParaRPr>
          </a:p>
          <a:p>
            <a:pPr indent="-381000">
              <a:defRPr/>
            </a:pPr>
            <a:r>
              <a:rPr lang="en-US" sz="2400" dirty="0">
                <a:latin typeface="Arial" pitchFamily="-108" charset="0"/>
                <a:ea typeface="ＭＳ Ｐゴシック" pitchFamily="-108" charset="-128"/>
                <a:cs typeface="ＭＳ Ｐゴシック" pitchFamily="-108" charset="-128"/>
              </a:rPr>
              <a:t>• A state and time fixed regression is used as the primary model.</a:t>
            </a:r>
          </a:p>
          <a:p>
            <a:pPr indent="-381000">
              <a:defRPr/>
            </a:pPr>
            <a:endParaRPr lang="en-US" sz="2400" dirty="0">
              <a:latin typeface="Arial" pitchFamily="-108" charset="0"/>
              <a:ea typeface="ＭＳ Ｐゴシック" pitchFamily="-108" charset="-128"/>
              <a:cs typeface="ＭＳ Ｐゴシック" pitchFamily="-108" charset="-128"/>
            </a:endParaRPr>
          </a:p>
          <a:p>
            <a:pPr indent="-381000">
              <a:defRPr/>
            </a:pPr>
            <a:r>
              <a:rPr lang="en-US" sz="2400" dirty="0">
                <a:latin typeface="Arial" pitchFamily="-108" charset="0"/>
                <a:ea typeface="ＭＳ Ｐゴシック" pitchFamily="-108" charset="-128"/>
                <a:cs typeface="ＭＳ Ｐゴシック" pitchFamily="-108" charset="-128"/>
              </a:rPr>
              <a:t>• A panel data over the 50 US states and the years between 2008 and 2019 was created.</a:t>
            </a:r>
          </a:p>
          <a:p>
            <a:pPr indent="-381000">
              <a:defRPr/>
            </a:pPr>
            <a:endParaRPr lang="en-US" sz="2400" dirty="0">
              <a:latin typeface="Arial" pitchFamily="-108" charset="0"/>
              <a:ea typeface="ＭＳ Ｐゴシック" pitchFamily="-108" charset="-128"/>
              <a:cs typeface="ＭＳ Ｐゴシック" pitchFamily="-108" charset="-128"/>
            </a:endParaRPr>
          </a:p>
          <a:p>
            <a:pPr indent="-381000">
              <a:defRPr/>
            </a:pPr>
            <a:r>
              <a:rPr lang="en-US" sz="2400" dirty="0">
                <a:latin typeface="Arial" pitchFamily="-108" charset="0"/>
                <a:ea typeface="ＭＳ Ｐゴシック" pitchFamily="-108" charset="-128"/>
                <a:cs typeface="ＭＳ Ｐゴシック" pitchFamily="-108" charset="-128"/>
              </a:rPr>
              <a:t>• The year 2013 was excluded from the regression analysis due to inadequate data available.</a:t>
            </a:r>
          </a:p>
          <a:p>
            <a:pPr indent="-381000">
              <a:defRPr/>
            </a:pPr>
            <a:endParaRPr lang="en-US" sz="2400" dirty="0">
              <a:latin typeface="Arial" pitchFamily="-108" charset="0"/>
              <a:ea typeface="ＭＳ Ｐゴシック" pitchFamily="-108" charset="-128"/>
              <a:cs typeface="ＭＳ Ｐゴシック" pitchFamily="-108" charset="-128"/>
            </a:endParaRPr>
          </a:p>
          <a:p>
            <a:pPr indent="-381000">
              <a:defRPr/>
            </a:pPr>
            <a:r>
              <a:rPr lang="en-US" sz="2400" dirty="0">
                <a:latin typeface="Arial" pitchFamily="-108" charset="0"/>
                <a:ea typeface="ＭＳ Ｐゴシック" pitchFamily="-108" charset="-128"/>
                <a:cs typeface="ＭＳ Ｐゴシック" pitchFamily="-108" charset="-128"/>
              </a:rPr>
              <a:t>• The main variable of interest is – Number of Muslim immigrants from countries listed in the ban per 100,000 people in the US (</a:t>
            </a:r>
            <a:r>
              <a:rPr lang="en-US" sz="2400" b="1" dirty="0">
                <a:latin typeface="Arial" pitchFamily="-108" charset="0"/>
                <a:ea typeface="ＭＳ Ｐゴシック" pitchFamily="-108" charset="-128"/>
                <a:cs typeface="ＭＳ Ｐゴシック" pitchFamily="-108" charset="-128"/>
              </a:rPr>
              <a:t>Muslim-ratio/ MUS</a:t>
            </a:r>
            <a:r>
              <a:rPr lang="en-US" sz="2400" dirty="0">
                <a:latin typeface="Arial" pitchFamily="-108" charset="0"/>
                <a:ea typeface="ＭＳ Ｐゴシック" pitchFamily="-108" charset="-128"/>
                <a:cs typeface="ＭＳ Ｐゴシック" pitchFamily="-108" charset="-128"/>
              </a:rPr>
              <a:t>).</a:t>
            </a:r>
          </a:p>
          <a:p>
            <a:pPr indent="-381000">
              <a:defRPr/>
            </a:pPr>
            <a:endParaRPr lang="en-US" sz="2400" dirty="0">
              <a:latin typeface="Arial" pitchFamily="-108" charset="0"/>
              <a:ea typeface="ＭＳ Ｐゴシック" pitchFamily="-108" charset="-128"/>
              <a:cs typeface="ＭＳ Ｐゴシック" pitchFamily="-108" charset="-128"/>
            </a:endParaRPr>
          </a:p>
          <a:p>
            <a:pPr indent="-381000">
              <a:defRPr/>
            </a:pPr>
            <a:r>
              <a:rPr lang="en-US" sz="2400" dirty="0">
                <a:latin typeface="Arial" pitchFamily="-108" charset="0"/>
                <a:ea typeface="ＭＳ Ｐゴシック" pitchFamily="-108" charset="-128"/>
                <a:cs typeface="ＭＳ Ｐゴシック" pitchFamily="-108" charset="-128"/>
              </a:rPr>
              <a:t>• The panel data was strongly balanced, and 2008 was used as the base year.</a:t>
            </a:r>
          </a:p>
          <a:p>
            <a:pPr indent="-381000">
              <a:defRPr/>
            </a:pPr>
            <a:endParaRPr lang="en-US" sz="2400" dirty="0">
              <a:latin typeface="Arial" pitchFamily="-108" charset="0"/>
              <a:ea typeface="ＭＳ Ｐゴシック" pitchFamily="-108" charset="-128"/>
              <a:cs typeface="ＭＳ Ｐゴシック" pitchFamily="-108" charset="-128"/>
            </a:endParaRPr>
          </a:p>
          <a:p>
            <a:pPr indent="-381000">
              <a:defRPr/>
            </a:pPr>
            <a:r>
              <a:rPr lang="en-US" sz="2400" dirty="0">
                <a:latin typeface="Arial" pitchFamily="-108" charset="0"/>
                <a:ea typeface="ＭＳ Ｐゴシック" pitchFamily="-108" charset="-128"/>
                <a:cs typeface="ＭＳ Ｐゴシック" pitchFamily="-108" charset="-128"/>
              </a:rPr>
              <a:t>• The following variables are controlled:</a:t>
            </a:r>
          </a:p>
          <a:p>
            <a:pPr indent="-381000">
              <a:defRPr/>
            </a:pPr>
            <a:r>
              <a:rPr lang="en-US" sz="2400" dirty="0">
                <a:latin typeface="Arial" pitchFamily="-108" charset="0"/>
                <a:ea typeface="ＭＳ Ｐゴシック" pitchFamily="-108" charset="-128"/>
                <a:cs typeface="ＭＳ Ｐゴシック" pitchFamily="-108" charset="-128"/>
              </a:rPr>
              <a:t>	1. Unemployment rate (</a:t>
            </a:r>
            <a:r>
              <a:rPr lang="en-US" sz="2400" b="1" dirty="0">
                <a:latin typeface="Arial" pitchFamily="-108" charset="0"/>
                <a:ea typeface="ＭＳ Ｐゴシック" pitchFamily="-108" charset="-128"/>
                <a:cs typeface="ＭＳ Ｐゴシック" pitchFamily="-108" charset="-128"/>
              </a:rPr>
              <a:t>UNEMP)</a:t>
            </a:r>
            <a:endParaRPr lang="en-US" sz="2400" dirty="0">
              <a:latin typeface="Arial" pitchFamily="-108" charset="0"/>
              <a:ea typeface="ＭＳ Ｐゴシック" pitchFamily="-108" charset="-128"/>
              <a:cs typeface="ＭＳ Ｐゴシック" pitchFamily="-108" charset="-128"/>
            </a:endParaRPr>
          </a:p>
          <a:p>
            <a:pPr indent="-381000">
              <a:defRPr/>
            </a:pPr>
            <a:r>
              <a:rPr lang="en-US" sz="2400" dirty="0">
                <a:latin typeface="Arial" pitchFamily="-108" charset="0"/>
                <a:ea typeface="ＭＳ Ｐゴシック" pitchFamily="-108" charset="-128"/>
                <a:cs typeface="ＭＳ Ｐゴシック" pitchFamily="-108" charset="-128"/>
              </a:rPr>
              <a:t>	2. Average years of schooling (</a:t>
            </a:r>
            <a:r>
              <a:rPr lang="en-US" sz="2400" b="1" dirty="0">
                <a:latin typeface="Arial" pitchFamily="-108" charset="0"/>
                <a:ea typeface="ＭＳ Ｐゴシック" pitchFamily="-108" charset="-128"/>
                <a:cs typeface="ＭＳ Ｐゴシック" pitchFamily="-108" charset="-128"/>
              </a:rPr>
              <a:t>EDU)</a:t>
            </a:r>
            <a:endParaRPr lang="en-US" sz="2400" dirty="0">
              <a:latin typeface="Arial" pitchFamily="-108" charset="0"/>
              <a:ea typeface="ＭＳ Ｐゴシック" pitchFamily="-108" charset="-128"/>
              <a:cs typeface="ＭＳ Ｐゴシック" pitchFamily="-108" charset="-128"/>
            </a:endParaRPr>
          </a:p>
          <a:p>
            <a:pPr indent="-381000">
              <a:defRPr/>
            </a:pPr>
            <a:r>
              <a:rPr lang="en-US" sz="2400" dirty="0">
                <a:latin typeface="Arial" pitchFamily="-108" charset="0"/>
                <a:ea typeface="ＭＳ Ｐゴシック" pitchFamily="-108" charset="-128"/>
                <a:cs typeface="ＭＳ Ｐゴシック" pitchFamily="-108" charset="-128"/>
              </a:rPr>
              <a:t>	3. Number of Polices per 100,000 	   people in the US (</a:t>
            </a:r>
            <a:r>
              <a:rPr lang="en-US" sz="2400" b="1" dirty="0">
                <a:latin typeface="Arial" pitchFamily="-108" charset="0"/>
                <a:ea typeface="ＭＳ Ｐゴシック" pitchFamily="-108" charset="-128"/>
                <a:cs typeface="ＭＳ Ｐゴシック" pitchFamily="-108" charset="-128"/>
              </a:rPr>
              <a:t>POL)</a:t>
            </a:r>
          </a:p>
          <a:p>
            <a:pPr indent="-381000">
              <a:defRPr/>
            </a:pPr>
            <a:endParaRPr lang="en-US" sz="2400" b="1" dirty="0">
              <a:latin typeface="Arial" pitchFamily="-108" charset="0"/>
              <a:ea typeface="ＭＳ Ｐゴシック" pitchFamily="-108" charset="-128"/>
              <a:cs typeface="ＭＳ Ｐゴシック" pitchFamily="-108" charset="-128"/>
            </a:endParaRPr>
          </a:p>
          <a:p>
            <a:pPr indent="-381000">
              <a:defRPr/>
            </a:pPr>
            <a:r>
              <a:rPr lang="en-US" sz="2400" dirty="0">
                <a:latin typeface="Arial" pitchFamily="-108" charset="0"/>
                <a:ea typeface="ＭＳ Ｐゴシック" pitchFamily="-108" charset="-128"/>
                <a:cs typeface="ＭＳ Ｐゴシック" pitchFamily="-108" charset="-128"/>
              </a:rPr>
              <a:t>• Data on various crime rates per 100,000 people was collected from the FBI’s database on crime. </a:t>
            </a:r>
          </a:p>
          <a:p>
            <a:pPr indent="-381000">
              <a:defRPr/>
            </a:pPr>
            <a:endParaRPr lang="en-US" sz="2400" dirty="0">
              <a:latin typeface="Arial" pitchFamily="-108" charset="0"/>
              <a:ea typeface="ＭＳ Ｐゴシック" pitchFamily="-108" charset="-128"/>
              <a:cs typeface="ＭＳ Ｐゴシック" pitchFamily="-108" charset="-128"/>
            </a:endParaRPr>
          </a:p>
          <a:p>
            <a:pPr indent="-381000">
              <a:defRPr/>
            </a:pPr>
            <a:r>
              <a:rPr lang="en-US" sz="2400" dirty="0">
                <a:latin typeface="Arial" pitchFamily="-108" charset="0"/>
                <a:ea typeface="ＭＳ Ｐゴシック" pitchFamily="-108" charset="-128"/>
                <a:cs typeface="ＭＳ Ｐゴシック" pitchFamily="-108" charset="-128"/>
              </a:rPr>
              <a:t>• The regression models use subsets of crime and total crime as dependent variables.</a:t>
            </a:r>
          </a:p>
          <a:p>
            <a:pPr indent="-381000">
              <a:defRPr/>
            </a:pPr>
            <a:endParaRPr lang="en-US" sz="2400" dirty="0">
              <a:latin typeface="Arial" pitchFamily="-108" charset="0"/>
              <a:ea typeface="ＭＳ Ｐゴシック" pitchFamily="-108" charset="-128"/>
              <a:cs typeface="ＭＳ Ｐゴシック" pitchFamily="-108" charset="-128"/>
            </a:endParaRPr>
          </a:p>
          <a:p>
            <a:pPr indent="-381000">
              <a:defRPr/>
            </a:pPr>
            <a:endParaRPr lang="en-US" sz="2400" dirty="0">
              <a:latin typeface="Arial" pitchFamily="-108" charset="0"/>
              <a:ea typeface="ＭＳ Ｐゴシック" pitchFamily="-108" charset="-128"/>
              <a:cs typeface="ＭＳ Ｐゴシック" pitchFamily="-108" charset="-128"/>
            </a:endParaRPr>
          </a:p>
          <a:p>
            <a:pPr indent="-381000">
              <a:defRPr/>
            </a:pPr>
            <a:endParaRPr lang="en-US" sz="2400" b="1" dirty="0">
              <a:latin typeface="Arial" pitchFamily="-108" charset="0"/>
              <a:ea typeface="ＭＳ Ｐゴシック" pitchFamily="-108" charset="-128"/>
              <a:cs typeface="ＭＳ Ｐゴシック" pitchFamily="-108" charset="-128"/>
            </a:endParaRPr>
          </a:p>
          <a:p>
            <a:pPr indent="-381000">
              <a:defRPr/>
            </a:pPr>
            <a:endParaRPr lang="en-US" sz="2400" dirty="0">
              <a:latin typeface="Arial" pitchFamily="-108" charset="0"/>
              <a:ea typeface="ＭＳ Ｐゴシック" pitchFamily="-108" charset="-128"/>
              <a:cs typeface="ＭＳ Ｐゴシック" pitchFamily="-108" charset="-128"/>
            </a:endParaRPr>
          </a:p>
          <a:p>
            <a:pPr indent="-381000">
              <a:defRPr/>
            </a:pPr>
            <a:endParaRPr lang="en-US" sz="2400" dirty="0">
              <a:latin typeface="Arial" pitchFamily="-108" charset="0"/>
              <a:ea typeface="ＭＳ Ｐゴシック" pitchFamily="-108" charset="-128"/>
              <a:cs typeface="ＭＳ Ｐゴシック" pitchFamily="-108" charset="-128"/>
            </a:endParaRPr>
          </a:p>
        </p:txBody>
      </p:sp>
      <p:sp>
        <p:nvSpPr>
          <p:cNvPr id="91" name="Rectangle 167"/>
          <p:cNvSpPr>
            <a:spLocks noChangeArrowheads="1"/>
          </p:cNvSpPr>
          <p:nvPr/>
        </p:nvSpPr>
        <p:spPr bwMode="auto">
          <a:xfrm>
            <a:off x="10005667" y="10873039"/>
            <a:ext cx="7351347" cy="1000206"/>
          </a:xfrm>
          <a:prstGeom prst="rect">
            <a:avLst/>
          </a:prstGeom>
          <a:solidFill>
            <a:schemeClr val="tx2"/>
          </a:solidFill>
          <a:ln w="9525">
            <a:solidFill>
              <a:schemeClr val="tx1"/>
            </a:solidFill>
            <a:miter lim="800000"/>
            <a:headEnd/>
            <a:tailEnd/>
          </a:ln>
        </p:spPr>
        <p:txBody>
          <a:bodyPr wrap="none" lIns="137160" tIns="68580" rIns="137160" bIns="68580" anchor="ctr"/>
          <a:lstStyle/>
          <a:p>
            <a:pPr algn="ctr" defTabSz="3762375"/>
            <a:r>
              <a:rPr lang="en-US" sz="5800" b="1" dirty="0">
                <a:solidFill>
                  <a:schemeClr val="bg1"/>
                </a:solidFill>
              </a:rPr>
              <a:t>Results</a:t>
            </a:r>
          </a:p>
        </p:txBody>
      </p:sp>
      <p:sp>
        <p:nvSpPr>
          <p:cNvPr id="93" name="Rectangle 167"/>
          <p:cNvSpPr>
            <a:spLocks noChangeArrowheads="1"/>
          </p:cNvSpPr>
          <p:nvPr/>
        </p:nvSpPr>
        <p:spPr bwMode="auto">
          <a:xfrm>
            <a:off x="19262317" y="14326254"/>
            <a:ext cx="7351347" cy="1000206"/>
          </a:xfrm>
          <a:prstGeom prst="rect">
            <a:avLst/>
          </a:prstGeom>
          <a:solidFill>
            <a:schemeClr val="tx2"/>
          </a:solidFill>
          <a:ln w="9525">
            <a:solidFill>
              <a:schemeClr val="tx1"/>
            </a:solidFill>
            <a:miter lim="800000"/>
            <a:headEnd/>
            <a:tailEnd/>
          </a:ln>
        </p:spPr>
        <p:txBody>
          <a:bodyPr wrap="none" lIns="137160" tIns="68580" rIns="137160" bIns="68580" anchor="ctr"/>
          <a:lstStyle/>
          <a:p>
            <a:pPr algn="ctr" defTabSz="3762375"/>
            <a:r>
              <a:rPr lang="en-US" sz="5800" b="1" dirty="0">
                <a:solidFill>
                  <a:schemeClr val="bg1"/>
                </a:solidFill>
              </a:rPr>
              <a:t>Discussion</a:t>
            </a:r>
          </a:p>
        </p:txBody>
      </p:sp>
      <p:sp>
        <p:nvSpPr>
          <p:cNvPr id="94" name="Rectangle 167"/>
          <p:cNvSpPr>
            <a:spLocks noChangeArrowheads="1"/>
          </p:cNvSpPr>
          <p:nvPr/>
        </p:nvSpPr>
        <p:spPr bwMode="auto">
          <a:xfrm>
            <a:off x="19314788" y="21694715"/>
            <a:ext cx="7351347" cy="1000206"/>
          </a:xfrm>
          <a:prstGeom prst="rect">
            <a:avLst/>
          </a:prstGeom>
          <a:solidFill>
            <a:schemeClr val="tx2"/>
          </a:solidFill>
          <a:ln w="9525">
            <a:solidFill>
              <a:schemeClr val="tx1"/>
            </a:solidFill>
            <a:miter lim="800000"/>
            <a:headEnd/>
            <a:tailEnd/>
          </a:ln>
        </p:spPr>
        <p:txBody>
          <a:bodyPr wrap="none" lIns="137160" tIns="68580" rIns="137160" bIns="68580" anchor="ctr"/>
          <a:lstStyle/>
          <a:p>
            <a:pPr algn="ctr" defTabSz="3762375"/>
            <a:r>
              <a:rPr lang="en-US" sz="5800" b="1" dirty="0">
                <a:solidFill>
                  <a:schemeClr val="bg1"/>
                </a:solidFill>
              </a:rPr>
              <a:t>Conclusion</a:t>
            </a:r>
          </a:p>
        </p:txBody>
      </p:sp>
      <p:sp>
        <p:nvSpPr>
          <p:cNvPr id="95" name="Rectangle 167"/>
          <p:cNvSpPr>
            <a:spLocks noChangeArrowheads="1"/>
          </p:cNvSpPr>
          <p:nvPr/>
        </p:nvSpPr>
        <p:spPr bwMode="auto">
          <a:xfrm>
            <a:off x="19262318" y="28738995"/>
            <a:ext cx="7351347" cy="1000206"/>
          </a:xfrm>
          <a:prstGeom prst="rect">
            <a:avLst/>
          </a:prstGeom>
          <a:solidFill>
            <a:schemeClr val="tx2"/>
          </a:solidFill>
          <a:ln w="9525">
            <a:solidFill>
              <a:schemeClr val="tx1"/>
            </a:solidFill>
            <a:miter lim="800000"/>
            <a:headEnd/>
            <a:tailEnd/>
          </a:ln>
        </p:spPr>
        <p:txBody>
          <a:bodyPr wrap="none" lIns="137160" tIns="68580" rIns="137160" bIns="68580" anchor="ctr"/>
          <a:lstStyle/>
          <a:p>
            <a:pPr algn="ctr" defTabSz="3762375"/>
            <a:r>
              <a:rPr lang="en-US" sz="5800" b="1" dirty="0">
                <a:solidFill>
                  <a:schemeClr val="bg1"/>
                </a:solidFill>
              </a:rPr>
              <a:t>References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35046" y="2630890"/>
            <a:ext cx="2070221" cy="2705147"/>
          </a:xfrm>
          <a:prstGeom prst="rect">
            <a:avLst/>
          </a:prstGeom>
        </p:spPr>
      </p:pic>
      <p:graphicFrame>
        <p:nvGraphicFramePr>
          <p:cNvPr id="27" name="Chart 26">
            <a:extLst>
              <a:ext uri="{FF2B5EF4-FFF2-40B4-BE49-F238E27FC236}">
                <a16:creationId xmlns:a16="http://schemas.microsoft.com/office/drawing/2014/main" id="{F2AA9EE5-151C-4440-962A-502F43625764}"/>
              </a:ext>
            </a:extLst>
          </p:cNvPr>
          <p:cNvGraphicFramePr>
            <a:graphicFrameLocks/>
          </p:cNvGraphicFramePr>
          <p:nvPr>
            <p:extLst>
              <p:ext uri="{D42A27DB-BD31-4B8C-83A1-F6EECF244321}">
                <p14:modId xmlns:p14="http://schemas.microsoft.com/office/powerpoint/2010/main" val="3053927186"/>
              </p:ext>
            </p:extLst>
          </p:nvPr>
        </p:nvGraphicFramePr>
        <p:xfrm>
          <a:off x="16597746" y="26861674"/>
          <a:ext cx="55418" cy="8813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8" name="Chart 27">
            <a:extLst>
              <a:ext uri="{FF2B5EF4-FFF2-40B4-BE49-F238E27FC236}">
                <a16:creationId xmlns:a16="http://schemas.microsoft.com/office/drawing/2014/main" id="{4D46F326-AB48-4ED5-A650-0D5BBC76BD62}"/>
              </a:ext>
            </a:extLst>
          </p:cNvPr>
          <p:cNvGraphicFramePr>
            <a:graphicFrameLocks/>
          </p:cNvGraphicFramePr>
          <p:nvPr>
            <p:extLst>
              <p:ext uri="{D42A27DB-BD31-4B8C-83A1-F6EECF244321}">
                <p14:modId xmlns:p14="http://schemas.microsoft.com/office/powerpoint/2010/main" val="2239517099"/>
              </p:ext>
            </p:extLst>
          </p:nvPr>
        </p:nvGraphicFramePr>
        <p:xfrm>
          <a:off x="9949815" y="25105258"/>
          <a:ext cx="7407199" cy="561423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 name="Table 1">
            <a:extLst>
              <a:ext uri="{FF2B5EF4-FFF2-40B4-BE49-F238E27FC236}">
                <a16:creationId xmlns:a16="http://schemas.microsoft.com/office/drawing/2014/main" id="{B19DD6D3-B4C8-2146-9B97-617DD95A39EE}"/>
              </a:ext>
            </a:extLst>
          </p:cNvPr>
          <p:cNvGraphicFramePr>
            <a:graphicFrameLocks noGrp="1"/>
          </p:cNvGraphicFramePr>
          <p:nvPr>
            <p:extLst>
              <p:ext uri="{D42A27DB-BD31-4B8C-83A1-F6EECF244321}">
                <p14:modId xmlns:p14="http://schemas.microsoft.com/office/powerpoint/2010/main" val="2128474190"/>
              </p:ext>
            </p:extLst>
          </p:nvPr>
        </p:nvGraphicFramePr>
        <p:xfrm>
          <a:off x="8799874" y="12008094"/>
          <a:ext cx="9827941" cy="11936419"/>
        </p:xfrm>
        <a:graphic>
          <a:graphicData uri="http://schemas.openxmlformats.org/drawingml/2006/table">
            <a:tbl>
              <a:tblPr>
                <a:tableStyleId>{85BE263C-DBD7-4A20-BB59-AAB30ACAA65A}</a:tableStyleId>
              </a:tblPr>
              <a:tblGrid>
                <a:gridCol w="1217341">
                  <a:extLst>
                    <a:ext uri="{9D8B030D-6E8A-4147-A177-3AD203B41FA5}">
                      <a16:colId xmlns:a16="http://schemas.microsoft.com/office/drawing/2014/main" val="3753393784"/>
                    </a:ext>
                  </a:extLst>
                </a:gridCol>
                <a:gridCol w="2667000">
                  <a:extLst>
                    <a:ext uri="{9D8B030D-6E8A-4147-A177-3AD203B41FA5}">
                      <a16:colId xmlns:a16="http://schemas.microsoft.com/office/drawing/2014/main" val="3805358750"/>
                    </a:ext>
                  </a:extLst>
                </a:gridCol>
                <a:gridCol w="2628900">
                  <a:extLst>
                    <a:ext uri="{9D8B030D-6E8A-4147-A177-3AD203B41FA5}">
                      <a16:colId xmlns:a16="http://schemas.microsoft.com/office/drawing/2014/main" val="1868456450"/>
                    </a:ext>
                  </a:extLst>
                </a:gridCol>
                <a:gridCol w="3314700">
                  <a:extLst>
                    <a:ext uri="{9D8B030D-6E8A-4147-A177-3AD203B41FA5}">
                      <a16:colId xmlns:a16="http://schemas.microsoft.com/office/drawing/2014/main" val="3413955246"/>
                    </a:ext>
                  </a:extLst>
                </a:gridCol>
              </a:tblGrid>
              <a:tr h="1162481">
                <a:tc gridSpan="4">
                  <a:txBody>
                    <a:bodyPr/>
                    <a:lstStyle/>
                    <a:p>
                      <a:pPr algn="ctr" fontAlgn="t"/>
                      <a:endParaRPr lang="en-US" sz="2400" b="1" u="none" strike="noStrike" dirty="0">
                        <a:effectLst/>
                        <a:latin typeface="Arial" panose="020B0604020202020204" pitchFamily="34" charset="0"/>
                        <a:cs typeface="Arial" panose="020B0604020202020204" pitchFamily="34" charset="0"/>
                      </a:endParaRPr>
                    </a:p>
                    <a:p>
                      <a:pPr algn="ctr" fontAlgn="t"/>
                      <a:r>
                        <a:rPr lang="en-US" sz="2400" b="1" u="none" strike="noStrike" dirty="0">
                          <a:effectLst/>
                          <a:latin typeface="Arial" panose="020B0604020202020204" pitchFamily="34" charset="0"/>
                          <a:cs typeface="Arial" panose="020B0604020202020204" pitchFamily="34" charset="0"/>
                        </a:rPr>
                        <a:t>Table showing: Regression results using the total crime rate as the dependent variable </a:t>
                      </a:r>
                      <a:endParaRPr lang="en-US" sz="2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NP"/>
                    </a:p>
                  </a:txBody>
                  <a:tcPr/>
                </a:tc>
                <a:tc hMerge="1">
                  <a:txBody>
                    <a:bodyPr/>
                    <a:lstStyle/>
                    <a:p>
                      <a:endParaRPr lang="en-NP"/>
                    </a:p>
                  </a:txBody>
                  <a:tcPr>
                    <a:lnL w="12700" cap="flat" cmpd="sng" algn="ctr">
                      <a:solidFill>
                        <a:schemeClr val="tx1"/>
                      </a:solidFill>
                      <a:prstDash val="solid"/>
                      <a:round/>
                      <a:headEnd type="none" w="med" len="med"/>
                      <a:tailEnd type="none" w="med" len="med"/>
                    </a:lnL>
                  </a:tcPr>
                </a:tc>
                <a:tc hMerge="1">
                  <a:txBody>
                    <a:bodyPr/>
                    <a:lstStyle/>
                    <a:p>
                      <a:endParaRPr lang="en-NP"/>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26271597"/>
                  </a:ext>
                </a:extLst>
              </a:tr>
              <a:tr h="753111">
                <a:tc>
                  <a:txBody>
                    <a:bodyPr/>
                    <a:lstStyle/>
                    <a:p>
                      <a:pPr algn="ctr" fontAlgn="t"/>
                      <a:r>
                        <a:rPr lang="en-US" sz="1800" u="none" strike="noStrike" dirty="0">
                          <a:effectLst/>
                          <a:latin typeface="Arial" panose="020B0604020202020204" pitchFamily="34" charset="0"/>
                          <a:cs typeface="Arial" panose="020B0604020202020204" pitchFamily="34" charset="0"/>
                        </a:rPr>
                        <a:t>Variable</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t"/>
                      <a:r>
                        <a:rPr lang="en-US" sz="1800" u="none" strike="noStrike" dirty="0">
                          <a:effectLst/>
                          <a:latin typeface="Arial" panose="020B0604020202020204" pitchFamily="34" charset="0"/>
                          <a:cs typeface="Arial" panose="020B0604020202020204" pitchFamily="34" charset="0"/>
                        </a:rPr>
                        <a:t>Time Fixed effect</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t"/>
                      <a:r>
                        <a:rPr lang="en-US" sz="1800" u="none" strike="noStrike" dirty="0">
                          <a:effectLst/>
                          <a:latin typeface="Arial" panose="020B0604020202020204" pitchFamily="34" charset="0"/>
                          <a:cs typeface="Arial" panose="020B0604020202020204" pitchFamily="34" charset="0"/>
                        </a:rPr>
                        <a:t>State fixed effect </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solidFill>
                  </a:tcPr>
                </a:tc>
                <a:tc>
                  <a:txBody>
                    <a:bodyPr/>
                    <a:lstStyle/>
                    <a:p>
                      <a:pPr algn="ctr" fontAlgn="t"/>
                      <a:r>
                        <a:rPr lang="en-US" sz="1800" u="none" strike="noStrike" dirty="0">
                          <a:effectLst/>
                          <a:latin typeface="Arial" panose="020B0604020202020204" pitchFamily="34" charset="0"/>
                          <a:cs typeface="Arial" panose="020B0604020202020204" pitchFamily="34" charset="0"/>
                        </a:rPr>
                        <a:t>State and Time fixed effect</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113242787"/>
                  </a:ext>
                </a:extLst>
              </a:tr>
              <a:tr h="443199">
                <a:tc>
                  <a:txBody>
                    <a:bodyPr/>
                    <a:lstStyle/>
                    <a:p>
                      <a:pPr algn="l" fontAlgn="t"/>
                      <a:r>
                        <a:rPr lang="en-US" sz="2000" u="none" strike="noStrike" dirty="0">
                          <a:effectLst/>
                          <a:latin typeface="Arial" panose="020B0604020202020204" pitchFamily="34" charset="0"/>
                          <a:cs typeface="Arial" panose="020B0604020202020204" pitchFamily="34" charset="0"/>
                        </a:rPr>
                        <a:t>MUS</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dirty="0">
                          <a:effectLst/>
                          <a:latin typeface="Arial" panose="020B0604020202020204" pitchFamily="34" charset="0"/>
                          <a:cs typeface="Arial" panose="020B0604020202020204" pitchFamily="34" charset="0"/>
                        </a:rPr>
                        <a:t>-0.18(0 .22)</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dirty="0">
                          <a:effectLst/>
                          <a:latin typeface="Arial" panose="020B0604020202020204" pitchFamily="34" charset="0"/>
                          <a:cs typeface="Arial" panose="020B0604020202020204" pitchFamily="34" charset="0"/>
                        </a:rPr>
                        <a:t>-0.32(0.23)</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dirty="0">
                          <a:effectLst/>
                          <a:latin typeface="Arial" panose="020B0604020202020204" pitchFamily="34" charset="0"/>
                          <a:cs typeface="Arial" panose="020B0604020202020204" pitchFamily="34" charset="0"/>
                        </a:rPr>
                        <a:t>-1.77(0.22)</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5540468"/>
                  </a:ext>
                </a:extLst>
              </a:tr>
              <a:tr h="443199">
                <a:tc>
                  <a:txBody>
                    <a:bodyPr/>
                    <a:lstStyle/>
                    <a:p>
                      <a:pPr algn="l" fontAlgn="t"/>
                      <a:r>
                        <a:rPr lang="en-US" sz="2000" u="none" strike="noStrike" dirty="0">
                          <a:effectLst/>
                          <a:latin typeface="Arial" panose="020B0604020202020204" pitchFamily="34" charset="0"/>
                          <a:cs typeface="Arial" panose="020B0604020202020204" pitchFamily="34" charset="0"/>
                        </a:rPr>
                        <a:t>EDU</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dirty="0">
                          <a:effectLst/>
                          <a:latin typeface="Arial" panose="020B0604020202020204" pitchFamily="34" charset="0"/>
                          <a:cs typeface="Arial" panose="020B0604020202020204" pitchFamily="34" charset="0"/>
                        </a:rPr>
                        <a:t>-559.90(227.13)</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dirty="0">
                          <a:effectLst/>
                          <a:latin typeface="Arial" panose="020B0604020202020204" pitchFamily="34" charset="0"/>
                          <a:cs typeface="Arial" panose="020B0604020202020204" pitchFamily="34" charset="0"/>
                        </a:rPr>
                        <a:t>-1419.99( 164.32)***</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dirty="0">
                          <a:effectLst/>
                          <a:latin typeface="Arial" panose="020B0604020202020204" pitchFamily="34" charset="0"/>
                          <a:cs typeface="Arial" panose="020B0604020202020204" pitchFamily="34" charset="0"/>
                        </a:rPr>
                        <a:t>-675.63(171.19)***</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1118203"/>
                  </a:ext>
                </a:extLst>
              </a:tr>
              <a:tr h="424755">
                <a:tc>
                  <a:txBody>
                    <a:bodyPr/>
                    <a:lstStyle/>
                    <a:p>
                      <a:pPr algn="l" fontAlgn="t"/>
                      <a:r>
                        <a:rPr lang="en-US" sz="2000" u="none" strike="noStrike" dirty="0">
                          <a:effectLst/>
                          <a:latin typeface="Arial" panose="020B0604020202020204" pitchFamily="34" charset="0"/>
                          <a:cs typeface="Arial" panose="020B0604020202020204" pitchFamily="34" charset="0"/>
                        </a:rPr>
                        <a:t>UNEMP</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dirty="0">
                          <a:effectLst/>
                          <a:latin typeface="Arial" panose="020B0604020202020204" pitchFamily="34" charset="0"/>
                          <a:cs typeface="Arial" panose="020B0604020202020204" pitchFamily="34" charset="0"/>
                        </a:rPr>
                        <a:t>69.22(27.58)</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dirty="0">
                          <a:effectLst/>
                          <a:latin typeface="Arial" panose="020B0604020202020204" pitchFamily="34" charset="0"/>
                          <a:cs typeface="Arial" panose="020B0604020202020204" pitchFamily="34" charset="0"/>
                        </a:rPr>
                        <a:t>36.18(12.10)***</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dirty="0">
                          <a:effectLst/>
                          <a:latin typeface="Arial" panose="020B0604020202020204" pitchFamily="34" charset="0"/>
                          <a:cs typeface="Arial" panose="020B0604020202020204" pitchFamily="34" charset="0"/>
                        </a:rPr>
                        <a:t>64.23(27.49)</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5334930"/>
                  </a:ext>
                </a:extLst>
              </a:tr>
              <a:tr h="354470">
                <a:tc>
                  <a:txBody>
                    <a:bodyPr/>
                    <a:lstStyle/>
                    <a:p>
                      <a:pPr algn="l" fontAlgn="t"/>
                      <a:r>
                        <a:rPr lang="en-US" sz="2000" u="none" strike="noStrike" dirty="0">
                          <a:effectLst/>
                          <a:latin typeface="Arial" panose="020B0604020202020204" pitchFamily="34" charset="0"/>
                          <a:cs typeface="Arial" panose="020B0604020202020204" pitchFamily="34" charset="0"/>
                        </a:rPr>
                        <a:t>POL</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dirty="0">
                          <a:effectLst/>
                          <a:latin typeface="Arial" panose="020B0604020202020204" pitchFamily="34" charset="0"/>
                          <a:cs typeface="Arial" panose="020B0604020202020204" pitchFamily="34" charset="0"/>
                        </a:rPr>
                        <a:t>.45(.18)</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dirty="0">
                          <a:effectLst/>
                          <a:latin typeface="Arial" panose="020B0604020202020204" pitchFamily="34" charset="0"/>
                          <a:cs typeface="Arial" panose="020B0604020202020204" pitchFamily="34" charset="0"/>
                        </a:rPr>
                        <a:t>0.40(0.09)***</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dirty="0">
                          <a:effectLst/>
                          <a:latin typeface="Arial" panose="020B0604020202020204" pitchFamily="34" charset="0"/>
                          <a:cs typeface="Arial" panose="020B0604020202020204" pitchFamily="34" charset="0"/>
                        </a:rPr>
                        <a:t>0.41(0.18)</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3134895"/>
                  </a:ext>
                </a:extLst>
              </a:tr>
              <a:tr h="337917">
                <a:tc>
                  <a:txBody>
                    <a:bodyPr/>
                    <a:lstStyle/>
                    <a:p>
                      <a:pPr algn="l" fontAlgn="t"/>
                      <a:r>
                        <a:rPr lang="en-US" sz="2000" u="none" strike="noStrike" dirty="0">
                          <a:effectLst/>
                          <a:latin typeface="Arial" panose="020B0604020202020204" pitchFamily="34" charset="0"/>
                          <a:cs typeface="Arial" panose="020B0604020202020204" pitchFamily="34" charset="0"/>
                        </a:rPr>
                        <a:t>CONST</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a:effectLst/>
                          <a:latin typeface="Arial" panose="020B0604020202020204" pitchFamily="34" charset="0"/>
                          <a:cs typeface="Arial" panose="020B0604020202020204" pitchFamily="34" charset="0"/>
                        </a:rPr>
                        <a:t>6249.11(159.65)***</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dirty="0">
                          <a:effectLst/>
                          <a:latin typeface="Arial" panose="020B0604020202020204" pitchFamily="34" charset="0"/>
                          <a:cs typeface="Arial" panose="020B0604020202020204" pitchFamily="34" charset="0"/>
                        </a:rPr>
                        <a:t>11282.29( 1021.09)***</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dirty="0">
                          <a:effectLst/>
                          <a:latin typeface="Arial" panose="020B0604020202020204" pitchFamily="34" charset="0"/>
                          <a:cs typeface="Arial" panose="020B0604020202020204" pitchFamily="34" charset="0"/>
                        </a:rPr>
                        <a:t>6965.722( 950.98)***</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417327"/>
                  </a:ext>
                </a:extLst>
              </a:tr>
              <a:tr h="443199">
                <a:tc>
                  <a:txBody>
                    <a:bodyPr/>
                    <a:lstStyle/>
                    <a:p>
                      <a:pPr algn="l" fontAlgn="t"/>
                      <a:endParaRPr lang="en-NP" sz="10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t"/>
                      <a:endParaRPr lang="en-NP" sz="1000" b="1" i="0" u="none" strike="noStrike" dirty="0">
                        <a:solidFill>
                          <a:srgbClr val="000000"/>
                        </a:solidFill>
                        <a:effectLst/>
                        <a:latin typeface="Calibri" panose="020F0502020204030204" pitchFamily="34" charset="0"/>
                      </a:endParaRPr>
                    </a:p>
                  </a:txBody>
                  <a:tcPr marL="9525" marR="9525" marT="9525" marB="0">
                    <a:lnT w="12700" cap="flat" cmpd="sng" algn="ctr">
                      <a:solidFill>
                        <a:schemeClr val="tx1"/>
                      </a:solidFill>
                      <a:prstDash val="solid"/>
                      <a:round/>
                      <a:headEnd type="none" w="med" len="med"/>
                      <a:tailEnd type="none" w="med" len="med"/>
                    </a:lnT>
                  </a:tcPr>
                </a:tc>
                <a:tc>
                  <a:txBody>
                    <a:bodyPr/>
                    <a:lstStyle/>
                    <a:p>
                      <a:pPr algn="l" fontAlgn="t"/>
                      <a:endParaRPr lang="en-NP" sz="1000" b="1" i="0" u="none" strike="noStrike" dirty="0">
                        <a:solidFill>
                          <a:srgbClr val="000000"/>
                        </a:solidFill>
                        <a:effectLst/>
                        <a:latin typeface="Calibri" panose="020F0502020204030204" pitchFamily="34" charset="0"/>
                      </a:endParaRPr>
                    </a:p>
                  </a:txBody>
                  <a:tcPr marL="9525" marR="9525" marT="9525" marB="0">
                    <a:lnT w="12700" cap="flat" cmpd="sng" algn="ctr">
                      <a:solidFill>
                        <a:schemeClr val="tx1"/>
                      </a:solidFill>
                      <a:prstDash val="solid"/>
                      <a:round/>
                      <a:headEnd type="none" w="med" len="med"/>
                      <a:tailEnd type="none" w="med" len="med"/>
                    </a:lnT>
                  </a:tcPr>
                </a:tc>
                <a:tc>
                  <a:txBody>
                    <a:bodyPr/>
                    <a:lstStyle/>
                    <a:p>
                      <a:pPr algn="l" fontAlgn="t"/>
                      <a:r>
                        <a:rPr lang="en-NP" sz="1000" u="none" strike="noStrike" dirty="0">
                          <a:effectLst/>
                        </a:rPr>
                        <a:t> </a:t>
                      </a:r>
                      <a:endParaRPr lang="en-NP" sz="1000" b="1" i="0" u="none" strike="noStrike" dirty="0">
                        <a:solidFill>
                          <a:srgbClr val="000000"/>
                        </a:solidFill>
                        <a:effectLst/>
                        <a:latin typeface="Calibri" panose="020F0502020204030204" pitchFamily="34" charset="0"/>
                      </a:endParaRPr>
                    </a:p>
                  </a:txBody>
                  <a:tcPr marL="9525" marR="9525" marT="9525"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96600789"/>
                  </a:ext>
                </a:extLst>
              </a:tr>
              <a:tr h="778322">
                <a:tc gridSpan="4">
                  <a:txBody>
                    <a:bodyPr/>
                    <a:lstStyle/>
                    <a:p>
                      <a:pPr algn="ctr" fontAlgn="t"/>
                      <a:r>
                        <a:rPr lang="en-US" sz="2400" b="1" u="none" strike="noStrike" kern="1200" dirty="0">
                          <a:solidFill>
                            <a:schemeClr val="dk1"/>
                          </a:solidFill>
                          <a:effectLst/>
                          <a:latin typeface="Arial" panose="020B0604020202020204" pitchFamily="34" charset="0"/>
                          <a:ea typeface="+mn-ea"/>
                          <a:cs typeface="Arial" panose="020B0604020202020204" pitchFamily="34" charset="0"/>
                        </a:rPr>
                        <a:t>Table</a:t>
                      </a:r>
                      <a:r>
                        <a:rPr lang="en-US" sz="2400" b="1" u="none" strike="noStrike" dirty="0">
                          <a:effectLst/>
                          <a:latin typeface="Arial" panose="020B0604020202020204" pitchFamily="34" charset="0"/>
                          <a:cs typeface="Arial" panose="020B0604020202020204" pitchFamily="34" charset="0"/>
                        </a:rPr>
                        <a:t> showing: Regression results with Violent crime rate as the </a:t>
                      </a:r>
                      <a:r>
                        <a:rPr lang="en-US" sz="2400" b="1" u="none" strike="noStrike" kern="1200" dirty="0">
                          <a:solidFill>
                            <a:schemeClr val="dk1"/>
                          </a:solidFill>
                          <a:effectLst/>
                          <a:latin typeface="Arial" panose="020B0604020202020204" pitchFamily="34" charset="0"/>
                          <a:ea typeface="+mn-ea"/>
                          <a:cs typeface="Arial" panose="020B0604020202020204" pitchFamily="34" charset="0"/>
                        </a:rPr>
                        <a:t>dependent</a:t>
                      </a:r>
                      <a:r>
                        <a:rPr lang="en-US" sz="2400" b="1" u="none" strike="noStrike" dirty="0">
                          <a:effectLst/>
                          <a:latin typeface="Arial" panose="020B0604020202020204" pitchFamily="34" charset="0"/>
                          <a:cs typeface="Arial" panose="020B0604020202020204" pitchFamily="34" charset="0"/>
                        </a:rPr>
                        <a:t> variable</a:t>
                      </a:r>
                      <a:endParaRPr lang="en-US" sz="2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NP"/>
                    </a:p>
                  </a:txBody>
                  <a:tcPr/>
                </a:tc>
                <a:tc hMerge="1">
                  <a:txBody>
                    <a:bodyPr/>
                    <a:lstStyle/>
                    <a:p>
                      <a:endParaRPr lang="en-NP"/>
                    </a:p>
                  </a:txBody>
                  <a:tcPr>
                    <a:lnL w="12700" cap="flat" cmpd="sng" algn="ctr">
                      <a:solidFill>
                        <a:schemeClr val="tx1"/>
                      </a:solidFill>
                      <a:prstDash val="solid"/>
                      <a:round/>
                      <a:headEnd type="none" w="med" len="med"/>
                      <a:tailEnd type="none" w="med" len="med"/>
                    </a:lnL>
                  </a:tcPr>
                </a:tc>
                <a:tc hMerge="1">
                  <a:txBody>
                    <a:bodyPr/>
                    <a:lstStyle/>
                    <a:p>
                      <a:endParaRPr lang="en-NP"/>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66978048"/>
                  </a:ext>
                </a:extLst>
              </a:tr>
              <a:tr h="648371">
                <a:tc>
                  <a:txBody>
                    <a:bodyPr/>
                    <a:lstStyle/>
                    <a:p>
                      <a:pPr marL="0" algn="ctr" defTabSz="1828800" rtl="0" eaLnBrk="1" fontAlgn="t" latinLnBrk="0" hangingPunct="1"/>
                      <a:r>
                        <a:rPr lang="en-US" sz="1800" u="none" strike="noStrike" kern="1200" dirty="0">
                          <a:solidFill>
                            <a:schemeClr val="dk1"/>
                          </a:solidFill>
                          <a:effectLst/>
                          <a:latin typeface="Arial" panose="020B0604020202020204" pitchFamily="34" charset="0"/>
                          <a:ea typeface="+mn-ea"/>
                          <a:cs typeface="Arial" panose="020B0604020202020204" pitchFamily="34" charset="0"/>
                        </a:rPr>
                        <a:t>Variable</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t"/>
                      <a:r>
                        <a:rPr lang="en-US" sz="1800" u="none" strike="noStrike" kern="1200">
                          <a:solidFill>
                            <a:schemeClr val="dk1"/>
                          </a:solidFill>
                          <a:effectLst/>
                          <a:latin typeface="Arial" panose="020B0604020202020204" pitchFamily="34" charset="0"/>
                          <a:ea typeface="+mn-ea"/>
                          <a:cs typeface="Arial" panose="020B0604020202020204" pitchFamily="34" charset="0"/>
                        </a:rPr>
                        <a:t>Time Fixed effect</a:t>
                      </a:r>
                      <a:endParaRPr lang="en-US" sz="1000" b="1" i="0" u="none" strike="noStrike" dirty="0">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t"/>
                      <a:r>
                        <a:rPr lang="en-US" sz="1800" u="none" strike="noStrike" kern="1200">
                          <a:solidFill>
                            <a:schemeClr val="dk1"/>
                          </a:solidFill>
                          <a:effectLst/>
                          <a:latin typeface="Arial" panose="020B0604020202020204" pitchFamily="34" charset="0"/>
                          <a:ea typeface="+mn-ea"/>
                          <a:cs typeface="Arial" panose="020B0604020202020204" pitchFamily="34" charset="0"/>
                        </a:rPr>
                        <a:t>State fixed effect </a:t>
                      </a:r>
                      <a:endParaRPr lang="en-US" sz="1000" b="1" i="0" u="none" strike="noStrike" dirty="0">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t"/>
                      <a:r>
                        <a:rPr lang="en-US" sz="1800" u="none" strike="noStrike" kern="1200" dirty="0">
                          <a:solidFill>
                            <a:schemeClr val="dk1"/>
                          </a:solidFill>
                          <a:effectLst/>
                          <a:latin typeface="Arial" panose="020B0604020202020204" pitchFamily="34" charset="0"/>
                          <a:ea typeface="+mn-ea"/>
                          <a:cs typeface="Arial" panose="020B0604020202020204" pitchFamily="34" charset="0"/>
                        </a:rPr>
                        <a:t>State and Time fixed effect</a:t>
                      </a:r>
                      <a:endParaRPr lang="en-US" sz="1000" b="1" i="0" u="none" strike="noStrike" dirty="0">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3171412491"/>
                  </a:ext>
                </a:extLst>
              </a:tr>
              <a:tr h="443199">
                <a:tc>
                  <a:txBody>
                    <a:bodyPr/>
                    <a:lstStyle/>
                    <a:p>
                      <a:pPr marL="0" algn="l" defTabSz="1828800" rtl="0" eaLnBrk="1" fontAlgn="t" latinLnBrk="0" hangingPunct="1"/>
                      <a:r>
                        <a:rPr lang="en-US" sz="2000" u="none" strike="noStrike" kern="1200" dirty="0">
                          <a:solidFill>
                            <a:schemeClr val="dk1"/>
                          </a:solidFill>
                          <a:effectLst/>
                          <a:latin typeface="Arial" panose="020B0604020202020204" pitchFamily="34" charset="0"/>
                          <a:ea typeface="+mn-ea"/>
                          <a:cs typeface="Arial" panose="020B0604020202020204" pitchFamily="34" charset="0"/>
                        </a:rPr>
                        <a:t>MUS</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kern="1200" dirty="0">
                          <a:solidFill>
                            <a:schemeClr val="dk1"/>
                          </a:solidFill>
                          <a:effectLst/>
                          <a:latin typeface="Arial" panose="020B0604020202020204" pitchFamily="34" charset="0"/>
                          <a:ea typeface="+mn-ea"/>
                          <a:cs typeface="Arial" panose="020B0604020202020204" pitchFamily="34" charset="0"/>
                        </a:rPr>
                        <a:t>-0.057(0.064)</a:t>
                      </a:r>
                      <a:endParaRPr lang="en-US" sz="1000" b="1" i="0" u="none" strike="noStrike" dirty="0">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kern="1200" dirty="0">
                          <a:solidFill>
                            <a:schemeClr val="dk1"/>
                          </a:solidFill>
                          <a:effectLst/>
                          <a:latin typeface="Arial" panose="020B0604020202020204" pitchFamily="34" charset="0"/>
                          <a:ea typeface="+mn-ea"/>
                          <a:cs typeface="Arial" panose="020B0604020202020204" pitchFamily="34" charset="0"/>
                        </a:rPr>
                        <a:t>-0.091(0.062)</a:t>
                      </a:r>
                      <a:endParaRPr lang="en-NP" sz="1000" b="0" i="0" u="none" strike="noStrike" dirty="0">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kern="1200" dirty="0">
                          <a:solidFill>
                            <a:schemeClr val="dk1"/>
                          </a:solidFill>
                          <a:effectLst/>
                          <a:latin typeface="Arial" panose="020B0604020202020204" pitchFamily="34" charset="0"/>
                          <a:ea typeface="+mn-ea"/>
                          <a:cs typeface="Arial" panose="020B0604020202020204" pitchFamily="34" charset="0"/>
                        </a:rPr>
                        <a:t>-0.060(0.62)</a:t>
                      </a:r>
                      <a:endParaRPr lang="en-NP" sz="1000" b="0" i="0" u="none" strike="noStrike" dirty="0">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4856992"/>
                  </a:ext>
                </a:extLst>
              </a:tr>
              <a:tr h="443199">
                <a:tc>
                  <a:txBody>
                    <a:bodyPr/>
                    <a:lstStyle/>
                    <a:p>
                      <a:pPr marL="0" algn="l" defTabSz="1828800" rtl="0" eaLnBrk="1" fontAlgn="t" latinLnBrk="0" hangingPunct="1"/>
                      <a:r>
                        <a:rPr lang="en-US" sz="2000" u="none" strike="noStrike" kern="1200" dirty="0">
                          <a:solidFill>
                            <a:schemeClr val="dk1"/>
                          </a:solidFill>
                          <a:effectLst/>
                          <a:latin typeface="Arial" panose="020B0604020202020204" pitchFamily="34" charset="0"/>
                          <a:ea typeface="+mn-ea"/>
                          <a:cs typeface="Arial" panose="020B0604020202020204" pitchFamily="34" charset="0"/>
                        </a:rPr>
                        <a:t>EDU</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kern="1200">
                          <a:solidFill>
                            <a:schemeClr val="dk1"/>
                          </a:solidFill>
                          <a:effectLst/>
                          <a:latin typeface="Arial" panose="020B0604020202020204" pitchFamily="34" charset="0"/>
                          <a:ea typeface="+mn-ea"/>
                          <a:cs typeface="Arial" panose="020B0604020202020204" pitchFamily="34" charset="0"/>
                        </a:rPr>
                        <a:t>-82.94(43.72)</a:t>
                      </a:r>
                      <a:endParaRPr lang="en-US" sz="1000" b="1" i="0" u="none" strike="noStrike">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kern="1200" dirty="0">
                          <a:solidFill>
                            <a:schemeClr val="dk1"/>
                          </a:solidFill>
                          <a:effectLst/>
                          <a:latin typeface="Arial" panose="020B0604020202020204" pitchFamily="34" charset="0"/>
                          <a:ea typeface="+mn-ea"/>
                          <a:cs typeface="Arial" panose="020B0604020202020204" pitchFamily="34" charset="0"/>
                        </a:rPr>
                        <a:t>-34.50(38.19)</a:t>
                      </a:r>
                      <a:endParaRPr lang="en-NP" sz="1000" b="0" i="0" u="none" strike="noStrike" dirty="0">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kern="1200">
                          <a:solidFill>
                            <a:schemeClr val="dk1"/>
                          </a:solidFill>
                          <a:effectLst/>
                          <a:latin typeface="Arial" panose="020B0604020202020204" pitchFamily="34" charset="0"/>
                          <a:ea typeface="+mn-ea"/>
                          <a:cs typeface="Arial" panose="020B0604020202020204" pitchFamily="34" charset="0"/>
                        </a:rPr>
                        <a:t>-155.84(46.30)**</a:t>
                      </a:r>
                      <a:endParaRPr lang="en-NP" sz="1000" b="0" i="0" u="none" strike="noStrike">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4643626"/>
                  </a:ext>
                </a:extLst>
              </a:tr>
              <a:tr h="443199">
                <a:tc>
                  <a:txBody>
                    <a:bodyPr/>
                    <a:lstStyle/>
                    <a:p>
                      <a:pPr marL="0" algn="l" defTabSz="1828800" rtl="0" eaLnBrk="1" fontAlgn="t" latinLnBrk="0" hangingPunct="1"/>
                      <a:r>
                        <a:rPr lang="en-US" sz="2000" u="none" strike="noStrike" kern="1200" dirty="0">
                          <a:solidFill>
                            <a:schemeClr val="dk1"/>
                          </a:solidFill>
                          <a:effectLst/>
                          <a:latin typeface="Arial" panose="020B0604020202020204" pitchFamily="34" charset="0"/>
                          <a:ea typeface="+mn-ea"/>
                          <a:cs typeface="Arial" panose="020B0604020202020204" pitchFamily="34" charset="0"/>
                        </a:rPr>
                        <a:t>UNEMP</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kern="1200">
                          <a:solidFill>
                            <a:schemeClr val="dk1"/>
                          </a:solidFill>
                          <a:effectLst/>
                          <a:latin typeface="Arial" panose="020B0604020202020204" pitchFamily="34" charset="0"/>
                          <a:ea typeface="+mn-ea"/>
                          <a:cs typeface="Arial" panose="020B0604020202020204" pitchFamily="34" charset="0"/>
                        </a:rPr>
                        <a:t>14.93(4.35)***</a:t>
                      </a:r>
                      <a:endParaRPr lang="en-US" sz="1000" b="1" i="0" u="none" strike="noStrike">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kern="1200" dirty="0">
                          <a:solidFill>
                            <a:schemeClr val="dk1"/>
                          </a:solidFill>
                          <a:effectLst/>
                          <a:latin typeface="Arial" panose="020B0604020202020204" pitchFamily="34" charset="0"/>
                          <a:ea typeface="+mn-ea"/>
                          <a:cs typeface="Arial" panose="020B0604020202020204" pitchFamily="34" charset="0"/>
                        </a:rPr>
                        <a:t>0.98(2.11)</a:t>
                      </a:r>
                      <a:endParaRPr lang="en-NP" sz="1000" b="0" i="0" u="none" strike="noStrike" dirty="0">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kern="1200">
                          <a:solidFill>
                            <a:schemeClr val="dk1"/>
                          </a:solidFill>
                          <a:effectLst/>
                          <a:latin typeface="Arial" panose="020B0604020202020204" pitchFamily="34" charset="0"/>
                          <a:ea typeface="+mn-ea"/>
                          <a:cs typeface="Arial" panose="020B0604020202020204" pitchFamily="34" charset="0"/>
                        </a:rPr>
                        <a:t>13.48(4.39)***</a:t>
                      </a:r>
                      <a:endParaRPr lang="en-NP" sz="1000" b="0" i="0" u="none" strike="noStrike">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8909737"/>
                  </a:ext>
                </a:extLst>
              </a:tr>
              <a:tr h="443199">
                <a:tc>
                  <a:txBody>
                    <a:bodyPr/>
                    <a:lstStyle/>
                    <a:p>
                      <a:pPr marL="0" algn="l" defTabSz="1828800" rtl="0" eaLnBrk="1" fontAlgn="t" latinLnBrk="0" hangingPunct="1"/>
                      <a:r>
                        <a:rPr lang="en-US" sz="2000" u="none" strike="noStrike" kern="1200" dirty="0">
                          <a:solidFill>
                            <a:schemeClr val="dk1"/>
                          </a:solidFill>
                          <a:effectLst/>
                          <a:latin typeface="Arial" panose="020B0604020202020204" pitchFamily="34" charset="0"/>
                          <a:ea typeface="+mn-ea"/>
                          <a:cs typeface="Arial" panose="020B0604020202020204" pitchFamily="34" charset="0"/>
                        </a:rPr>
                        <a:t>POL</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kern="1200">
                          <a:solidFill>
                            <a:schemeClr val="dk1"/>
                          </a:solidFill>
                          <a:effectLst/>
                          <a:latin typeface="Arial" panose="020B0604020202020204" pitchFamily="34" charset="0"/>
                          <a:ea typeface="+mn-ea"/>
                          <a:cs typeface="Arial" panose="020B0604020202020204" pitchFamily="34" charset="0"/>
                        </a:rPr>
                        <a:t>0.039(0.045)</a:t>
                      </a:r>
                      <a:endParaRPr lang="en-US" sz="1000" b="1" i="0" u="none" strike="noStrike">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kern="1200">
                          <a:solidFill>
                            <a:schemeClr val="dk1"/>
                          </a:solidFill>
                          <a:effectLst/>
                          <a:latin typeface="Arial" panose="020B0604020202020204" pitchFamily="34" charset="0"/>
                          <a:ea typeface="+mn-ea"/>
                          <a:cs typeface="Arial" panose="020B0604020202020204" pitchFamily="34" charset="0"/>
                        </a:rPr>
                        <a:t>0.060(0.024) **</a:t>
                      </a:r>
                      <a:endParaRPr lang="en-NP" sz="1000" b="0" i="0" u="none" strike="noStrike">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kern="1200" dirty="0">
                          <a:solidFill>
                            <a:schemeClr val="dk1"/>
                          </a:solidFill>
                          <a:effectLst/>
                          <a:latin typeface="Arial" panose="020B0604020202020204" pitchFamily="34" charset="0"/>
                          <a:ea typeface="+mn-ea"/>
                          <a:cs typeface="Arial" panose="020B0604020202020204" pitchFamily="34" charset="0"/>
                        </a:rPr>
                        <a:t>0.023(0.044)</a:t>
                      </a:r>
                      <a:endParaRPr lang="en-NP" sz="1000" b="0" i="0" u="none" strike="noStrike" dirty="0">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3245641"/>
                  </a:ext>
                </a:extLst>
              </a:tr>
              <a:tr h="443199">
                <a:tc>
                  <a:txBody>
                    <a:bodyPr/>
                    <a:lstStyle/>
                    <a:p>
                      <a:pPr marL="0" algn="l" defTabSz="1828800" rtl="0" eaLnBrk="1" fontAlgn="t" latinLnBrk="0" hangingPunct="1"/>
                      <a:r>
                        <a:rPr lang="en-US" sz="2000" u="none" strike="noStrike" kern="1200" dirty="0">
                          <a:solidFill>
                            <a:schemeClr val="dk1"/>
                          </a:solidFill>
                          <a:effectLst/>
                          <a:latin typeface="Arial" panose="020B0604020202020204" pitchFamily="34" charset="0"/>
                          <a:ea typeface="+mn-ea"/>
                          <a:cs typeface="Arial" panose="020B0604020202020204" pitchFamily="34" charset="0"/>
                        </a:rPr>
                        <a:t>CONST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kern="1200">
                          <a:solidFill>
                            <a:schemeClr val="dk1"/>
                          </a:solidFill>
                          <a:effectLst/>
                          <a:latin typeface="Arial" panose="020B0604020202020204" pitchFamily="34" charset="0"/>
                          <a:ea typeface="+mn-ea"/>
                          <a:cs typeface="Arial" panose="020B0604020202020204" pitchFamily="34" charset="0"/>
                        </a:rPr>
                        <a:t>799.88(241.52)***</a:t>
                      </a:r>
                      <a:endParaRPr lang="en-US" sz="1000" b="1" i="0" u="none" strike="noStrike" dirty="0">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kern="1200">
                          <a:solidFill>
                            <a:schemeClr val="dk1"/>
                          </a:solidFill>
                          <a:effectLst/>
                          <a:latin typeface="Arial" panose="020B0604020202020204" pitchFamily="34" charset="0"/>
                          <a:ea typeface="+mn-ea"/>
                          <a:cs typeface="Arial" panose="020B0604020202020204" pitchFamily="34" charset="0"/>
                        </a:rPr>
                        <a:t>579.29(235.27)**</a:t>
                      </a:r>
                      <a:endParaRPr lang="en-NP" sz="1000" b="0" i="0" u="none" strike="noStrike">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kern="1200" dirty="0">
                          <a:solidFill>
                            <a:schemeClr val="dk1"/>
                          </a:solidFill>
                          <a:effectLst/>
                          <a:latin typeface="Arial" panose="020B0604020202020204" pitchFamily="34" charset="0"/>
                          <a:ea typeface="+mn-ea"/>
                          <a:cs typeface="Arial" panose="020B0604020202020204" pitchFamily="34" charset="0"/>
                        </a:rPr>
                        <a:t>1005.54(270.48)***</a:t>
                      </a:r>
                      <a:endParaRPr lang="en-NP" sz="1000" b="0" i="0" u="none" strike="noStrike" dirty="0">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5857719"/>
                  </a:ext>
                </a:extLst>
              </a:tr>
              <a:tr h="443199">
                <a:tc>
                  <a:txBody>
                    <a:bodyPr/>
                    <a:lstStyle/>
                    <a:p>
                      <a:pPr algn="l" fontAlgn="t"/>
                      <a:r>
                        <a:rPr lang="en-NP" sz="1000" u="none" strike="noStrike" dirty="0">
                          <a:effectLst/>
                        </a:rPr>
                        <a:t> </a:t>
                      </a:r>
                      <a:endParaRPr lang="en-NP" sz="10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t"/>
                      <a:endParaRPr lang="en-NP" sz="1000" b="1" i="0" u="none" strike="noStrike" dirty="0">
                        <a:solidFill>
                          <a:srgbClr val="000000"/>
                        </a:solidFill>
                        <a:effectLst/>
                        <a:latin typeface="Calibri" panose="020F0502020204030204" pitchFamily="34" charset="0"/>
                      </a:endParaRPr>
                    </a:p>
                  </a:txBody>
                  <a:tcPr marL="9525" marR="9525" marT="9525" marB="0">
                    <a:lnT w="12700" cap="flat" cmpd="sng" algn="ctr">
                      <a:solidFill>
                        <a:schemeClr val="tx1"/>
                      </a:solidFill>
                      <a:prstDash val="solid"/>
                      <a:round/>
                      <a:headEnd type="none" w="med" len="med"/>
                      <a:tailEnd type="none" w="med" len="med"/>
                    </a:lnT>
                  </a:tcPr>
                </a:tc>
                <a:tc>
                  <a:txBody>
                    <a:bodyPr/>
                    <a:lstStyle/>
                    <a:p>
                      <a:pPr algn="l" fontAlgn="t"/>
                      <a:endParaRPr lang="en-NP" sz="1000" b="0" i="0" u="none" strike="noStrike" dirty="0">
                        <a:solidFill>
                          <a:srgbClr val="000000"/>
                        </a:solidFill>
                        <a:effectLst/>
                        <a:latin typeface="Calibri" panose="020F0502020204030204" pitchFamily="34" charset="0"/>
                      </a:endParaRPr>
                    </a:p>
                  </a:txBody>
                  <a:tcPr marL="9525" marR="9525" marT="9525" marB="0">
                    <a:lnT w="12700" cap="flat" cmpd="sng" algn="ctr">
                      <a:solidFill>
                        <a:schemeClr val="tx1"/>
                      </a:solidFill>
                      <a:prstDash val="solid"/>
                      <a:round/>
                      <a:headEnd type="none" w="med" len="med"/>
                      <a:tailEnd type="none" w="med" len="med"/>
                    </a:lnT>
                  </a:tcPr>
                </a:tc>
                <a:tc>
                  <a:txBody>
                    <a:bodyPr/>
                    <a:lstStyle/>
                    <a:p>
                      <a:pPr algn="l" fontAlgn="t"/>
                      <a:r>
                        <a:rPr lang="en-NP" sz="1000" u="none" strike="noStrike" dirty="0">
                          <a:effectLst/>
                        </a:rPr>
                        <a:t> </a:t>
                      </a:r>
                      <a:endParaRPr lang="en-NP" sz="1000" b="0" i="0" u="none" strike="noStrike" dirty="0">
                        <a:solidFill>
                          <a:srgbClr val="000000"/>
                        </a:solidFill>
                        <a:effectLst/>
                        <a:latin typeface="Calibri" panose="020F0502020204030204" pitchFamily="34" charset="0"/>
                      </a:endParaRPr>
                    </a:p>
                  </a:txBody>
                  <a:tcPr marL="9525" marR="9525" marT="9525"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3335728"/>
                  </a:ext>
                </a:extLst>
              </a:tr>
              <a:tr h="778322">
                <a:tc gridSpan="4">
                  <a:txBody>
                    <a:bodyPr/>
                    <a:lstStyle/>
                    <a:p>
                      <a:pPr algn="ctr" fontAlgn="t"/>
                      <a:r>
                        <a:rPr lang="en-US" sz="2400" b="1" u="none" strike="noStrike" dirty="0">
                          <a:effectLst/>
                          <a:latin typeface="Arial" panose="020B0604020202020204" pitchFamily="34" charset="0"/>
                          <a:cs typeface="Arial" panose="020B0604020202020204" pitchFamily="34" charset="0"/>
                        </a:rPr>
                        <a:t>Table showing: Regression results with Property crime rate as the dependent variable</a:t>
                      </a:r>
                      <a:endParaRPr lang="en-US" sz="2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NP"/>
                    </a:p>
                  </a:txBody>
                  <a:tcPr/>
                </a:tc>
                <a:tc hMerge="1">
                  <a:txBody>
                    <a:bodyPr/>
                    <a:lstStyle/>
                    <a:p>
                      <a:endParaRPr lang="en-NP"/>
                    </a:p>
                  </a:txBody>
                  <a:tcPr>
                    <a:lnL w="12700" cap="flat" cmpd="sng" algn="ctr">
                      <a:solidFill>
                        <a:schemeClr val="tx1"/>
                      </a:solidFill>
                      <a:prstDash val="solid"/>
                      <a:round/>
                      <a:headEnd type="none" w="med" len="med"/>
                      <a:tailEnd type="none" w="med" len="med"/>
                    </a:lnL>
                  </a:tcPr>
                </a:tc>
                <a:tc hMerge="1">
                  <a:txBody>
                    <a:bodyPr/>
                    <a:lstStyle/>
                    <a:p>
                      <a:endParaRPr lang="en-NP"/>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69662610"/>
                  </a:ext>
                </a:extLst>
              </a:tr>
              <a:tr h="606947">
                <a:tc>
                  <a:txBody>
                    <a:bodyPr/>
                    <a:lstStyle/>
                    <a:p>
                      <a:pPr marL="0" algn="ctr" defTabSz="1828800" rtl="0" eaLnBrk="1" fontAlgn="t" latinLnBrk="0" hangingPunct="1"/>
                      <a:r>
                        <a:rPr lang="en-US" sz="1800" u="none" strike="noStrike" kern="1200" dirty="0">
                          <a:solidFill>
                            <a:schemeClr val="dk1"/>
                          </a:solidFill>
                          <a:effectLst/>
                          <a:latin typeface="Arial" panose="020B0604020202020204" pitchFamily="34" charset="0"/>
                          <a:ea typeface="+mn-ea"/>
                          <a:cs typeface="Arial" panose="020B0604020202020204" pitchFamily="34" charset="0"/>
                        </a:rPr>
                        <a:t>Variable</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t"/>
                      <a:r>
                        <a:rPr lang="en-US" sz="1800" u="none" strike="noStrike" kern="1200">
                          <a:solidFill>
                            <a:schemeClr val="dk1"/>
                          </a:solidFill>
                          <a:effectLst/>
                          <a:latin typeface="Arial" panose="020B0604020202020204" pitchFamily="34" charset="0"/>
                          <a:ea typeface="+mn-ea"/>
                          <a:cs typeface="Arial" panose="020B0604020202020204" pitchFamily="34" charset="0"/>
                        </a:rPr>
                        <a:t>Time Fixed effect</a:t>
                      </a:r>
                      <a:endParaRPr lang="en-US" sz="1000" b="1" i="0" u="none" strike="noStrike" dirty="0">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l" fontAlgn="t"/>
                      <a:r>
                        <a:rPr lang="en-US" sz="1800" u="none" strike="noStrike" kern="1200">
                          <a:solidFill>
                            <a:schemeClr val="dk1"/>
                          </a:solidFill>
                          <a:effectLst/>
                          <a:latin typeface="Arial" panose="020B0604020202020204" pitchFamily="34" charset="0"/>
                          <a:ea typeface="+mn-ea"/>
                          <a:cs typeface="Arial" panose="020B0604020202020204" pitchFamily="34" charset="0"/>
                        </a:rPr>
                        <a:t>State fixed effect </a:t>
                      </a:r>
                      <a:endParaRPr lang="en-US" sz="1000" b="1" i="0" u="none" strike="noStrike" dirty="0">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l" fontAlgn="t"/>
                      <a:r>
                        <a:rPr lang="en-US" sz="1800" u="none" strike="noStrike" kern="1200">
                          <a:solidFill>
                            <a:schemeClr val="dk1"/>
                          </a:solidFill>
                          <a:effectLst/>
                          <a:latin typeface="Arial" panose="020B0604020202020204" pitchFamily="34" charset="0"/>
                          <a:ea typeface="+mn-ea"/>
                          <a:cs typeface="Arial" panose="020B0604020202020204" pitchFamily="34" charset="0"/>
                        </a:rPr>
                        <a:t>State and Time fixed effect</a:t>
                      </a:r>
                      <a:endParaRPr lang="en-US" sz="1000" b="1" i="0" u="none" strike="noStrike" dirty="0">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332764867"/>
                  </a:ext>
                </a:extLst>
              </a:tr>
              <a:tr h="443199">
                <a:tc>
                  <a:txBody>
                    <a:bodyPr/>
                    <a:lstStyle/>
                    <a:p>
                      <a:pPr marL="0" algn="l" defTabSz="1828800" rtl="0" eaLnBrk="1" fontAlgn="t" latinLnBrk="0" hangingPunct="1"/>
                      <a:r>
                        <a:rPr lang="en-US" sz="2000" u="none" strike="noStrike" kern="1200" dirty="0">
                          <a:solidFill>
                            <a:schemeClr val="dk1"/>
                          </a:solidFill>
                          <a:effectLst/>
                          <a:latin typeface="Arial" panose="020B0604020202020204" pitchFamily="34" charset="0"/>
                          <a:ea typeface="+mn-ea"/>
                          <a:cs typeface="Arial" panose="020B0604020202020204" pitchFamily="34" charset="0"/>
                        </a:rPr>
                        <a:t>MUS</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kern="1200" dirty="0">
                          <a:solidFill>
                            <a:schemeClr val="dk1"/>
                          </a:solidFill>
                          <a:effectLst/>
                          <a:latin typeface="Arial" panose="020B0604020202020204" pitchFamily="34" charset="0"/>
                          <a:ea typeface="+mn-ea"/>
                          <a:cs typeface="Arial" panose="020B0604020202020204" pitchFamily="34" charset="0"/>
                        </a:rPr>
                        <a:t>-0.13(0.18)</a:t>
                      </a:r>
                      <a:endParaRPr lang="en-US" sz="1000" b="1" i="0" u="none" strike="noStrike" dirty="0">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kern="1200">
                          <a:solidFill>
                            <a:schemeClr val="dk1"/>
                          </a:solidFill>
                          <a:effectLst/>
                          <a:latin typeface="Arial" panose="020B0604020202020204" pitchFamily="34" charset="0"/>
                          <a:ea typeface="+mn-ea"/>
                          <a:cs typeface="Arial" panose="020B0604020202020204" pitchFamily="34" charset="0"/>
                        </a:rPr>
                        <a:t>-0.23(0.20)</a:t>
                      </a:r>
                      <a:endParaRPr lang="en-NP" sz="1000" b="0" i="0" u="none" strike="noStrike" dirty="0">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kern="1200">
                          <a:solidFill>
                            <a:schemeClr val="dk1"/>
                          </a:solidFill>
                          <a:effectLst/>
                          <a:latin typeface="Arial" panose="020B0604020202020204" pitchFamily="34" charset="0"/>
                          <a:ea typeface="+mn-ea"/>
                          <a:cs typeface="Arial" panose="020B0604020202020204" pitchFamily="34" charset="0"/>
                        </a:rPr>
                        <a:t>-0.12(0.18)</a:t>
                      </a:r>
                      <a:endParaRPr lang="en-NP" sz="1000" b="0" i="0" u="none" strike="noStrike">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2522887"/>
                  </a:ext>
                </a:extLst>
              </a:tr>
              <a:tr h="443199">
                <a:tc>
                  <a:txBody>
                    <a:bodyPr/>
                    <a:lstStyle/>
                    <a:p>
                      <a:pPr marL="0" algn="l" defTabSz="1828800" rtl="0" eaLnBrk="1" fontAlgn="t" latinLnBrk="0" hangingPunct="1"/>
                      <a:r>
                        <a:rPr lang="en-US" sz="2000" u="none" strike="noStrike" kern="1200" dirty="0">
                          <a:solidFill>
                            <a:schemeClr val="dk1"/>
                          </a:solidFill>
                          <a:effectLst/>
                          <a:latin typeface="Arial" panose="020B0604020202020204" pitchFamily="34" charset="0"/>
                          <a:ea typeface="+mn-ea"/>
                          <a:cs typeface="Arial" panose="020B0604020202020204" pitchFamily="34" charset="0"/>
                        </a:rPr>
                        <a:t>EDU</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kern="1200">
                          <a:solidFill>
                            <a:schemeClr val="dk1"/>
                          </a:solidFill>
                          <a:effectLst/>
                          <a:latin typeface="Arial" panose="020B0604020202020204" pitchFamily="34" charset="0"/>
                          <a:ea typeface="+mn-ea"/>
                          <a:cs typeface="Arial" panose="020B0604020202020204" pitchFamily="34" charset="0"/>
                        </a:rPr>
                        <a:t>-470.16(197.36)**</a:t>
                      </a:r>
                      <a:endParaRPr lang="en-US" sz="1000" b="1" i="0" u="none" strike="noStrike">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kern="1200">
                          <a:solidFill>
                            <a:schemeClr val="dk1"/>
                          </a:solidFill>
                          <a:effectLst/>
                          <a:latin typeface="Arial" panose="020B0604020202020204" pitchFamily="34" charset="0"/>
                          <a:ea typeface="+mn-ea"/>
                          <a:cs typeface="Arial" panose="020B0604020202020204" pitchFamily="34" charset="0"/>
                        </a:rPr>
                        <a:t>-1385.50(148.75)***</a:t>
                      </a:r>
                      <a:endParaRPr lang="en-NP" sz="1000" b="0" i="0" u="none" strike="noStrike">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kern="1200">
                          <a:solidFill>
                            <a:schemeClr val="dk1"/>
                          </a:solidFill>
                          <a:effectLst/>
                          <a:latin typeface="Arial" panose="020B0604020202020204" pitchFamily="34" charset="0"/>
                          <a:ea typeface="+mn-ea"/>
                          <a:cs typeface="Arial" panose="020B0604020202020204" pitchFamily="34" charset="0"/>
                        </a:rPr>
                        <a:t>-559.79(146.53) ***</a:t>
                      </a:r>
                      <a:endParaRPr lang="en-NP" sz="1000" b="0" i="0" u="none" strike="noStrike">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3540899"/>
                  </a:ext>
                </a:extLst>
              </a:tr>
              <a:tr h="330136">
                <a:tc>
                  <a:txBody>
                    <a:bodyPr/>
                    <a:lstStyle/>
                    <a:p>
                      <a:pPr marL="0" algn="l" defTabSz="1828800" rtl="0" eaLnBrk="1" fontAlgn="t" latinLnBrk="0" hangingPunct="1"/>
                      <a:r>
                        <a:rPr lang="en-US" sz="2000" u="none" strike="noStrike" kern="1200" dirty="0">
                          <a:solidFill>
                            <a:schemeClr val="dk1"/>
                          </a:solidFill>
                          <a:effectLst/>
                          <a:latin typeface="Arial" panose="020B0604020202020204" pitchFamily="34" charset="0"/>
                          <a:ea typeface="+mn-ea"/>
                          <a:cs typeface="Arial" panose="020B0604020202020204" pitchFamily="34" charset="0"/>
                        </a:rPr>
                        <a:t>UNEMP</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kern="1200">
                          <a:solidFill>
                            <a:schemeClr val="dk1"/>
                          </a:solidFill>
                          <a:effectLst/>
                          <a:latin typeface="Arial" panose="020B0604020202020204" pitchFamily="34" charset="0"/>
                          <a:ea typeface="+mn-ea"/>
                          <a:cs typeface="Arial" panose="020B0604020202020204" pitchFamily="34" charset="0"/>
                        </a:rPr>
                        <a:t>54.61(24.81)**</a:t>
                      </a:r>
                      <a:endParaRPr lang="en-US" sz="1000" b="1" i="0" u="none" strike="noStrike">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kern="1200" dirty="0">
                          <a:solidFill>
                            <a:schemeClr val="dk1"/>
                          </a:solidFill>
                          <a:effectLst/>
                          <a:latin typeface="Arial" panose="020B0604020202020204" pitchFamily="34" charset="0"/>
                          <a:ea typeface="+mn-ea"/>
                          <a:cs typeface="Arial" panose="020B0604020202020204" pitchFamily="34" charset="0"/>
                        </a:rPr>
                        <a:t>35.19(11.38)***</a:t>
                      </a:r>
                      <a:endParaRPr lang="en-NP" sz="1000" b="0" i="0" u="none" strike="noStrike" dirty="0">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kern="1200">
                          <a:solidFill>
                            <a:schemeClr val="dk1"/>
                          </a:solidFill>
                          <a:effectLst/>
                          <a:latin typeface="Arial" panose="020B0604020202020204" pitchFamily="34" charset="0"/>
                          <a:ea typeface="+mn-ea"/>
                          <a:cs typeface="Arial" panose="020B0604020202020204" pitchFamily="34" charset="0"/>
                        </a:rPr>
                        <a:t>50.75(24.74)**</a:t>
                      </a:r>
                      <a:endParaRPr lang="en-NP" sz="1000" b="0" i="0" u="none" strike="noStrike">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0123744"/>
                  </a:ext>
                </a:extLst>
              </a:tr>
              <a:tr h="443199">
                <a:tc>
                  <a:txBody>
                    <a:bodyPr/>
                    <a:lstStyle/>
                    <a:p>
                      <a:pPr marL="0" algn="l" defTabSz="1828800" rtl="0" eaLnBrk="1" fontAlgn="t" latinLnBrk="0" hangingPunct="1"/>
                      <a:r>
                        <a:rPr lang="en-US" sz="2000" u="none" strike="noStrike" kern="1200" dirty="0">
                          <a:solidFill>
                            <a:schemeClr val="dk1"/>
                          </a:solidFill>
                          <a:effectLst/>
                          <a:latin typeface="Arial" panose="020B0604020202020204" pitchFamily="34" charset="0"/>
                          <a:ea typeface="+mn-ea"/>
                          <a:cs typeface="Arial" panose="020B0604020202020204" pitchFamily="34" charset="0"/>
                        </a:rPr>
                        <a:t>POL</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kern="1200">
                          <a:solidFill>
                            <a:schemeClr val="dk1"/>
                          </a:solidFill>
                          <a:effectLst/>
                          <a:latin typeface="Arial" panose="020B0604020202020204" pitchFamily="34" charset="0"/>
                          <a:ea typeface="+mn-ea"/>
                          <a:cs typeface="Arial" panose="020B0604020202020204" pitchFamily="34" charset="0"/>
                        </a:rPr>
                        <a:t>0.41(0.15)***</a:t>
                      </a:r>
                      <a:endParaRPr lang="en-US" sz="1000" b="1" i="0" u="none" strike="noStrike">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kern="1200" dirty="0">
                          <a:solidFill>
                            <a:schemeClr val="dk1"/>
                          </a:solidFill>
                          <a:effectLst/>
                          <a:latin typeface="Arial" panose="020B0604020202020204" pitchFamily="34" charset="0"/>
                          <a:ea typeface="+mn-ea"/>
                          <a:cs typeface="Arial" panose="020B0604020202020204" pitchFamily="34" charset="0"/>
                        </a:rPr>
                        <a:t>0.34(0.083)***</a:t>
                      </a:r>
                      <a:endParaRPr lang="en-NP" sz="1000" b="0" i="0" u="none" strike="noStrike" dirty="0">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kern="1200" dirty="0">
                          <a:solidFill>
                            <a:schemeClr val="dk1"/>
                          </a:solidFill>
                          <a:effectLst/>
                          <a:latin typeface="Arial" panose="020B0604020202020204" pitchFamily="34" charset="0"/>
                          <a:ea typeface="+mn-ea"/>
                          <a:cs typeface="Arial" panose="020B0604020202020204" pitchFamily="34" charset="0"/>
                        </a:rPr>
                        <a:t>0.39(0.16)** </a:t>
                      </a:r>
                      <a:endParaRPr lang="en-NP" sz="1000" b="0" i="0" u="none" strike="noStrike" dirty="0">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2279468"/>
                  </a:ext>
                </a:extLst>
              </a:tr>
              <a:tr h="443199">
                <a:tc>
                  <a:txBody>
                    <a:bodyPr/>
                    <a:lstStyle/>
                    <a:p>
                      <a:pPr marL="0" algn="l" defTabSz="1828800" rtl="0" eaLnBrk="1" fontAlgn="t" latinLnBrk="0" hangingPunct="1"/>
                      <a:r>
                        <a:rPr lang="en-US" sz="2000" u="none" strike="noStrike" kern="1200" dirty="0">
                          <a:solidFill>
                            <a:schemeClr val="dk1"/>
                          </a:solidFill>
                          <a:effectLst/>
                          <a:latin typeface="Arial" panose="020B0604020202020204" pitchFamily="34" charset="0"/>
                          <a:ea typeface="+mn-ea"/>
                          <a:cs typeface="Arial" panose="020B0604020202020204" pitchFamily="34" charset="0"/>
                        </a:rPr>
                        <a:t>CONST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kern="1200" dirty="0">
                          <a:solidFill>
                            <a:schemeClr val="dk1"/>
                          </a:solidFill>
                          <a:effectLst/>
                          <a:latin typeface="Arial" panose="020B0604020202020204" pitchFamily="34" charset="0"/>
                          <a:ea typeface="+mn-ea"/>
                          <a:cs typeface="Arial" panose="020B0604020202020204" pitchFamily="34" charset="0"/>
                        </a:rPr>
                        <a:t>5407.037( 1100.27)***</a:t>
                      </a:r>
                      <a:endParaRPr lang="en-US" sz="1000" b="1" i="0" u="none" strike="noStrike" dirty="0">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kern="1200" dirty="0">
                          <a:solidFill>
                            <a:schemeClr val="dk1"/>
                          </a:solidFill>
                          <a:effectLst/>
                          <a:latin typeface="Arial" panose="020B0604020202020204" pitchFamily="34" charset="0"/>
                          <a:ea typeface="+mn-ea"/>
                          <a:cs typeface="Arial" panose="020B0604020202020204" pitchFamily="34" charset="0"/>
                        </a:rPr>
                        <a:t>10703(930.52)***</a:t>
                      </a:r>
                      <a:endParaRPr lang="en-NP" sz="1000" b="0" i="0" u="none" strike="noStrike" dirty="0">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NP" sz="2000" u="none" strike="noStrike" kern="1200" dirty="0">
                          <a:solidFill>
                            <a:schemeClr val="dk1"/>
                          </a:solidFill>
                          <a:effectLst/>
                          <a:latin typeface="Arial" panose="020B0604020202020204" pitchFamily="34" charset="0"/>
                          <a:ea typeface="+mn-ea"/>
                          <a:cs typeface="Arial" panose="020B0604020202020204" pitchFamily="34" charset="0"/>
                        </a:rPr>
                        <a:t>5960.19(825.65)***</a:t>
                      </a:r>
                      <a:endParaRPr lang="en-NP" sz="1000" b="0" i="0" u="none" strike="noStrike" dirty="0">
                        <a:solidFill>
                          <a:srgbClr val="000000"/>
                        </a:solidFill>
                        <a:effectLst/>
                        <a:latin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9787163"/>
                  </a:ext>
                </a:extLst>
              </a:tr>
            </a:tbl>
          </a:graphicData>
        </a:graphic>
      </p:graphicFrame>
      <p:sp>
        <p:nvSpPr>
          <p:cNvPr id="6" name="TextBox 5">
            <a:extLst>
              <a:ext uri="{FF2B5EF4-FFF2-40B4-BE49-F238E27FC236}">
                <a16:creationId xmlns:a16="http://schemas.microsoft.com/office/drawing/2014/main" id="{380A2D5B-CB03-2047-A188-F6FC11BEBD42}"/>
              </a:ext>
            </a:extLst>
          </p:cNvPr>
          <p:cNvSpPr txBox="1"/>
          <p:nvPr/>
        </p:nvSpPr>
        <p:spPr>
          <a:xfrm>
            <a:off x="8799874" y="23944513"/>
            <a:ext cx="9827941" cy="830997"/>
          </a:xfrm>
          <a:prstGeom prst="rect">
            <a:avLst/>
          </a:prstGeom>
          <a:noFill/>
          <a:ln>
            <a:solidFill>
              <a:schemeClr val="tx1"/>
            </a:solidFill>
          </a:ln>
        </p:spPr>
        <p:txBody>
          <a:bodyPr wrap="square" rtlCol="0">
            <a:spAutoFit/>
          </a:bodyPr>
          <a:lstStyle/>
          <a:p>
            <a:r>
              <a:rPr lang="en-NP" sz="2400" dirty="0">
                <a:latin typeface="Arial" panose="020B0604020202020204" pitchFamily="34" charset="0"/>
                <a:cs typeface="Arial" panose="020B0604020202020204" pitchFamily="34" charset="0"/>
              </a:rPr>
              <a:t>The superscript * denotes statistical significane. </a:t>
            </a:r>
            <a:r>
              <a:rPr lang="en-US" sz="2400" dirty="0">
                <a:latin typeface="Arial" panose="020B0604020202020204" pitchFamily="34" charset="0"/>
                <a:cs typeface="Arial" panose="020B0604020202020204" pitchFamily="34" charset="0"/>
              </a:rPr>
              <a:t>A(</a:t>
            </a:r>
            <a:r>
              <a:rPr lang="en-NP" sz="2400" dirty="0">
                <a:latin typeface="Arial" panose="020B0604020202020204" pitchFamily="34" charset="0"/>
                <a:cs typeface="Arial" panose="020B0604020202020204" pitchFamily="34" charset="0"/>
              </a:rPr>
              <a:t>B)- A represents the coefficient value and B represents the standard deviation. </a:t>
            </a:r>
          </a:p>
        </p:txBody>
      </p:sp>
      <p:sp>
        <p:nvSpPr>
          <p:cNvPr id="7" name="TextBox 6">
            <a:extLst>
              <a:ext uri="{FF2B5EF4-FFF2-40B4-BE49-F238E27FC236}">
                <a16:creationId xmlns:a16="http://schemas.microsoft.com/office/drawing/2014/main" id="{07F0B291-E3D0-324E-BF45-2423C435C8EE}"/>
              </a:ext>
            </a:extLst>
          </p:cNvPr>
          <p:cNvSpPr txBox="1"/>
          <p:nvPr/>
        </p:nvSpPr>
        <p:spPr>
          <a:xfrm>
            <a:off x="19186422" y="10870736"/>
            <a:ext cx="7318844" cy="3416320"/>
          </a:xfrm>
          <a:prstGeom prst="rect">
            <a:avLst/>
          </a:prstGeom>
          <a:noFill/>
        </p:spPr>
        <p:txBody>
          <a:bodyPr wrap="square" rtlCol="0">
            <a:spAutoFit/>
          </a:bodyPr>
          <a:lstStyle/>
          <a:p>
            <a:pPr indent="-381000">
              <a:defRPr/>
            </a:pPr>
            <a:r>
              <a:rPr lang="en-US" sz="2400" dirty="0">
                <a:latin typeface="Arial" pitchFamily="-108" charset="0"/>
                <a:ea typeface="ＭＳ Ｐゴシック" pitchFamily="-108" charset="-128"/>
                <a:cs typeface="ＭＳ Ｐゴシック" pitchFamily="-108" charset="-128"/>
              </a:rPr>
              <a:t>• A percent increase in the unemployment rate, on average, caused for roughly 51 and 13 more property and violent crimes to be reported</a:t>
            </a:r>
            <a:r>
              <a:rPr lang="en-US" sz="2400" b="1" dirty="0">
                <a:latin typeface="Arial" pitchFamily="-108" charset="0"/>
                <a:ea typeface="ＭＳ Ｐゴシック" pitchFamily="-108" charset="-128"/>
                <a:cs typeface="ＭＳ Ｐゴシック" pitchFamily="-108" charset="-128"/>
              </a:rPr>
              <a:t>.(State and time fixed effect model</a:t>
            </a:r>
            <a:r>
              <a:rPr lang="en-US" sz="2400" dirty="0">
                <a:latin typeface="Arial" pitchFamily="-108" charset="0"/>
                <a:ea typeface="ＭＳ Ｐゴシック" pitchFamily="-108" charset="-128"/>
                <a:cs typeface="ＭＳ Ｐゴシック" pitchFamily="-108" charset="-128"/>
              </a:rPr>
              <a:t>)</a:t>
            </a:r>
          </a:p>
          <a:p>
            <a:pPr indent="-381000">
              <a:defRPr/>
            </a:pPr>
            <a:endParaRPr lang="en-US" sz="2400" dirty="0">
              <a:latin typeface="Arial" pitchFamily="-108" charset="0"/>
              <a:ea typeface="ＭＳ Ｐゴシック" pitchFamily="-108" charset="-128"/>
              <a:cs typeface="ＭＳ Ｐゴシック" pitchFamily="-108" charset="-128"/>
            </a:endParaRPr>
          </a:p>
          <a:p>
            <a:pPr indent="-381000">
              <a:defRPr/>
            </a:pPr>
            <a:r>
              <a:rPr lang="en-US" sz="2400" dirty="0">
                <a:latin typeface="Arial" pitchFamily="-108" charset="0"/>
                <a:ea typeface="ＭＳ Ｐゴシック" pitchFamily="-108" charset="-128"/>
                <a:cs typeface="ＭＳ Ｐゴシック" pitchFamily="-108" charset="-128"/>
              </a:rPr>
              <a:t>• A higher police population in states reported on average 0.39 more property crimes.</a:t>
            </a:r>
            <a:r>
              <a:rPr lang="en-US" sz="2400" b="1" dirty="0">
                <a:latin typeface="Arial" pitchFamily="-108" charset="0"/>
                <a:ea typeface="ＭＳ Ｐゴシック" pitchFamily="-108" charset="-128"/>
                <a:cs typeface="ＭＳ Ｐゴシック" pitchFamily="-108" charset="-128"/>
              </a:rPr>
              <a:t> (State and time fixed effect model</a:t>
            </a:r>
            <a:r>
              <a:rPr lang="en-US" sz="2400" dirty="0">
                <a:latin typeface="Arial" pitchFamily="-108" charset="0"/>
                <a:ea typeface="ＭＳ Ｐゴシック" pitchFamily="-108" charset="-128"/>
                <a:cs typeface="ＭＳ Ｐゴシック" pitchFamily="-108" charset="-128"/>
              </a:rPr>
              <a:t>)</a:t>
            </a:r>
          </a:p>
          <a:p>
            <a:pPr indent="-381000">
              <a:defRPr/>
            </a:pPr>
            <a:endParaRPr lang="en-NP" sz="2400" dirty="0"/>
          </a:p>
        </p:txBody>
      </p:sp>
    </p:spTree>
    <p:extLst>
      <p:ext uri="{BB962C8B-B14F-4D97-AF65-F5344CB8AC3E}">
        <p14:creationId xmlns:p14="http://schemas.microsoft.com/office/powerpoint/2010/main" val="1745560654"/>
      </p:ext>
    </p:extLst>
  </p:cSld>
  <p:clrMapOvr>
    <a:masterClrMapping/>
  </p:clrMapOvr>
</p:sld>
</file>

<file path=ppt/theme/theme1.xml><?xml version="1.0" encoding="utf-8"?>
<a:theme xmlns:a="http://schemas.openxmlformats.org/drawingml/2006/main" name="Office Theme">
  <a:themeElements>
    <a:clrScheme name="Bucknell Brand Colors">
      <a:dk1>
        <a:sysClr val="windowText" lastClr="000000"/>
      </a:dk1>
      <a:lt1>
        <a:srgbClr val="FFFFFF"/>
      </a:lt1>
      <a:dk2>
        <a:srgbClr val="003865"/>
      </a:dk2>
      <a:lt2>
        <a:srgbClr val="D9D9D6"/>
      </a:lt2>
      <a:accent1>
        <a:srgbClr val="E87722"/>
      </a:accent1>
      <a:accent2>
        <a:srgbClr val="FFA300"/>
      </a:accent2>
      <a:accent3>
        <a:srgbClr val="0082BA"/>
      </a:accent3>
      <a:accent4>
        <a:srgbClr val="59CBE8"/>
      </a:accent4>
      <a:accent5>
        <a:srgbClr val="A7A8AA"/>
      </a:accent5>
      <a:accent6>
        <a:srgbClr val="E87722"/>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6411</TotalTime>
  <Words>1274</Words>
  <Application>Microsoft Macintosh PowerPoint</Application>
  <PresentationFormat>Custom</PresentationFormat>
  <Paragraphs>156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Narrow</vt:lpstr>
      <vt:lpstr>Calibri</vt:lpstr>
      <vt:lpstr>Office Theme</vt:lpstr>
      <vt:lpstr>PowerPoint Presentation</vt:lpstr>
    </vt:vector>
  </TitlesOfParts>
  <Company>Bucknell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Amie Reif</dc:creator>
  <cp:lastModifiedBy>Nishant  Shrestha</cp:lastModifiedBy>
  <cp:revision>21</cp:revision>
  <dcterms:created xsi:type="dcterms:W3CDTF">2013-06-26T17:28:12Z</dcterms:created>
  <dcterms:modified xsi:type="dcterms:W3CDTF">2022-04-05T00:43:47Z</dcterms:modified>
</cp:coreProperties>
</file>