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63" r:id="rId3"/>
    <p:sldId id="257" r:id="rId4"/>
    <p:sldId id="267" r:id="rId5"/>
    <p:sldId id="268" r:id="rId6"/>
    <p:sldId id="264" r:id="rId7"/>
    <p:sldId id="265" r:id="rId8"/>
    <p:sldId id="266" r:id="rId9"/>
    <p:sldId id="258" r:id="rId10"/>
    <p:sldId id="274" r:id="rId11"/>
    <p:sldId id="278"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1AFED-1F97-4E8F-AD5C-FE49A1C3C60E}" v="17" dt="2023-07-31T09:41:27.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49" d="100"/>
          <a:sy n="49" d="100"/>
        </p:scale>
        <p:origin x="-102" y="-102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98C8A0F-CF64-47B1-B1BE-00862341E0B2}"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C8A0F-CF64-47B1-B1BE-00862341E0B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B98C8A0F-CF64-47B1-B1BE-00862341E0B2}"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B98C8A0F-CF64-47B1-B1BE-00862341E0B2}"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98C8A0F-CF64-47B1-B1BE-00862341E0B2}"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8E77FC5F-831C-4C1E-BF3D-8F0C6DF6C533}"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C8A0F-CF64-47B1-B1BE-00862341E0B2}"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B98C8A0F-CF64-47B1-B1BE-00862341E0B2}"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B98C8A0F-CF64-47B1-B1BE-00862341E0B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98C8A0F-CF64-47B1-B1BE-00862341E0B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98C8A0F-CF64-47B1-B1BE-00862341E0B2}"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E77FC5F-831C-4C1E-BF3D-8F0C6DF6C533}" type="datetimeFigureOut">
              <a:rPr lang="en-IN" smtClean="0"/>
              <a:pPr/>
              <a:t>26-10-2023</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B98C8A0F-CF64-47B1-B1BE-00862341E0B2}"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8E77FC5F-831C-4C1E-BF3D-8F0C6DF6C533}" type="datetimeFigureOut">
              <a:rPr lang="en-IN" smtClean="0"/>
              <a:pPr/>
              <a:t>26-10-2023</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8E77FC5F-831C-4C1E-BF3D-8F0C6DF6C533}" type="datetimeFigureOut">
              <a:rPr lang="en-IN" smtClean="0"/>
              <a:pPr/>
              <a:t>26-10-2023</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98C8A0F-CF64-47B1-B1BE-00862341E0B2}"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95B446-896B-137D-CBE7-0FC6E97D6D78}"/>
              </a:ext>
            </a:extLst>
          </p:cNvPr>
          <p:cNvSpPr>
            <a:spLocks noGrp="1"/>
          </p:cNvSpPr>
          <p:nvPr>
            <p:ph type="ctrTitle"/>
          </p:nvPr>
        </p:nvSpPr>
        <p:spPr>
          <a:xfrm>
            <a:off x="2101572" y="0"/>
            <a:ext cx="7624415" cy="2207621"/>
          </a:xfrm>
        </p:spPr>
        <p:txBody>
          <a:bodyPr>
            <a:noAutofit/>
          </a:bodyPr>
          <a:lstStyle/>
          <a:p>
            <a:r>
              <a:rPr lang="en-US" sz="2800" dirty="0" smtClean="0"/>
              <a:t>Feature Engineering and Machine Learning Framework for </a:t>
            </a:r>
            <a:r>
              <a:rPr lang="en-US" sz="2800" dirty="0" err="1" smtClean="0"/>
              <a:t>DDoS</a:t>
            </a:r>
            <a:r>
              <a:rPr lang="en-US" sz="2800" dirty="0" smtClean="0"/>
              <a:t> Attack Detection in the Standardized Internet of Things</a:t>
            </a:r>
          </a:p>
        </p:txBody>
      </p:sp>
    </p:spTree>
    <p:extLst>
      <p:ext uri="{BB962C8B-B14F-4D97-AF65-F5344CB8AC3E}">
        <p14:creationId xmlns="" xmlns:p14="http://schemas.microsoft.com/office/powerpoint/2010/main" val="188526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SOFTWARE</a:t>
            </a:r>
            <a:endParaRPr lang="en-US" dirty="0"/>
          </a:p>
        </p:txBody>
      </p:sp>
      <p:sp>
        <p:nvSpPr>
          <p:cNvPr id="10" name="Text Placeholder 9"/>
          <p:cNvSpPr>
            <a:spLocks noGrp="1"/>
          </p:cNvSpPr>
          <p:nvPr>
            <p:ph type="body" sz="half" idx="3"/>
          </p:nvPr>
        </p:nvSpPr>
        <p:spPr/>
        <p:txBody>
          <a:bodyPr/>
          <a:lstStyle/>
          <a:p>
            <a:r>
              <a:rPr lang="en-US" dirty="0" smtClean="0"/>
              <a:t>HARDWARE</a:t>
            </a:r>
            <a:endParaRPr lang="en-US" dirty="0"/>
          </a:p>
        </p:txBody>
      </p:sp>
      <p:sp>
        <p:nvSpPr>
          <p:cNvPr id="9" name="Content Placeholder 8"/>
          <p:cNvSpPr>
            <a:spLocks noGrp="1"/>
          </p:cNvSpPr>
          <p:nvPr>
            <p:ph sz="quarter" idx="2"/>
          </p:nvPr>
        </p:nvSpPr>
        <p:spPr/>
        <p:txBody>
          <a:bodyPr>
            <a:normAutofit fontScale="77500" lnSpcReduction="20000"/>
          </a:bodyPr>
          <a:lstStyle/>
          <a:p>
            <a:pPr algn="just">
              <a:lnSpc>
                <a:spcPct val="150000"/>
              </a:lnSpc>
            </a:pPr>
            <a:r>
              <a:rPr lang="en-US" b="1" dirty="0" smtClean="0">
                <a:latin typeface="Times New Roman" pitchFamily="18" charset="0"/>
                <a:cs typeface="Times New Roman" pitchFamily="18" charset="0"/>
              </a:rPr>
              <a:t>Software : Anaconda</a:t>
            </a:r>
          </a:p>
          <a:p>
            <a:pPr algn="just">
              <a:lnSpc>
                <a:spcPct val="150000"/>
              </a:lnSpc>
            </a:pPr>
            <a:r>
              <a:rPr lang="en-US" b="1" dirty="0" smtClean="0">
                <a:latin typeface="Times New Roman" pitchFamily="18" charset="0"/>
                <a:cs typeface="Times New Roman" pitchFamily="18" charset="0"/>
              </a:rPr>
              <a:t>Primary Language : Python</a:t>
            </a:r>
          </a:p>
          <a:p>
            <a:pPr algn="just">
              <a:lnSpc>
                <a:spcPct val="150000"/>
              </a:lnSpc>
            </a:pPr>
            <a:r>
              <a:rPr lang="en-US" b="1" dirty="0" smtClean="0">
                <a:latin typeface="Times New Roman" pitchFamily="18" charset="0"/>
                <a:cs typeface="Times New Roman" pitchFamily="18" charset="0"/>
              </a:rPr>
              <a:t>Frontend Framework : Flask</a:t>
            </a:r>
          </a:p>
          <a:p>
            <a:pPr algn="just">
              <a:lnSpc>
                <a:spcPct val="150000"/>
              </a:lnSpc>
            </a:pPr>
            <a:r>
              <a:rPr lang="en-US" b="1" dirty="0" smtClean="0">
                <a:latin typeface="Times New Roman" pitchFamily="18" charset="0"/>
                <a:cs typeface="Times New Roman" pitchFamily="18" charset="0"/>
              </a:rPr>
              <a:t>Back-end Framework : </a:t>
            </a:r>
            <a:r>
              <a:rPr lang="en-US" b="1" dirty="0" err="1" smtClean="0">
                <a:latin typeface="Times New Roman" pitchFamily="18" charset="0"/>
                <a:cs typeface="Times New Roman" pitchFamily="18" charset="0"/>
              </a:rPr>
              <a:t>Jupyter</a:t>
            </a:r>
            <a:r>
              <a:rPr lang="en-US" b="1" dirty="0" smtClean="0">
                <a:latin typeface="Times New Roman" pitchFamily="18" charset="0"/>
                <a:cs typeface="Times New Roman" pitchFamily="18" charset="0"/>
              </a:rPr>
              <a:t> Notebook</a:t>
            </a:r>
          </a:p>
          <a:p>
            <a:pPr algn="just">
              <a:lnSpc>
                <a:spcPct val="150000"/>
              </a:lnSpc>
            </a:pPr>
            <a:r>
              <a:rPr lang="en-US" b="1" dirty="0" smtClean="0">
                <a:latin typeface="Times New Roman" pitchFamily="18" charset="0"/>
                <a:cs typeface="Times New Roman" pitchFamily="18" charset="0"/>
              </a:rPr>
              <a:t>Database : Sqlite3</a:t>
            </a:r>
          </a:p>
          <a:p>
            <a:pPr algn="just">
              <a:lnSpc>
                <a:spcPct val="150000"/>
              </a:lnSpc>
            </a:pPr>
            <a:r>
              <a:rPr lang="en-US" b="1" dirty="0" smtClean="0">
                <a:latin typeface="Times New Roman" pitchFamily="18" charset="0"/>
                <a:cs typeface="Times New Roman" pitchFamily="18" charset="0"/>
              </a:rPr>
              <a:t>Front-End Technologies : </a:t>
            </a:r>
            <a:r>
              <a:rPr lang="en-US" b="1" dirty="0" err="1" smtClean="0">
                <a:latin typeface="Times New Roman" pitchFamily="18" charset="0"/>
                <a:cs typeface="Times New Roman" pitchFamily="18" charset="0"/>
              </a:rPr>
              <a:t>HTML,CSS,JavaScript</a:t>
            </a:r>
            <a:r>
              <a:rPr lang="en-US" b="1" dirty="0" smtClean="0">
                <a:latin typeface="Times New Roman" pitchFamily="18" charset="0"/>
                <a:cs typeface="Times New Roman" pitchFamily="18" charset="0"/>
              </a:rPr>
              <a:t> and Bootstrap4</a:t>
            </a:r>
            <a:endParaRPr lang="en-US" b="1" dirty="0">
              <a:latin typeface="Times New Roman" pitchFamily="18" charset="0"/>
              <a:cs typeface="Times New Roman" pitchFamily="18" charset="0"/>
            </a:endParaRPr>
          </a:p>
        </p:txBody>
      </p:sp>
      <p:sp>
        <p:nvSpPr>
          <p:cNvPr id="11" name="Content Placeholder 10"/>
          <p:cNvSpPr>
            <a:spLocks noGrp="1"/>
          </p:cNvSpPr>
          <p:nvPr>
            <p:ph sz="quarter" idx="4"/>
          </p:nvPr>
        </p:nvSpPr>
        <p:spPr/>
        <p:txBody>
          <a:bodyPr>
            <a:normAutofit lnSpcReduction="10000"/>
          </a:bodyPr>
          <a:lstStyle/>
          <a:p>
            <a:pPr algn="just">
              <a:lnSpc>
                <a:spcPct val="150000"/>
              </a:lnSpc>
            </a:pPr>
            <a:r>
              <a:rPr lang="en-US" b="1" dirty="0" smtClean="0">
                <a:latin typeface="Times New Roman" pitchFamily="18" charset="0"/>
                <a:cs typeface="Times New Roman" pitchFamily="18" charset="0"/>
              </a:rPr>
              <a:t>1) Operating System : Windows Only</a:t>
            </a:r>
          </a:p>
          <a:p>
            <a:pPr algn="just">
              <a:lnSpc>
                <a:spcPct val="150000"/>
              </a:lnSpc>
            </a:pPr>
            <a:r>
              <a:rPr lang="en-US" b="1" dirty="0" smtClean="0">
                <a:latin typeface="Times New Roman" pitchFamily="18" charset="0"/>
                <a:cs typeface="Times New Roman" pitchFamily="18" charset="0"/>
              </a:rPr>
              <a:t>2) Processor : i5 and above</a:t>
            </a:r>
          </a:p>
          <a:p>
            <a:pPr algn="just">
              <a:lnSpc>
                <a:spcPct val="150000"/>
              </a:lnSpc>
            </a:pPr>
            <a:r>
              <a:rPr lang="en-US" b="1" dirty="0" smtClean="0">
                <a:latin typeface="Times New Roman" pitchFamily="18" charset="0"/>
                <a:cs typeface="Times New Roman" pitchFamily="18" charset="0"/>
              </a:rPr>
              <a:t>3) Ram : 8gb and above </a:t>
            </a:r>
          </a:p>
          <a:p>
            <a:pPr algn="just">
              <a:lnSpc>
                <a:spcPct val="150000"/>
              </a:lnSpc>
            </a:pPr>
            <a:r>
              <a:rPr lang="en-US" b="1" dirty="0" smtClean="0">
                <a:latin typeface="Times New Roman" pitchFamily="18" charset="0"/>
                <a:cs typeface="Times New Roman" pitchFamily="18" charset="0"/>
              </a:rPr>
              <a:t>4) Hard Disk : 25 GB in local drive</a:t>
            </a:r>
          </a:p>
          <a:p>
            <a:pPr algn="just">
              <a:lnSpc>
                <a:spcPct val="150000"/>
              </a:lnSpc>
            </a:pPr>
            <a:endParaRPr lang="en-US" b="1" dirty="0">
              <a:latin typeface="Times New Roman" pitchFamily="18" charset="0"/>
              <a:cs typeface="Times New Roman" pitchFamily="18" charset="0"/>
            </a:endParaRPr>
          </a:p>
        </p:txBody>
      </p:sp>
      <p:sp>
        <p:nvSpPr>
          <p:cNvPr id="7" name="Title 6"/>
          <p:cNvSpPr>
            <a:spLocks noGrp="1"/>
          </p:cNvSpPr>
          <p:nvPr>
            <p:ph type="title"/>
          </p:nvPr>
        </p:nvSpPr>
        <p:spPr/>
        <p:txBody>
          <a:bodyPr/>
          <a:lstStyle/>
          <a:p>
            <a:r>
              <a:rPr lang="en-US" b="1" dirty="0" smtClean="0"/>
              <a:t>REQUIREMENTS</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ARCHIRECTURE</a:t>
            </a:r>
            <a:endParaRPr lang="en-US" b="1" dirty="0"/>
          </a:p>
        </p:txBody>
      </p:sp>
      <p:pic>
        <p:nvPicPr>
          <p:cNvPr id="5" name="Content Placeholder 4"/>
          <p:cNvPicPr>
            <a:picLocks noGrp="1"/>
          </p:cNvPicPr>
          <p:nvPr>
            <p:ph sz="quarter" idx="1"/>
          </p:nvPr>
        </p:nvPicPr>
        <p:blipFill>
          <a:blip r:embed="rId2"/>
          <a:srcRect/>
          <a:stretch>
            <a:fillRect/>
          </a:stretch>
        </p:blipFill>
        <p:spPr>
          <a:xfrm>
            <a:off x="3161506" y="2327275"/>
            <a:ext cx="5819775" cy="2971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D3F3E-0E7F-4678-387B-C449BACE8349}"/>
              </a:ext>
            </a:extLst>
          </p:cNvPr>
          <p:cNvSpPr>
            <a:spLocks noGrp="1"/>
          </p:cNvSpPr>
          <p:nvPr>
            <p:ph type="title"/>
          </p:nvPr>
        </p:nvSpPr>
        <p:spPr/>
        <p:txBody>
          <a:bodyPr>
            <a:normAutofit fontScale="90000"/>
          </a:bodyPr>
          <a:lstStyle/>
          <a:p>
            <a:pPr algn="ctr"/>
            <a:r>
              <a:rPr lang="en-IN" sz="4400" b="1" dirty="0">
                <a:effectLst>
                  <a:outerShdw blurRad="38100" dist="38100" dir="2700000" algn="tl">
                    <a:srgbClr val="000000">
                      <a:alpha val="43137"/>
                    </a:srgbClr>
                  </a:outerShdw>
                </a:effectLst>
              </a:rPr>
              <a:t>CONCLUSION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C80F30BC-7F00-FF87-E653-D0EEFE8B4D85}"/>
              </a:ext>
            </a:extLst>
          </p:cNvPr>
          <p:cNvSpPr>
            <a:spLocks noGrp="1"/>
          </p:cNvSpPr>
          <p:nvPr>
            <p:ph sz="quarter" idx="1"/>
          </p:nvPr>
        </p:nvSpPr>
        <p:spPr>
          <a:xfrm>
            <a:off x="717755" y="1906622"/>
            <a:ext cx="10697497" cy="3962472"/>
          </a:xfrm>
        </p:spPr>
        <p:txBody>
          <a:bodyPr>
            <a:noAutofit/>
          </a:bodyPr>
          <a:lstStyle/>
          <a:p>
            <a:pPr algn="just">
              <a:lnSpc>
                <a:spcPct val="150000"/>
              </a:lnSpc>
            </a:pPr>
            <a:r>
              <a:rPr lang="en-US" sz="1800" dirty="0" smtClean="0">
                <a:latin typeface="Times New Roman" pitchFamily="18" charset="0"/>
                <a:cs typeface="Times New Roman" pitchFamily="18" charset="0"/>
              </a:rPr>
              <a:t>In this work, we analyze and evaluate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-CIDDS and compare it with existing data sets in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domain. We perform analysis of the data set in three phases: statistical analysis using kurtosis, </a:t>
            </a:r>
            <a:r>
              <a:rPr lang="en-US" sz="1800" dirty="0" err="1" smtClean="0">
                <a:latin typeface="Times New Roman" pitchFamily="18" charset="0"/>
                <a:cs typeface="Times New Roman" pitchFamily="18" charset="0"/>
              </a:rPr>
              <a:t>skewness</a:t>
            </a:r>
            <a:r>
              <a:rPr lang="en-US" sz="1800" dirty="0" smtClean="0">
                <a:latin typeface="Times New Roman" pitchFamily="18" charset="0"/>
                <a:cs typeface="Times New Roman" pitchFamily="18" charset="0"/>
              </a:rPr>
              <a:t> and correlation, feature engineering to extract the most relevant features and finally, an experimental analysis with supervised ML classifiers. The results are compared against performance metrics of accuracy, false positive rate, and precision, recall, F-score, AUC, and computation time. The optimal parameters for each classifier was identified using cross-validation and grid search technique. The outcome of the evaluation demonstrated that RF outperformed amongst all classifiers with highest detection rate and minimum false positive and computation time. As future work, we aim to evaluate the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-CIDDS data set with more experiments rooted on supervised, unsupervised, and semi-supervised models and the impact of feature engineering and cross validation on their prediction performance</a:t>
            </a:r>
            <a:endParaRPr lang="en-US" sz="1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9535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lnSpc>
                <a:spcPct val="150000"/>
              </a:lnSpc>
            </a:pPr>
            <a:r>
              <a:rPr lang="en-US" sz="1400" dirty="0" smtClean="0">
                <a:latin typeface="Times New Roman" pitchFamily="18" charset="0"/>
                <a:cs typeface="Times New Roman" pitchFamily="18" charset="0"/>
              </a:rPr>
              <a:t>Over the last decade, there has been a massive increase in the number of Internet of Things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devices and networks, which are often characterized by resource limits on energy, memory, communication, and compute power, and therefore the integration of security measures in these networks is sometimes ignored. As the number of attacks increases, it is critical to protect networks using machine learning (ML)-based intrusion detection systems (IDS) for greater efficiency and fewer false alarms. These systems, however, depend heavily on data and optimal attributes for extrapolation and attack detection. Existing benchmark data sets are obsolete and lack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compatible traffic data and, therefore, to address this issue, we explore a novel data set, cross layer intrusion detection data set for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-CIDDS) data set with 21 features and single labeling attribute. In this work, we propose a feature engineering and ML framework to detect Distributed Denial-of-Service (</a:t>
            </a:r>
            <a:r>
              <a:rPr lang="en-US" sz="1400" dirty="0" err="1" smtClean="0">
                <a:latin typeface="Times New Roman" pitchFamily="18" charset="0"/>
                <a:cs typeface="Times New Roman" pitchFamily="18" charset="0"/>
              </a:rPr>
              <a:t>DDoS</a:t>
            </a:r>
            <a:r>
              <a:rPr lang="en-US" sz="1400" dirty="0" smtClean="0">
                <a:latin typeface="Times New Roman" pitchFamily="18" charset="0"/>
                <a:cs typeface="Times New Roman" pitchFamily="18" charset="0"/>
              </a:rPr>
              <a:t>) attacks of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-CIDDS data set. The framework consists of two phases. In the first phase, we develop algorithms for data set enrichment and emphasize on advanced feature engineering for statistically analyzing the data set with probability distribution and correlation among features. In the second phase, we propose an ML model and perform complexity analysis of the feature engineered data set with five ML techniques by creating training, validation, and testing data sets from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-CIDDS. The ML models are evaluated in terms of accuracy, precision, recall, area under curve, false positive rate, and computational time for training the classifiers. The experimental results show that substantial feature reduction optimizes the performance of ML-based IDS for detecting </a:t>
            </a:r>
            <a:r>
              <a:rPr lang="en-US" sz="1400" dirty="0" err="1" smtClean="0">
                <a:latin typeface="Times New Roman" pitchFamily="18" charset="0"/>
                <a:cs typeface="Times New Roman" pitchFamily="18" charset="0"/>
              </a:rPr>
              <a:t>DDoS</a:t>
            </a:r>
            <a:r>
              <a:rPr lang="en-US" sz="1400" dirty="0" smtClean="0">
                <a:latin typeface="Times New Roman" pitchFamily="18" charset="0"/>
                <a:cs typeface="Times New Roman" pitchFamily="18" charset="0"/>
              </a:rPr>
              <a:t> attacks in standardized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networks employing 6LoWPAN stack.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AF09B-1B77-E8F4-EA42-69B4C5284DC7}"/>
              </a:ext>
            </a:extLst>
          </p:cNvPr>
          <p:cNvSpPr>
            <a:spLocks noGrp="1"/>
          </p:cNvSpPr>
          <p:nvPr>
            <p:ph type="title"/>
          </p:nvPr>
        </p:nvSpPr>
        <p:spPr/>
        <p:txBody>
          <a:bodyPr>
            <a:normAutofit fontScale="90000"/>
          </a:bodyPr>
          <a:lstStyle/>
          <a:p>
            <a:pPr algn="ctr"/>
            <a:r>
              <a:rPr lang="en-IN" sz="4400" b="1" dirty="0">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3088482-46A4-D410-1A81-684947A64ADC}"/>
              </a:ext>
            </a:extLst>
          </p:cNvPr>
          <p:cNvSpPr>
            <a:spLocks noGrp="1"/>
          </p:cNvSpPr>
          <p:nvPr>
            <p:ph sz="quarter" idx="1"/>
          </p:nvPr>
        </p:nvSpPr>
        <p:spPr>
          <a:xfrm>
            <a:off x="640143" y="1643973"/>
            <a:ext cx="10991649" cy="4203291"/>
          </a:xfrm>
        </p:spPr>
        <p:txBody>
          <a:bodyPr>
            <a:noAutofit/>
          </a:bodyPr>
          <a:lstStyle/>
          <a:p>
            <a:pPr algn="just">
              <a:lnSpc>
                <a:spcPct val="150000"/>
              </a:lnSpc>
            </a:pPr>
            <a:r>
              <a:rPr lang="en-US" sz="1600" dirty="0" smtClean="0">
                <a:latin typeface="Times New Roman" pitchFamily="18" charset="0"/>
                <a:cs typeface="Times New Roman" pitchFamily="18" charset="0"/>
              </a:rPr>
              <a:t>The Internet of Things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enables a vision where devices with sensing, actuating, computing, and communication capabilities can connect with each other. The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offers realization of a number of modern applications available today like smart cities, smart transportation, smart health care, etc.  Other influencing factors include the availability of cheap Internet connections, development of built-in sensors in devices, the mobile revolution, and a multitude of companies developing necessary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applications and software. Techniques of </a:t>
            </a:r>
            <a:r>
              <a:rPr lang="en-US" sz="1600" dirty="0" err="1" smtClean="0">
                <a:latin typeface="Times New Roman" pitchFamily="18" charset="0"/>
                <a:cs typeface="Times New Roman" pitchFamily="18" charset="0"/>
              </a:rPr>
              <a:t>DDoS</a:t>
            </a:r>
            <a:r>
              <a:rPr lang="en-US" sz="1600" dirty="0" smtClean="0">
                <a:latin typeface="Times New Roman" pitchFamily="18" charset="0"/>
                <a:cs typeface="Times New Roman" pitchFamily="18" charset="0"/>
              </a:rPr>
              <a:t> detection include many approaches including machine learning (ML). Due to the huge data generated by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devices, ML techniques are quite helpful for continuous observations and in-depth analysis of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networks. Therefore, developing ML-based IDS seems to be a promising solution to secure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networks. ML-based algorithms, however, require data to be trained on and, thus, there is a need for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network traffic data set. As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consists newer protocols, there is a lack of appropriate data sets for training and evaluating ML-based IDS. Due to the deficiency of authentic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data sets, ML-based IDS lacks accurate and uniform performance advancements. In this work, we emphasize on securing the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networks from </a:t>
            </a:r>
            <a:r>
              <a:rPr lang="en-US" sz="1600" dirty="0" err="1" smtClean="0">
                <a:latin typeface="Times New Roman" pitchFamily="18" charset="0"/>
                <a:cs typeface="Times New Roman" pitchFamily="18" charset="0"/>
              </a:rPr>
              <a:t>DDoS</a:t>
            </a:r>
            <a:r>
              <a:rPr lang="en-US" sz="1600" dirty="0" smtClean="0">
                <a:latin typeface="Times New Roman" pitchFamily="18" charset="0"/>
                <a:cs typeface="Times New Roman" pitchFamily="18" charset="0"/>
              </a:rPr>
              <a:t> attacks with IDS. </a:t>
            </a:r>
          </a:p>
        </p:txBody>
      </p:sp>
    </p:spTree>
    <p:extLst>
      <p:ext uri="{BB962C8B-B14F-4D97-AF65-F5344CB8AC3E}">
        <p14:creationId xmlns="" xmlns:p14="http://schemas.microsoft.com/office/powerpoint/2010/main" val="344107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sz="quarter" idx="1"/>
          </p:nvPr>
        </p:nvSpPr>
        <p:spPr/>
        <p:txBody>
          <a:bodyPr>
            <a:normAutofit/>
          </a:bodyPr>
          <a:lstStyle/>
          <a:p>
            <a:pPr algn="just">
              <a:lnSpc>
                <a:spcPct val="170000"/>
              </a:lnSpc>
            </a:pPr>
            <a:r>
              <a:rPr lang="en-US" dirty="0" smtClean="0">
                <a:latin typeface="Times New Roman" pitchFamily="18" charset="0"/>
                <a:cs typeface="Times New Roman" pitchFamily="18" charset="0"/>
              </a:rPr>
              <a:t>The main objective of this the application machine algorithms to detect DDOS Attacks by using different types of Machine learning and Deep learning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latin typeface="Times New Roman" pitchFamily="18" charset="0"/>
                <a:cs typeface="Times New Roman" pitchFamily="18" charset="0"/>
              </a:rPr>
              <a:t>The proposed Project for prediction of DDOS attacks including the dataset, pre-processing, feature extraction and feature selection, algorithms, framework, and evaluation metrics, is presented and discusses the evaluation results of the experiments performed, and finally concludes the project with framework predict of credit card fraud.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EXISTING SYSTEM</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lnSpc>
                <a:spcPct val="150000"/>
              </a:lnSpc>
            </a:pPr>
            <a:r>
              <a:rPr lang="en-US" dirty="0" smtClean="0">
                <a:latin typeface="Times New Roman" pitchFamily="18" charset="0"/>
                <a:cs typeface="Times New Roman" pitchFamily="18" charset="0"/>
              </a:rPr>
              <a:t>In literature they focused on developing techniques for automatically detecting distributed denial of service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attacks in consumer Internet of Things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devices. They demonstrate that using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-specific network behaviors, such as limited number of endpoints and regular time intervals between packets, can inform feature selection and result in high accuracy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detection in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network traffic. They use a variety of machine learning algorithms, including neural networks, to achieve this. These results indicate that home gateway routers or other network middle boxes could automatically detect local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device sources of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attacks using low-cost machine learning algorithms and traffic data that is flow-based and protocol-agnostic.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DISADVANTAGES FOR EXISTING SYSTEM</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lvl="0" algn="just">
              <a:lnSpc>
                <a:spcPct val="170000"/>
              </a:lnSpc>
            </a:pPr>
            <a:r>
              <a:rPr lang="en-US" dirty="0" smtClean="0">
                <a:latin typeface="Times New Roman" pitchFamily="18" charset="0"/>
                <a:cs typeface="Times New Roman" pitchFamily="18" charset="0"/>
              </a:rPr>
              <a:t>The existing work relies on "correlated features," which might not be as comprehensive or informative as the network properties and behaviors used in the our work. </a:t>
            </a:r>
          </a:p>
          <a:p>
            <a:pPr lvl="0" algn="just">
              <a:lnSpc>
                <a:spcPct val="170000"/>
              </a:lnSpc>
            </a:pPr>
            <a:r>
              <a:rPr lang="en-US" dirty="0" smtClean="0">
                <a:latin typeface="Times New Roman" pitchFamily="18" charset="0"/>
                <a:cs typeface="Times New Roman" pitchFamily="18" charset="0"/>
              </a:rPr>
              <a:t>The existing work uses the CICDDoS2019 dataset, The choice of dataset can impact the generalization and real-world applicability of the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detection model. This dataset is not widely used for intrusion detection research and may not provide a more diverse and representative set of data.</a:t>
            </a:r>
          </a:p>
          <a:p>
            <a:pPr lvl="0" algn="just">
              <a:lnSpc>
                <a:spcPct val="170000"/>
              </a:lnSpc>
            </a:pPr>
            <a:r>
              <a:rPr lang="en-US" dirty="0" smtClean="0">
                <a:latin typeface="Times New Roman" pitchFamily="18" charset="0"/>
                <a:cs typeface="Times New Roman" pitchFamily="18" charset="0"/>
              </a:rPr>
              <a:t>The existing work highlights only one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as their algorithm.</a:t>
            </a:r>
          </a:p>
          <a:p>
            <a:pPr lvl="0" algn="just">
              <a:lnSpc>
                <a:spcPct val="170000"/>
              </a:lnSpc>
            </a:pPr>
            <a:r>
              <a:rPr lang="en-US" dirty="0" smtClean="0">
                <a:latin typeface="Times New Roman" pitchFamily="18" charset="0"/>
                <a:cs typeface="Times New Roman" pitchFamily="18" charset="0"/>
              </a:rPr>
              <a:t>While the another existing work mentions HTTP flood, SID </a:t>
            </a:r>
            <a:r>
              <a:rPr lang="en-US" dirty="0" err="1" smtClean="0">
                <a:latin typeface="Times New Roman" pitchFamily="18" charset="0"/>
                <a:cs typeface="Times New Roman" pitchFamily="18" charset="0"/>
              </a:rPr>
              <a:t>DoS</a:t>
            </a:r>
            <a:r>
              <a:rPr lang="en-US" dirty="0" smtClean="0">
                <a:latin typeface="Times New Roman" pitchFamily="18" charset="0"/>
                <a:cs typeface="Times New Roman" pitchFamily="18" charset="0"/>
              </a:rPr>
              <a:t>, and normal traffic, it might lack the diversity of attack types and scenarios present in our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05838" y="1775192"/>
            <a:ext cx="11076562" cy="4625609"/>
          </a:xfrm>
        </p:spPr>
        <p:txBody>
          <a:bodyPr>
            <a:noAutofit/>
          </a:bodyPr>
          <a:lstStyle/>
          <a:p>
            <a:pPr algn="just">
              <a:lnSpc>
                <a:spcPct val="170000"/>
              </a:lnSpc>
            </a:pPr>
            <a:r>
              <a:rPr lang="en-US" sz="1800" dirty="0" smtClean="0">
                <a:latin typeface="Times New Roman" pitchFamily="18" charset="0"/>
                <a:cs typeface="Times New Roman" pitchFamily="18" charset="0"/>
              </a:rPr>
              <a:t>We propose a machine learning method for detecting Distributed Denial of Service (</a:t>
            </a:r>
            <a:r>
              <a:rPr lang="en-US" sz="1800" dirty="0" err="1" smtClean="0">
                <a:latin typeface="Times New Roman" pitchFamily="18" charset="0"/>
                <a:cs typeface="Times New Roman" pitchFamily="18" charset="0"/>
              </a:rPr>
              <a:t>DDoS</a:t>
            </a:r>
            <a:r>
              <a:rPr lang="en-US" sz="1800" dirty="0" smtClean="0">
                <a:latin typeface="Times New Roman" pitchFamily="18" charset="0"/>
                <a:cs typeface="Times New Roman" pitchFamily="18" charset="0"/>
              </a:rPr>
              <a:t>) attacks that involves data acquisition, feature extraction and classification, and binary classification. The proposed method utilizes network properties such as packet length, inter-packet intervals, and protocol, as well as network behaviors as features. We evaluate the performance of various attack detection classifiers, including Logistic Regression, Random Forests, and K-Nearest Neighbor. To validate our proposed method, we use the NSL KDD dataset in our experiments.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2CED37-E89F-B1D2-AEC9-E49D068DD0C3}"/>
              </a:ext>
            </a:extLst>
          </p:cNvPr>
          <p:cNvSpPr>
            <a:spLocks noGrp="1"/>
          </p:cNvSpPr>
          <p:nvPr>
            <p:ph type="title"/>
          </p:nvPr>
        </p:nvSpPr>
        <p:spPr/>
        <p:txBody>
          <a:bodyPr>
            <a:normAutofit/>
          </a:bodyPr>
          <a:lstStyle/>
          <a:p>
            <a:pPr algn="ctr"/>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ADVANTAGES FOR PROPOSED SYSTEM</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5E1A5CF-57AD-5AED-6E44-D6E1733E9993}"/>
              </a:ext>
            </a:extLst>
          </p:cNvPr>
          <p:cNvSpPr>
            <a:spLocks noGrp="1"/>
          </p:cNvSpPr>
          <p:nvPr>
            <p:ph sz="quarter" idx="1"/>
          </p:nvPr>
        </p:nvSpPr>
        <p:spPr>
          <a:xfrm>
            <a:off x="1154954" y="1922106"/>
            <a:ext cx="10058400" cy="4198776"/>
          </a:xfrm>
        </p:spPr>
        <p:txBody>
          <a:bodyPr>
            <a:normAutofit/>
          </a:bodyPr>
          <a:lstStyle/>
          <a:p>
            <a:pPr marL="0" indent="0" algn="just">
              <a:buNone/>
            </a:pPr>
            <a:r>
              <a:rPr lang="en-US" dirty="0"/>
              <a:t> </a:t>
            </a:r>
            <a:endParaRPr lang="en-IN" dirty="0"/>
          </a:p>
        </p:txBody>
      </p:sp>
      <p:sp>
        <p:nvSpPr>
          <p:cNvPr id="5" name="TextBox 4">
            <a:extLst>
              <a:ext uri="{FF2B5EF4-FFF2-40B4-BE49-F238E27FC236}">
                <a16:creationId xmlns="" xmlns:a16="http://schemas.microsoft.com/office/drawing/2014/main" id="{B34E6565-8859-FF4D-4FC1-3352438AB606}"/>
              </a:ext>
            </a:extLst>
          </p:cNvPr>
          <p:cNvSpPr txBox="1"/>
          <p:nvPr/>
        </p:nvSpPr>
        <p:spPr>
          <a:xfrm>
            <a:off x="583660" y="1964987"/>
            <a:ext cx="10453386" cy="3782061"/>
          </a:xfrm>
          <a:prstGeom prst="rect">
            <a:avLst/>
          </a:prstGeom>
          <a:noFill/>
        </p:spPr>
        <p:txBody>
          <a:bodyPr wrap="square">
            <a:spAutoFit/>
          </a:bodyPr>
          <a:lstStyle/>
          <a:p>
            <a:pPr lvl="0" algn="just">
              <a:lnSpc>
                <a:spcPct val="150000"/>
              </a:lnSpc>
              <a:buFont typeface="Arial" pitchFamily="34" charset="0"/>
              <a:buChar char="•"/>
            </a:pPr>
            <a:r>
              <a:rPr lang="en-US" dirty="0" smtClean="0">
                <a:latin typeface="Times New Roman" pitchFamily="18" charset="0"/>
                <a:cs typeface="Times New Roman" pitchFamily="18" charset="0"/>
              </a:rPr>
              <a:t>The existing work primarily relies on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-specific network behaviors for feature selection. This approach might not capture all the intricate patterns and features that could contribute to accurate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detection, potentially leading to false negatives or false positives. </a:t>
            </a:r>
          </a:p>
          <a:p>
            <a:pPr lvl="0" algn="just">
              <a:lnSpc>
                <a:spcPct val="150000"/>
              </a:lnSpc>
              <a:buFont typeface="Arial" pitchFamily="34" charset="0"/>
              <a:buChar char="•"/>
            </a:pPr>
            <a:r>
              <a:rPr lang="en-US" dirty="0" smtClean="0">
                <a:latin typeface="Times New Roman" pitchFamily="18" charset="0"/>
                <a:cs typeface="Times New Roman" pitchFamily="18" charset="0"/>
              </a:rPr>
              <a:t>The existing work mentions the use of "low-cost machine learning algorithms," but it doesn't specify the variety or complexity of the algorithms used. This could limit the overall performance and adaptability of the detection system to evolving attack strategies.</a:t>
            </a:r>
          </a:p>
          <a:p>
            <a:pPr lvl="0" algn="just">
              <a:lnSpc>
                <a:spcPct val="150000"/>
              </a:lnSpc>
              <a:buFont typeface="Arial" pitchFamily="34" charset="0"/>
              <a:buChar char="•"/>
            </a:pPr>
            <a:r>
              <a:rPr lang="en-US" dirty="0" smtClean="0">
                <a:latin typeface="Times New Roman" pitchFamily="18" charset="0"/>
                <a:cs typeface="Times New Roman" pitchFamily="18" charset="0"/>
              </a:rPr>
              <a:t>The existing work doesn't explicitly mention cross-layer analysis, which could result in missing important insights that could be leveraged for more effective detection.</a:t>
            </a:r>
          </a:p>
          <a:p>
            <a:pPr lvl="0" algn="just">
              <a:lnSpc>
                <a:spcPct val="150000"/>
              </a:lnSpc>
              <a:buFont typeface="Arial" pitchFamily="34" charset="0"/>
              <a:buChar char="•"/>
            </a:pPr>
            <a:r>
              <a:rPr lang="en-US" dirty="0" smtClean="0">
                <a:latin typeface="Times New Roman" pitchFamily="18" charset="0"/>
                <a:cs typeface="Times New Roman" pitchFamily="18" charset="0"/>
              </a:rPr>
              <a:t>The existing work does not used hyper parameter optimization.</a:t>
            </a:r>
          </a:p>
        </p:txBody>
      </p:sp>
    </p:spTree>
    <p:extLst>
      <p:ext uri="{BB962C8B-B14F-4D97-AF65-F5344CB8AC3E}">
        <p14:creationId xmlns="" xmlns:p14="http://schemas.microsoft.com/office/powerpoint/2010/main" val="2049647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365</TotalTime>
  <Words>1096</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Feature Engineering and Machine Learning Framework for DDoS Attack Detection in the Standardized Internet of Things</vt:lpstr>
      <vt:lpstr>ABSTRACT</vt:lpstr>
      <vt:lpstr>INTRODUCTION</vt:lpstr>
      <vt:lpstr>OBJECTIVE</vt:lpstr>
      <vt:lpstr>PROBLEM STATEMENT</vt:lpstr>
      <vt:lpstr>EXISTING SYSTEM</vt:lpstr>
      <vt:lpstr>DISADVANTAGES FOR EXISTING SYSTEM</vt:lpstr>
      <vt:lpstr>PROPOSED SYSTEM</vt:lpstr>
      <vt:lpstr>ADVANTAGES FOR PROPOSED SYSTEM</vt:lpstr>
      <vt:lpstr>REQUIREMENTS</vt:lpstr>
      <vt:lpstr>SYSTEM ARCHIRECTURE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P</dc:creator>
  <cp:lastModifiedBy>TruProjects</cp:lastModifiedBy>
  <cp:revision>14</cp:revision>
  <dcterms:created xsi:type="dcterms:W3CDTF">2023-07-31T06:50:55Z</dcterms:created>
  <dcterms:modified xsi:type="dcterms:W3CDTF">2023-10-26T10:10:07Z</dcterms:modified>
</cp:coreProperties>
</file>