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notesMasterIdLst>
    <p:notesMasterId r:id="rId28"/>
  </p:notesMasterIdLst>
  <p:handoutMasterIdLst>
    <p:handoutMasterId r:id="rId29"/>
  </p:handoutMasterIdLst>
  <p:sldIdLst>
    <p:sldId id="257" r:id="rId2"/>
    <p:sldId id="600" r:id="rId3"/>
    <p:sldId id="369" r:id="rId4"/>
    <p:sldId id="444" r:id="rId5"/>
    <p:sldId id="584" r:id="rId6"/>
    <p:sldId id="585" r:id="rId7"/>
    <p:sldId id="570" r:id="rId8"/>
    <p:sldId id="607" r:id="rId9"/>
    <p:sldId id="383" r:id="rId10"/>
    <p:sldId id="388" r:id="rId11"/>
    <p:sldId id="604" r:id="rId12"/>
    <p:sldId id="563" r:id="rId13"/>
    <p:sldId id="564" r:id="rId14"/>
    <p:sldId id="565" r:id="rId15"/>
    <p:sldId id="569" r:id="rId16"/>
    <p:sldId id="610" r:id="rId17"/>
    <p:sldId id="612" r:id="rId18"/>
    <p:sldId id="613" r:id="rId19"/>
    <p:sldId id="615" r:id="rId20"/>
    <p:sldId id="621" r:id="rId21"/>
    <p:sldId id="616" r:id="rId22"/>
    <p:sldId id="617" r:id="rId23"/>
    <p:sldId id="618" r:id="rId24"/>
    <p:sldId id="619" r:id="rId25"/>
    <p:sldId id="620" r:id="rId26"/>
    <p:sldId id="62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D12567-4C38-304B-9DA7-20435FDA34B3}">
          <p14:sldIdLst>
            <p14:sldId id="257"/>
            <p14:sldId id="600"/>
          </p14:sldIdLst>
        </p14:section>
        <p14:section name="definitions (part 1)" id="{8C15398B-8B08-944A-85B1-2DFE1F711075}">
          <p14:sldIdLst>
            <p14:sldId id="369"/>
            <p14:sldId id="444"/>
            <p14:sldId id="584"/>
            <p14:sldId id="585"/>
            <p14:sldId id="570"/>
            <p14:sldId id="607"/>
            <p14:sldId id="383"/>
          </p14:sldIdLst>
        </p14:section>
        <p14:section name="first lecture" id="{BE861F1D-D57A-904E-87A3-BBD31D3F0204}">
          <p14:sldIdLst>
            <p14:sldId id="388"/>
          </p14:sldIdLst>
        </p14:section>
        <p14:section name="exercise" id="{E9AD4162-2E80-4D4C-A374-A53CD11DFF8D}">
          <p14:sldIdLst/>
        </p14:section>
        <p14:section name="The Formal Stuff (MC, Hoare logic)" id="{1D2CE6B4-FBD0-E84E-8071-08FE3A174EBE}">
          <p14:sldIdLst>
            <p14:sldId id="604"/>
          </p14:sldIdLst>
        </p14:section>
        <p14:section name="static analysis 313 lecture2" id="{D31167C7-9F5C-5E43-ACA8-112F137BE516}">
          <p14:sldIdLst/>
        </p14:section>
        <p14:section name="organization/practices" id="{2A8C2120-C26B-C745-832E-766E81ED7555}">
          <p14:sldIdLst>
            <p14:sldId id="563"/>
            <p14:sldId id="564"/>
            <p14:sldId id="565"/>
          </p14:sldIdLst>
        </p14:section>
        <p14:section name="dynamic analysis" id="{1B40A95F-1BCF-784C-8008-B11B4998FDED}">
          <p14:sldIdLst>
            <p14:sldId id="569"/>
            <p14:sldId id="610"/>
            <p14:sldId id="612"/>
            <p14:sldId id="613"/>
            <p14:sldId id="615"/>
            <p14:sldId id="621"/>
            <p14:sldId id="616"/>
            <p14:sldId id="617"/>
            <p14:sldId id="618"/>
            <p14:sldId id="619"/>
            <p14:sldId id="620"/>
            <p14:sldId id="6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6099" autoAdjust="0"/>
  </p:normalViewPr>
  <p:slideViewPr>
    <p:cSldViewPr snapToGrid="0" snapToObjects="1">
      <p:cViewPr varScale="1">
        <p:scale>
          <a:sx n="93" d="100"/>
          <a:sy n="93" d="100"/>
        </p:scale>
        <p:origin x="264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4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4301F-DE2E-5A48-9484-09C67FC76F11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A48B8-E731-9A4F-BA6C-5E77DC3B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894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506CD-CA5A-954F-B39A-0F4C722D2FCC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4E6E1-2B48-9449-B18F-FA9F0E24C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525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Arial" charset="0"/>
                <a:cs typeface="Arial" charset="0"/>
              </a:rPr>
              <a:t>Track an important abstraction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47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Catc</a:t>
            </a:r>
            <a:r>
              <a:rPr lang="en-US" baseline="0" dirty="0"/>
              <a:t>h interesting errors that testing won’t, safety-critical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86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static analysis can be sound, complete, and terminating.</a:t>
            </a:r>
          </a:p>
          <a:p>
            <a:r>
              <a:rPr lang="en-US" dirty="0"/>
              <a:t>Perfect static analysis is </a:t>
            </a:r>
            <a:r>
              <a:rPr lang="en-US" dirty="0" err="1"/>
              <a:t>undecidable</a:t>
            </a:r>
            <a:r>
              <a:rPr lang="en-US" dirty="0"/>
              <a:t> on nontrivial programs for even simple attributes.</a:t>
            </a:r>
          </a:p>
          <a:p>
            <a:r>
              <a:rPr lang="en-US" dirty="0"/>
              <a:t>Thus, </a:t>
            </a:r>
            <a:r>
              <a:rPr lang="en-US" i="1" dirty="0"/>
              <a:t>every static analysis approximates </a:t>
            </a:r>
            <a:r>
              <a:rPr lang="en-US" dirty="0"/>
              <a:t>(using abstraction).</a:t>
            </a:r>
          </a:p>
          <a:p>
            <a:r>
              <a:rPr lang="en-US" dirty="0"/>
              <a:t>Many static analyses are useful nevertheless</a:t>
            </a:r>
          </a:p>
          <a:p>
            <a:pPr lvl="1"/>
            <a:r>
              <a:rPr lang="en-US" dirty="0"/>
              <a:t>E.g. a sound tool with few false positives in practice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3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68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33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45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B529-9E40-4B45-8259-0817337B3F5A}" type="datetime1">
              <a:rPr lang="en-IN" smtClean="0"/>
              <a:t>25/09/23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2015 (c) C. Le Goues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241A-5FA5-4240-90B8-CE3893349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66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1EEB-706D-AA45-8E05-CA65DAB030AF}" type="datetime1">
              <a:rPr lang="en-IN" smtClean="0"/>
              <a:t>25/09/23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2015 (c) C. Le Goues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241A-5FA5-4240-90B8-CE3893349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496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1EEB-706D-AA45-8E05-CA65DAB030AF}" type="datetime1">
              <a:rPr lang="en-IN" smtClean="0"/>
              <a:t>25/09/23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2015 (c) C. Le Goues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241A-5FA5-4240-90B8-CE3893349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489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BC39-1D56-CF2C-ED6A-8E13CB27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C6C7E-A0D7-2570-8541-1F8A15332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BE8EA-45B4-6CC2-D844-CA7E5896F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65AF3-C48D-BE1E-A5E8-2F1868F18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C09F2-A97D-E9C0-4055-FD2A29491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F43DD-DB17-8DAE-46F3-B799F69D1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D570-5B70-2A4F-B744-48E5212C493F}" type="datetime1">
              <a:rPr lang="en-IN" smtClean="0"/>
              <a:t>25/09/23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E70CC0-1F36-AE5E-57F5-9861A3D3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2015 (c) C. Le Goues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A9A259-71E7-CFE0-9D47-C1069E53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241A-5FA5-4240-90B8-CE3893349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4BC5-6526-1B46-9D5C-4EB3CA105F1C}" type="datetime1">
              <a:rPr lang="en-IN" smtClean="0"/>
              <a:t>25/09/23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2015 (c) C. Le Goues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241A-5FA5-4240-90B8-CE3893349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9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1ECF-7833-5448-B115-F11CA3902935}" type="datetime1">
              <a:rPr lang="en-IN" smtClean="0"/>
              <a:t>25/09/23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2015 (c) C. Le Goues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241A-5FA5-4240-90B8-CE3893349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8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B07E-C564-964B-993B-C79D2734E624}" type="datetime1">
              <a:rPr lang="en-IN" smtClean="0"/>
              <a:t>25/09/23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2015 (c) C. Le Goues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241A-5FA5-4240-90B8-CE3893349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6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1EEB-706D-AA45-8E05-CA65DAB030AF}" type="datetime1">
              <a:rPr lang="en-IN" smtClean="0"/>
              <a:t>25/09/23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2015 (c) C. Le Goues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241A-5FA5-4240-90B8-CE389334902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2740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CD7B-C61B-7142-8DEC-1449EB70CD62}" type="datetime1">
              <a:rPr lang="en-IN" smtClean="0"/>
              <a:t>25/09/23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2015 (c) C. Le Goues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241A-5FA5-4240-90B8-CE3893349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7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48D5-FEE0-A542-A2F6-B298D631D9FE}" type="datetime1">
              <a:rPr lang="en-IN" smtClean="0"/>
              <a:t>25/09/23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2015 (c) C. Le Goues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241A-5FA5-4240-90B8-CE3893349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4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E3D1-D417-2B42-B1D1-D5CF02C11AA3}" type="datetime1">
              <a:rPr lang="en-IN" smtClean="0"/>
              <a:t>25/09/23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fr-FR"/>
              <a:t>2015 (c) C. Le Goues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241A-5FA5-4240-90B8-CE3893349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7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59B1EEB-706D-AA45-8E05-CA65DAB030AF}" type="datetime1">
              <a:rPr lang="en-IN" smtClean="0"/>
              <a:t>25/09/23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fr-FR"/>
              <a:t>2015 (c) C. Le Goues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241A-5FA5-4240-90B8-CE3893349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728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59B1EEB-706D-AA45-8E05-CA65DAB030AF}" type="datetime1">
              <a:rPr lang="en-IN" smtClean="0"/>
              <a:t>25/09/23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fr-FR"/>
              <a:t>2015 (c) C. Le Goues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599241A-5FA5-4240-90B8-CE3893349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7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</p:txBody>
      </p:sp>
    </p:spTree>
    <p:extLst>
      <p:ext uri="{BB962C8B-B14F-4D97-AF65-F5344CB8AC3E}">
        <p14:creationId xmlns:p14="http://schemas.microsoft.com/office/powerpoint/2010/main" val="3991385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202662"/>
              </p:ext>
            </p:extLst>
          </p:nvPr>
        </p:nvGraphicFramePr>
        <p:xfrm>
          <a:off x="532422" y="2746412"/>
          <a:ext cx="4092693" cy="24168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2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16893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2000" b="1" dirty="0">
                          <a:latin typeface="Courier New"/>
                          <a:cs typeface="Courier New"/>
                        </a:rPr>
                        <a:t> result = 1;</a:t>
                      </a:r>
                    </a:p>
                    <a:p>
                      <a:r>
                        <a:rPr lang="en-US" sz="2000" b="1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2000" b="1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2000" b="1" dirty="0" err="1">
                          <a:latin typeface="Courier New"/>
                          <a:cs typeface="Courier New"/>
                        </a:rPr>
                        <a:t>i</a:t>
                      </a:r>
                      <a:r>
                        <a:rPr lang="en-US" sz="2000" b="1" dirty="0">
                          <a:latin typeface="Courier New"/>
                          <a:cs typeface="Courier New"/>
                        </a:rPr>
                        <a:t> = 2;</a:t>
                      </a:r>
                    </a:p>
                    <a:p>
                      <a:r>
                        <a:rPr lang="en-US" sz="2000" b="1" dirty="0">
                          <a:latin typeface="Courier New"/>
                          <a:cs typeface="Courier New"/>
                        </a:rPr>
                        <a:t>while (</a:t>
                      </a:r>
                      <a:r>
                        <a:rPr lang="en-US" sz="2000" b="1" dirty="0" err="1">
                          <a:latin typeface="Courier New"/>
                          <a:cs typeface="Courier New"/>
                        </a:rPr>
                        <a:t>i</a:t>
                      </a:r>
                      <a:r>
                        <a:rPr lang="en-US" sz="2000" b="1" dirty="0">
                          <a:latin typeface="Courier New"/>
                          <a:cs typeface="Courier New"/>
                        </a:rPr>
                        <a:t> &lt; n) {</a:t>
                      </a:r>
                    </a:p>
                    <a:p>
                      <a:r>
                        <a:rPr lang="en-US" sz="2000" b="1" dirty="0">
                          <a:latin typeface="Courier New"/>
                          <a:cs typeface="Courier New"/>
                        </a:rPr>
                        <a:t>  result</a:t>
                      </a:r>
                      <a:r>
                        <a:rPr lang="en-US" sz="2000" b="1" baseline="0" dirty="0">
                          <a:latin typeface="Courier New"/>
                          <a:cs typeface="Courier New"/>
                        </a:rPr>
                        <a:t> *= </a:t>
                      </a:r>
                      <a:r>
                        <a:rPr lang="en-US" sz="2000" b="1" baseline="0" dirty="0" err="1">
                          <a:latin typeface="Courier New"/>
                          <a:cs typeface="Courier New"/>
                        </a:rPr>
                        <a:t>i</a:t>
                      </a:r>
                      <a:r>
                        <a:rPr lang="en-US" sz="2000" b="1" baseline="0" dirty="0">
                          <a:latin typeface="Courier New"/>
                          <a:cs typeface="Courier New"/>
                        </a:rPr>
                        <a:t>;</a:t>
                      </a:r>
                    </a:p>
                    <a:p>
                      <a:r>
                        <a:rPr lang="en-US" sz="2000" b="1" baseline="0" dirty="0">
                          <a:latin typeface="Courier New"/>
                          <a:cs typeface="Courier New"/>
                        </a:rPr>
                        <a:t>  </a:t>
                      </a:r>
                      <a:r>
                        <a:rPr lang="en-US" sz="2000" b="1" baseline="0" dirty="0" err="1">
                          <a:latin typeface="Courier New"/>
                          <a:cs typeface="Courier New"/>
                        </a:rPr>
                        <a:t>i</a:t>
                      </a:r>
                      <a:r>
                        <a:rPr lang="en-US" sz="2000" b="1" baseline="0" dirty="0">
                          <a:latin typeface="Courier New"/>
                          <a:cs typeface="Courier New"/>
                        </a:rPr>
                        <a:t>++;</a:t>
                      </a:r>
                      <a:endParaRPr lang="en-US" sz="2000" b="1" dirty="0">
                        <a:latin typeface="Courier New"/>
                        <a:cs typeface="Courier New"/>
                      </a:endParaRPr>
                    </a:p>
                    <a:p>
                      <a:r>
                        <a:rPr lang="en-US" sz="2000" b="1" dirty="0">
                          <a:latin typeface="Courier New"/>
                          <a:cs typeface="Courier New"/>
                        </a:rPr>
                        <a:t>}</a:t>
                      </a:r>
                    </a:p>
                    <a:p>
                      <a:r>
                        <a:rPr lang="en-US" sz="2000" b="1" dirty="0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lang="en-US" sz="2000" b="1" baseline="0" dirty="0">
                          <a:latin typeface="Courier New"/>
                          <a:cs typeface="Courier New"/>
                        </a:rPr>
                        <a:t> result;</a:t>
                      </a:r>
                      <a:endParaRPr lang="en-US" sz="20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5489174" y="1600200"/>
            <a:ext cx="1205803" cy="3616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Program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028826" y="2341996"/>
            <a:ext cx="4204507" cy="377737"/>
            <a:chOff x="3568832" y="2956446"/>
            <a:chExt cx="4204507" cy="377737"/>
          </a:xfrm>
        </p:grpSpPr>
        <p:sp>
          <p:nvSpPr>
            <p:cNvPr id="10" name="Rectangle 9"/>
            <p:cNvSpPr/>
            <p:nvPr/>
          </p:nvSpPr>
          <p:spPr bwMode="auto">
            <a:xfrm>
              <a:off x="3568832" y="2972547"/>
              <a:ext cx="997797" cy="3616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2000" dirty="0">
                  <a:solidFill>
                    <a:schemeClr val="tx1"/>
                  </a:solidFill>
                  <a:latin typeface="Calibri"/>
                  <a:cs typeface="Calibri"/>
                </a:rPr>
                <a:t>=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6775542" y="2956446"/>
              <a:ext cx="997797" cy="3616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2000" dirty="0">
                  <a:solidFill>
                    <a:schemeClr val="tx1"/>
                  </a:solidFill>
                  <a:latin typeface="Calibri"/>
                  <a:cs typeface="Calibri"/>
                </a:rPr>
                <a:t>while</a:t>
              </a:r>
            </a:p>
          </p:txBody>
        </p:sp>
      </p:grpSp>
      <p:cxnSp>
        <p:nvCxnSpPr>
          <p:cNvPr id="15" name="Straight Arrow Connector 14"/>
          <p:cNvCxnSpPr>
            <a:stCxn id="7" idx="2"/>
            <a:endCxn id="10" idx="0"/>
          </p:cNvCxnSpPr>
          <p:nvPr/>
        </p:nvCxnSpPr>
        <p:spPr bwMode="auto">
          <a:xfrm flipH="1">
            <a:off x="4527725" y="1961836"/>
            <a:ext cx="1564351" cy="39626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" name="Straight Arrow Connector 15"/>
          <p:cNvCxnSpPr>
            <a:stCxn id="7" idx="2"/>
            <a:endCxn id="11" idx="0"/>
          </p:cNvCxnSpPr>
          <p:nvPr/>
        </p:nvCxnSpPr>
        <p:spPr bwMode="auto">
          <a:xfrm>
            <a:off x="6092076" y="1961836"/>
            <a:ext cx="1642359" cy="38016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7" name="Group 16"/>
          <p:cNvGrpSpPr/>
          <p:nvPr/>
        </p:nvGrpSpPr>
        <p:grpSpPr>
          <a:xfrm>
            <a:off x="4028826" y="3103277"/>
            <a:ext cx="2190376" cy="361636"/>
            <a:chOff x="5016684" y="3153365"/>
            <a:chExt cx="2190376" cy="36163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5016684" y="3153365"/>
              <a:ext cx="997797" cy="3616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2000" dirty="0">
                  <a:solidFill>
                    <a:schemeClr val="tx1"/>
                  </a:solidFill>
                  <a:latin typeface="Calibri"/>
                  <a:cs typeface="Calibri"/>
                </a:rPr>
                <a:t>result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6209263" y="3153365"/>
              <a:ext cx="997797" cy="3616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2000" dirty="0">
                  <a:solidFill>
                    <a:schemeClr val="tx1"/>
                  </a:solidFill>
                  <a:latin typeface="Calibri"/>
                  <a:cs typeface="Calibri"/>
                </a:rPr>
                <a:t>1</a:t>
              </a:r>
            </a:p>
          </p:txBody>
        </p:sp>
      </p:grpSp>
      <p:cxnSp>
        <p:nvCxnSpPr>
          <p:cNvPr id="20" name="Straight Arrow Connector 19"/>
          <p:cNvCxnSpPr>
            <a:stCxn id="10" idx="2"/>
            <a:endCxn id="18" idx="0"/>
          </p:cNvCxnSpPr>
          <p:nvPr/>
        </p:nvCxnSpPr>
        <p:spPr bwMode="auto">
          <a:xfrm>
            <a:off x="4527725" y="2719733"/>
            <a:ext cx="0" cy="38354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10" idx="2"/>
            <a:endCxn id="19" idx="0"/>
          </p:cNvCxnSpPr>
          <p:nvPr/>
        </p:nvCxnSpPr>
        <p:spPr bwMode="auto">
          <a:xfrm>
            <a:off x="4527725" y="2719733"/>
            <a:ext cx="1192579" cy="38354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9" name="Rectangle 28"/>
          <p:cNvSpPr/>
          <p:nvPr/>
        </p:nvSpPr>
        <p:spPr bwMode="auto">
          <a:xfrm>
            <a:off x="5593177" y="2358498"/>
            <a:ext cx="997797" cy="3616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…</a:t>
            </a:r>
          </a:p>
        </p:txBody>
      </p:sp>
      <p:cxnSp>
        <p:nvCxnSpPr>
          <p:cNvPr id="31" name="Straight Arrow Connector 30"/>
          <p:cNvCxnSpPr>
            <a:stCxn id="7" idx="2"/>
            <a:endCxn id="29" idx="0"/>
          </p:cNvCxnSpPr>
          <p:nvPr/>
        </p:nvCxnSpPr>
        <p:spPr bwMode="auto">
          <a:xfrm>
            <a:off x="6092076" y="1961836"/>
            <a:ext cx="0" cy="39666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8" name="Rectangle 37"/>
          <p:cNvSpPr/>
          <p:nvPr/>
        </p:nvSpPr>
        <p:spPr bwMode="auto">
          <a:xfrm>
            <a:off x="6496424" y="3103277"/>
            <a:ext cx="997797" cy="3616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&lt;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7689003" y="3103277"/>
            <a:ext cx="997797" cy="3616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block</a:t>
            </a:r>
          </a:p>
        </p:txBody>
      </p:sp>
      <p:cxnSp>
        <p:nvCxnSpPr>
          <p:cNvPr id="40" name="Straight Arrow Connector 39"/>
          <p:cNvCxnSpPr>
            <a:stCxn id="11" idx="2"/>
            <a:endCxn id="38" idx="0"/>
          </p:cNvCxnSpPr>
          <p:nvPr/>
        </p:nvCxnSpPr>
        <p:spPr bwMode="auto">
          <a:xfrm flipH="1">
            <a:off x="6995323" y="2703632"/>
            <a:ext cx="739112" cy="39964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3" name="Straight Arrow Connector 42"/>
          <p:cNvCxnSpPr>
            <a:stCxn id="11" idx="2"/>
            <a:endCxn id="39" idx="0"/>
          </p:cNvCxnSpPr>
          <p:nvPr/>
        </p:nvCxnSpPr>
        <p:spPr bwMode="auto">
          <a:xfrm>
            <a:off x="7734435" y="2703632"/>
            <a:ext cx="453467" cy="39964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46" name="Group 45"/>
          <p:cNvGrpSpPr/>
          <p:nvPr/>
        </p:nvGrpSpPr>
        <p:grpSpPr>
          <a:xfrm>
            <a:off x="5303845" y="4017093"/>
            <a:ext cx="2190376" cy="361636"/>
            <a:chOff x="5016684" y="3153365"/>
            <a:chExt cx="2190376" cy="361636"/>
          </a:xfrm>
        </p:grpSpPr>
        <p:sp>
          <p:nvSpPr>
            <p:cNvPr id="47" name="Rectangle 46"/>
            <p:cNvSpPr/>
            <p:nvPr/>
          </p:nvSpPr>
          <p:spPr bwMode="auto">
            <a:xfrm>
              <a:off x="5016684" y="3153365"/>
              <a:ext cx="997797" cy="3616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2000" dirty="0" err="1">
                  <a:solidFill>
                    <a:schemeClr val="tx1"/>
                  </a:solidFill>
                  <a:latin typeface="Calibri"/>
                  <a:cs typeface="Calibri"/>
                </a:rPr>
                <a:t>i</a:t>
              </a:r>
              <a:endParaRPr lang="en-US" sz="20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6209263" y="3153365"/>
              <a:ext cx="997797" cy="3616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2000" dirty="0">
                  <a:solidFill>
                    <a:schemeClr val="tx1"/>
                  </a:solidFill>
                  <a:latin typeface="Calibri"/>
                  <a:cs typeface="Calibri"/>
                </a:rPr>
                <a:t>n</a:t>
              </a:r>
            </a:p>
          </p:txBody>
        </p:sp>
      </p:grpSp>
      <p:cxnSp>
        <p:nvCxnSpPr>
          <p:cNvPr id="49" name="Straight Arrow Connector 48"/>
          <p:cNvCxnSpPr>
            <a:stCxn id="38" idx="2"/>
            <a:endCxn id="47" idx="0"/>
          </p:cNvCxnSpPr>
          <p:nvPr/>
        </p:nvCxnSpPr>
        <p:spPr bwMode="auto">
          <a:xfrm flipH="1">
            <a:off x="5802744" y="3464913"/>
            <a:ext cx="1192579" cy="55218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0" name="Straight Arrow Connector 49"/>
          <p:cNvCxnSpPr>
            <a:stCxn id="38" idx="2"/>
            <a:endCxn id="48" idx="0"/>
          </p:cNvCxnSpPr>
          <p:nvPr/>
        </p:nvCxnSpPr>
        <p:spPr bwMode="auto">
          <a:xfrm>
            <a:off x="6995323" y="3464913"/>
            <a:ext cx="0" cy="55218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3" name="Rectangle 52"/>
          <p:cNvSpPr/>
          <p:nvPr/>
        </p:nvSpPr>
        <p:spPr bwMode="auto">
          <a:xfrm>
            <a:off x="7689003" y="4017093"/>
            <a:ext cx="997797" cy="3616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…</a:t>
            </a:r>
          </a:p>
        </p:txBody>
      </p:sp>
      <p:cxnSp>
        <p:nvCxnSpPr>
          <p:cNvPr id="54" name="Straight Arrow Connector 53"/>
          <p:cNvCxnSpPr>
            <a:stCxn id="39" idx="2"/>
            <a:endCxn id="53" idx="0"/>
          </p:cNvCxnSpPr>
          <p:nvPr/>
        </p:nvCxnSpPr>
        <p:spPr bwMode="auto">
          <a:xfrm>
            <a:off x="8187902" y="3464913"/>
            <a:ext cx="0" cy="55218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" name="TextBox 5"/>
          <p:cNvSpPr txBox="1"/>
          <p:nvPr/>
        </p:nvSpPr>
        <p:spPr>
          <a:xfrm>
            <a:off x="457200" y="5342384"/>
            <a:ext cx="6848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That is what your IDE and compiler are doing</a:t>
            </a:r>
          </a:p>
        </p:txBody>
      </p:sp>
    </p:spTree>
    <p:extLst>
      <p:ext uri="{BB962C8B-B14F-4D97-AF65-F5344CB8AC3E}">
        <p14:creationId xmlns:p14="http://schemas.microsoft.com/office/powerpoint/2010/main" val="397416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Tools: Microsoft SLAM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Statically check Microsoft Windows drivers</a:t>
            </a:r>
            <a:endParaRPr lang="en-US" sz="2000" dirty="0"/>
          </a:p>
          <a:p>
            <a:pPr lvl="1"/>
            <a:r>
              <a:rPr lang="en-US" sz="2000" dirty="0"/>
              <a:t>Drivers are difficult to test</a:t>
            </a:r>
          </a:p>
          <a:p>
            <a:r>
              <a:rPr lang="en-US" sz="2400" dirty="0"/>
              <a:t>Uses </a:t>
            </a:r>
            <a:r>
              <a:rPr lang="en-US" sz="2400" i="1" dirty="0"/>
              <a:t>C</a:t>
            </a:r>
            <a:r>
              <a:rPr lang="en-US" sz="2400" dirty="0"/>
              <a:t>ounter </a:t>
            </a:r>
            <a:r>
              <a:rPr lang="en-US" sz="2400" i="1" dirty="0"/>
              <a:t>Example-Guided Abstraction Refinement </a:t>
            </a:r>
            <a:r>
              <a:rPr lang="en-US" sz="2400" dirty="0"/>
              <a:t>(CEGAR) </a:t>
            </a:r>
          </a:p>
          <a:p>
            <a:pPr lvl="1"/>
            <a:r>
              <a:rPr lang="en-US" sz="2000" dirty="0"/>
              <a:t>Based on model checking</a:t>
            </a:r>
          </a:p>
          <a:p>
            <a:pPr lvl="1"/>
            <a:r>
              <a:rPr lang="en-US" sz="2000" dirty="0"/>
              <a:t>Refines over-approximations to minimize false positives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091377" y="6074935"/>
            <a:ext cx="7272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http://</a:t>
            </a:r>
            <a:r>
              <a:rPr lang="en-US" sz="1600" dirty="0" err="1"/>
              <a:t>research.microsoft.com</a:t>
            </a:r>
            <a:r>
              <a:rPr lang="en-US" sz="1600" dirty="0"/>
              <a:t>/en-us/projects/slam/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283" y="4081970"/>
            <a:ext cx="6062101" cy="17652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607283" y="5847178"/>
            <a:ext cx="6062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CEGEAR process implemented in SLAM</a:t>
            </a:r>
          </a:p>
        </p:txBody>
      </p:sp>
    </p:spTree>
    <p:extLst>
      <p:ext uri="{BB962C8B-B14F-4D97-AF65-F5344CB8AC3E}">
        <p14:creationId xmlns:p14="http://schemas.microsoft.com/office/powerpoint/2010/main" val="1641299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Static Analysis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90" y="1693964"/>
            <a:ext cx="7390823" cy="466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58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assurance at Microsoft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Original process: manual code inspection </a:t>
            </a:r>
          </a:p>
          <a:p>
            <a:pPr lvl="1"/>
            <a:r>
              <a:rPr lang="en-US" dirty="0"/>
              <a:t>Effective when system and team are small </a:t>
            </a:r>
          </a:p>
          <a:p>
            <a:pPr lvl="1"/>
            <a:r>
              <a:rPr lang="en-US" dirty="0"/>
              <a:t>Too many paths to consider as system grew </a:t>
            </a:r>
          </a:p>
          <a:p>
            <a:r>
              <a:rPr lang="en-US" dirty="0"/>
              <a:t>Early 1990s: add massive system and unit testing </a:t>
            </a:r>
          </a:p>
          <a:p>
            <a:pPr lvl="1"/>
            <a:r>
              <a:rPr lang="en-US" dirty="0"/>
              <a:t>Tests took weeks to run </a:t>
            </a:r>
          </a:p>
          <a:p>
            <a:pPr lvl="2"/>
            <a:r>
              <a:rPr lang="en-US" dirty="0"/>
              <a:t>Diversity of platforms and configurations </a:t>
            </a:r>
          </a:p>
          <a:p>
            <a:pPr lvl="2"/>
            <a:r>
              <a:rPr lang="en-US" dirty="0"/>
              <a:t>Sheer volume of tests </a:t>
            </a:r>
          </a:p>
          <a:p>
            <a:pPr lvl="1"/>
            <a:r>
              <a:rPr lang="en-US" dirty="0"/>
              <a:t>Inefficient detection of common patterns, security holes </a:t>
            </a:r>
          </a:p>
          <a:p>
            <a:r>
              <a:rPr lang="en-US" dirty="0"/>
              <a:t>Non-local, intermittent, uncommon path bugs</a:t>
            </a:r>
            <a:br>
              <a:rPr lang="en-US" dirty="0"/>
            </a:br>
            <a:r>
              <a:rPr lang="en-US" dirty="0"/>
              <a:t>Was treading water in Windows Vista development </a:t>
            </a:r>
          </a:p>
          <a:p>
            <a:r>
              <a:rPr lang="en-US" dirty="0"/>
              <a:t>Early 2000s: add static analysis</a:t>
            </a:r>
          </a:p>
        </p:txBody>
      </p:sp>
    </p:spTree>
    <p:extLst>
      <p:ext uri="{BB962C8B-B14F-4D97-AF65-F5344CB8AC3E}">
        <p14:creationId xmlns:p14="http://schemas.microsoft.com/office/powerpoint/2010/main" val="2551460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Impact at Microsoft</a:t>
            </a:r>
          </a:p>
        </p:txBody>
      </p:sp>
      <p:sp>
        <p:nvSpPr>
          <p:cNvPr id="10445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>
                <a:latin typeface="Arial" charset="0"/>
                <a:cs typeface="Arial" charset="0"/>
              </a:rPr>
              <a:t>Thousands of bugs caught monthly</a:t>
            </a:r>
          </a:p>
          <a:p>
            <a:pPr eaLnBrk="1" hangingPunct="1"/>
            <a:r>
              <a:rPr lang="en-US" sz="2800" dirty="0">
                <a:latin typeface="Arial" charset="0"/>
                <a:cs typeface="Arial" charset="0"/>
              </a:rPr>
              <a:t>Significant observed quality improvements</a:t>
            </a:r>
          </a:p>
          <a:p>
            <a:pPr lvl="1" eaLnBrk="1" hangingPunct="1"/>
            <a:r>
              <a:rPr lang="en-US" sz="2400" dirty="0">
                <a:latin typeface="Arial" charset="0"/>
                <a:cs typeface="Arial" charset="0"/>
              </a:rPr>
              <a:t>e.g. buffer overruns latent in codebases</a:t>
            </a:r>
          </a:p>
          <a:p>
            <a:pPr eaLnBrk="1" hangingPunct="1"/>
            <a:r>
              <a:rPr lang="en-US" sz="2800" dirty="0">
                <a:latin typeface="Arial" charset="0"/>
                <a:cs typeface="Arial" charset="0"/>
              </a:rPr>
              <a:t>Widespread developer acceptance</a:t>
            </a:r>
          </a:p>
          <a:p>
            <a:pPr lvl="1" eaLnBrk="1" hangingPunct="1"/>
            <a:r>
              <a:rPr lang="en-US" sz="2400" dirty="0">
                <a:latin typeface="Arial" charset="0"/>
                <a:cs typeface="Arial" charset="0"/>
              </a:rPr>
              <a:t>Check-in gates</a:t>
            </a:r>
          </a:p>
          <a:p>
            <a:pPr lvl="1" eaLnBrk="1" hangingPunct="1"/>
            <a:r>
              <a:rPr lang="en-US" sz="2400" dirty="0">
                <a:latin typeface="Arial" charset="0"/>
                <a:cs typeface="Arial" charset="0"/>
              </a:rPr>
              <a:t>Writing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3058075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about a program’s properties by executing it. </a:t>
            </a:r>
          </a:p>
          <a:p>
            <a:r>
              <a:rPr lang="en-US" dirty="0"/>
              <a:t>How can we learn about properties that are more interesting than “did this test pass”? (e.g., memory use).</a:t>
            </a:r>
          </a:p>
          <a:p>
            <a:r>
              <a:rPr lang="en-US" dirty="0"/>
              <a:t>Short answer: examine program state throughout execution by gathering additional information.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89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dynamic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Coverage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Memory usage</a:t>
            </a:r>
          </a:p>
          <a:p>
            <a:r>
              <a:rPr lang="en-US" dirty="0"/>
              <a:t>Security properties</a:t>
            </a:r>
          </a:p>
          <a:p>
            <a:r>
              <a:rPr lang="en-US" dirty="0"/>
              <a:t>Concurrency errors</a:t>
            </a:r>
          </a:p>
          <a:p>
            <a:r>
              <a:rPr lang="en-US" dirty="0"/>
              <a:t>Invariant detection</a:t>
            </a:r>
          </a:p>
        </p:txBody>
      </p:sp>
    </p:spTree>
    <p:extLst>
      <p:ext uri="{BB962C8B-B14F-4D97-AF65-F5344CB8AC3E}">
        <p14:creationId xmlns:p14="http://schemas.microsoft.com/office/powerpoint/2010/main" val="2568751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execution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Instrument at compile time</a:t>
            </a:r>
          </a:p>
          <a:p>
            <a:pPr lvl="1"/>
            <a:r>
              <a:rPr lang="en-US" dirty="0"/>
              <a:t>e.g., Aspects, logging</a:t>
            </a:r>
          </a:p>
          <a:p>
            <a:r>
              <a:rPr lang="en-US" dirty="0"/>
              <a:t>Run on a specialized VM, like </a:t>
            </a:r>
            <a:r>
              <a:rPr lang="en-US" dirty="0" err="1"/>
              <a:t>valgrind</a:t>
            </a:r>
            <a:endParaRPr lang="en-US" dirty="0"/>
          </a:p>
          <a:p>
            <a:r>
              <a:rPr lang="en-US" dirty="0"/>
              <a:t>Instrument or monitor at runtime</a:t>
            </a:r>
          </a:p>
          <a:p>
            <a:pPr lvl="1"/>
            <a:r>
              <a:rPr lang="en-US" dirty="0"/>
              <a:t>Also requires a special VM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VisualVM</a:t>
            </a:r>
            <a:r>
              <a:rPr lang="en-US" dirty="0"/>
              <a:t> (hooks into JVM using debug symbols to profile/monitor)</a:t>
            </a:r>
          </a:p>
        </p:txBody>
      </p:sp>
    </p:spTree>
    <p:extLst>
      <p:ext uri="{BB962C8B-B14F-4D97-AF65-F5344CB8AC3E}">
        <p14:creationId xmlns:p14="http://schemas.microsoft.com/office/powerpoint/2010/main" val="1629520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those require a static pre-processing step, such as inserting logging statements!</a:t>
            </a:r>
          </a:p>
          <a:p>
            <a:r>
              <a:rPr lang="en-US" dirty="0"/>
              <a:t>It’s still a dynamic analysis, because you run the program, collect the info, and learn from that information.</a:t>
            </a:r>
          </a:p>
        </p:txBody>
      </p:sp>
    </p:spTree>
    <p:extLst>
      <p:ext uri="{BB962C8B-B14F-4D97-AF65-F5344CB8AC3E}">
        <p14:creationId xmlns:p14="http://schemas.microsoft.com/office/powerpoint/2010/main" val="1726946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dynamic analysis.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Property of interest.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Information related to property of interest.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Mechanism for collecting that information from a program execution.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Test input data.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Mechanism for learning about the property of interest from the information you collected.</a:t>
            </a:r>
          </a:p>
        </p:txBody>
      </p:sp>
    </p:spTree>
    <p:extLst>
      <p:ext uri="{BB962C8B-B14F-4D97-AF65-F5344CB8AC3E}">
        <p14:creationId xmlns:p14="http://schemas.microsoft.com/office/powerpoint/2010/main" val="140244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Really understand control- and data-flow analysis.</a:t>
            </a:r>
          </a:p>
          <a:p>
            <a:r>
              <a:rPr lang="en-US" dirty="0"/>
              <a:t>Receive a high-level introduction to more formal proving tools.</a:t>
            </a:r>
          </a:p>
          <a:p>
            <a:r>
              <a:rPr lang="en-US" dirty="0"/>
              <a:t>Develop evidence-based recommendations for how to deploy analysis tools in your project or organization.</a:t>
            </a:r>
          </a:p>
          <a:p>
            <a:r>
              <a:rPr lang="en-US" dirty="0"/>
              <a:t>Explain how abstraction applies to dynamic analysis (lightning-fast!).</a:t>
            </a:r>
          </a:p>
        </p:txBody>
      </p:sp>
    </p:spTree>
    <p:extLst>
      <p:ext uri="{BB962C8B-B14F-4D97-AF65-F5344CB8AC3E}">
        <p14:creationId xmlns:p14="http://schemas.microsoft.com/office/powerpoint/2010/main" val="3757286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is abstraction relevant to static analysis, again?</a:t>
            </a:r>
          </a:p>
          <a:p>
            <a:r>
              <a:rPr lang="en-US" b="1" dirty="0"/>
              <a:t>Dynamic analysis also requires abstraction.</a:t>
            </a:r>
          </a:p>
          <a:p>
            <a:r>
              <a:rPr lang="en-US" dirty="0"/>
              <a:t>You’re still focusing on a particular program property or type of information.</a:t>
            </a:r>
          </a:p>
          <a:p>
            <a:r>
              <a:rPr lang="en-US" b="1" dirty="0"/>
              <a:t>Abstracting parts of a trace of </a:t>
            </a:r>
            <a:r>
              <a:rPr lang="en-US" b="1" dirty="0" err="1"/>
              <a:t>exeuction</a:t>
            </a:r>
            <a:r>
              <a:rPr lang="en-US" b="1" dirty="0"/>
              <a:t> rather than the entire state space.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718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Challenges: Very input dependent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if you have </a:t>
            </a:r>
            <a:r>
              <a:rPr lang="en-US" dirty="0" err="1"/>
              <a:t>alots</a:t>
            </a:r>
            <a:r>
              <a:rPr lang="en-US" dirty="0"/>
              <a:t> of tests! (system tests are also best)</a:t>
            </a:r>
          </a:p>
          <a:p>
            <a:r>
              <a:rPr lang="en-US" dirty="0"/>
              <a:t>Are those tests indicative of common behavior? </a:t>
            </a:r>
          </a:p>
          <a:p>
            <a:pPr lvl="1"/>
            <a:r>
              <a:rPr lang="en-US" dirty="0"/>
              <a:t>Is that what you want?</a:t>
            </a:r>
          </a:p>
          <a:p>
            <a:r>
              <a:rPr lang="en-US" dirty="0"/>
              <a:t>Can also use logs from live sessions (sometimes).</a:t>
            </a:r>
          </a:p>
          <a:p>
            <a:r>
              <a:rPr lang="en-US" dirty="0"/>
              <a:t>Or specific inputs that replicate specific defect scenarios (like memory leaks).</a:t>
            </a:r>
          </a:p>
        </p:txBody>
      </p:sp>
    </p:spTree>
    <p:extLst>
      <p:ext uri="{BB962C8B-B14F-4D97-AF65-F5344CB8AC3E}">
        <p14:creationId xmlns:p14="http://schemas.microsoft.com/office/powerpoint/2010/main" val="395195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Challenges: </a:t>
            </a:r>
            <a:r>
              <a:rPr lang="en-US" dirty="0" err="1"/>
              <a:t>Heisenbuggy</a:t>
            </a:r>
            <a:r>
              <a:rPr lang="en-US" dirty="0"/>
              <a:t>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Instrumentation and monitoring can change the behavior of a program.</a:t>
            </a:r>
          </a:p>
          <a:p>
            <a:pPr lvl="1"/>
            <a:r>
              <a:rPr lang="en-US" dirty="0"/>
              <a:t>E.g., slowdown, overhead</a:t>
            </a:r>
          </a:p>
          <a:p>
            <a:r>
              <a:rPr lang="en-US" dirty="0"/>
              <a:t>Important question 1: can/should you deploy it live?  Or just for debugging something specific?</a:t>
            </a:r>
          </a:p>
          <a:p>
            <a:r>
              <a:rPr lang="en-US" dirty="0"/>
              <a:t>Important question 2: will the monitoring meaningfully change the program behavior with respect </a:t>
            </a:r>
            <a:r>
              <a:rPr lang="en-US" dirty="0" err="1"/>
              <a:t>ot</a:t>
            </a:r>
            <a:r>
              <a:rPr lang="en-US" dirty="0"/>
              <a:t> the property you care about? </a:t>
            </a:r>
          </a:p>
        </p:txBody>
      </p:sp>
    </p:spTree>
    <p:extLst>
      <p:ext uri="{BB962C8B-B14F-4D97-AF65-F5344CB8AC3E}">
        <p14:creationId xmlns:p14="http://schemas.microsoft.com/office/powerpoint/2010/main" val="1971765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Logging events in large and/or long-running programs (even for just one property!) can result in HUGE amounts of data.</a:t>
            </a:r>
          </a:p>
          <a:p>
            <a:r>
              <a:rPr lang="en-US" dirty="0"/>
              <a:t>How do you process it?</a:t>
            </a:r>
          </a:p>
          <a:p>
            <a:pPr lvl="1"/>
            <a:r>
              <a:rPr lang="en-US" dirty="0"/>
              <a:t>Common strategy: sampling.</a:t>
            </a:r>
          </a:p>
        </p:txBody>
      </p:sp>
    </p:spTree>
    <p:extLst>
      <p:ext uri="{BB962C8B-B14F-4D97-AF65-F5344CB8AC3E}">
        <p14:creationId xmlns:p14="http://schemas.microsoft.com/office/powerpoint/2010/main" val="316291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over static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Precise data for a specific run.</a:t>
            </a:r>
          </a:p>
          <a:p>
            <a:r>
              <a:rPr lang="en-US" dirty="0"/>
              <a:t>No false positives or negatives on a </a:t>
            </a:r>
            <a:r>
              <a:rPr lang="en-US" b="1" dirty="0"/>
              <a:t>given </a:t>
            </a:r>
            <a:r>
              <a:rPr lang="en-US" dirty="0"/>
              <a:t>run.</a:t>
            </a:r>
          </a:p>
          <a:p>
            <a:r>
              <a:rPr lang="en-US" dirty="0"/>
              <a:t>No confusion about which path was taken; it’s clear where an error happened.</a:t>
            </a:r>
          </a:p>
          <a:p>
            <a:r>
              <a:rPr lang="en-US" dirty="0"/>
              <a:t>Can (often) use on live code.</a:t>
            </a:r>
          </a:p>
          <a:p>
            <a:pPr lvl="1"/>
            <a:r>
              <a:rPr lang="en-US" dirty="0"/>
              <a:t>Very common for security and data gathering.</a:t>
            </a:r>
          </a:p>
        </p:txBody>
      </p:sp>
    </p:spTree>
    <p:extLst>
      <p:ext uri="{BB962C8B-B14F-4D97-AF65-F5344CB8AC3E}">
        <p14:creationId xmlns:p14="http://schemas.microsoft.com/office/powerpoint/2010/main" val="2843173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 code without executing it.</a:t>
            </a:r>
          </a:p>
          <a:p>
            <a:r>
              <a:rPr lang="en-US" dirty="0"/>
              <a:t>Systematically follow an abstraction.</a:t>
            </a:r>
          </a:p>
          <a:p>
            <a:r>
              <a:rPr lang="en-US" dirty="0"/>
              <a:t>Find bugs/enforce specifications/prove correctness.</a:t>
            </a:r>
          </a:p>
          <a:p>
            <a:r>
              <a:rPr lang="en-US" dirty="0"/>
              <a:t>Often correctness/security related.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Dynamic analysis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 specific executions.</a:t>
            </a:r>
          </a:p>
          <a:p>
            <a:r>
              <a:rPr lang="en-US" dirty="0"/>
              <a:t>Instrument program, or use a special interpreter.</a:t>
            </a:r>
          </a:p>
          <a:p>
            <a:r>
              <a:rPr lang="en-US" dirty="0"/>
              <a:t>Abstract parts of the trace.</a:t>
            </a:r>
          </a:p>
          <a:p>
            <a:r>
              <a:rPr lang="en-US" dirty="0"/>
              <a:t>Find bugs/enforce stronger specifications/debugging/profiling.</a:t>
            </a:r>
          </a:p>
          <a:p>
            <a:r>
              <a:rPr lang="en-US" dirty="0"/>
              <a:t>Often memory/performance/concurrency/security related.</a:t>
            </a:r>
          </a:p>
        </p:txBody>
      </p:sp>
    </p:spTree>
    <p:extLst>
      <p:ext uri="{BB962C8B-B14F-4D97-AF65-F5344CB8AC3E}">
        <p14:creationId xmlns:p14="http://schemas.microsoft.com/office/powerpoint/2010/main" val="916368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Really understand control- and data-flow analysis.</a:t>
            </a:r>
          </a:p>
          <a:p>
            <a:r>
              <a:rPr lang="en-US" dirty="0"/>
              <a:t>Receive a high-level introduction to more formal proving tools.</a:t>
            </a:r>
          </a:p>
          <a:p>
            <a:r>
              <a:rPr lang="en-US" dirty="0"/>
              <a:t>Develop evidence-based recommendations for how to deploy analysis tools in your project or organization.</a:t>
            </a:r>
          </a:p>
          <a:p>
            <a:r>
              <a:rPr lang="en-US" dirty="0"/>
              <a:t>Explain the parts of and how abstraction applies to dynamic analysis (lightning-fast!).</a:t>
            </a:r>
          </a:p>
        </p:txBody>
      </p:sp>
    </p:spTree>
    <p:extLst>
      <p:ext uri="{BB962C8B-B14F-4D97-AF65-F5344CB8AC3E}">
        <p14:creationId xmlns:p14="http://schemas.microsoft.com/office/powerpoint/2010/main" val="221134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fundamental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Abstraction</a:t>
            </a:r>
          </a:p>
          <a:p>
            <a:pPr lvl="1"/>
            <a:r>
              <a:rPr lang="en-US" dirty="0"/>
              <a:t>Elide details of a specific implementation.</a:t>
            </a:r>
          </a:p>
          <a:p>
            <a:pPr lvl="1"/>
            <a:r>
              <a:rPr lang="en-US" dirty="0"/>
              <a:t>Capture semantically relevant details; ignore the rest.</a:t>
            </a:r>
          </a:p>
          <a:p>
            <a:r>
              <a:rPr lang="en-US" dirty="0"/>
              <a:t>Programs as data</a:t>
            </a:r>
          </a:p>
          <a:p>
            <a:pPr lvl="1"/>
            <a:r>
              <a:rPr lang="en-US" dirty="0"/>
              <a:t>Programs are just trees/graphs!</a:t>
            </a:r>
          </a:p>
          <a:p>
            <a:pPr lvl="1"/>
            <a:r>
              <a:rPr lang="en-US" dirty="0"/>
              <a:t>…and CS has lots of ways to analyze trees/graphs</a:t>
            </a:r>
          </a:p>
        </p:txBody>
      </p:sp>
    </p:spTree>
    <p:extLst>
      <p:ext uri="{BB962C8B-B14F-4D97-AF65-F5344CB8AC3E}">
        <p14:creationId xmlns:p14="http://schemas.microsoft.com/office/powerpoint/2010/main" val="241114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Static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Systematic</a:t>
            </a:r>
            <a:r>
              <a:rPr lang="en-US" dirty="0"/>
              <a:t> examination of an </a:t>
            </a:r>
            <a:r>
              <a:rPr lang="en-US" b="1" dirty="0"/>
              <a:t>abstraction</a:t>
            </a:r>
            <a:r>
              <a:rPr lang="en-US" dirty="0"/>
              <a:t> of program </a:t>
            </a:r>
            <a:r>
              <a:rPr lang="en-US" b="1" dirty="0"/>
              <a:t>state space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4347882" y="1987176"/>
            <a:ext cx="3929529" cy="1329765"/>
          </a:xfrm>
          <a:prstGeom prst="wedgeRoundRectCallout">
            <a:avLst>
              <a:gd name="adj1" fmla="val 19167"/>
              <a:gd name="adj2" fmla="val 5587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/>
                <a:cs typeface="Calibri"/>
              </a:rPr>
              <a:t>Don’t track everything! (That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s normal interpretation)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18353" y="4470400"/>
            <a:ext cx="3929529" cy="1329765"/>
          </a:xfrm>
          <a:prstGeom prst="wedgeRoundRectCallout">
            <a:avLst>
              <a:gd name="adj1" fmla="val -15054"/>
              <a:gd name="adj2" fmla="val -9019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/>
                <a:cs typeface="Calibri"/>
              </a:rPr>
              <a:t>Ensure everything is checked in the same way</a:t>
            </a:r>
          </a:p>
        </p:txBody>
      </p:sp>
    </p:spTree>
    <p:extLst>
      <p:ext uri="{BB962C8B-B14F-4D97-AF65-F5344CB8AC3E}">
        <p14:creationId xmlns:p14="http://schemas.microsoft.com/office/powerpoint/2010/main" val="82058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to testing, inspection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cs typeface="Arial" charset="0"/>
              </a:rPr>
              <a:t>Why might it be hard to test/inspect for: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Array bounds errors?</a:t>
            </a:r>
          </a:p>
          <a:p>
            <a:pPr lvl="1">
              <a:lnSpc>
                <a:spcPct val="90000"/>
              </a:lnSpc>
            </a:pPr>
            <a:endParaRPr lang="en-US" sz="2400" dirty="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Forgetting to re-enable interrupts?</a:t>
            </a:r>
          </a:p>
          <a:p>
            <a:pPr lvl="1">
              <a:lnSpc>
                <a:spcPct val="90000"/>
              </a:lnSpc>
            </a:pPr>
            <a:endParaRPr lang="en-US" sz="2400" dirty="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Race conditions?</a:t>
            </a:r>
          </a:p>
          <a:p>
            <a:pPr lvl="1">
              <a:lnSpc>
                <a:spcPct val="90000"/>
              </a:lnSpc>
            </a:pPr>
            <a:endParaRPr lang="en-US" sz="2400" dirty="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2400" dirty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337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Compare to testing, inspection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cs typeface="Calibri"/>
              </a:rPr>
              <a:t>Array Bounds, Interrupts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Testing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Errors typically on uncommon paths or uncommon input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Difficult to exercise these paths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Inspection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Non-local and thus easy to miss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>
                <a:latin typeface="Calibri"/>
                <a:cs typeface="Calibri"/>
              </a:rPr>
              <a:t>Array allocation vs. index expression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>
                <a:latin typeface="Calibri"/>
                <a:cs typeface="Calibri"/>
              </a:rPr>
              <a:t>Disable interrupts vs. return statement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cs typeface="Calibri"/>
              </a:rPr>
              <a:t>Finding Race Conditions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Testing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Cannot force all </a:t>
            </a:r>
            <a:r>
              <a:rPr lang="en-US" sz="2000" dirty="0" err="1">
                <a:latin typeface="Calibri"/>
                <a:cs typeface="Calibri"/>
              </a:rPr>
              <a:t>interleavings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Inspection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Too many </a:t>
            </a:r>
            <a:r>
              <a:rPr lang="en-US" sz="2000" dirty="0" err="1">
                <a:latin typeface="Calibri"/>
                <a:cs typeface="Calibri"/>
              </a:rPr>
              <a:t>interleavings</a:t>
            </a:r>
            <a:r>
              <a:rPr lang="en-US" sz="2000" dirty="0">
                <a:latin typeface="Calibri"/>
                <a:cs typeface="Calibri"/>
              </a:rPr>
              <a:t> to consider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Check rules like </a:t>
            </a:r>
            <a:r>
              <a:rPr lang="ja-JP" altLang="en-US" sz="2000" dirty="0">
                <a:latin typeface="Calibri"/>
                <a:ea typeface="ＭＳ Ｐゴシック" charset="0"/>
                <a:cs typeface="Calibri"/>
              </a:rPr>
              <a:t>“</a:t>
            </a:r>
            <a:r>
              <a:rPr lang="en-US" altLang="ja-JP" sz="2000" dirty="0">
                <a:latin typeface="Calibri"/>
                <a:ea typeface="ＭＳ Ｐゴシック" charset="0"/>
                <a:cs typeface="Calibri"/>
              </a:rPr>
              <a:t>lock protects x</a:t>
            </a:r>
            <a:r>
              <a:rPr lang="ja-JP" altLang="en-US" sz="2000" dirty="0">
                <a:latin typeface="Calibri"/>
                <a:ea typeface="ＭＳ Ｐゴシック" charset="0"/>
                <a:cs typeface="Calibri"/>
              </a:rPr>
              <a:t>”</a:t>
            </a:r>
            <a:r>
              <a:rPr lang="en-US" altLang="ja-JP" sz="2000" dirty="0">
                <a:latin typeface="Calibri"/>
                <a:ea typeface="ＭＳ Ｐゴシック" charset="0"/>
                <a:cs typeface="Calibri"/>
              </a:rPr>
              <a:t> instead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>
                <a:latin typeface="Calibri"/>
                <a:cs typeface="Calibri"/>
              </a:rPr>
              <a:t>But checking is non-local and thus easy to miss a case</a:t>
            </a:r>
          </a:p>
        </p:txBody>
      </p:sp>
    </p:spTree>
    <p:extLst>
      <p:ext uri="{BB962C8B-B14F-4D97-AF65-F5344CB8AC3E}">
        <p14:creationId xmlns:p14="http://schemas.microsoft.com/office/powerpoint/2010/main" val="373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Defects Static Analysis can Catch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Defects that result from inconsistently following simple, mechanical design rules.</a:t>
            </a:r>
          </a:p>
          <a:p>
            <a:pPr lvl="1"/>
            <a:r>
              <a:rPr lang="en-US" b="1" dirty="0"/>
              <a:t>Security:  </a:t>
            </a:r>
            <a:r>
              <a:rPr lang="en-US" dirty="0"/>
              <a:t>Buffer overruns, improperly validated input.</a:t>
            </a:r>
          </a:p>
          <a:p>
            <a:pPr lvl="1"/>
            <a:r>
              <a:rPr lang="en-US" b="1" dirty="0"/>
              <a:t>Memory safety:  </a:t>
            </a:r>
            <a:r>
              <a:rPr lang="en-US" dirty="0"/>
              <a:t>Null dereference, uninitialized data.</a:t>
            </a:r>
          </a:p>
          <a:p>
            <a:pPr lvl="1"/>
            <a:r>
              <a:rPr lang="en-US" b="1" dirty="0"/>
              <a:t>Resource leaks:  </a:t>
            </a:r>
            <a:r>
              <a:rPr lang="en-US" dirty="0"/>
              <a:t>Memory, OS resources.</a:t>
            </a:r>
          </a:p>
          <a:p>
            <a:pPr lvl="1"/>
            <a:r>
              <a:rPr lang="en-US" b="1" dirty="0"/>
              <a:t>API Protocols:  </a:t>
            </a:r>
            <a:r>
              <a:rPr lang="en-US" dirty="0"/>
              <a:t>Device drivers; real time libraries; GUI frameworks.</a:t>
            </a:r>
          </a:p>
          <a:p>
            <a:pPr lvl="1"/>
            <a:r>
              <a:rPr lang="en-US" b="1" dirty="0"/>
              <a:t>Exceptions:</a:t>
            </a:r>
            <a:r>
              <a:rPr lang="en-US" dirty="0"/>
              <a:t>  Arithmetic/library/user-defined</a:t>
            </a:r>
          </a:p>
          <a:p>
            <a:pPr lvl="1"/>
            <a:r>
              <a:rPr lang="en-US" b="1" dirty="0"/>
              <a:t>Encapsulation: </a:t>
            </a:r>
            <a:r>
              <a:rPr lang="en-US" dirty="0"/>
              <a:t>Accessing internal data, calling private functions.</a:t>
            </a:r>
          </a:p>
          <a:p>
            <a:pPr lvl="1"/>
            <a:r>
              <a:rPr lang="en-US" b="1" dirty="0"/>
              <a:t>Data races: </a:t>
            </a:r>
            <a:r>
              <a:rPr lang="en-US" dirty="0"/>
              <a:t>Two threads access the same data without synchronization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8681" y="5864553"/>
            <a:ext cx="8736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Key: check compliance to simple, mechanical design rules</a:t>
            </a:r>
          </a:p>
        </p:txBody>
      </p:sp>
    </p:spTree>
    <p:extLst>
      <p:ext uri="{BB962C8B-B14F-4D97-AF65-F5344CB8AC3E}">
        <p14:creationId xmlns:p14="http://schemas.microsoft.com/office/powerpoint/2010/main" val="10519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The Bad News: Rice's Theorem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178800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alibri"/>
                <a:cs typeface="Calibri"/>
              </a:rPr>
              <a:t>Every static analysis is necessarily incomplete or unsound or </a:t>
            </a:r>
            <a:r>
              <a:rPr lang="en-US" sz="2200" dirty="0" err="1">
                <a:latin typeface="Calibri"/>
                <a:cs typeface="Calibri"/>
              </a:rPr>
              <a:t>undecidable</a:t>
            </a:r>
            <a:r>
              <a:rPr lang="en-US" sz="2200" dirty="0">
                <a:latin typeface="Calibri"/>
                <a:cs typeface="Calibri"/>
              </a:rPr>
              <a:t> (or multiple of these)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1143000" y="1676400"/>
            <a:ext cx="71628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600" dirty="0">
                <a:latin typeface="Calibri"/>
                <a:cs typeface="Calibri"/>
              </a:rPr>
              <a:t>"Any nontrivial property about the language recognized by a Turing machine is </a:t>
            </a:r>
            <a:r>
              <a:rPr lang="en-US" sz="3600" dirty="0" err="1">
                <a:latin typeface="Calibri"/>
                <a:cs typeface="Calibri"/>
              </a:rPr>
              <a:t>undecidable</a:t>
            </a:r>
            <a:r>
              <a:rPr lang="en-US" sz="3600" dirty="0">
                <a:latin typeface="Calibri"/>
                <a:cs typeface="Calibri"/>
              </a:rPr>
              <a:t>.</a:t>
            </a:r>
            <a:r>
              <a:rPr lang="ja-JP" altLang="en-US" sz="3600" dirty="0">
                <a:latin typeface="Calibri"/>
                <a:cs typeface="Calibri"/>
              </a:rPr>
              <a:t>“</a:t>
            </a:r>
            <a:endParaRPr lang="en-US" sz="3600" dirty="0">
              <a:latin typeface="Calibri"/>
              <a:cs typeface="Calibri"/>
            </a:endParaRPr>
          </a:p>
          <a:p>
            <a:endParaRPr lang="en-US" sz="3600" dirty="0">
              <a:latin typeface="Calibri"/>
              <a:cs typeface="Calibri"/>
            </a:endParaRPr>
          </a:p>
          <a:p>
            <a:pPr algn="r"/>
            <a:r>
              <a:rPr lang="en-US" sz="3600" dirty="0">
                <a:latin typeface="Calibri"/>
                <a:cs typeface="Calibri"/>
              </a:rPr>
              <a:t>Henry Gordon Rice, 1953</a:t>
            </a:r>
          </a:p>
        </p:txBody>
      </p:sp>
    </p:spTree>
    <p:extLst>
      <p:ext uri="{BB962C8B-B14F-4D97-AF65-F5344CB8AC3E}">
        <p14:creationId xmlns:p14="http://schemas.microsoft.com/office/powerpoint/2010/main" val="1023612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173601"/>
            <a:ext cx="5937755" cy="1188720"/>
          </a:xfrm>
        </p:spPr>
        <p:txBody>
          <a:bodyPr>
            <a:normAutofit/>
          </a:bodyPr>
          <a:lstStyle/>
          <a:p>
            <a:r>
              <a:rPr lang="en-US" dirty="0"/>
              <a:t>Results combined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1509293" y="1417638"/>
            <a:ext cx="6164179" cy="479867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bg1"/>
                </a:solidFill>
                <a:latin typeface="Verdana" pitchFamily="34" charset="0"/>
              </a:rPr>
              <a:t>Sound Analysis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2499894" y="2633579"/>
            <a:ext cx="3769895" cy="314539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tx1"/>
                </a:solidFill>
                <a:latin typeface="Verdana" pitchFamily="34" charset="0"/>
              </a:rPr>
              <a:t>All Defects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3109494" y="3703052"/>
            <a:ext cx="2625559" cy="167079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tx1"/>
                </a:solidFill>
                <a:latin typeface="Verdana" pitchFamily="34" charset="0"/>
              </a:rPr>
              <a:t>Complete Analysis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5252237" y="2366024"/>
            <a:ext cx="2035104" cy="165787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r>
              <a:rPr lang="en-US" sz="1400" b="1" dirty="0">
                <a:solidFill>
                  <a:schemeClr val="tx1"/>
                </a:solidFill>
                <a:latin typeface="Verdana" pitchFamily="34" charset="0"/>
              </a:rPr>
              <a:t>Unsound and Incomplete Analysis</a:t>
            </a:r>
          </a:p>
        </p:txBody>
      </p:sp>
    </p:spTree>
    <p:extLst>
      <p:ext uri="{BB962C8B-B14F-4D97-AF65-F5344CB8AC3E}">
        <p14:creationId xmlns:p14="http://schemas.microsoft.com/office/powerpoint/2010/main" val="271090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{D63DB3BF-075F-0C41-B50A-57DEE7810102}tf10001120</Template>
  <TotalTime>1688</TotalTime>
  <Words>1224</Words>
  <Application>Microsoft Macintosh PowerPoint</Application>
  <PresentationFormat>On-screen Show (4:3)</PresentationFormat>
  <Paragraphs>191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Gill Sans MT</vt:lpstr>
      <vt:lpstr>Verdana</vt:lpstr>
      <vt:lpstr>Parcel</vt:lpstr>
      <vt:lpstr>Static Analysis</vt:lpstr>
      <vt:lpstr>Learning goals</vt:lpstr>
      <vt:lpstr>Two fundamental concepts</vt:lpstr>
      <vt:lpstr>What is Static Analysis?</vt:lpstr>
      <vt:lpstr>Compare to testing, inspection</vt:lpstr>
      <vt:lpstr>Compare to testing, inspection</vt:lpstr>
      <vt:lpstr>Defects Static Analysis can Catch</vt:lpstr>
      <vt:lpstr>The Bad News: Rice's Theorem</vt:lpstr>
      <vt:lpstr>Results combined</vt:lpstr>
      <vt:lpstr>Abstract Syntax Trees</vt:lpstr>
      <vt:lpstr>Tools: Microsoft SLAM</vt:lpstr>
      <vt:lpstr>Why do Static Analysis</vt:lpstr>
      <vt:lpstr>Quality assurance at Microsoft</vt:lpstr>
      <vt:lpstr>Impact at Microsoft</vt:lpstr>
      <vt:lpstr>Dynamic analysis</vt:lpstr>
      <vt:lpstr>Common dynamic analysis</vt:lpstr>
      <vt:lpstr>Collecting execution info</vt:lpstr>
      <vt:lpstr>Quick note</vt:lpstr>
      <vt:lpstr>Parts of a dynamic analysis.</vt:lpstr>
      <vt:lpstr>Abstraction</vt:lpstr>
      <vt:lpstr>Challenges: Very input dependent</vt:lpstr>
      <vt:lpstr>Challenges: Heisenbuggy behavior</vt:lpstr>
      <vt:lpstr>Too much data</vt:lpstr>
      <vt:lpstr>Benefits over static analysis</vt:lpstr>
      <vt:lpstr>Comparison</vt:lpstr>
      <vt:lpstr>Learning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Le Goues</dc:creator>
  <cp:lastModifiedBy>N S</cp:lastModifiedBy>
  <cp:revision>173</cp:revision>
  <dcterms:created xsi:type="dcterms:W3CDTF">2014-03-18T14:59:12Z</dcterms:created>
  <dcterms:modified xsi:type="dcterms:W3CDTF">2023-09-25T07:01:05Z</dcterms:modified>
</cp:coreProperties>
</file>