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1" r:id="rId3"/>
    <p:sldId id="272" r:id="rId4"/>
    <p:sldId id="276" r:id="rId5"/>
    <p:sldId id="274" r:id="rId6"/>
    <p:sldId id="291" r:id="rId7"/>
    <p:sldId id="277" r:id="rId8"/>
    <p:sldId id="278" r:id="rId9"/>
    <p:sldId id="281" r:id="rId10"/>
    <p:sldId id="280" r:id="rId11"/>
    <p:sldId id="282" r:id="rId12"/>
    <p:sldId id="283" r:id="rId13"/>
    <p:sldId id="284" r:id="rId14"/>
    <p:sldId id="285" r:id="rId15"/>
    <p:sldId id="286" r:id="rId16"/>
    <p:sldId id="287" r:id="rId17"/>
    <p:sldId id="288" r:id="rId18"/>
    <p:sldId id="289" r:id="rId19"/>
    <p:sldId id="290" r:id="rId20"/>
    <p:sldId id="292" r:id="rId21"/>
    <p:sldId id="294" r:id="rId22"/>
    <p:sldId id="295" r:id="rId23"/>
    <p:sldId id="296" r:id="rId24"/>
    <p:sldId id="297" r:id="rId25"/>
    <p:sldId id="275" r:id="rId26"/>
    <p:sldId id="298" r:id="rId27"/>
    <p:sldId id="300" r:id="rId28"/>
    <p:sldId id="301" r:id="rId29"/>
    <p:sldId id="299" r:id="rId30"/>
    <p:sldId id="270"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2B2A53-9A3C-4741-84BA-F46B0D5EF261}"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B2A53-9A3C-4741-84BA-F46B0D5EF261}"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B2A53-9A3C-4741-84BA-F46B0D5EF261}"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B2A53-9A3C-4741-84BA-F46B0D5EF261}"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B2A53-9A3C-4741-84BA-F46B0D5EF261}" type="datetimeFigureOut">
              <a:rPr lang="en-US" smtClean="0"/>
              <a:pPr/>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2B2A53-9A3C-4741-84BA-F46B0D5EF261}"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2B2A53-9A3C-4741-84BA-F46B0D5EF261}" type="datetimeFigureOut">
              <a:rPr lang="en-US" smtClean="0"/>
              <a:pPr/>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2B2A53-9A3C-4741-84BA-F46B0D5EF261}" type="datetimeFigureOut">
              <a:rPr lang="en-US" smtClean="0"/>
              <a:pPr/>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B2A53-9A3C-4741-84BA-F46B0D5EF261}" type="datetimeFigureOut">
              <a:rPr lang="en-US" smtClean="0"/>
              <a:pPr/>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B2A53-9A3C-4741-84BA-F46B0D5EF261}"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B2A53-9A3C-4741-84BA-F46B0D5EF261}" type="datetimeFigureOut">
              <a:rPr lang="en-US" smtClean="0"/>
              <a:pPr/>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1D2AE-A10B-4466-B821-5474984B2C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62B2A53-9A3C-4741-84BA-F46B0D5EF261}" type="datetimeFigureOut">
              <a:rPr lang="en-US" smtClean="0"/>
              <a:pPr/>
              <a:t>12/30/2022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CC1D2AE-A10B-4466-B821-5474984B2C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nstrumentationforum.com/t/ladder-logic-control/693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nstrumentationtools.com/plc-based-industrial-conveyor-ladder-logi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nstrumentationtools.com/sprinkler-syst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elprocus.com/passive-infrared-pir-sensor-with-applica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elprocus.com/explain-different-types-leds-working-applications-engineering-students/"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57992"/>
            <a:ext cx="9144000" cy="1410542"/>
          </a:xfrm>
          <a:prstGeom prst="rect">
            <a:avLst/>
          </a:prstGeom>
          <a:solidFill>
            <a:schemeClr val="accent5">
              <a:lumMod val="40000"/>
              <a:lumOff val="6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954360" y="762407"/>
            <a:ext cx="7884840" cy="628650"/>
          </a:xfrm>
        </p:spPr>
        <p:txBody>
          <a:bodyPr>
            <a:normAutofit/>
          </a:bodyPr>
          <a:lstStyle/>
          <a:p>
            <a:r>
              <a:rPr lang="en-US" sz="2400" b="1" dirty="0" smtClean="0">
                <a:solidFill>
                  <a:srgbClr val="002060"/>
                </a:solidFill>
                <a:latin typeface="Times New Roman"/>
                <a:ea typeface="Times New Roman"/>
                <a:cs typeface="Times New Roman"/>
                <a:sym typeface="Times New Roman"/>
              </a:rPr>
              <a:t>Department of Collegiate and Technical Education</a:t>
            </a:r>
            <a:endParaRPr lang="en-US" sz="24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0" y="1352550"/>
            <a:ext cx="9144000" cy="3581400"/>
          </a:xfrm>
        </p:spPr>
        <p:txBody>
          <a:bodyPr>
            <a:noAutofit/>
          </a:bodyPr>
          <a:lstStyle/>
          <a:p>
            <a:r>
              <a:rPr lang="en-US" sz="2400" b="1" dirty="0">
                <a:solidFill>
                  <a:schemeClr val="tx1"/>
                </a:solidFill>
                <a:latin typeface="Times New Roman" pitchFamily="18" charset="0"/>
                <a:cs typeface="Times New Roman" pitchFamily="18" charset="0"/>
              </a:rPr>
              <a:t>ELECTRONICS &amp; </a:t>
            </a:r>
            <a:r>
              <a:rPr lang="en-US" sz="2400" b="1" dirty="0" smtClean="0">
                <a:solidFill>
                  <a:schemeClr val="tx1"/>
                </a:solidFill>
                <a:latin typeface="Times New Roman" pitchFamily="18" charset="0"/>
                <a:cs typeface="Times New Roman" pitchFamily="18" charset="0"/>
              </a:rPr>
              <a:t>COMMUNICATION</a:t>
            </a:r>
          </a:p>
          <a:p>
            <a:endParaRPr lang="en-US" sz="2400" b="1" dirty="0">
              <a:solidFill>
                <a:schemeClr val="tx1"/>
              </a:solidFill>
              <a:latin typeface="Times New Roman" pitchFamily="18" charset="0"/>
              <a:cs typeface="Times New Roman" pitchFamily="18" charset="0"/>
            </a:endParaRPr>
          </a:p>
          <a:p>
            <a:r>
              <a:rPr lang="en-US" sz="2400" b="1" dirty="0">
                <a:solidFill>
                  <a:schemeClr val="tx1"/>
                </a:solidFill>
                <a:latin typeface="Times New Roman" pitchFamily="18" charset="0"/>
                <a:cs typeface="Times New Roman" pitchFamily="18" charset="0"/>
              </a:rPr>
              <a:t>AUTOMATION &amp; ROBOTICS-20EC53I ( V </a:t>
            </a:r>
            <a:r>
              <a:rPr lang="en-US" sz="2400" b="1" dirty="0" smtClean="0">
                <a:solidFill>
                  <a:schemeClr val="tx1"/>
                </a:solidFill>
                <a:latin typeface="Times New Roman" pitchFamily="18" charset="0"/>
                <a:cs typeface="Times New Roman" pitchFamily="18" charset="0"/>
              </a:rPr>
              <a:t>SEMESTER)</a:t>
            </a:r>
          </a:p>
          <a:p>
            <a:endParaRPr lang="en-US" sz="2400" b="1" dirty="0">
              <a:solidFill>
                <a:schemeClr val="tx1"/>
              </a:solidFill>
              <a:latin typeface="Times New Roman" pitchFamily="18" charset="0"/>
              <a:cs typeface="Times New Roman" pitchFamily="18" charset="0"/>
            </a:endParaRPr>
          </a:p>
          <a:p>
            <a:r>
              <a:rPr lang="en-US" sz="2400" b="1" dirty="0">
                <a:solidFill>
                  <a:srgbClr val="7030A0"/>
                </a:solidFill>
                <a:latin typeface="Times New Roman" pitchFamily="18" charset="0"/>
                <a:cs typeface="Times New Roman" pitchFamily="18" charset="0"/>
              </a:rPr>
              <a:t>WEEK</a:t>
            </a:r>
            <a:r>
              <a:rPr lang="en-IN" sz="2400" b="1" dirty="0">
                <a:solidFill>
                  <a:srgbClr val="7030A0"/>
                </a:solidFill>
                <a:latin typeface="Times New Roman" panose="02020603050405020304" pitchFamily="18" charset="0"/>
                <a:cs typeface="Times New Roman" panose="02020603050405020304" pitchFamily="18" charset="0"/>
              </a:rPr>
              <a:t> –3:</a:t>
            </a:r>
            <a:r>
              <a:rPr lang="en-US" sz="2400" dirty="0">
                <a:solidFill>
                  <a:srgbClr val="7030A0"/>
                </a:solidFill>
              </a:rPr>
              <a:t> </a:t>
            </a:r>
            <a:r>
              <a:rPr lang="en-US" sz="2400" b="1" dirty="0">
                <a:solidFill>
                  <a:srgbClr val="7030A0"/>
                </a:solidFill>
                <a:latin typeface="Times New Roman" panose="02020603050405020304" pitchFamily="18" charset="0"/>
                <a:cs typeface="Times New Roman" panose="02020603050405020304" pitchFamily="18" charset="0"/>
              </a:rPr>
              <a:t>Application of Sensors and Actuators in Automation and </a:t>
            </a:r>
            <a:r>
              <a:rPr lang="en-US" sz="2400" b="1" dirty="0" smtClean="0">
                <a:solidFill>
                  <a:srgbClr val="7030A0"/>
                </a:solidFill>
                <a:latin typeface="Times New Roman" panose="02020603050405020304" pitchFamily="18" charset="0"/>
                <a:cs typeface="Times New Roman" panose="02020603050405020304" pitchFamily="18" charset="0"/>
              </a:rPr>
              <a:t>Robotics</a:t>
            </a:r>
          </a:p>
          <a:p>
            <a:endParaRPr lang="en-US" sz="2400" b="1" dirty="0">
              <a:solidFill>
                <a:srgbClr val="7030A0"/>
              </a:solidFill>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ea typeface="PMingLiU"/>
                <a:cs typeface="Times New Roman" panose="02020603050405020304" pitchFamily="18" charset="0"/>
              </a:rPr>
              <a:t>DAY 3: MORNING SESSION</a:t>
            </a:r>
          </a:p>
          <a:p>
            <a:endParaRPr lang="en-US" b="1" dirty="0">
              <a:solidFill>
                <a:schemeClr val="tx1"/>
              </a:solidFill>
              <a:latin typeface="Times" pitchFamily="18" charset="0"/>
              <a:ea typeface="PMingLiU"/>
              <a:cs typeface="Tunga"/>
            </a:endParaRPr>
          </a:p>
          <a:p>
            <a:pPr>
              <a:lnSpc>
                <a:spcPct val="150000"/>
              </a:lnSpc>
            </a:pPr>
            <a:endParaRPr lang="en-US" b="1" dirty="0">
              <a:solidFill>
                <a:schemeClr val="tx1"/>
              </a:solidFill>
              <a:latin typeface="Times" pitchFamily="18" charset="0"/>
              <a:ea typeface="PMingLiU"/>
              <a:cs typeface="Tunga"/>
            </a:endParaRPr>
          </a:p>
          <a:p>
            <a:pPr>
              <a:lnSpc>
                <a:spcPct val="150000"/>
              </a:lnSpc>
            </a:pPr>
            <a:r>
              <a:rPr lang="en-US" sz="1800" b="1" dirty="0">
                <a:solidFill>
                  <a:schemeClr val="tx1"/>
                </a:solidFill>
                <a:latin typeface="Times New Roman" panose="02020603050405020304" pitchFamily="18" charset="0"/>
                <a:ea typeface="PMingLiU"/>
                <a:cs typeface="Times New Roman" panose="02020603050405020304" pitchFamily="18" charset="0"/>
              </a:rPr>
              <a:t> </a:t>
            </a:r>
            <a:endParaRPr lang="en-IN" sz="1800" dirty="0">
              <a:solidFill>
                <a:schemeClr val="tx1"/>
              </a:solidFill>
              <a:latin typeface="Times New Roman" panose="02020603050405020304" pitchFamily="18" charset="0"/>
              <a:ea typeface="PMingLiU"/>
              <a:cs typeface="Times New Roman" panose="02020603050405020304" pitchFamily="18" charset="0"/>
            </a:endParaRPr>
          </a:p>
          <a:p>
            <a:r>
              <a:rPr lang="en-US" b="1" dirty="0">
                <a:solidFill>
                  <a:schemeClr val="tx1"/>
                </a:solidFill>
                <a:latin typeface="Times New Roman" pitchFamily="18" charset="0"/>
                <a:cs typeface="Times New Roman" pitchFamily="18" charset="0"/>
              </a:rPr>
              <a:t> </a:t>
            </a:r>
          </a:p>
          <a:p>
            <a:endParaRPr lang="en-US" sz="900" b="1" dirty="0">
              <a:solidFill>
                <a:schemeClr val="tx1"/>
              </a:solidFill>
              <a:latin typeface="Times New Roman" pitchFamily="18" charset="0"/>
              <a:cs typeface="Times New Roman" pitchFamily="18" charset="0"/>
            </a:endParaRPr>
          </a:p>
        </p:txBody>
      </p:sp>
      <p:pic>
        <p:nvPicPr>
          <p:cNvPr id="10" name="Picture 9" descr="logonew-removebg-preview.png"/>
          <p:cNvPicPr>
            <a:picLocks noChangeAspect="1"/>
          </p:cNvPicPr>
          <p:nvPr/>
        </p:nvPicPr>
        <p:blipFill>
          <a:blip r:embed="rId2" cstate="print"/>
          <a:stretch>
            <a:fillRect/>
          </a:stretch>
        </p:blipFill>
        <p:spPr>
          <a:xfrm>
            <a:off x="4029651" y="0"/>
            <a:ext cx="758373" cy="742950"/>
          </a:xfrm>
          <a:prstGeom prst="rect">
            <a:avLst/>
          </a:prstGeom>
        </p:spPr>
      </p:pic>
      <p:sp>
        <p:nvSpPr>
          <p:cNvPr id="11" name="Rectangle 10"/>
          <p:cNvSpPr/>
          <p:nvPr/>
        </p:nvSpPr>
        <p:spPr>
          <a:xfrm>
            <a:off x="5340465" y="4866501"/>
            <a:ext cx="3803536" cy="300082"/>
          </a:xfrm>
          <a:prstGeom prst="rect">
            <a:avLst/>
          </a:prstGeom>
        </p:spPr>
        <p:txBody>
          <a:bodyPr wrap="square">
            <a:spAutoFit/>
          </a:bodyPr>
          <a:lstStyle/>
          <a:p>
            <a:r>
              <a:rPr lang="en-US" sz="1350" dirty="0">
                <a:latin typeface="Times New Roman" pitchFamily="18" charset="0"/>
                <a:cs typeface="Times New Roman" pitchFamily="18" charset="0"/>
              </a:rPr>
              <a:t> Electronics  &amp;  Communication – </a:t>
            </a:r>
            <a:r>
              <a:rPr lang="en-US" sz="1350" dirty="0" smtClean="0">
                <a:latin typeface="Times New Roman" pitchFamily="18" charset="0"/>
                <a:cs typeface="Times New Roman" pitchFamily="18" charset="0"/>
              </a:rPr>
              <a:t>20EC53I</a:t>
            </a:r>
            <a:endParaRPr lang="en-US" sz="1350" dirty="0">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597C4D97-DF73-406F-A6F0-A280836498A4}"/>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32531"/>
            <a:ext cx="1331640" cy="14430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9371"/>
          </a:xfrm>
        </p:spPr>
        <p:txBody>
          <a:bodyPr>
            <a:normAutofit/>
          </a:bodyPr>
          <a:lstStyle/>
          <a:p>
            <a:pPr algn="l"/>
            <a:r>
              <a:rPr lang="en-US" sz="3200" b="1" dirty="0" smtClean="0">
                <a:latin typeface="Times New Roman" pitchFamily="18" charset="0"/>
                <a:cs typeface="Times New Roman" pitchFamily="18" charset="0"/>
              </a:rPr>
              <a:t>Car Washing PLC Ladder Logic</a:t>
            </a:r>
            <a:endParaRPr lang="en-US" sz="32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304800" y="666750"/>
            <a:ext cx="8686800" cy="4191000"/>
          </a:xfrm>
          <a:prstGeom prst="rect">
            <a:avLst/>
          </a:prstGeom>
          <a:noFill/>
          <a:ln w="9525">
            <a:noFill/>
            <a:miter lim="800000"/>
            <a:headEnd/>
            <a:tailEnd/>
          </a:ln>
          <a:effectLst/>
        </p:spPr>
      </p:pic>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9371"/>
          </a:xfrm>
        </p:spPr>
        <p:txBody>
          <a:bodyPr>
            <a:normAutofit/>
          </a:bodyPr>
          <a:lstStyle/>
          <a:p>
            <a:pPr algn="l"/>
            <a:r>
              <a:rPr lang="en-US" sz="3200" b="1" dirty="0" smtClean="0">
                <a:latin typeface="Times New Roman" pitchFamily="18" charset="0"/>
                <a:cs typeface="Times New Roman" pitchFamily="18" charset="0"/>
              </a:rPr>
              <a:t>Car Washing PLC Ladder Logic</a:t>
            </a:r>
            <a:endParaRPr lang="en-US" sz="32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304800" y="590550"/>
            <a:ext cx="8610599" cy="4267200"/>
          </a:xfrm>
          <a:prstGeom prst="rect">
            <a:avLst/>
          </a:prstGeom>
          <a:noFill/>
          <a:ln w="9525">
            <a:noFill/>
            <a:miter lim="800000"/>
            <a:headEnd/>
            <a:tailEnd/>
          </a:ln>
          <a:effectLst/>
        </p:spPr>
      </p:pic>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9371"/>
          </a:xfrm>
        </p:spPr>
        <p:txBody>
          <a:bodyPr>
            <a:normAutofit/>
          </a:bodyPr>
          <a:lstStyle/>
          <a:p>
            <a:pPr algn="l"/>
            <a:r>
              <a:rPr lang="en-US" sz="3200" b="1" dirty="0" smtClean="0">
                <a:latin typeface="Times New Roman" pitchFamily="18" charset="0"/>
                <a:cs typeface="Times New Roman" pitchFamily="18" charset="0"/>
              </a:rPr>
              <a:t>Car Washing PLC Ladder Logic</a:t>
            </a:r>
            <a:endParaRPr lang="en-US" sz="3200"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381000" y="666750"/>
            <a:ext cx="8763000" cy="4114800"/>
          </a:xfrm>
          <a:prstGeom prst="rect">
            <a:avLst/>
          </a:prstGeom>
          <a:noFill/>
          <a:ln w="9525">
            <a:noFill/>
            <a:miter lim="800000"/>
            <a:headEnd/>
            <a:tailEnd/>
          </a:ln>
          <a:effectLst/>
        </p:spPr>
      </p:pic>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9371"/>
          </a:xfrm>
        </p:spPr>
        <p:txBody>
          <a:bodyPr>
            <a:normAutofit/>
          </a:bodyPr>
          <a:lstStyle/>
          <a:p>
            <a:pPr algn="l"/>
            <a:r>
              <a:rPr lang="en-US" sz="3200" b="1" dirty="0" smtClean="0">
                <a:latin typeface="Times New Roman" pitchFamily="18" charset="0"/>
                <a:cs typeface="Times New Roman" pitchFamily="18" charset="0"/>
              </a:rPr>
              <a:t>Car Washing PLC Ladder Logic</a:t>
            </a:r>
            <a:endParaRPr lang="en-US" sz="3200"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381000" y="666750"/>
            <a:ext cx="8534400" cy="4191000"/>
          </a:xfrm>
          <a:prstGeom prst="rect">
            <a:avLst/>
          </a:prstGeom>
          <a:noFill/>
          <a:ln w="9525">
            <a:noFill/>
            <a:miter lim="800000"/>
            <a:headEnd/>
            <a:tailEnd/>
          </a:ln>
          <a:effectLst/>
        </p:spPr>
      </p:pic>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9371"/>
          </a:xfrm>
        </p:spPr>
        <p:txBody>
          <a:bodyPr>
            <a:normAutofit/>
          </a:bodyPr>
          <a:lstStyle/>
          <a:p>
            <a:pPr algn="l"/>
            <a:r>
              <a:rPr lang="en-US" sz="3200" b="1" dirty="0" smtClean="0">
                <a:latin typeface="Times New Roman" pitchFamily="18" charset="0"/>
                <a:cs typeface="Times New Roman" pitchFamily="18" charset="0"/>
              </a:rPr>
              <a:t>Car Washing PLC Ladder Logic</a:t>
            </a:r>
            <a:endParaRPr lang="en-US" sz="32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srcRect/>
          <a:stretch>
            <a:fillRect/>
          </a:stretch>
        </p:blipFill>
        <p:spPr bwMode="auto">
          <a:xfrm>
            <a:off x="228600" y="590550"/>
            <a:ext cx="8763000" cy="394493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9371"/>
          </a:xfrm>
        </p:spPr>
        <p:txBody>
          <a:bodyPr>
            <a:normAutofit/>
          </a:bodyPr>
          <a:lstStyle/>
          <a:p>
            <a:pPr algn="l"/>
            <a:r>
              <a:rPr lang="en-US" sz="3200" b="1" dirty="0" smtClean="0">
                <a:latin typeface="Times New Roman" pitchFamily="18" charset="0"/>
                <a:cs typeface="Times New Roman" pitchFamily="18" charset="0"/>
              </a:rPr>
              <a:t>Program Description</a:t>
            </a:r>
            <a:endParaRPr lang="en-US"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228600" y="514350"/>
            <a:ext cx="8915400" cy="4343400"/>
          </a:xfrm>
        </p:spPr>
        <p:txBody>
          <a:bodyPr>
            <a:normAutofit fontScale="92500"/>
          </a:bodyPr>
          <a:lstStyle/>
          <a:p>
            <a:pPr>
              <a:buNone/>
            </a:pPr>
            <a:r>
              <a:rPr lang="en-US" sz="2400" dirty="0" smtClean="0">
                <a:latin typeface="Times New Roman" pitchFamily="18" charset="0"/>
                <a:cs typeface="Times New Roman" pitchFamily="18" charset="0"/>
              </a:rPr>
              <a:t>The ladder logic of Automatic Car Washing Process using </a:t>
            </a:r>
            <a:r>
              <a:rPr lang="en-US" sz="2400" b="1" dirty="0" smtClean="0">
                <a:latin typeface="Times New Roman" pitchFamily="18" charset="0"/>
                <a:cs typeface="Times New Roman" pitchFamily="18" charset="0"/>
              </a:rPr>
              <a:t>PLC Ladder Diagram</a:t>
            </a:r>
            <a:r>
              <a:rPr lang="en-US" sz="2400" dirty="0" smtClean="0">
                <a:latin typeface="Times New Roman" pitchFamily="18" charset="0"/>
                <a:cs typeface="Times New Roman" pitchFamily="18" charset="0"/>
              </a:rPr>
              <a:t> explanation as follows :</a:t>
            </a:r>
          </a:p>
          <a:p>
            <a:pPr>
              <a:buNone/>
            </a:pPr>
            <a:r>
              <a:rPr lang="en-US" sz="2400" b="1" dirty="0" smtClean="0">
                <a:latin typeface="Times New Roman" pitchFamily="18" charset="0"/>
                <a:cs typeface="Times New Roman" pitchFamily="18" charset="0"/>
              </a:rPr>
              <a:t>RUNG 0000</a:t>
            </a:r>
          </a:p>
          <a:p>
            <a:r>
              <a:rPr lang="en-US" sz="2400" dirty="0" smtClean="0">
                <a:latin typeface="Times New Roman" pitchFamily="18" charset="0"/>
                <a:cs typeface="Times New Roman" pitchFamily="18" charset="0"/>
                <a:hlinkClick r:id="rId2"/>
              </a:rPr>
              <a:t>Latching rung</a:t>
            </a:r>
            <a:r>
              <a:rPr lang="en-US" sz="2400" dirty="0" smtClean="0">
                <a:latin typeface="Times New Roman" pitchFamily="18" charset="0"/>
                <a:cs typeface="Times New Roman" pitchFamily="18" charset="0"/>
              </a:rPr>
              <a:t> to operate the system through Master Start and Stop PB.</a:t>
            </a:r>
          </a:p>
          <a:p>
            <a:pPr>
              <a:buNone/>
            </a:pPr>
            <a:r>
              <a:rPr lang="en-US" sz="2400" b="1" dirty="0" smtClean="0">
                <a:latin typeface="Times New Roman" pitchFamily="18" charset="0"/>
                <a:cs typeface="Times New Roman" pitchFamily="18" charset="0"/>
              </a:rPr>
              <a:t>RUNG 0001</a:t>
            </a:r>
          </a:p>
          <a:p>
            <a:r>
              <a:rPr lang="en-US" sz="2400" dirty="0" smtClean="0">
                <a:latin typeface="Times New Roman" pitchFamily="18" charset="0"/>
                <a:cs typeface="Times New Roman" pitchFamily="18" charset="0"/>
              </a:rPr>
              <a:t>Car entry sensor triggers the memory bit which will turn on conveyor motor</a:t>
            </a:r>
            <a:endParaRPr lang="en-US" sz="2600"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RUNG 0002</a:t>
            </a:r>
          </a:p>
          <a:p>
            <a:r>
              <a:rPr lang="en-US" sz="2600" dirty="0" smtClean="0">
                <a:latin typeface="Times New Roman" pitchFamily="18" charset="0"/>
                <a:cs typeface="Times New Roman" pitchFamily="18" charset="0"/>
              </a:rPr>
              <a:t>ON/OFF operation of conveyor motor is happening in this rung using various conditions like Sensor input and timer done output.</a:t>
            </a:r>
          </a:p>
          <a:p>
            <a:endParaRPr lang="en-US" dirty="0"/>
          </a:p>
        </p:txBody>
      </p:sp>
      <p:sp>
        <p:nvSpPr>
          <p:cNvPr id="5" name="Rectangle 4"/>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9371"/>
          </a:xfrm>
        </p:spPr>
        <p:txBody>
          <a:bodyPr>
            <a:normAutofit/>
          </a:bodyPr>
          <a:lstStyle/>
          <a:p>
            <a:pPr algn="l"/>
            <a:r>
              <a:rPr lang="en-US" sz="3200" b="1" dirty="0" smtClean="0">
                <a:latin typeface="Times New Roman" pitchFamily="18" charset="0"/>
                <a:cs typeface="Times New Roman" pitchFamily="18" charset="0"/>
              </a:rPr>
              <a:t>Program Description</a:t>
            </a:r>
            <a:endParaRPr lang="en-US"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228600" y="514350"/>
            <a:ext cx="8915400" cy="4343400"/>
          </a:xfrm>
        </p:spPr>
        <p:txBody>
          <a:bodyPr>
            <a:normAutofit lnSpcReduction="10000"/>
          </a:bodyPr>
          <a:lstStyle/>
          <a:p>
            <a:pPr>
              <a:buNone/>
            </a:pPr>
            <a:r>
              <a:rPr lang="en-US" sz="2600" b="1" dirty="0" smtClean="0">
                <a:latin typeface="Times New Roman" pitchFamily="18" charset="0"/>
                <a:cs typeface="Times New Roman" pitchFamily="18" charset="0"/>
              </a:rPr>
              <a:t>Rung 0003 &amp; 0004</a:t>
            </a:r>
          </a:p>
          <a:p>
            <a:r>
              <a:rPr lang="en-US" sz="2600" dirty="0" smtClean="0">
                <a:latin typeface="Times New Roman" pitchFamily="18" charset="0"/>
                <a:cs typeface="Times New Roman" pitchFamily="18" charset="0"/>
              </a:rPr>
              <a:t>When car reached stage 1 sensor </a:t>
            </a:r>
            <a:r>
              <a:rPr lang="en-US" sz="2600" dirty="0" smtClean="0">
                <a:latin typeface="Times New Roman" pitchFamily="18" charset="0"/>
                <a:cs typeface="Times New Roman" pitchFamily="18" charset="0"/>
                <a:hlinkClick r:id="rId2"/>
              </a:rPr>
              <a:t>conveyor motor</a:t>
            </a:r>
            <a:r>
              <a:rPr lang="en-US" sz="2600" dirty="0" smtClean="0">
                <a:latin typeface="Times New Roman" pitchFamily="18" charset="0"/>
                <a:cs typeface="Times New Roman" pitchFamily="18" charset="0"/>
              </a:rPr>
              <a:t> should stop and water sprinkler should ON for 10 sec.</a:t>
            </a:r>
          </a:p>
          <a:p>
            <a:r>
              <a:rPr lang="en-US" sz="2600" dirty="0" smtClean="0">
                <a:latin typeface="Times New Roman" pitchFamily="18" charset="0"/>
                <a:cs typeface="Times New Roman" pitchFamily="18" charset="0"/>
              </a:rPr>
              <a:t>At the end of water sprinkler timer, Conveyor will again ON because of the parallel contact in rung 0002.</a:t>
            </a:r>
          </a:p>
          <a:p>
            <a:pPr>
              <a:buNone/>
            </a:pPr>
            <a:r>
              <a:rPr lang="en-US" sz="2600" b="1" dirty="0" smtClean="0">
                <a:latin typeface="Times New Roman" pitchFamily="18" charset="0"/>
                <a:cs typeface="Times New Roman" pitchFamily="18" charset="0"/>
              </a:rPr>
              <a:t>Rung 0004 &amp; 0005</a:t>
            </a:r>
          </a:p>
          <a:p>
            <a:r>
              <a:rPr lang="en-US" sz="2600" dirty="0" smtClean="0">
                <a:latin typeface="Times New Roman" pitchFamily="18" charset="0"/>
                <a:cs typeface="Times New Roman" pitchFamily="18" charset="0"/>
              </a:rPr>
              <a:t>When car reached stage 2 sensor conveyor motor should stop and brusher should ON for 10 sec.</a:t>
            </a:r>
          </a:p>
          <a:p>
            <a:r>
              <a:rPr lang="en-US" sz="2600" dirty="0" smtClean="0">
                <a:latin typeface="Times New Roman" pitchFamily="18" charset="0"/>
                <a:cs typeface="Times New Roman" pitchFamily="18" charset="0"/>
              </a:rPr>
              <a:t>At the end of  brushing process, Conveyor will again ON because of the parallel contact in rung 0002.</a:t>
            </a:r>
          </a:p>
          <a:p>
            <a:endParaRPr lang="en-US" dirty="0"/>
          </a:p>
        </p:txBody>
      </p:sp>
      <p:sp>
        <p:nvSpPr>
          <p:cNvPr id="5" name="Rectangle 4"/>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382000" cy="514350"/>
          </a:xfrm>
        </p:spPr>
        <p:txBody>
          <a:bodyPr>
            <a:normAutofit fontScale="90000"/>
          </a:bodyPr>
          <a:lstStyle/>
          <a:p>
            <a:pPr algn="l"/>
            <a:r>
              <a:rPr lang="en-US" sz="3200" b="1" dirty="0" smtClean="0">
                <a:latin typeface="Times New Roman" pitchFamily="18" charset="0"/>
                <a:cs typeface="Times New Roman" pitchFamily="18" charset="0"/>
              </a:rPr>
              <a:t>Program Description</a:t>
            </a:r>
            <a:endParaRPr lang="en-US"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0" y="438150"/>
            <a:ext cx="9144000" cy="4705350"/>
          </a:xfrm>
        </p:spPr>
        <p:txBody>
          <a:bodyPr>
            <a:normAutofit fontScale="92500" lnSpcReduction="20000"/>
          </a:bodyPr>
          <a:lstStyle/>
          <a:p>
            <a:pPr>
              <a:buNone/>
            </a:pPr>
            <a:r>
              <a:rPr lang="en-US" sz="2600" b="1" dirty="0" smtClean="0">
                <a:latin typeface="Times New Roman" pitchFamily="18" charset="0"/>
                <a:cs typeface="Times New Roman" pitchFamily="18" charset="0"/>
              </a:rPr>
              <a:t>Rung 0007 &amp; 0008</a:t>
            </a:r>
          </a:p>
          <a:p>
            <a:r>
              <a:rPr lang="en-US" sz="2600" dirty="0" smtClean="0">
                <a:latin typeface="Times New Roman" pitchFamily="18" charset="0"/>
                <a:cs typeface="Times New Roman" pitchFamily="18" charset="0"/>
              </a:rPr>
              <a:t>When car reached stage 3 sensor conveyor motor should stop and </a:t>
            </a:r>
            <a:r>
              <a:rPr lang="en-US" sz="2600" dirty="0" smtClean="0">
                <a:latin typeface="Times New Roman" pitchFamily="18" charset="0"/>
                <a:cs typeface="Times New Roman" pitchFamily="18" charset="0"/>
                <a:hlinkClick r:id="rId2"/>
              </a:rPr>
              <a:t>water sprinkler</a:t>
            </a:r>
            <a:r>
              <a:rPr lang="en-US" sz="2600" dirty="0" smtClean="0">
                <a:latin typeface="Times New Roman" pitchFamily="18" charset="0"/>
                <a:cs typeface="Times New Roman" pitchFamily="18" charset="0"/>
              </a:rPr>
              <a:t> should ON for 10 sec.</a:t>
            </a:r>
          </a:p>
          <a:p>
            <a:r>
              <a:rPr lang="en-US" sz="2600" dirty="0" smtClean="0">
                <a:latin typeface="Times New Roman" pitchFamily="18" charset="0"/>
                <a:cs typeface="Times New Roman" pitchFamily="18" charset="0"/>
              </a:rPr>
              <a:t>At the end of water sprinkler timer, Conveyor will again ON because of the parallel contact in rung 0002.</a:t>
            </a:r>
          </a:p>
          <a:p>
            <a:pPr>
              <a:buNone/>
            </a:pPr>
            <a:r>
              <a:rPr lang="en-US" sz="2600" b="1" dirty="0" smtClean="0">
                <a:latin typeface="Times New Roman" pitchFamily="18" charset="0"/>
                <a:cs typeface="Times New Roman" pitchFamily="18" charset="0"/>
              </a:rPr>
              <a:t>Rung 0009 &amp; 0010</a:t>
            </a:r>
          </a:p>
          <a:p>
            <a:r>
              <a:rPr lang="en-US" sz="2600" dirty="0" smtClean="0">
                <a:latin typeface="Times New Roman" pitchFamily="18" charset="0"/>
                <a:cs typeface="Times New Roman" pitchFamily="18" charset="0"/>
              </a:rPr>
              <a:t>When car reached stage 4 sensor conveyor motor should stop and water sprinkler should ON for 10 sec.</a:t>
            </a:r>
          </a:p>
          <a:p>
            <a:r>
              <a:rPr lang="en-US" sz="2600" dirty="0" smtClean="0">
                <a:latin typeface="Times New Roman" pitchFamily="18" charset="0"/>
                <a:cs typeface="Times New Roman" pitchFamily="18" charset="0"/>
              </a:rPr>
              <a:t>At the end of water sprinkler timer, Conveyor will again ON because of </a:t>
            </a:r>
            <a:r>
              <a:rPr lang="en-US" sz="2800" dirty="0" smtClean="0">
                <a:latin typeface="Times New Roman" pitchFamily="18" charset="0"/>
                <a:cs typeface="Times New Roman" pitchFamily="18" charset="0"/>
              </a:rPr>
              <a:t>the parallel contact in rung 0002.</a:t>
            </a:r>
          </a:p>
          <a:p>
            <a:pPr>
              <a:buNone/>
            </a:pPr>
            <a:r>
              <a:rPr lang="en-US" sz="2800" b="1" dirty="0" smtClean="0">
                <a:latin typeface="Times New Roman" pitchFamily="18" charset="0"/>
                <a:cs typeface="Times New Roman" pitchFamily="18" charset="0"/>
              </a:rPr>
              <a:t>Rung 0011</a:t>
            </a:r>
          </a:p>
          <a:p>
            <a:r>
              <a:rPr lang="en-US" sz="2800" dirty="0" smtClean="0">
                <a:latin typeface="Times New Roman" pitchFamily="18" charset="0"/>
                <a:cs typeface="Times New Roman" pitchFamily="18" charset="0"/>
              </a:rPr>
              <a:t>When car reached exit ,car exit sensor will trigger the car wash done indication lamp(O:0/7)</a:t>
            </a:r>
          </a:p>
          <a:p>
            <a:endParaRPr lang="en-US" sz="2600" dirty="0" smtClean="0">
              <a:latin typeface="Times New Roman" pitchFamily="18" charset="0"/>
              <a:cs typeface="Times New Roman" pitchFamily="18" charset="0"/>
            </a:endParaRPr>
          </a:p>
          <a:p>
            <a:endParaRPr lang="en-US" dirty="0"/>
          </a:p>
        </p:txBody>
      </p:sp>
      <p:sp>
        <p:nvSpPr>
          <p:cNvPr id="5" name="Rectangle 4"/>
          <p:cNvSpPr/>
          <p:nvPr/>
        </p:nvSpPr>
        <p:spPr>
          <a:xfrm>
            <a:off x="0" y="4774168"/>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9371"/>
          </a:xfrm>
        </p:spPr>
        <p:txBody>
          <a:bodyPr>
            <a:normAutofit/>
          </a:bodyPr>
          <a:lstStyle/>
          <a:p>
            <a:pPr algn="l"/>
            <a:r>
              <a:rPr lang="en-US" sz="3200" b="1" dirty="0" smtClean="0">
                <a:latin typeface="Times New Roman" pitchFamily="18" charset="0"/>
                <a:cs typeface="Times New Roman" pitchFamily="18" charset="0"/>
              </a:rPr>
              <a:t>Problem Solution</a:t>
            </a:r>
            <a:endParaRPr lang="en-US"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228600" y="514350"/>
            <a:ext cx="8915400" cy="4343400"/>
          </a:xfrm>
        </p:spPr>
        <p:txBody>
          <a:bodyPr>
            <a:normAutofit fontScale="92500" lnSpcReduction="10000"/>
          </a:bodyPr>
          <a:lstStyle/>
          <a:p>
            <a:r>
              <a:rPr lang="en-US" sz="2600" dirty="0" smtClean="0">
                <a:latin typeface="Times New Roman" pitchFamily="18" charset="0"/>
                <a:cs typeface="Times New Roman" pitchFamily="18" charset="0"/>
              </a:rPr>
              <a:t>Car entry sensor triggers the process and turns conveyor belt ON to move the car.</a:t>
            </a:r>
          </a:p>
          <a:p>
            <a:r>
              <a:rPr lang="en-US" sz="2600" dirty="0" smtClean="0">
                <a:latin typeface="Times New Roman" pitchFamily="18" charset="0"/>
                <a:cs typeface="Times New Roman" pitchFamily="18" charset="0"/>
              </a:rPr>
              <a:t>Soapy water sprinkler turns ON when stage 1 sensor detects the car and do the process for certain time.</a:t>
            </a:r>
          </a:p>
          <a:p>
            <a:r>
              <a:rPr lang="en-US" sz="2600" dirty="0" smtClean="0">
                <a:latin typeface="Times New Roman" pitchFamily="18" charset="0"/>
                <a:cs typeface="Times New Roman" pitchFamily="18" charset="0"/>
              </a:rPr>
              <a:t>Brusher turns ON when stage 2 sensors detects the car and do the process for certain time.</a:t>
            </a:r>
          </a:p>
          <a:p>
            <a:r>
              <a:rPr lang="en-US" sz="2600" dirty="0" smtClean="0">
                <a:latin typeface="Times New Roman" pitchFamily="18" charset="0"/>
                <a:cs typeface="Times New Roman" pitchFamily="18" charset="0"/>
              </a:rPr>
              <a:t>Clean water sprinkler turns ON when stage 3 sensors detects the car and do the process for certain time.</a:t>
            </a:r>
          </a:p>
          <a:p>
            <a:r>
              <a:rPr lang="en-US" sz="2600" dirty="0" smtClean="0">
                <a:latin typeface="Times New Roman" pitchFamily="18" charset="0"/>
                <a:cs typeface="Times New Roman" pitchFamily="18" charset="0"/>
              </a:rPr>
              <a:t>Dryer turns ON when stage 4 sensors detects the car and do the process for certain time.</a:t>
            </a:r>
          </a:p>
          <a:p>
            <a:r>
              <a:rPr lang="en-US" sz="2600" dirty="0" smtClean="0">
                <a:latin typeface="Times New Roman" pitchFamily="18" charset="0"/>
                <a:cs typeface="Times New Roman" pitchFamily="18" charset="0"/>
              </a:rPr>
              <a:t>Car exit sensor triggers conveyor motor to turn off.</a:t>
            </a:r>
          </a:p>
          <a:p>
            <a:endParaRPr lang="en-US" dirty="0"/>
          </a:p>
        </p:txBody>
      </p:sp>
      <p:sp>
        <p:nvSpPr>
          <p:cNvPr id="5" name="Rectangle 4"/>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9371"/>
          </a:xfrm>
        </p:spPr>
        <p:txBody>
          <a:bodyPr>
            <a:normAutofit/>
          </a:bodyPr>
          <a:lstStyle/>
          <a:p>
            <a:pPr algn="l"/>
            <a:r>
              <a:rPr lang="en-US" sz="3200" b="1" dirty="0" smtClean="0">
                <a:latin typeface="Times New Roman" pitchFamily="18" charset="0"/>
                <a:cs typeface="Times New Roman" pitchFamily="18" charset="0"/>
              </a:rPr>
              <a:t>List of Inputs and Outputs</a:t>
            </a:r>
            <a:endParaRPr lang="en-US" sz="32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srcRect/>
          <a:stretch>
            <a:fillRect/>
          </a:stretch>
        </p:blipFill>
        <p:spPr bwMode="auto">
          <a:xfrm>
            <a:off x="304800" y="514350"/>
            <a:ext cx="8610600" cy="4343400"/>
          </a:xfrm>
          <a:prstGeom prst="rect">
            <a:avLst/>
          </a:prstGeom>
          <a:noFill/>
          <a:ln w="9525">
            <a:noFill/>
            <a:miter lim="800000"/>
            <a:headEnd/>
            <a:tailEnd/>
          </a:ln>
          <a:effectLst/>
        </p:spPr>
      </p:pic>
      <p:sp>
        <p:nvSpPr>
          <p:cNvPr id="4" name="Rectangle 3"/>
          <p:cNvSpPr/>
          <p:nvPr/>
        </p:nvSpPr>
        <p:spPr>
          <a:xfrm>
            <a:off x="0" y="4774168"/>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
        <p:nvSpPr>
          <p:cNvPr id="15" name="Title 13"/>
          <p:cNvSpPr>
            <a:spLocks noGrp="1"/>
          </p:cNvSpPr>
          <p:nvPr>
            <p:ph type="ctrTitle"/>
          </p:nvPr>
        </p:nvSpPr>
        <p:spPr>
          <a:xfrm>
            <a:off x="381000" y="742952"/>
            <a:ext cx="8534400" cy="4000499"/>
          </a:xfrm>
        </p:spPr>
        <p:txBody>
          <a:bodyPr/>
          <a:lstStyle/>
          <a:p>
            <a:pPr algn="l"/>
            <a:r>
              <a:rPr lang="en-US" sz="2400" dirty="0">
                <a:latin typeface="Times New Roman" pitchFamily="18" charset="0"/>
                <a:cs typeface="Times New Roman" pitchFamily="18" charset="0"/>
              </a:rPr>
              <a:t> </a:t>
            </a:r>
          </a:p>
        </p:txBody>
      </p:sp>
      <p:sp>
        <p:nvSpPr>
          <p:cNvPr id="6" name="TextBox 5"/>
          <p:cNvSpPr txBox="1"/>
          <p:nvPr/>
        </p:nvSpPr>
        <p:spPr>
          <a:xfrm>
            <a:off x="457200" y="742952"/>
            <a:ext cx="8305800" cy="3785652"/>
          </a:xfrm>
          <a:prstGeom prst="rect">
            <a:avLst/>
          </a:prstGeom>
          <a:noFill/>
        </p:spPr>
        <p:txBody>
          <a:bodyPr wrap="square" rtlCol="0">
            <a:spAutoFit/>
          </a:bodyPr>
          <a:lstStyle/>
          <a:p>
            <a:pPr marL="514350" indent="-5143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What is Process Automation?</a:t>
            </a:r>
          </a:p>
          <a:p>
            <a:pPr marL="514350" indent="-5143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Demonstrate a case study on Process automation.</a:t>
            </a:r>
            <a:endParaRPr lang="en-IN" sz="2400" dirty="0">
              <a:latin typeface="Times New Roman" panose="02020603050405020304" pitchFamily="18" charset="0"/>
              <a:cs typeface="Times New Roman" panose="02020603050405020304" pitchFamily="18" charset="0"/>
            </a:endParaRPr>
          </a:p>
          <a:p>
            <a:pPr marL="514350" indent="-51435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List all the sensors and give its specifications for the above case study</a:t>
            </a:r>
          </a:p>
          <a:p>
            <a:pPr marL="514350" indent="-51435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Practice: </a:t>
            </a:r>
            <a:r>
              <a:rPr lang="en-US" sz="2400" dirty="0">
                <a:latin typeface="Times New Roman" panose="02020603050405020304" pitchFamily="18" charset="0"/>
                <a:cs typeface="Times New Roman" panose="02020603050405020304" pitchFamily="18" charset="0"/>
              </a:rPr>
              <a:t>Build a circuit using Arduino on the above listed sensors for each given application and verify its working</a:t>
            </a:r>
            <a:endParaRPr lang="en-IN" sz="2400" dirty="0">
              <a:latin typeface="Times New Roman" panose="02020603050405020304" pitchFamily="18" charset="0"/>
              <a:cs typeface="Times New Roman" panose="02020603050405020304" pitchFamily="18" charset="0"/>
            </a:endParaRPr>
          </a:p>
          <a:p>
            <a:pPr marL="514350" indent="-514350" algn="just"/>
            <a:endParaRPr lang="en-IN" sz="2400" dirty="0"/>
          </a:p>
        </p:txBody>
      </p:sp>
      <p:sp>
        <p:nvSpPr>
          <p:cNvPr id="7" name="TextBox 6"/>
          <p:cNvSpPr txBox="1"/>
          <p:nvPr/>
        </p:nvSpPr>
        <p:spPr>
          <a:xfrm>
            <a:off x="533400" y="133350"/>
            <a:ext cx="8382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CONTENTS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List all the sensors and give its specifications for the above case study</a:t>
            </a:r>
            <a:br>
              <a:rPr lang="en-US" sz="3200" dirty="0" smtClean="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Infrared sensor:</a:t>
            </a:r>
          </a:p>
          <a:p>
            <a:pPr>
              <a:buNone/>
            </a:pPr>
            <a:r>
              <a:rPr lang="en-US" sz="2400" dirty="0" smtClean="0">
                <a:latin typeface="Times New Roman" pitchFamily="18" charset="0"/>
                <a:cs typeface="Times New Roman" pitchFamily="18" charset="0"/>
              </a:rPr>
              <a:t>	An infrared sensor is an electronic device, that emits in order to sense some aspects of the surroundings. An IR sensor can measure the heat of an object as well as detects the motion. These types of sensors measure only infrared radiation, rather than emitting it that is called a </a:t>
            </a:r>
            <a:r>
              <a:rPr lang="en-US" sz="2400" dirty="0" smtClean="0">
                <a:latin typeface="Times New Roman" pitchFamily="18" charset="0"/>
                <a:cs typeface="Times New Roman" pitchFamily="18" charset="0"/>
                <a:hlinkClick r:id="rId2"/>
              </a:rPr>
              <a:t>passive IR sensor</a:t>
            </a:r>
            <a:r>
              <a:rPr lang="en-US" sz="2400" dirty="0" smtClean="0">
                <a:latin typeface="Times New Roman" pitchFamily="18" charset="0"/>
                <a:cs typeface="Times New Roman" pitchFamily="18" charset="0"/>
              </a:rPr>
              <a:t>. Usually, in the infrared spectrum, all the objects radiate some form of thermal radiation.</a:t>
            </a:r>
            <a:endParaRPr lang="en-US" sz="2400" dirty="0">
              <a:latin typeface="Times New Roman" pitchFamily="18" charset="0"/>
              <a:cs typeface="Times New Roman" pitchFamily="18" charset="0"/>
            </a:endParaRPr>
          </a:p>
        </p:txBody>
      </p:sp>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List all the sensors and give its specifications for the above case study</a:t>
            </a:r>
            <a:br>
              <a:rPr lang="en-US" sz="3200" dirty="0" smtClean="0">
                <a:latin typeface="Times New Roman" panose="02020603050405020304" pitchFamily="18" charset="0"/>
                <a:cs typeface="Times New Roman" panose="02020603050405020304" pitchFamily="18" charset="0"/>
              </a:rPr>
            </a:br>
            <a:endParaRPr lang="en-US" sz="3200" dirty="0"/>
          </a:p>
        </p:txBody>
      </p:sp>
      <p:pic>
        <p:nvPicPr>
          <p:cNvPr id="1026" name="Picture 2" descr="D:\IR-Sensor.jpg"/>
          <p:cNvPicPr>
            <a:picLocks noGrp="1" noChangeAspect="1" noChangeArrowheads="1"/>
          </p:cNvPicPr>
          <p:nvPr>
            <p:ph idx="1"/>
          </p:nvPr>
        </p:nvPicPr>
        <p:blipFill>
          <a:blip r:embed="rId2"/>
          <a:srcRect/>
          <a:stretch>
            <a:fillRect/>
          </a:stretch>
        </p:blipFill>
        <p:spPr bwMode="auto">
          <a:xfrm>
            <a:off x="381000" y="1123950"/>
            <a:ext cx="2319337" cy="2319337"/>
          </a:xfrm>
          <a:prstGeom prst="rect">
            <a:avLst/>
          </a:prstGeom>
          <a:noFill/>
        </p:spPr>
      </p:pic>
      <p:sp>
        <p:nvSpPr>
          <p:cNvPr id="6" name="Rectangle 5"/>
          <p:cNvSpPr/>
          <p:nvPr/>
        </p:nvSpPr>
        <p:spPr>
          <a:xfrm>
            <a:off x="2819400" y="1123950"/>
            <a:ext cx="5867400" cy="3785652"/>
          </a:xfrm>
          <a:prstGeom prst="rect">
            <a:avLst/>
          </a:prstGeom>
        </p:spPr>
        <p:txBody>
          <a:bodyPr wrap="square">
            <a:spAutoFit/>
          </a:bodyPr>
          <a:lstStyle/>
          <a:p>
            <a:r>
              <a:rPr lang="en-US" sz="2400" dirty="0" smtClean="0">
                <a:latin typeface="Times New Roman" pitchFamily="18" charset="0"/>
                <a:cs typeface="Times New Roman" pitchFamily="18" charset="0"/>
              </a:rPr>
              <a:t>These types of radiations are invisible to our eyes, which can be detected by an infrared sensor. The emitter is simply an IR LED (</a:t>
            </a:r>
            <a:r>
              <a:rPr lang="en-US" sz="2400" dirty="0" smtClean="0">
                <a:latin typeface="Times New Roman" pitchFamily="18" charset="0"/>
                <a:cs typeface="Times New Roman" pitchFamily="18" charset="0"/>
                <a:hlinkClick r:id="rId3"/>
              </a:rPr>
              <a:t>Light Emitting Diode</a:t>
            </a:r>
            <a:r>
              <a:rPr lang="en-US" sz="2400" dirty="0" smtClean="0">
                <a:latin typeface="Times New Roman" pitchFamily="18" charset="0"/>
                <a:cs typeface="Times New Roman" pitchFamily="18" charset="0"/>
              </a:rPr>
              <a:t>) and the detector is simply an IR photodiode that is sensitive to IR light of the same wavelength as that emitted by the IR LED. When IR light falls on the photodiode, the resistances and the output voltages will change in proportion to the magnitude of the IR light received.</a:t>
            </a:r>
            <a:endParaRPr lang="en-US" sz="2400" dirty="0">
              <a:latin typeface="Times New Roman" pitchFamily="18" charset="0"/>
              <a:cs typeface="Times New Roman" pitchFamily="18" charset="0"/>
            </a:endParaRPr>
          </a:p>
        </p:txBody>
      </p:sp>
      <p:sp>
        <p:nvSpPr>
          <p:cNvPr id="7" name="TextBox 6"/>
          <p:cNvSpPr txBox="1"/>
          <p:nvPr/>
        </p:nvSpPr>
        <p:spPr>
          <a:xfrm>
            <a:off x="533400" y="3486150"/>
            <a:ext cx="1828800" cy="381000"/>
          </a:xfrm>
          <a:prstGeom prst="rect">
            <a:avLst/>
          </a:prstGeom>
          <a:solidFill>
            <a:srgbClr val="0070C0"/>
          </a:solidFill>
        </p:spPr>
        <p:txBody>
          <a:bodyPr wrap="square" rtlCol="0">
            <a:spAutoFit/>
          </a:bodyPr>
          <a:lstStyle/>
          <a:p>
            <a:pPr algn="ctr"/>
            <a:r>
              <a:rPr lang="en-US" dirty="0" smtClean="0">
                <a:latin typeface="Times New Roman" pitchFamily="18" charset="0"/>
                <a:cs typeface="Times New Roman" pitchFamily="18" charset="0"/>
              </a:rPr>
              <a:t>LM 393</a:t>
            </a:r>
            <a:endParaRPr lang="en-US" dirty="0">
              <a:latin typeface="Times New Roman" pitchFamily="18" charset="0"/>
              <a:cs typeface="Times New Roman" pitchFamily="18" charset="0"/>
            </a:endParaRPr>
          </a:p>
        </p:txBody>
      </p:sp>
      <p:sp>
        <p:nvSpPr>
          <p:cNvPr id="8" name="Rectangle 7"/>
          <p:cNvSpPr/>
          <p:nvPr/>
        </p:nvSpPr>
        <p:spPr>
          <a:xfrm>
            <a:off x="0" y="4774168"/>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533400" y="1047750"/>
            <a:ext cx="8229600" cy="3394472"/>
          </a:xfrm>
        </p:spPr>
        <p:txBody>
          <a:bodyPr>
            <a:noAutofit/>
          </a:bodyPr>
          <a:lstStyle/>
          <a:p>
            <a:pPr algn="just"/>
            <a:r>
              <a:rPr lang="en-US" sz="2400" dirty="0" smtClean="0">
                <a:latin typeface="Times New Roman" pitchFamily="18" charset="0"/>
                <a:cs typeface="Times New Roman" pitchFamily="18" charset="0"/>
              </a:rPr>
              <a:t>The LM393 series are dual independent precision voltage comparators capable of single or split supply operation. </a:t>
            </a:r>
          </a:p>
          <a:p>
            <a:r>
              <a:rPr lang="en-US" sz="2400" dirty="0" smtClean="0">
                <a:latin typeface="Times New Roman" pitchFamily="18" charset="0"/>
                <a:cs typeface="Times New Roman" pitchFamily="18" charset="0"/>
              </a:rPr>
              <a:t>These devices are designed to permit a common mode range–to–ground level with single supply operation. Input offset voltage specifications as low as 2.0 mV make this device an excellent selection for many applications in consumer automotive, and industrial electronics.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1000" dirty="0"/>
          </a:p>
        </p:txBody>
      </p:sp>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5725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304800" y="819150"/>
            <a:ext cx="8229600" cy="3394472"/>
          </a:xfrm>
        </p:spPr>
        <p:txBody>
          <a:bodyPr>
            <a:normAutofit fontScale="25000" lnSpcReduction="20000"/>
          </a:bodyPr>
          <a:lstStyle/>
          <a:p>
            <a:pPr>
              <a:buNone/>
            </a:pPr>
            <a:r>
              <a:rPr lang="en-US" dirty="0" smtClean="0">
                <a:latin typeface="Times New Roman" pitchFamily="18" charset="0"/>
                <a:cs typeface="Times New Roman" pitchFamily="18" charset="0"/>
              </a:rPr>
              <a:t>	• </a:t>
            </a:r>
            <a:r>
              <a:rPr lang="en-US" sz="7400" dirty="0" smtClean="0">
                <a:latin typeface="Times New Roman" pitchFamily="18" charset="0"/>
                <a:cs typeface="Times New Roman" pitchFamily="18" charset="0"/>
              </a:rPr>
              <a:t>Wide Single–Supply Range: 2.0 </a:t>
            </a:r>
            <a:r>
              <a:rPr lang="en-US" sz="7400" dirty="0" err="1" smtClean="0">
                <a:latin typeface="Times New Roman" pitchFamily="18" charset="0"/>
                <a:cs typeface="Times New Roman" pitchFamily="18" charset="0"/>
              </a:rPr>
              <a:t>Vdc</a:t>
            </a:r>
            <a:r>
              <a:rPr lang="en-US" sz="7400" dirty="0" smtClean="0">
                <a:latin typeface="Times New Roman" pitchFamily="18" charset="0"/>
                <a:cs typeface="Times New Roman" pitchFamily="18" charset="0"/>
              </a:rPr>
              <a:t> to 36 </a:t>
            </a:r>
            <a:r>
              <a:rPr lang="en-US" sz="7400" dirty="0" err="1" smtClean="0">
                <a:latin typeface="Times New Roman" pitchFamily="18" charset="0"/>
                <a:cs typeface="Times New Roman" pitchFamily="18" charset="0"/>
              </a:rPr>
              <a:t>Vdc</a:t>
            </a: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Split–Supply Range: ±1.0 </a:t>
            </a:r>
            <a:r>
              <a:rPr lang="en-US" sz="7400" dirty="0" err="1" smtClean="0">
                <a:latin typeface="Times New Roman" pitchFamily="18" charset="0"/>
                <a:cs typeface="Times New Roman" pitchFamily="18" charset="0"/>
              </a:rPr>
              <a:t>Vdc</a:t>
            </a:r>
            <a:r>
              <a:rPr lang="en-US" sz="7400" dirty="0" smtClean="0">
                <a:latin typeface="Times New Roman" pitchFamily="18" charset="0"/>
                <a:cs typeface="Times New Roman" pitchFamily="18" charset="0"/>
              </a:rPr>
              <a:t> to ±18 </a:t>
            </a:r>
            <a:r>
              <a:rPr lang="en-US" sz="7400" dirty="0" err="1" smtClean="0">
                <a:latin typeface="Times New Roman" pitchFamily="18" charset="0"/>
                <a:cs typeface="Times New Roman" pitchFamily="18" charset="0"/>
              </a:rPr>
              <a:t>Vdc</a:t>
            </a: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Very Low Current Drain Independent of Supply Voltage: 0.4 </a:t>
            </a:r>
            <a:r>
              <a:rPr lang="en-US" sz="7400" dirty="0" err="1" smtClean="0">
                <a:latin typeface="Times New Roman" pitchFamily="18" charset="0"/>
                <a:cs typeface="Times New Roman" pitchFamily="18" charset="0"/>
              </a:rPr>
              <a:t>mA</a:t>
            </a: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Low Input Bias Current: 25 </a:t>
            </a:r>
            <a:r>
              <a:rPr lang="en-US" sz="7400" dirty="0" err="1" smtClean="0">
                <a:latin typeface="Times New Roman" pitchFamily="18" charset="0"/>
                <a:cs typeface="Times New Roman" pitchFamily="18" charset="0"/>
              </a:rPr>
              <a:t>nA</a:t>
            </a: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Low Input Offset Current: 5.0 </a:t>
            </a:r>
            <a:r>
              <a:rPr lang="en-US" sz="7400" dirty="0" err="1" smtClean="0">
                <a:latin typeface="Times New Roman" pitchFamily="18" charset="0"/>
                <a:cs typeface="Times New Roman" pitchFamily="18" charset="0"/>
              </a:rPr>
              <a:t>nA</a:t>
            </a: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Low Input Offset Voltage: 2.0 mV (max) LM393A</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5.0 mV (max) LM293/393</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Input Common Mode Range to Ground Level</a:t>
            </a:r>
            <a:br>
              <a:rPr lang="en-US" sz="7400" dirty="0" smtClean="0">
                <a:latin typeface="Times New Roman" pitchFamily="18" charset="0"/>
                <a:cs typeface="Times New Roman" pitchFamily="18" charset="0"/>
              </a:rPr>
            </a:br>
            <a:r>
              <a:rPr lang="en-US" sz="7400" dirty="0" smtClean="0">
                <a:latin typeface="Times New Roman" pitchFamily="18" charset="0"/>
                <a:cs typeface="Times New Roman" pitchFamily="18" charset="0"/>
              </a:rPr>
              <a:t/>
            </a:r>
            <a:br>
              <a:rPr lang="en-US" sz="7400" dirty="0" smtClean="0">
                <a:latin typeface="Times New Roman" pitchFamily="18" charset="0"/>
                <a:cs typeface="Times New Roman" pitchFamily="18" charset="0"/>
              </a:rPr>
            </a:br>
            <a:endParaRPr lang="en-US" sz="7400" dirty="0"/>
          </a:p>
        </p:txBody>
      </p:sp>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Autofit/>
          </a:bodyPr>
          <a:lstStyle/>
          <a:p>
            <a:pPr>
              <a:buNone/>
            </a:pPr>
            <a:r>
              <a:rPr lang="en-US" sz="2400" dirty="0" smtClean="0">
                <a:latin typeface="Times New Roman" pitchFamily="18" charset="0"/>
                <a:cs typeface="Times New Roman" pitchFamily="18" charset="0"/>
              </a:rPr>
              <a:t>	• Differential Input Voltage Range Equal to Power Supply Voltage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Output Voltage Compatible with DTL, ECL, TTL, MOS, and CMOS Logic Levels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ESD Clamps on the Inputs Increase the Ruggedness of the Device without Affecting Performance</a:t>
            </a:r>
          </a:p>
          <a:p>
            <a:endParaRPr lang="en-US" sz="2400" dirty="0"/>
          </a:p>
        </p:txBody>
      </p:sp>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E9EE6C-0D36-8772-09E7-1B16324DFABC}"/>
              </a:ext>
            </a:extLst>
          </p:cNvPr>
          <p:cNvSpPr>
            <a:spLocks noGrp="1"/>
          </p:cNvSpPr>
          <p:nvPr>
            <p:ph type="title"/>
          </p:nvPr>
        </p:nvSpPr>
        <p:spPr>
          <a:xfrm>
            <a:off x="457200" y="205979"/>
            <a:ext cx="8229600" cy="613171"/>
          </a:xfrm>
        </p:spPr>
        <p:txBody>
          <a:bodyPr>
            <a:normAutofit/>
          </a:bodyPr>
          <a:lstStyle/>
          <a:p>
            <a:pPr algn="l"/>
            <a:r>
              <a:rPr lang="en-US" sz="3200" b="1" dirty="0" smtClean="0">
                <a:latin typeface="Times New Roman" panose="02020603050405020304" pitchFamily="18" charset="0"/>
                <a:cs typeface="Times New Roman" panose="02020603050405020304" pitchFamily="18" charset="0"/>
              </a:rPr>
              <a:t>Practice Session </a:t>
            </a:r>
            <a:endParaRPr lang="en-IN" sz="4000" b="1" dirty="0"/>
          </a:p>
        </p:txBody>
      </p:sp>
      <p:sp>
        <p:nvSpPr>
          <p:cNvPr id="3" name="Content Placeholder 2">
            <a:extLst>
              <a:ext uri="{FF2B5EF4-FFF2-40B4-BE49-F238E27FC236}">
                <a16:creationId xmlns="" xmlns:a16="http://schemas.microsoft.com/office/drawing/2014/main" id="{C0802EC3-EE9D-C688-9211-12728325C986}"/>
              </a:ext>
            </a:extLst>
          </p:cNvPr>
          <p:cNvSpPr>
            <a:spLocks noGrp="1"/>
          </p:cNvSpPr>
          <p:nvPr>
            <p:ph idx="1"/>
          </p:nvPr>
        </p:nvSpPr>
        <p:spPr>
          <a:xfrm>
            <a:off x="228600" y="895350"/>
            <a:ext cx="8686800" cy="3699273"/>
          </a:xfrm>
        </p:spPr>
        <p:txBody>
          <a:bodyPr>
            <a:normAutofit/>
          </a:bodyPr>
          <a:lstStyle/>
          <a:p>
            <a:r>
              <a:rPr lang="en-US" sz="2400" dirty="0" smtClean="0">
                <a:latin typeface="Times New Roman" panose="02020603050405020304" pitchFamily="18" charset="0"/>
                <a:cs typeface="Times New Roman" panose="02020603050405020304" pitchFamily="18" charset="0"/>
              </a:rPr>
              <a:t>Build a circuit using </a:t>
            </a:r>
            <a:r>
              <a:rPr lang="en-US" sz="2400" dirty="0" err="1" smtClean="0">
                <a:latin typeface="Times New Roman" panose="02020603050405020304" pitchFamily="18" charset="0"/>
                <a:cs typeface="Times New Roman" panose="02020603050405020304" pitchFamily="18" charset="0"/>
              </a:rPr>
              <a:t>Arduino</a:t>
            </a:r>
            <a:r>
              <a:rPr lang="en-US" sz="2400" dirty="0" smtClean="0">
                <a:latin typeface="Times New Roman" panose="02020603050405020304" pitchFamily="18" charset="0"/>
                <a:cs typeface="Times New Roman" panose="02020603050405020304" pitchFamily="18" charset="0"/>
              </a:rPr>
              <a:t> on the SOUND sensor for security application and verify its working</a:t>
            </a:r>
          </a:p>
          <a:p>
            <a:r>
              <a:rPr lang="en-IN" sz="2400" dirty="0" smtClean="0">
                <a:latin typeface="Times New Roman" pitchFamily="18" charset="0"/>
                <a:cs typeface="Times New Roman" pitchFamily="18" charset="0"/>
              </a:rPr>
              <a:t>Block diagram</a:t>
            </a:r>
            <a:r>
              <a:rPr lang="en-IN" sz="2400" dirty="0" smtClean="0"/>
              <a:t>:</a:t>
            </a:r>
            <a:endParaRPr lang="en-IN" sz="2400" dirty="0"/>
          </a:p>
        </p:txBody>
      </p:sp>
      <p:grpSp>
        <p:nvGrpSpPr>
          <p:cNvPr id="12" name="Group 11"/>
          <p:cNvGrpSpPr/>
          <p:nvPr/>
        </p:nvGrpSpPr>
        <p:grpSpPr>
          <a:xfrm>
            <a:off x="2438400" y="2038350"/>
            <a:ext cx="4419600" cy="2438400"/>
            <a:chOff x="1600200" y="1962150"/>
            <a:chExt cx="4419600" cy="2438400"/>
          </a:xfrm>
        </p:grpSpPr>
        <p:sp>
          <p:nvSpPr>
            <p:cNvPr id="6" name="Rounded Rectangle 5"/>
            <p:cNvSpPr/>
            <p:nvPr/>
          </p:nvSpPr>
          <p:spPr>
            <a:xfrm>
              <a:off x="2743200" y="1962150"/>
              <a:ext cx="1981200" cy="381000"/>
            </a:xfrm>
            <a:prstGeom prst="roundRect">
              <a:avLst>
                <a:gd name="adj" fmla="val 44253"/>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Sound sensor</a:t>
              </a:r>
              <a:endParaRPr lang="en-US" sz="2400" dirty="0">
                <a:latin typeface="Times New Roman" pitchFamily="18" charset="0"/>
                <a:cs typeface="Times New Roman" pitchFamily="18" charset="0"/>
              </a:endParaRPr>
            </a:p>
          </p:txBody>
        </p:sp>
        <p:sp>
          <p:nvSpPr>
            <p:cNvPr id="7" name="Rounded Rectangle 6"/>
            <p:cNvSpPr/>
            <p:nvPr/>
          </p:nvSpPr>
          <p:spPr>
            <a:xfrm>
              <a:off x="2590800" y="3028950"/>
              <a:ext cx="2438400" cy="381000"/>
            </a:xfrm>
            <a:prstGeom prst="roundRect">
              <a:avLst>
                <a:gd name="adj" fmla="val 47012"/>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Times New Roman" pitchFamily="18" charset="0"/>
                  <a:cs typeface="Times New Roman" pitchFamily="18" charset="0"/>
                </a:rPr>
                <a:t>Arduino</a:t>
              </a:r>
              <a:r>
                <a:rPr lang="en-US" sz="2400" dirty="0" smtClean="0">
                  <a:solidFill>
                    <a:schemeClr val="tx1"/>
                  </a:solidFill>
                  <a:latin typeface="Times New Roman" pitchFamily="18" charset="0"/>
                  <a:cs typeface="Times New Roman" pitchFamily="18" charset="0"/>
                </a:rPr>
                <a:t> UNO</a:t>
              </a:r>
              <a:endParaRPr lang="en-US" sz="2400" dirty="0">
                <a:latin typeface="Times New Roman" pitchFamily="18" charset="0"/>
                <a:cs typeface="Times New Roman" pitchFamily="18" charset="0"/>
              </a:endParaRPr>
            </a:p>
          </p:txBody>
        </p:sp>
        <p:sp>
          <p:nvSpPr>
            <p:cNvPr id="8" name="Rounded Rectangle 7"/>
            <p:cNvSpPr/>
            <p:nvPr/>
          </p:nvSpPr>
          <p:spPr>
            <a:xfrm>
              <a:off x="1600200" y="4019550"/>
              <a:ext cx="1981200" cy="381000"/>
            </a:xfrm>
            <a:prstGeom prst="roundRect">
              <a:avLst>
                <a:gd name="adj" fmla="val 38736"/>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Power supply</a:t>
              </a:r>
              <a:endParaRPr lang="en-US" sz="2400" dirty="0">
                <a:latin typeface="Times New Roman" pitchFamily="18" charset="0"/>
                <a:cs typeface="Times New Roman" pitchFamily="18" charset="0"/>
              </a:endParaRPr>
            </a:p>
          </p:txBody>
        </p:sp>
        <p:sp>
          <p:nvSpPr>
            <p:cNvPr id="9" name="Rounded Rectangle 8"/>
            <p:cNvSpPr/>
            <p:nvPr/>
          </p:nvSpPr>
          <p:spPr>
            <a:xfrm>
              <a:off x="4038600" y="4019550"/>
              <a:ext cx="1981200" cy="381000"/>
            </a:xfrm>
            <a:prstGeom prst="roundRect">
              <a:avLst>
                <a:gd name="adj" fmla="val 47012"/>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Buzzer</a:t>
              </a:r>
              <a:endParaRPr lang="en-US" sz="2400" dirty="0">
                <a:latin typeface="Times New Roman" pitchFamily="18" charset="0"/>
                <a:cs typeface="Times New Roman" pitchFamily="18" charset="0"/>
              </a:endParaRPr>
            </a:p>
          </p:txBody>
        </p:sp>
        <p:cxnSp>
          <p:nvCxnSpPr>
            <p:cNvPr id="11" name="Straight Arrow Connector 10"/>
            <p:cNvCxnSpPr/>
            <p:nvPr/>
          </p:nvCxnSpPr>
          <p:spPr>
            <a:xfrm rot="5400000">
              <a:off x="2781300" y="2686050"/>
              <a:ext cx="685800" cy="158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191794" y="3713956"/>
              <a:ext cx="609600" cy="158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848100" y="2686050"/>
              <a:ext cx="685800" cy="158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2667000" y="3714750"/>
              <a:ext cx="609600" cy="158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extLst>
      <p:ext uri="{BB962C8B-B14F-4D97-AF65-F5344CB8AC3E}">
        <p14:creationId xmlns="" xmlns:p14="http://schemas.microsoft.com/office/powerpoint/2010/main" val="4248035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971800" y="1276350"/>
            <a:ext cx="4525433" cy="3394075"/>
          </a:xfrm>
          <a:prstGeom prst="rect">
            <a:avLst/>
          </a:prstGeom>
          <a:noFill/>
          <a:ln w="9525">
            <a:noFill/>
            <a:miter lim="800000"/>
            <a:headEnd/>
            <a:tailEnd/>
          </a:ln>
          <a:effectLst/>
        </p:spPr>
      </p:pic>
      <p:sp>
        <p:nvSpPr>
          <p:cNvPr id="5" name="TextBox 4"/>
          <p:cNvSpPr txBox="1"/>
          <p:nvPr/>
        </p:nvSpPr>
        <p:spPr>
          <a:xfrm>
            <a:off x="457200" y="1200150"/>
            <a:ext cx="2133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Circuit</a:t>
            </a:r>
            <a:r>
              <a:rPr lang="en-US" sz="2400" dirty="0" smtClean="0"/>
              <a:t> Diagram</a:t>
            </a:r>
            <a:endParaRPr lang="en-US" sz="2400" dirty="0"/>
          </a:p>
        </p:txBody>
      </p:sp>
      <p:sp>
        <p:nvSpPr>
          <p:cNvPr id="6" name="Rectangle 5"/>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828800" y="1839019"/>
            <a:ext cx="6858000" cy="2645420"/>
          </a:xfrm>
          <a:prstGeom prst="rect">
            <a:avLst/>
          </a:prstGeom>
          <a:noFill/>
          <a:ln w="9525">
            <a:noFill/>
            <a:miter lim="800000"/>
            <a:headEnd/>
            <a:tailEnd/>
          </a:ln>
          <a:effectLst/>
        </p:spPr>
      </p:pic>
      <p:sp>
        <p:nvSpPr>
          <p:cNvPr id="5" name="Rectangle 4"/>
          <p:cNvSpPr/>
          <p:nvPr/>
        </p:nvSpPr>
        <p:spPr>
          <a:xfrm>
            <a:off x="457200" y="1123950"/>
            <a:ext cx="2011320" cy="461665"/>
          </a:xfrm>
          <a:prstGeom prst="rect">
            <a:avLst/>
          </a:prstGeom>
        </p:spPr>
        <p:txBody>
          <a:bodyPr wrap="none">
            <a:spAutoFit/>
          </a:bodyPr>
          <a:lstStyle/>
          <a:p>
            <a:r>
              <a:rPr lang="en-US" sz="2400" b="1" dirty="0" smtClean="0">
                <a:latin typeface="Times New Roman" pitchFamily="18" charset="0"/>
                <a:cs typeface="Times New Roman" pitchFamily="18" charset="0"/>
              </a:rPr>
              <a:t>Sound sensor </a:t>
            </a:r>
            <a:endParaRPr lang="en-US" sz="2400" dirty="0">
              <a:latin typeface="Times New Roman" pitchFamily="18" charset="0"/>
              <a:cs typeface="Times New Roman" pitchFamily="18" charset="0"/>
            </a:endParaRPr>
          </a:p>
        </p:txBody>
      </p:sp>
      <p:sp>
        <p:nvSpPr>
          <p:cNvPr id="6" name="Rectangle 5"/>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04801" y="2114550"/>
            <a:ext cx="4049486" cy="2362200"/>
          </a:xfrm>
          <a:prstGeom prst="rect">
            <a:avLst/>
          </a:prstGeom>
          <a:noFill/>
          <a:ln w="9525">
            <a:noFill/>
            <a:miter lim="800000"/>
            <a:headEnd/>
            <a:tailEnd/>
          </a:ln>
          <a:effectLst/>
        </p:spPr>
      </p:pic>
      <p:sp>
        <p:nvSpPr>
          <p:cNvPr id="5" name="Rectangle 4"/>
          <p:cNvSpPr/>
          <p:nvPr/>
        </p:nvSpPr>
        <p:spPr>
          <a:xfrm>
            <a:off x="4419600" y="971550"/>
            <a:ext cx="457200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The working of the sounds sensor module is very simple and easy to understand, the main component in this module is a condenser microphone. The microphone gives out only analog signals when a sound wave hits the diaphragm of the sensor, this analog signal gets processed by the op-amp and we get the digital output. </a:t>
            </a:r>
            <a:endParaRPr lang="en-US" sz="2400" dirty="0">
              <a:latin typeface="Times New Roman" pitchFamily="18" charset="0"/>
              <a:cs typeface="Times New Roman" pitchFamily="18" charset="0"/>
            </a:endParaRPr>
          </a:p>
        </p:txBody>
      </p:sp>
      <p:sp>
        <p:nvSpPr>
          <p:cNvPr id="6" name="Rectangle 5"/>
          <p:cNvSpPr/>
          <p:nvPr/>
        </p:nvSpPr>
        <p:spPr>
          <a:xfrm>
            <a:off x="457200" y="1123950"/>
            <a:ext cx="1424429" cy="461665"/>
          </a:xfrm>
          <a:prstGeom prst="rect">
            <a:avLst/>
          </a:prstGeom>
        </p:spPr>
        <p:txBody>
          <a:bodyPr wrap="none">
            <a:spAutoFit/>
          </a:bodyPr>
          <a:lstStyle/>
          <a:p>
            <a:r>
              <a:rPr lang="en-US" sz="2400" b="1" dirty="0" smtClean="0">
                <a:latin typeface="Times New Roman" pitchFamily="18" charset="0"/>
                <a:cs typeface="Times New Roman" pitchFamily="18" charset="0"/>
              </a:rPr>
              <a:t>Working </a:t>
            </a:r>
            <a:endParaRPr lang="en-US" sz="2400" dirty="0">
              <a:latin typeface="Times New Roman" pitchFamily="18" charset="0"/>
              <a:cs typeface="Times New Roman" pitchFamily="18" charset="0"/>
            </a:endParaRPr>
          </a:p>
        </p:txBody>
      </p:sp>
      <p:sp>
        <p:nvSpPr>
          <p:cNvPr id="7" name="Rectangle 6"/>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66750"/>
          </a:xfrm>
        </p:spPr>
        <p:txBody>
          <a:bodyPr>
            <a:normAutofit fontScale="90000"/>
          </a:bodyPr>
          <a:lstStyle/>
          <a:p>
            <a:r>
              <a:rPr lang="en-US" dirty="0" err="1" smtClean="0"/>
              <a:t>Contd</a:t>
            </a:r>
            <a:r>
              <a:rPr lang="en-US" dirty="0" smtClean="0"/>
              <a:t>….</a:t>
            </a:r>
            <a:endParaRPr lang="en-US" dirty="0"/>
          </a:p>
        </p:txBody>
      </p:sp>
      <p:sp>
        <p:nvSpPr>
          <p:cNvPr id="5" name="TextBox 4"/>
          <p:cNvSpPr txBox="1"/>
          <p:nvPr/>
        </p:nvSpPr>
        <p:spPr>
          <a:xfrm>
            <a:off x="304800" y="438150"/>
            <a:ext cx="10668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Code </a:t>
            </a:r>
            <a:endParaRPr lang="en-US" sz="2400" dirty="0"/>
          </a:p>
        </p:txBody>
      </p:sp>
      <p:sp>
        <p:nvSpPr>
          <p:cNvPr id="6" name="Content Placeholder 5"/>
          <p:cNvSpPr>
            <a:spLocks noGrp="1"/>
          </p:cNvSpPr>
          <p:nvPr>
            <p:ph idx="1"/>
          </p:nvPr>
        </p:nvSpPr>
        <p:spPr>
          <a:xfrm>
            <a:off x="2133600" y="742950"/>
            <a:ext cx="5638800" cy="3851672"/>
          </a:xfrm>
        </p:spPr>
        <p:txBody>
          <a:bodyPr>
            <a:noAutofit/>
          </a:bodyPr>
          <a:lstStyle/>
          <a:p>
            <a:pPr>
              <a:buNone/>
            </a:pPr>
            <a:r>
              <a:rPr lang="en-US" sz="1100" b="1" dirty="0" err="1" smtClean="0">
                <a:latin typeface="Times New Roman" pitchFamily="18" charset="0"/>
                <a:cs typeface="Times New Roman" pitchFamily="18" charset="0"/>
              </a:rPr>
              <a:t>Arduino</a:t>
            </a:r>
            <a:r>
              <a:rPr lang="en-US" sz="1100" b="1" dirty="0" smtClean="0">
                <a:latin typeface="Times New Roman" pitchFamily="18" charset="0"/>
                <a:cs typeface="Times New Roman" pitchFamily="18" charset="0"/>
              </a:rPr>
              <a:t> code for security </a:t>
            </a:r>
            <a:r>
              <a:rPr lang="en-US" sz="1100" b="1" dirty="0" err="1" smtClean="0">
                <a:latin typeface="Times New Roman" pitchFamily="18" charset="0"/>
                <a:cs typeface="Times New Roman" pitchFamily="18" charset="0"/>
              </a:rPr>
              <a:t>alaram</a:t>
            </a:r>
            <a:r>
              <a:rPr lang="en-US" sz="1100" b="1" dirty="0" smtClean="0">
                <a:latin typeface="Times New Roman" pitchFamily="18" charset="0"/>
                <a:cs typeface="Times New Roman" pitchFamily="18" charset="0"/>
              </a:rPr>
              <a:t> using sound sensor:- </a:t>
            </a:r>
          </a:p>
          <a:p>
            <a:pPr>
              <a:buNone/>
            </a:pPr>
            <a:r>
              <a:rPr lang="en-US" sz="1100" dirty="0" err="1" smtClean="0">
                <a:latin typeface="Times New Roman" pitchFamily="18" charset="0"/>
                <a:cs typeface="Times New Roman" pitchFamily="18" charset="0"/>
              </a:rPr>
              <a:t>Int</a:t>
            </a: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soundSensor</a:t>
            </a:r>
            <a:r>
              <a:rPr lang="en-US" sz="1100" dirty="0" smtClean="0">
                <a:latin typeface="Times New Roman" pitchFamily="18" charset="0"/>
                <a:cs typeface="Times New Roman" pitchFamily="18" charset="0"/>
              </a:rPr>
              <a:t>=2; </a:t>
            </a:r>
          </a:p>
          <a:p>
            <a:pPr>
              <a:buNone/>
            </a:pPr>
            <a:r>
              <a:rPr lang="en-US" sz="1100" dirty="0" err="1" smtClean="0">
                <a:latin typeface="Times New Roman" pitchFamily="18" charset="0"/>
                <a:cs typeface="Times New Roman" pitchFamily="18" charset="0"/>
              </a:rPr>
              <a:t>Int</a:t>
            </a:r>
            <a:r>
              <a:rPr lang="en-US" sz="1100" dirty="0" smtClean="0">
                <a:latin typeface="Times New Roman" pitchFamily="18" charset="0"/>
                <a:cs typeface="Times New Roman" pitchFamily="18" charset="0"/>
              </a:rPr>
              <a:t> BUZZER=4; </a:t>
            </a:r>
          </a:p>
          <a:p>
            <a:pPr>
              <a:buNone/>
            </a:pPr>
            <a:r>
              <a:rPr lang="en-US" sz="1100" dirty="0" smtClean="0">
                <a:latin typeface="Times New Roman" pitchFamily="18" charset="0"/>
                <a:cs typeface="Times New Roman" pitchFamily="18" charset="0"/>
              </a:rPr>
              <a:t>Boolean </a:t>
            </a:r>
            <a:r>
              <a:rPr lang="en-US" sz="1100" dirty="0" err="1" smtClean="0">
                <a:latin typeface="Times New Roman" pitchFamily="18" charset="0"/>
                <a:cs typeface="Times New Roman" pitchFamily="18" charset="0"/>
              </a:rPr>
              <a:t>BUZZERStatus</a:t>
            </a:r>
            <a:r>
              <a:rPr lang="en-US" sz="1100" dirty="0" smtClean="0">
                <a:latin typeface="Times New Roman" pitchFamily="18" charset="0"/>
                <a:cs typeface="Times New Roman" pitchFamily="18" charset="0"/>
              </a:rPr>
              <a:t>=false; </a:t>
            </a:r>
          </a:p>
          <a:p>
            <a:pPr>
              <a:buNone/>
            </a:pPr>
            <a:r>
              <a:rPr lang="en-US" sz="1100" dirty="0" smtClean="0">
                <a:latin typeface="Times New Roman" pitchFamily="18" charset="0"/>
                <a:cs typeface="Times New Roman" pitchFamily="18" charset="0"/>
              </a:rPr>
              <a:t>Void setup() { </a:t>
            </a:r>
          </a:p>
          <a:p>
            <a:pPr>
              <a:buNone/>
            </a:pPr>
            <a:r>
              <a:rPr lang="en-US" sz="1100" dirty="0" err="1" smtClean="0">
                <a:latin typeface="Times New Roman" pitchFamily="18" charset="0"/>
                <a:cs typeface="Times New Roman" pitchFamily="18" charset="0"/>
              </a:rPr>
              <a:t>pinMode</a:t>
            </a:r>
            <a:r>
              <a:rPr lang="en-US" sz="1100" dirty="0" smtClean="0">
                <a:latin typeface="Times New Roman" pitchFamily="18" charset="0"/>
                <a:cs typeface="Times New Roman" pitchFamily="18" charset="0"/>
              </a:rPr>
              <a:t>(</a:t>
            </a:r>
            <a:r>
              <a:rPr lang="en-US" sz="1100" dirty="0" err="1" smtClean="0">
                <a:latin typeface="Times New Roman" pitchFamily="18" charset="0"/>
                <a:cs typeface="Times New Roman" pitchFamily="18" charset="0"/>
              </a:rPr>
              <a:t>soundSensor,INPUT</a:t>
            </a:r>
            <a:r>
              <a:rPr lang="en-US" sz="1100" dirty="0" smtClean="0">
                <a:latin typeface="Times New Roman" pitchFamily="18" charset="0"/>
                <a:cs typeface="Times New Roman" pitchFamily="18" charset="0"/>
              </a:rPr>
              <a:t>); </a:t>
            </a:r>
          </a:p>
          <a:p>
            <a:pPr>
              <a:buNone/>
            </a:pPr>
            <a:r>
              <a:rPr lang="en-US" sz="1100" dirty="0" err="1" smtClean="0">
                <a:latin typeface="Times New Roman" pitchFamily="18" charset="0"/>
                <a:cs typeface="Times New Roman" pitchFamily="18" charset="0"/>
              </a:rPr>
              <a:t>pinMode</a:t>
            </a:r>
            <a:r>
              <a:rPr lang="en-US" sz="1100" dirty="0" smtClean="0">
                <a:latin typeface="Times New Roman" pitchFamily="18" charset="0"/>
                <a:cs typeface="Times New Roman" pitchFamily="18" charset="0"/>
              </a:rPr>
              <a:t>(BUZZER,OUTPUT); </a:t>
            </a:r>
          </a:p>
          <a:p>
            <a:pPr>
              <a:buNone/>
            </a:pPr>
            <a:r>
              <a:rPr lang="en-US" sz="1100" dirty="0" smtClean="0">
                <a:latin typeface="Times New Roman" pitchFamily="18" charset="0"/>
                <a:cs typeface="Times New Roman" pitchFamily="18" charset="0"/>
              </a:rPr>
              <a:t>} </a:t>
            </a:r>
          </a:p>
          <a:p>
            <a:pPr>
              <a:buNone/>
            </a:pPr>
            <a:r>
              <a:rPr lang="en-US" sz="1100" dirty="0" smtClean="0">
                <a:latin typeface="Times New Roman" pitchFamily="18" charset="0"/>
                <a:cs typeface="Times New Roman" pitchFamily="18" charset="0"/>
              </a:rPr>
              <a:t>Void loop() { </a:t>
            </a:r>
          </a:p>
          <a:p>
            <a:pPr>
              <a:buNone/>
            </a:pPr>
            <a:r>
              <a:rPr lang="en-US" sz="1100" dirty="0" err="1" smtClean="0">
                <a:latin typeface="Times New Roman" pitchFamily="18" charset="0"/>
                <a:cs typeface="Times New Roman" pitchFamily="18" charset="0"/>
              </a:rPr>
              <a:t>Int</a:t>
            </a:r>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SensorData</a:t>
            </a:r>
            <a:r>
              <a:rPr lang="en-US" sz="1100" dirty="0" smtClean="0">
                <a:latin typeface="Times New Roman" pitchFamily="18" charset="0"/>
                <a:cs typeface="Times New Roman" pitchFamily="18" charset="0"/>
              </a:rPr>
              <a:t>=</a:t>
            </a:r>
            <a:r>
              <a:rPr lang="en-US" sz="1100" dirty="0" err="1" smtClean="0">
                <a:latin typeface="Times New Roman" pitchFamily="18" charset="0"/>
                <a:cs typeface="Times New Roman" pitchFamily="18" charset="0"/>
              </a:rPr>
              <a:t>digitalRead</a:t>
            </a:r>
            <a:r>
              <a:rPr lang="en-US" sz="1100" dirty="0" smtClean="0">
                <a:latin typeface="Times New Roman" pitchFamily="18" charset="0"/>
                <a:cs typeface="Times New Roman" pitchFamily="18" charset="0"/>
              </a:rPr>
              <a:t>(</a:t>
            </a:r>
            <a:r>
              <a:rPr lang="en-US" sz="1100" dirty="0" err="1" smtClean="0">
                <a:latin typeface="Times New Roman" pitchFamily="18" charset="0"/>
                <a:cs typeface="Times New Roman" pitchFamily="18" charset="0"/>
              </a:rPr>
              <a:t>soundSensor</a:t>
            </a:r>
            <a:r>
              <a:rPr lang="en-US" sz="1100" dirty="0" smtClean="0">
                <a:latin typeface="Times New Roman" pitchFamily="18" charset="0"/>
                <a:cs typeface="Times New Roman" pitchFamily="18" charset="0"/>
              </a:rPr>
              <a:t>); </a:t>
            </a:r>
          </a:p>
          <a:p>
            <a:pPr>
              <a:buNone/>
            </a:pPr>
            <a:r>
              <a:rPr lang="en-US" sz="1100" dirty="0" smtClean="0">
                <a:latin typeface="Times New Roman" pitchFamily="18" charset="0"/>
                <a:cs typeface="Times New Roman" pitchFamily="18" charset="0"/>
              </a:rPr>
              <a:t>If(</a:t>
            </a:r>
            <a:r>
              <a:rPr lang="en-US" sz="1100" dirty="0" err="1" smtClean="0">
                <a:latin typeface="Times New Roman" pitchFamily="18" charset="0"/>
                <a:cs typeface="Times New Roman" pitchFamily="18" charset="0"/>
              </a:rPr>
              <a:t>SensorData</a:t>
            </a:r>
            <a:r>
              <a:rPr lang="en-US" sz="1100" dirty="0" smtClean="0">
                <a:latin typeface="Times New Roman" pitchFamily="18" charset="0"/>
                <a:cs typeface="Times New Roman" pitchFamily="18" charset="0"/>
              </a:rPr>
              <a:t>==1){ </a:t>
            </a:r>
          </a:p>
          <a:p>
            <a:pPr>
              <a:buNone/>
            </a:pPr>
            <a:r>
              <a:rPr lang="en-US" sz="1100" dirty="0" smtClean="0">
                <a:latin typeface="Times New Roman" pitchFamily="18" charset="0"/>
                <a:cs typeface="Times New Roman" pitchFamily="18" charset="0"/>
              </a:rPr>
              <a:t>If(</a:t>
            </a:r>
            <a:r>
              <a:rPr lang="en-US" sz="1100" dirty="0" err="1" smtClean="0">
                <a:latin typeface="Times New Roman" pitchFamily="18" charset="0"/>
                <a:cs typeface="Times New Roman" pitchFamily="18" charset="0"/>
              </a:rPr>
              <a:t>BUZZERStatus</a:t>
            </a:r>
            <a:r>
              <a:rPr lang="en-US" sz="1100" dirty="0" smtClean="0">
                <a:latin typeface="Times New Roman" pitchFamily="18" charset="0"/>
                <a:cs typeface="Times New Roman" pitchFamily="18" charset="0"/>
              </a:rPr>
              <a:t>==false){ </a:t>
            </a:r>
          </a:p>
          <a:p>
            <a:pPr>
              <a:buNone/>
            </a:pPr>
            <a:r>
              <a:rPr lang="en-US" sz="1100" dirty="0" err="1" smtClean="0">
                <a:latin typeface="Times New Roman" pitchFamily="18" charset="0"/>
                <a:cs typeface="Times New Roman" pitchFamily="18" charset="0"/>
              </a:rPr>
              <a:t>BUZZERStatus</a:t>
            </a:r>
            <a:r>
              <a:rPr lang="en-US" sz="1100" dirty="0" smtClean="0">
                <a:latin typeface="Times New Roman" pitchFamily="18" charset="0"/>
                <a:cs typeface="Times New Roman" pitchFamily="18" charset="0"/>
              </a:rPr>
              <a:t>=true; </a:t>
            </a:r>
          </a:p>
          <a:p>
            <a:pPr>
              <a:buNone/>
            </a:pPr>
            <a:r>
              <a:rPr lang="en-US" sz="1100" dirty="0" err="1" smtClean="0">
                <a:latin typeface="Times New Roman" pitchFamily="18" charset="0"/>
                <a:cs typeface="Times New Roman" pitchFamily="18" charset="0"/>
              </a:rPr>
              <a:t>digitalWrite</a:t>
            </a:r>
            <a:r>
              <a:rPr lang="en-US" sz="1100" dirty="0" smtClean="0">
                <a:latin typeface="Times New Roman" pitchFamily="18" charset="0"/>
                <a:cs typeface="Times New Roman" pitchFamily="18" charset="0"/>
              </a:rPr>
              <a:t>(BUZZER,HIGH); </a:t>
            </a:r>
          </a:p>
          <a:p>
            <a:pPr>
              <a:buNone/>
            </a:pPr>
            <a:r>
              <a:rPr lang="en-US" sz="1100" dirty="0" smtClean="0">
                <a:latin typeface="Times New Roman" pitchFamily="18" charset="0"/>
                <a:cs typeface="Times New Roman" pitchFamily="18" charset="0"/>
              </a:rPr>
              <a:t>} </a:t>
            </a:r>
          </a:p>
          <a:p>
            <a:pPr>
              <a:buNone/>
            </a:pPr>
            <a:r>
              <a:rPr lang="en-US" sz="1100" dirty="0" smtClean="0">
                <a:latin typeface="Times New Roman" pitchFamily="18" charset="0"/>
                <a:cs typeface="Times New Roman" pitchFamily="18" charset="0"/>
              </a:rPr>
              <a:t>Else{ </a:t>
            </a:r>
          </a:p>
          <a:p>
            <a:pPr>
              <a:buNone/>
            </a:pPr>
            <a:r>
              <a:rPr lang="en-US" sz="1100" dirty="0" err="1" smtClean="0">
                <a:latin typeface="Times New Roman" pitchFamily="18" charset="0"/>
                <a:cs typeface="Times New Roman" pitchFamily="18" charset="0"/>
              </a:rPr>
              <a:t>BUZZERStatus</a:t>
            </a:r>
            <a:r>
              <a:rPr lang="en-US" sz="1100" dirty="0" smtClean="0">
                <a:latin typeface="Times New Roman" pitchFamily="18" charset="0"/>
                <a:cs typeface="Times New Roman" pitchFamily="18" charset="0"/>
              </a:rPr>
              <a:t>=false; </a:t>
            </a:r>
          </a:p>
          <a:p>
            <a:pPr>
              <a:buNone/>
            </a:pPr>
            <a:r>
              <a:rPr lang="en-US" sz="1100" dirty="0" err="1" smtClean="0">
                <a:latin typeface="Times New Roman" pitchFamily="18" charset="0"/>
                <a:cs typeface="Times New Roman" pitchFamily="18" charset="0"/>
              </a:rPr>
              <a:t>digitalWrite</a:t>
            </a:r>
            <a:r>
              <a:rPr lang="en-US" sz="1100" dirty="0" smtClean="0">
                <a:latin typeface="Times New Roman" pitchFamily="18" charset="0"/>
                <a:cs typeface="Times New Roman" pitchFamily="18" charset="0"/>
              </a:rPr>
              <a:t>(BUZZER,LOW); </a:t>
            </a:r>
          </a:p>
          <a:p>
            <a:pPr>
              <a:buNone/>
            </a:pPr>
            <a:r>
              <a:rPr lang="en-US" sz="1100" dirty="0" smtClean="0">
                <a:latin typeface="Times New Roman" pitchFamily="18" charset="0"/>
                <a:cs typeface="Times New Roman" pitchFamily="18" charset="0"/>
              </a:rPr>
              <a:t>} </a:t>
            </a:r>
          </a:p>
          <a:p>
            <a:pPr>
              <a:buNone/>
            </a:pPr>
            <a:r>
              <a:rPr lang="en-US" sz="1100" dirty="0" smtClean="0">
                <a:latin typeface="Times New Roman" pitchFamily="18" charset="0"/>
                <a:cs typeface="Times New Roman" pitchFamily="18" charset="0"/>
              </a:rPr>
              <a:t>} </a:t>
            </a:r>
          </a:p>
          <a:p>
            <a:pPr>
              <a:buNone/>
            </a:pPr>
            <a:r>
              <a:rPr lang="en-US" sz="1100" dirty="0" smtClean="0">
                <a:latin typeface="Times New Roman" pitchFamily="18" charset="0"/>
                <a:cs typeface="Times New Roman" pitchFamily="18" charset="0"/>
              </a:rPr>
              <a:t>} </a:t>
            </a:r>
            <a:endParaRPr lang="en-US" sz="1100" dirty="0">
              <a:latin typeface="Times New Roman" pitchFamily="18" charset="0"/>
              <a:cs typeface="Times New Roman" pitchFamily="18" charset="0"/>
            </a:endParaRPr>
          </a:p>
        </p:txBody>
      </p:sp>
      <p:sp>
        <p:nvSpPr>
          <p:cNvPr id="7" name="Rectangle 6"/>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1B8143-1718-B451-9B57-23ADD738B67A}"/>
              </a:ext>
            </a:extLst>
          </p:cNvPr>
          <p:cNvSpPr>
            <a:spLocks noGrp="1"/>
          </p:cNvSpPr>
          <p:nvPr>
            <p:ph type="title"/>
          </p:nvPr>
        </p:nvSpPr>
        <p:spPr>
          <a:xfrm>
            <a:off x="457200" y="205979"/>
            <a:ext cx="8229600" cy="536971"/>
          </a:xfrm>
        </p:spPr>
        <p:txBody>
          <a:bodyPr>
            <a:normAutofit fontScale="90000"/>
          </a:bodyPr>
          <a:lstStyle/>
          <a:p>
            <a:pPr algn="l"/>
            <a:r>
              <a:rPr lang="en-IN" sz="3200" b="1" i="0" dirty="0">
                <a:solidFill>
                  <a:srgbClr val="333333"/>
                </a:solidFill>
                <a:effectLst/>
                <a:latin typeface="Times New Roman" panose="02020603050405020304" pitchFamily="18" charset="0"/>
                <a:cs typeface="Times New Roman" panose="02020603050405020304" pitchFamily="18" charset="0"/>
              </a:rPr>
              <a:t>What is Process Automation?</a:t>
            </a:r>
          </a:p>
        </p:txBody>
      </p:sp>
      <p:sp>
        <p:nvSpPr>
          <p:cNvPr id="3" name="Content Placeholder 2">
            <a:extLst>
              <a:ext uri="{FF2B5EF4-FFF2-40B4-BE49-F238E27FC236}">
                <a16:creationId xmlns="" xmlns:a16="http://schemas.microsoft.com/office/drawing/2014/main" id="{B0B7FC33-6311-E4CD-988F-853333EA9CB7}"/>
              </a:ext>
            </a:extLst>
          </p:cNvPr>
          <p:cNvSpPr>
            <a:spLocks noGrp="1"/>
          </p:cNvSpPr>
          <p:nvPr>
            <p:ph idx="1"/>
          </p:nvPr>
        </p:nvSpPr>
        <p:spPr>
          <a:xfrm>
            <a:off x="152400" y="742950"/>
            <a:ext cx="8991600" cy="4267200"/>
          </a:xfrm>
        </p:spPr>
        <p:txBody>
          <a:bodyPr>
            <a:normAutofit lnSpcReduction="10000"/>
          </a:bodyPr>
          <a:lstStyle/>
          <a:p>
            <a:pPr algn="just"/>
            <a:r>
              <a:rPr lang="en-US" sz="2400" b="1" dirty="0">
                <a:effectLst/>
                <a:latin typeface="Times New Roman" panose="02020603050405020304" pitchFamily="18" charset="0"/>
                <a:cs typeface="Times New Roman" panose="02020603050405020304" pitchFamily="18" charset="0"/>
              </a:rPr>
              <a:t>Process automation</a:t>
            </a:r>
            <a:r>
              <a:rPr lang="en-US" sz="2400" dirty="0">
                <a:effectLst/>
                <a:latin typeface="Times New Roman" panose="02020603050405020304" pitchFamily="18" charset="0"/>
                <a:cs typeface="Times New Roman" panose="02020603050405020304" pitchFamily="18" charset="0"/>
              </a:rPr>
              <a:t> means making manual processes automatic by way of technology using data and systems integration.</a:t>
            </a:r>
          </a:p>
          <a:p>
            <a:pPr algn="just"/>
            <a:r>
              <a:rPr lang="en-US" sz="2400" dirty="0">
                <a:effectLst/>
                <a:latin typeface="Times New Roman" panose="02020603050405020304" pitchFamily="18" charset="0"/>
                <a:cs typeface="Times New Roman" panose="02020603050405020304" pitchFamily="18" charset="0"/>
              </a:rPr>
              <a:t>Process automation is an important step for business management as it can increase competitiveness, efficiency, and value for clients</a:t>
            </a:r>
          </a:p>
          <a:p>
            <a:pPr algn="just"/>
            <a:r>
              <a:rPr lang="en-US" sz="2400" b="1" i="0" dirty="0">
                <a:solidFill>
                  <a:srgbClr val="333333"/>
                </a:solidFill>
                <a:effectLst/>
                <a:latin typeface="Times New Roman" panose="02020603050405020304" pitchFamily="18" charset="0"/>
                <a:cs typeface="Times New Roman" panose="02020603050405020304" pitchFamily="18" charset="0"/>
              </a:rPr>
              <a:t>Process automation</a:t>
            </a:r>
            <a:r>
              <a:rPr lang="en-US" sz="2400" b="0" i="0" dirty="0">
                <a:solidFill>
                  <a:srgbClr val="333333"/>
                </a:solidFill>
                <a:effectLst/>
                <a:latin typeface="Times New Roman" panose="02020603050405020304" pitchFamily="18" charset="0"/>
                <a:cs typeface="Times New Roman" panose="02020603050405020304" pitchFamily="18" charset="0"/>
              </a:rPr>
              <a:t> uses technology to automate complex business processes. </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typically has three functions: automating processes, centralizing information, and reducing the requirement for input from people. </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is designed to remove bottlenecks, reduce errors and loss of data, all while increasing transparency, communication across departments, and speed of processing.</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0" y="4774168"/>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extLst>
      <p:ext uri="{BB962C8B-B14F-4D97-AF65-F5344CB8AC3E}">
        <p14:creationId xmlns="" xmlns:p14="http://schemas.microsoft.com/office/powerpoint/2010/main" val="1926844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7000"/>
            <a:lum/>
          </a:blip>
          <a:srcRect/>
          <a:stretch>
            <a:fillRect l="84000" b="78000"/>
          </a:stretch>
        </a:blipFill>
        <a:effectLst/>
      </p:bgPr>
    </p:bg>
    <p:spTree>
      <p:nvGrpSpPr>
        <p:cNvPr id="1" name=""/>
        <p:cNvGrpSpPr/>
        <p:nvPr/>
      </p:nvGrpSpPr>
      <p:grpSpPr>
        <a:xfrm>
          <a:off x="0" y="0"/>
          <a:ext cx="0" cy="0"/>
          <a:chOff x="0" y="0"/>
          <a:chExt cx="0" cy="0"/>
        </a:xfrm>
      </p:grpSpPr>
      <p:sp>
        <p:nvSpPr>
          <p:cNvPr id="16" name="Rectangle 15"/>
          <p:cNvSpPr/>
          <p:nvPr/>
        </p:nvSpPr>
        <p:spPr>
          <a:xfrm>
            <a:off x="42040" y="4738038"/>
            <a:ext cx="5334000"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15EC43T </a:t>
            </a:r>
          </a:p>
        </p:txBody>
      </p:sp>
      <p:sp>
        <p:nvSpPr>
          <p:cNvPr id="12" name="TextBox 11"/>
          <p:cNvSpPr txBox="1"/>
          <p:nvPr/>
        </p:nvSpPr>
        <p:spPr>
          <a:xfrm>
            <a:off x="2286000" y="209550"/>
            <a:ext cx="42672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Thank You</a:t>
            </a:r>
            <a:endParaRPr lang="en-IN" sz="32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961844246"/>
              </p:ext>
            </p:extLst>
          </p:nvPr>
        </p:nvGraphicFramePr>
        <p:xfrm>
          <a:off x="554338" y="1102101"/>
          <a:ext cx="8132461" cy="2772145"/>
        </p:xfrm>
        <a:graphic>
          <a:graphicData uri="http://schemas.openxmlformats.org/drawingml/2006/table">
            <a:tbl>
              <a:tblPr/>
              <a:tblGrid>
                <a:gridCol w="2347515">
                  <a:extLst>
                    <a:ext uri="{9D8B030D-6E8A-4147-A177-3AD203B41FA5}">
                      <a16:colId xmlns:a16="http://schemas.microsoft.com/office/drawing/2014/main" xmlns="" val="20000"/>
                    </a:ext>
                  </a:extLst>
                </a:gridCol>
                <a:gridCol w="1537346">
                  <a:extLst>
                    <a:ext uri="{9D8B030D-6E8A-4147-A177-3AD203B41FA5}">
                      <a16:colId xmlns:a16="http://schemas.microsoft.com/office/drawing/2014/main" xmlns="" val="20001"/>
                    </a:ext>
                  </a:extLst>
                </a:gridCol>
                <a:gridCol w="1480887">
                  <a:extLst>
                    <a:ext uri="{9D8B030D-6E8A-4147-A177-3AD203B41FA5}">
                      <a16:colId xmlns:a16="http://schemas.microsoft.com/office/drawing/2014/main" xmlns="" val="20002"/>
                    </a:ext>
                  </a:extLst>
                </a:gridCol>
                <a:gridCol w="2766713">
                  <a:extLst>
                    <a:ext uri="{9D8B030D-6E8A-4147-A177-3AD203B41FA5}">
                      <a16:colId xmlns:a16="http://schemas.microsoft.com/office/drawing/2014/main" xmlns="" val="20003"/>
                    </a:ext>
                  </a:extLst>
                </a:gridCol>
              </a:tblGrid>
              <a:tr h="555249">
                <a:tc>
                  <a:txBody>
                    <a:bodyPr/>
                    <a:lstStyle/>
                    <a:p>
                      <a:pPr lvl="0" algn="l" rtl="0" fontAlgn="ctr"/>
                      <a:r>
                        <a:rPr lang="en-US" sz="1600" b="1" i="0" u="none" strike="noStrike" dirty="0">
                          <a:solidFill>
                            <a:srgbClr val="000000"/>
                          </a:solidFill>
                          <a:latin typeface="Times New Roman"/>
                        </a:rPr>
                        <a:t>SMITHA SHENOY</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lvl="0" algn="ctr" rtl="0" fontAlgn="ctr"/>
                      <a:r>
                        <a:rPr lang="en-US" sz="1600" b="1" i="0" u="none" strike="noStrike" dirty="0">
                          <a:solidFill>
                            <a:srgbClr val="000000"/>
                          </a:solidFill>
                          <a:latin typeface="Times New Roman"/>
                        </a:rPr>
                        <a:t>Sel.Gr.Lecturer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lvl="0" algn="ctr" rtl="0" fontAlgn="ctr"/>
                      <a:r>
                        <a:rPr lang="en-US" sz="1600" b="1" i="0" u="none" strike="noStrike" dirty="0">
                          <a:solidFill>
                            <a:srgbClr val="000000"/>
                          </a:solidFill>
                          <a:latin typeface="Times New Roman"/>
                        </a:rPr>
                        <a:t>Moderator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i="0" u="none" strike="noStrike" dirty="0">
                          <a:solidFill>
                            <a:srgbClr val="000000"/>
                          </a:solidFill>
                          <a:latin typeface="Times New Roman"/>
                        </a:rPr>
                        <a:t> </a:t>
                      </a:r>
                      <a:endParaRPr lang="en-US" sz="1600" b="1" i="0" u="none" strike="noStrike" dirty="0" smtClean="0">
                        <a:solidFill>
                          <a:srgbClr val="000000"/>
                        </a:solidFill>
                        <a:latin typeface="Times New Roman"/>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latin typeface="Times New Roman"/>
                        </a:rPr>
                        <a:t> </a:t>
                      </a:r>
                      <a:r>
                        <a:rPr lang="en-US" sz="1600" b="1" dirty="0" smtClean="0">
                          <a:latin typeface="Times New Roman" pitchFamily="18" charset="0"/>
                          <a:cs typeface="Times New Roman" pitchFamily="18" charset="0"/>
                        </a:rPr>
                        <a:t>111, GPT</a:t>
                      </a:r>
                      <a:r>
                        <a:rPr lang="en-US" sz="1600" b="1" baseline="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 CHANNAPATNA</a:t>
                      </a:r>
                    </a:p>
                    <a:p>
                      <a:pPr lvl="0" algn="l" fontAlgn="ctr"/>
                      <a:endParaRPr lang="en-US" sz="1600" b="1" i="0" u="none" strike="noStrike" dirty="0">
                        <a:solidFill>
                          <a:srgbClr val="000000"/>
                        </a:solidFill>
                        <a:latin typeface="Times New Roman"/>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extLst>
                  <a:ext uri="{0D108BD9-81ED-4DB2-BD59-A6C34878D82A}">
                    <a16:rowId xmlns:a16="http://schemas.microsoft.com/office/drawing/2014/main" xmlns="" val="10000"/>
                  </a:ext>
                </a:extLst>
              </a:tr>
              <a:tr h="557121">
                <a:tc>
                  <a:txBody>
                    <a:bodyPr/>
                    <a:lstStyle/>
                    <a:p>
                      <a:pPr lvl="0" algn="l" rtl="0" fontAlgn="ctr"/>
                      <a:r>
                        <a:rPr lang="en-US" sz="1600" b="1" i="0" u="none" strike="noStrike" dirty="0">
                          <a:solidFill>
                            <a:srgbClr val="000000"/>
                          </a:solidFill>
                          <a:latin typeface="Times New Roman"/>
                        </a:rPr>
                        <a:t>VIJAYALAKSHMI PATIL</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i="0" u="none" strike="noStrike" dirty="0">
                          <a:solidFill>
                            <a:srgbClr val="000000"/>
                          </a:solidFill>
                          <a:latin typeface="Times New Roman"/>
                        </a:rPr>
                        <a:t>Sel.Gr.Lecturer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lvl="0" algn="ctr" rtl="0" fontAlgn="ctr"/>
                      <a:r>
                        <a:rPr lang="en-US" sz="1600" b="1" i="0" u="none" strike="noStrike" dirty="0">
                          <a:solidFill>
                            <a:srgbClr val="000000"/>
                          </a:solidFill>
                          <a:latin typeface="Times New Roman"/>
                        </a:rPr>
                        <a:t>Subject Expert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tc>
                  <a:txBody>
                    <a:bodyPr/>
                    <a:lstStyle/>
                    <a:p>
                      <a:pPr lvl="0" algn="l" fontAlgn="ctr"/>
                      <a:r>
                        <a:rPr lang="en-US" sz="1600" b="1" i="0" u="none" strike="noStrike" dirty="0">
                          <a:solidFill>
                            <a:srgbClr val="000000"/>
                          </a:solidFill>
                          <a:latin typeface="Times New Roman"/>
                        </a:rPr>
                        <a:t>  </a:t>
                      </a:r>
                      <a:r>
                        <a:rPr lang="en-US" sz="1600" b="1" i="0" u="none" strike="noStrike" dirty="0" smtClean="0">
                          <a:solidFill>
                            <a:srgbClr val="000000"/>
                          </a:solidFill>
                          <a:latin typeface="Times New Roman"/>
                        </a:rPr>
                        <a:t>142 GWPT RAMANAGARA</a:t>
                      </a:r>
                      <a:endParaRPr lang="en-US" sz="1600" b="1" i="0" u="none" strike="noStrike" dirty="0">
                        <a:solidFill>
                          <a:srgbClr val="000000"/>
                        </a:solidFill>
                        <a:latin typeface="Times New Roman"/>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DDDC"/>
                    </a:solidFill>
                  </a:tcPr>
                </a:tc>
                <a:extLst>
                  <a:ext uri="{0D108BD9-81ED-4DB2-BD59-A6C34878D82A}">
                    <a16:rowId xmlns:a16="http://schemas.microsoft.com/office/drawing/2014/main" xmlns="" val="10001"/>
                  </a:ext>
                </a:extLst>
              </a:tr>
              <a:tr h="480598">
                <a:tc>
                  <a:txBody>
                    <a:bodyPr/>
                    <a:lstStyle/>
                    <a:p>
                      <a:pPr algn="l" rtl="0" fontAlgn="ctr"/>
                      <a:r>
                        <a:rPr lang="en-US" sz="1600" b="1" i="0" u="none" strike="noStrike" dirty="0">
                          <a:solidFill>
                            <a:srgbClr val="000000"/>
                          </a:solidFill>
                          <a:latin typeface="Times New Roman"/>
                        </a:rPr>
                        <a:t>HARINI 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rtl="0" fontAlgn="ctr"/>
                      <a:r>
                        <a:rPr lang="en-US" sz="1600" b="1" i="0" u="none" strike="noStrike" dirty="0">
                          <a:solidFill>
                            <a:srgbClr val="000000"/>
                          </a:solidFill>
                          <a:latin typeface="Times New Roman"/>
                        </a:rPr>
                        <a:t>Lecturer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rtl="0" fontAlgn="ctr"/>
                      <a:r>
                        <a:rPr lang="en-US" sz="1600" b="1" i="0" u="none" strike="noStrike" dirty="0">
                          <a:solidFill>
                            <a:srgbClr val="000000"/>
                          </a:solidFill>
                          <a:latin typeface="Times New Roman"/>
                        </a:rPr>
                        <a:t>Content Developer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1600" b="1" i="0" u="none" strike="noStrike" dirty="0">
                          <a:solidFill>
                            <a:srgbClr val="000000"/>
                          </a:solidFill>
                          <a:latin typeface="Times New Roman"/>
                        </a:rPr>
                        <a:t>  112 GPT TUMKUR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xmlns="" val="10016"/>
                  </a:ext>
                </a:extLst>
              </a:tr>
              <a:tr h="436593">
                <a:tc>
                  <a:txBody>
                    <a:bodyPr/>
                    <a:lstStyle/>
                    <a:p>
                      <a:pPr algn="l" rtl="0" fontAlgn="ctr"/>
                      <a:r>
                        <a:rPr lang="en-US" sz="1600" b="1" i="0" u="none" strike="noStrike" dirty="0">
                          <a:solidFill>
                            <a:srgbClr val="000000"/>
                          </a:solidFill>
                          <a:latin typeface="Times New Roman"/>
                        </a:rPr>
                        <a:t>SUJATHA  A</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rtl="0" fontAlgn="ctr"/>
                      <a:r>
                        <a:rPr lang="en-US" sz="1600" b="1" i="0" u="none" strike="noStrike" dirty="0">
                          <a:solidFill>
                            <a:srgbClr val="000000"/>
                          </a:solidFill>
                          <a:latin typeface="Times New Roman"/>
                        </a:rPr>
                        <a:t>Lecturer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rtl="0" fontAlgn="ctr"/>
                      <a:r>
                        <a:rPr lang="en-US" sz="1600" b="1" i="0" u="none" strike="noStrike" dirty="0">
                          <a:solidFill>
                            <a:srgbClr val="000000"/>
                          </a:solidFill>
                          <a:latin typeface="Times New Roman"/>
                        </a:rPr>
                        <a:t>Content Developer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1600" b="1" i="0" u="none" strike="noStrike" dirty="0">
                          <a:solidFill>
                            <a:srgbClr val="000000"/>
                          </a:solidFill>
                          <a:latin typeface="Times New Roman"/>
                        </a:rPr>
                        <a:t>  112 GPT TUMKUR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xmlns="" val="10017"/>
                  </a:ext>
                </a:extLst>
              </a:tr>
              <a:tr h="493855">
                <a:tc>
                  <a:txBody>
                    <a:bodyPr/>
                    <a:lstStyle/>
                    <a:p>
                      <a:pPr algn="l" rtl="0" fontAlgn="ctr"/>
                      <a:r>
                        <a:rPr lang="en-US" sz="1600" b="1" i="0" u="none" strike="noStrike" dirty="0">
                          <a:solidFill>
                            <a:srgbClr val="000000"/>
                          </a:solidFill>
                          <a:latin typeface="Times New Roman"/>
                        </a:rPr>
                        <a:t>GEETHA</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rtl="0" fontAlgn="ctr"/>
                      <a:r>
                        <a:rPr lang="en-US" sz="1600" b="1" i="0" u="none" strike="noStrike" dirty="0">
                          <a:solidFill>
                            <a:srgbClr val="000000"/>
                          </a:solidFill>
                          <a:latin typeface="Times New Roman"/>
                        </a:rPr>
                        <a:t>Lecturer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ctr" rtl="0" fontAlgn="ctr"/>
                      <a:r>
                        <a:rPr lang="en-US" sz="1600" b="1" i="0" u="none" strike="noStrike" dirty="0">
                          <a:solidFill>
                            <a:srgbClr val="000000"/>
                          </a:solidFill>
                          <a:latin typeface="Times New Roman"/>
                        </a:rPr>
                        <a:t>Content Developer</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tc>
                  <a:txBody>
                    <a:bodyPr/>
                    <a:lstStyle/>
                    <a:p>
                      <a:pPr algn="l" fontAlgn="ctr"/>
                      <a:r>
                        <a:rPr lang="en-US" sz="1600" b="1" i="0" u="none" strike="noStrike" dirty="0">
                          <a:solidFill>
                            <a:srgbClr val="000000"/>
                          </a:solidFill>
                          <a:latin typeface="Times New Roman"/>
                        </a:rPr>
                        <a:t>  112 GWPT HASAN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xmlns="" val="1001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1B8143-1718-B451-9B57-23ADD738B67A}"/>
              </a:ext>
            </a:extLst>
          </p:cNvPr>
          <p:cNvSpPr>
            <a:spLocks noGrp="1"/>
          </p:cNvSpPr>
          <p:nvPr>
            <p:ph type="title"/>
          </p:nvPr>
        </p:nvSpPr>
        <p:spPr>
          <a:xfrm>
            <a:off x="457200" y="205979"/>
            <a:ext cx="8229600" cy="536971"/>
          </a:xfrm>
        </p:spPr>
        <p:txBody>
          <a:bodyPr>
            <a:normAutofit fontScale="90000"/>
          </a:bodyPr>
          <a:lstStyle/>
          <a:p>
            <a:pPr algn="l"/>
            <a:r>
              <a:rPr lang="en-IN" sz="3200" b="1" i="0" dirty="0">
                <a:solidFill>
                  <a:srgbClr val="333333"/>
                </a:solidFill>
                <a:effectLst/>
                <a:latin typeface="Times New Roman" panose="02020603050405020304" pitchFamily="18" charset="0"/>
                <a:cs typeface="Times New Roman" panose="02020603050405020304" pitchFamily="18" charset="0"/>
              </a:rPr>
              <a:t>What is Process Automation?</a:t>
            </a:r>
          </a:p>
        </p:txBody>
      </p:sp>
      <p:pic>
        <p:nvPicPr>
          <p:cNvPr id="6" name="Content Placeholder 5">
            <a:extLst>
              <a:ext uri="{FF2B5EF4-FFF2-40B4-BE49-F238E27FC236}">
                <a16:creationId xmlns="" xmlns:a16="http://schemas.microsoft.com/office/drawing/2014/main" id="{AB2CD64F-922B-EBFE-98A0-1D38D3B43651}"/>
              </a:ext>
            </a:extLst>
          </p:cNvPr>
          <p:cNvPicPr>
            <a:picLocks noGrp="1" noChangeAspect="1"/>
          </p:cNvPicPr>
          <p:nvPr>
            <p:ph idx="1"/>
          </p:nvPr>
        </p:nvPicPr>
        <p:blipFill>
          <a:blip r:embed="rId2"/>
          <a:stretch>
            <a:fillRect/>
          </a:stretch>
        </p:blipFill>
        <p:spPr>
          <a:xfrm>
            <a:off x="838200" y="895350"/>
            <a:ext cx="6934200" cy="3886200"/>
          </a:xfrm>
          <a:prstGeom prst="rect">
            <a:avLst/>
          </a:prstGeom>
        </p:spPr>
      </p:pic>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extLst>
      <p:ext uri="{BB962C8B-B14F-4D97-AF65-F5344CB8AC3E}">
        <p14:creationId xmlns="" xmlns:p14="http://schemas.microsoft.com/office/powerpoint/2010/main" val="231062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E997A-4280-2456-63BB-325F98FEDECD}"/>
              </a:ext>
            </a:extLst>
          </p:cNvPr>
          <p:cNvSpPr>
            <a:spLocks noGrp="1"/>
          </p:cNvSpPr>
          <p:nvPr>
            <p:ph type="title"/>
          </p:nvPr>
        </p:nvSpPr>
        <p:spPr>
          <a:xfrm>
            <a:off x="228600" y="0"/>
            <a:ext cx="8229600" cy="536971"/>
          </a:xfrm>
        </p:spPr>
        <p:txBody>
          <a:bodyPr>
            <a:noAutofit/>
          </a:bodyPr>
          <a:lstStyle/>
          <a:p>
            <a:pPr algn="l"/>
            <a:r>
              <a:rPr lang="en-IN" sz="3200" b="1" i="0" dirty="0">
                <a:solidFill>
                  <a:srgbClr val="0F0E0B"/>
                </a:solidFill>
                <a:effectLst/>
                <a:latin typeface="Times New Roman" panose="02020603050405020304" pitchFamily="18" charset="0"/>
                <a:cs typeface="Times New Roman" panose="02020603050405020304" pitchFamily="18" charset="0"/>
              </a:rPr>
              <a:t>Process Automation Examples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4190F88-5630-40D8-9395-B2C192776B76}"/>
              </a:ext>
            </a:extLst>
          </p:cNvPr>
          <p:cNvSpPr>
            <a:spLocks noGrp="1"/>
          </p:cNvSpPr>
          <p:nvPr>
            <p:ph idx="1"/>
          </p:nvPr>
        </p:nvSpPr>
        <p:spPr>
          <a:xfrm>
            <a:off x="0" y="536971"/>
            <a:ext cx="9144000" cy="4606529"/>
          </a:xfrm>
        </p:spPr>
        <p:txBody>
          <a:bodyPr numCol="2">
            <a:normAutofit fontScale="92500" lnSpcReduction="10000"/>
          </a:bodyPr>
          <a:lstStyle/>
          <a:p>
            <a:pPr algn="l">
              <a:buFont typeface="Arial" panose="020B0604020202020204" pitchFamily="34" charset="0"/>
              <a:buChar char="•"/>
            </a:pPr>
            <a:r>
              <a:rPr lang="en-US" sz="2400" dirty="0">
                <a:solidFill>
                  <a:srgbClr val="383835"/>
                </a:solidFill>
                <a:latin typeface="Times New Roman" panose="02020603050405020304" pitchFamily="18" charset="0"/>
                <a:cs typeface="Times New Roman" panose="02020603050405020304" pitchFamily="18" charset="0"/>
              </a:rPr>
              <a:t>A</a:t>
            </a:r>
            <a:r>
              <a:rPr lang="en-US" sz="2400" b="0" i="0" dirty="0">
                <a:solidFill>
                  <a:srgbClr val="383835"/>
                </a:solidFill>
                <a:effectLst/>
                <a:latin typeface="Times New Roman" panose="02020603050405020304" pitchFamily="18" charset="0"/>
                <a:cs typeface="Times New Roman" panose="02020603050405020304" pitchFamily="18" charset="0"/>
              </a:rPr>
              <a:t>ccounting and finance processes.</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Appointment scheduling and rescheduling.</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Contracts and consent forms.</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Data gathering, analysis and risk assessment.</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Document management.</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Email marketing and social media.</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Event RSVPs.</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Financial aid and grant </a:t>
            </a:r>
            <a:r>
              <a:rPr lang="en-US" sz="2400" b="0" i="0" dirty="0" smtClean="0">
                <a:solidFill>
                  <a:srgbClr val="383835"/>
                </a:solidFill>
                <a:effectLst/>
                <a:latin typeface="Times New Roman" panose="02020603050405020304" pitchFamily="18" charset="0"/>
                <a:cs typeface="Times New Roman" panose="02020603050405020304" pitchFamily="18" charset="0"/>
              </a:rPr>
              <a:t>applications</a:t>
            </a:r>
          </a:p>
          <a:p>
            <a:r>
              <a:rPr lang="en-US" sz="2400" dirty="0" smtClean="0">
                <a:solidFill>
                  <a:srgbClr val="383835"/>
                </a:solidFill>
                <a:latin typeface="Times New Roman" panose="02020603050405020304" pitchFamily="18" charset="0"/>
                <a:cs typeface="Times New Roman" panose="02020603050405020304" pitchFamily="18" charset="0"/>
              </a:rPr>
              <a:t>HR enrollment and new hire </a:t>
            </a:r>
            <a:r>
              <a:rPr lang="en-US" sz="2400" dirty="0" err="1" smtClean="0">
                <a:solidFill>
                  <a:srgbClr val="383835"/>
                </a:solidFill>
                <a:latin typeface="Times New Roman" panose="02020603050405020304" pitchFamily="18" charset="0"/>
                <a:cs typeface="Times New Roman" panose="02020603050405020304" pitchFamily="18" charset="0"/>
              </a:rPr>
              <a:t>onboarding</a:t>
            </a:r>
            <a:r>
              <a:rPr lang="en-US" sz="2400" dirty="0" smtClean="0">
                <a:solidFill>
                  <a:srgbClr val="383835"/>
                </a:solidFill>
                <a:latin typeface="Times New Roman" panose="02020603050405020304" pitchFamily="18" charset="0"/>
                <a:cs typeface="Times New Roman" panose="02020603050405020304" pitchFamily="18" charset="0"/>
              </a:rPr>
              <a:t>.</a:t>
            </a:r>
          </a:p>
          <a:p>
            <a:pPr>
              <a:buNone/>
            </a:pPr>
            <a:endParaRPr lang="en-US" sz="2400" dirty="0" smtClean="0">
              <a:solidFill>
                <a:srgbClr val="383835"/>
              </a:solidFill>
              <a:latin typeface="Times New Roman" panose="02020603050405020304" pitchFamily="18" charset="0"/>
              <a:cs typeface="Times New Roman" panose="02020603050405020304" pitchFamily="18" charset="0"/>
            </a:endParaRPr>
          </a:p>
          <a:p>
            <a:r>
              <a:rPr lang="en-US" sz="2400" dirty="0" smtClean="0">
                <a:solidFill>
                  <a:srgbClr val="383835"/>
                </a:solidFill>
                <a:latin typeface="Times New Roman" panose="02020603050405020304" pitchFamily="18" charset="0"/>
                <a:cs typeface="Times New Roman" panose="02020603050405020304" pitchFamily="18" charset="0"/>
              </a:rPr>
              <a:t>Order </a:t>
            </a:r>
            <a:r>
              <a:rPr lang="en-US" sz="2400" b="0" i="0" dirty="0">
                <a:solidFill>
                  <a:srgbClr val="383835"/>
                </a:solidFill>
                <a:effectLst/>
                <a:latin typeface="Times New Roman" panose="02020603050405020304" pitchFamily="18" charset="0"/>
                <a:cs typeface="Times New Roman" panose="02020603050405020304" pitchFamily="18" charset="0"/>
              </a:rPr>
              <a:t>processing and fulfillment.</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Patient intakes and referrals.</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Performance management.</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Purchase orders and requisitions.</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Recruitment.</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Student enrollment and registration.</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Time off requests.</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Time or attendance tracking.</a:t>
            </a:r>
          </a:p>
          <a:p>
            <a:pPr algn="l">
              <a:buFont typeface="Arial" panose="020B0604020202020204" pitchFamily="34" charset="0"/>
              <a:buChar char="•"/>
            </a:pPr>
            <a:r>
              <a:rPr lang="en-US" sz="2400" b="0" i="0" dirty="0">
                <a:solidFill>
                  <a:srgbClr val="383835"/>
                </a:solidFill>
                <a:effectLst/>
                <a:latin typeface="Times New Roman" panose="02020603050405020304" pitchFamily="18" charset="0"/>
                <a:cs typeface="Times New Roman" panose="02020603050405020304" pitchFamily="18" charset="0"/>
              </a:rPr>
              <a:t>Travel requests.</a:t>
            </a:r>
          </a:p>
          <a:p>
            <a:pPr>
              <a:buNone/>
            </a:pP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0" y="4774168"/>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extLst>
      <p:ext uri="{BB962C8B-B14F-4D97-AF65-F5344CB8AC3E}">
        <p14:creationId xmlns="" xmlns:p14="http://schemas.microsoft.com/office/powerpoint/2010/main" val="349423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0635ED-7EE9-976E-A308-48F7D74970F4}"/>
              </a:ext>
            </a:extLst>
          </p:cNvPr>
          <p:cNvSpPr>
            <a:spLocks noGrp="1"/>
          </p:cNvSpPr>
          <p:nvPr>
            <p:ph type="title"/>
          </p:nvPr>
        </p:nvSpPr>
        <p:spPr>
          <a:xfrm>
            <a:off x="152400" y="133350"/>
            <a:ext cx="8382000" cy="415528"/>
          </a:xfrm>
        </p:spPr>
        <p:txBody>
          <a:bodyPr>
            <a:normAutofit fontScale="90000"/>
          </a:bodyPr>
          <a:lstStyle/>
          <a:p>
            <a:pPr algn="l"/>
            <a:r>
              <a:rPr lang="en-US" sz="3600" b="1" i="0" cap="all" dirty="0">
                <a:solidFill>
                  <a:srgbClr val="1F1671"/>
                </a:solidFill>
                <a:effectLst/>
                <a:latin typeface="Times New Roman" panose="02020603050405020304" pitchFamily="18" charset="0"/>
                <a:cs typeface="Times New Roman" panose="02020603050405020304" pitchFamily="18" charset="0"/>
              </a:rPr>
              <a:t/>
            </a:r>
            <a:br>
              <a:rPr lang="en-US" sz="3600" b="1" i="0" cap="all" dirty="0">
                <a:solidFill>
                  <a:srgbClr val="1F1671"/>
                </a:solidFill>
                <a:effectLst/>
                <a:latin typeface="Times New Roman" panose="02020603050405020304" pitchFamily="18" charset="0"/>
                <a:cs typeface="Times New Roman" panose="02020603050405020304" pitchFamily="18" charset="0"/>
              </a:rPr>
            </a:br>
            <a:r>
              <a:rPr lang="en-US" sz="3600" b="1" i="0" cap="all" dirty="0">
                <a:solidFill>
                  <a:srgbClr val="1F1671"/>
                </a:solidFill>
                <a:effectLst/>
                <a:latin typeface="Times New Roman" panose="02020603050405020304" pitchFamily="18" charset="0"/>
                <a:cs typeface="Times New Roman" panose="02020603050405020304" pitchFamily="18" charset="0"/>
              </a:rPr>
              <a:t>BENEFITS OF PROCESS AUTOMATION</a:t>
            </a:r>
            <a:r>
              <a:rPr lang="en-US" b="1" i="0" cap="all" dirty="0">
                <a:solidFill>
                  <a:srgbClr val="1F1671"/>
                </a:solidFill>
                <a:effectLst/>
                <a:latin typeface="Montserrat" panose="00000500000000000000" pitchFamily="2" charset="0"/>
              </a:rPr>
              <a:t/>
            </a:r>
            <a:br>
              <a:rPr lang="en-US" b="1" i="0" cap="all" dirty="0">
                <a:solidFill>
                  <a:srgbClr val="1F1671"/>
                </a:solidFill>
                <a:effectLst/>
                <a:latin typeface="Montserrat" panose="00000500000000000000" pitchFamily="2" charset="0"/>
              </a:rPr>
            </a:br>
            <a:endParaRPr lang="en-IN" dirty="0"/>
          </a:p>
        </p:txBody>
      </p:sp>
      <p:sp>
        <p:nvSpPr>
          <p:cNvPr id="3" name="Content Placeholder 2">
            <a:extLst>
              <a:ext uri="{FF2B5EF4-FFF2-40B4-BE49-F238E27FC236}">
                <a16:creationId xmlns="" xmlns:a16="http://schemas.microsoft.com/office/drawing/2014/main" id="{98358AD2-9EC0-5B8F-915D-9BACD17A5761}"/>
              </a:ext>
            </a:extLst>
          </p:cNvPr>
          <p:cNvSpPr>
            <a:spLocks noGrp="1"/>
          </p:cNvSpPr>
          <p:nvPr>
            <p:ph idx="1"/>
          </p:nvPr>
        </p:nvSpPr>
        <p:spPr>
          <a:xfrm>
            <a:off x="0" y="548878"/>
            <a:ext cx="9144000" cy="4594622"/>
          </a:xfrm>
        </p:spPr>
        <p:txBody>
          <a:bodyPr>
            <a:noAutofit/>
          </a:bodyPr>
          <a:lstStyle/>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Reducing costs—when businesses consolidate tasks, they have to perform fewer steps, which can reduce the amount of money they spend on all combined steps.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Increasing productivity—when businesses automate manual processes, they give their employees more time to perform other important tasks. More total work is accomplished.</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Ensuring high availability—particularly in technology, automation can make services more available to users.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Increasing reliability—automation is a way to avoid human error. Computers can often find solutions more rapidly and reliably than can people.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Optimizing performance—the brief overview of historical automation above demonstrates how drastically automation changes job performance. Automation can shift a task from being time-consuming to ordinary or even obsolete.</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extLst>
      <p:ext uri="{BB962C8B-B14F-4D97-AF65-F5344CB8AC3E}">
        <p14:creationId xmlns="" xmlns:p14="http://schemas.microsoft.com/office/powerpoint/2010/main" val="618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1B8143-1718-B451-9B57-23ADD738B67A}"/>
              </a:ext>
            </a:extLst>
          </p:cNvPr>
          <p:cNvSpPr>
            <a:spLocks noGrp="1"/>
          </p:cNvSpPr>
          <p:nvPr>
            <p:ph type="title"/>
          </p:nvPr>
        </p:nvSpPr>
        <p:spPr>
          <a:xfrm>
            <a:off x="152400" y="0"/>
            <a:ext cx="8839200" cy="609600"/>
          </a:xfrm>
        </p:spPr>
        <p:txBody>
          <a:bodyPr>
            <a:normAutofit/>
          </a:bodyPr>
          <a:lstStyle/>
          <a:p>
            <a:pPr algn="l"/>
            <a:r>
              <a:rPr lang="en-US" sz="3200" b="1" dirty="0">
                <a:latin typeface="Times New Roman" panose="02020603050405020304" pitchFamily="18" charset="0"/>
                <a:cs typeface="Times New Roman" panose="02020603050405020304" pitchFamily="18" charset="0"/>
              </a:rPr>
              <a:t>Demonstrate a case study on Process automation</a:t>
            </a:r>
            <a:endParaRPr lang="en-IN" sz="3200" b="1" i="0" dirty="0">
              <a:solidFill>
                <a:srgbClr val="333333"/>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0B7FC33-6311-E4CD-988F-853333EA9CB7}"/>
              </a:ext>
            </a:extLst>
          </p:cNvPr>
          <p:cNvSpPr>
            <a:spLocks noGrp="1"/>
          </p:cNvSpPr>
          <p:nvPr>
            <p:ph idx="1"/>
          </p:nvPr>
        </p:nvSpPr>
        <p:spPr>
          <a:xfrm>
            <a:off x="152400" y="590550"/>
            <a:ext cx="8686800" cy="4400550"/>
          </a:xfrm>
        </p:spPr>
        <p:txBody>
          <a:bodyPr>
            <a:normAutofit fontScale="70000" lnSpcReduction="20000"/>
          </a:bodyPr>
          <a:lstStyle/>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Think about a car wash. The process, which is fully automated, looks something like this:</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customer chooses which wash type they want</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System requests payment from the customer</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Takes payment from the customer</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Approves transaction and advises customer to drive into the carwash</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Identifies when the car is in the right position using a sensor and advises the driver to stop</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Uses a range of sensors to identify the car’s height and size</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Runs the pre-selected and paid program. This includes a number of variables, including rinsing, washing with soap and brushes, wax application and blow-drying the car</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When complete, advises the customer to exit the carwash.</a:t>
            </a:r>
          </a:p>
          <a:p>
            <a:pPr algn="just"/>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extLst>
      <p:ext uri="{BB962C8B-B14F-4D97-AF65-F5344CB8AC3E}">
        <p14:creationId xmlns="" xmlns:p14="http://schemas.microsoft.com/office/powerpoint/2010/main" val="258049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7116E-6002-3B43-7B13-0F84576E9CCF}"/>
              </a:ext>
            </a:extLst>
          </p:cNvPr>
          <p:cNvSpPr>
            <a:spLocks noGrp="1"/>
          </p:cNvSpPr>
          <p:nvPr>
            <p:ph type="title"/>
          </p:nvPr>
        </p:nvSpPr>
        <p:spPr>
          <a:xfrm>
            <a:off x="152400" y="205979"/>
            <a:ext cx="8839200" cy="613171"/>
          </a:xfrm>
        </p:spPr>
        <p:txBody>
          <a:bodyPr>
            <a:normAutofit/>
          </a:bodyPr>
          <a:lstStyle/>
          <a:p>
            <a:pPr algn="l"/>
            <a:r>
              <a:rPr lang="en-US" sz="3200" b="1" dirty="0">
                <a:latin typeface="Times New Roman" panose="02020603050405020304" pitchFamily="18" charset="0"/>
                <a:cs typeface="Times New Roman" panose="02020603050405020304" pitchFamily="18" charset="0"/>
              </a:rPr>
              <a:t>Demonstrate a case study on Process automation</a:t>
            </a:r>
            <a:endParaRPr lang="en-IN" sz="3200" dirty="0"/>
          </a:p>
        </p:txBody>
      </p:sp>
      <p:sp>
        <p:nvSpPr>
          <p:cNvPr id="3" name="Content Placeholder 2">
            <a:extLst>
              <a:ext uri="{FF2B5EF4-FFF2-40B4-BE49-F238E27FC236}">
                <a16:creationId xmlns="" xmlns:a16="http://schemas.microsoft.com/office/drawing/2014/main" id="{B0828650-92D1-B69F-D9D1-E3A1D4AB5CF1}"/>
              </a:ext>
            </a:extLst>
          </p:cNvPr>
          <p:cNvSpPr>
            <a:spLocks noGrp="1"/>
          </p:cNvSpPr>
          <p:nvPr>
            <p:ph idx="1"/>
          </p:nvPr>
        </p:nvSpPr>
        <p:spPr>
          <a:xfrm>
            <a:off x="152400" y="742949"/>
            <a:ext cx="8610600" cy="4194571"/>
          </a:xfrm>
        </p:spPr>
        <p:txBody>
          <a:bodyPr>
            <a:norm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While a very simple automation, this process is one that most people are familiar with, and seamlessly integrates a digital transaction and input from the customer and turns it into a mechanical series of automations using software, hardware, and communication to an accounting system.</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Process automation streamlines a system by removing human inputs, which decreases errors, increases speed of delivery, boosts quality, minimizes costs, and simplifies the business process.</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It incorporates software tools, people, and processes to create a completely automated workflow.</a:t>
            </a:r>
          </a:p>
          <a:p>
            <a:pPr algn="just"/>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extLst>
      <p:ext uri="{BB962C8B-B14F-4D97-AF65-F5344CB8AC3E}">
        <p14:creationId xmlns="" xmlns:p14="http://schemas.microsoft.com/office/powerpoint/2010/main" val="96816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pPr algn="l"/>
            <a:r>
              <a:rPr lang="en-US" sz="3200" b="1" dirty="0" smtClean="0">
                <a:latin typeface="Times New Roman" pitchFamily="18" charset="0"/>
                <a:cs typeface="Times New Roman" pitchFamily="18" charset="0"/>
              </a:rPr>
              <a:t>Automatic Car Washing</a:t>
            </a:r>
            <a:endParaRPr lang="en-US" sz="32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457200" y="971550"/>
            <a:ext cx="8458200" cy="3622675"/>
          </a:xfrm>
          <a:prstGeom prst="rect">
            <a:avLst/>
          </a:prstGeom>
          <a:noFill/>
          <a:ln w="9525">
            <a:noFill/>
            <a:miter lim="800000"/>
            <a:headEnd/>
            <a:tailEnd/>
          </a:ln>
          <a:effectLst/>
        </p:spPr>
      </p:pic>
      <p:sp>
        <p:nvSpPr>
          <p:cNvPr id="4" name="Rectangle 3"/>
          <p:cNvSpPr/>
          <p:nvPr/>
        </p:nvSpPr>
        <p:spPr>
          <a:xfrm>
            <a:off x="0" y="4705350"/>
            <a:ext cx="5410201" cy="369332"/>
          </a:xfrm>
          <a:prstGeom prst="rect">
            <a:avLst/>
          </a:prstGeom>
        </p:spPr>
        <p:txBody>
          <a:bodyPr wrap="square">
            <a:spAutoFit/>
          </a:bodyPr>
          <a:lstStyle/>
          <a:p>
            <a:pPr algn="r"/>
            <a:r>
              <a:rPr lang="en-US" dirty="0">
                <a:latin typeface="Times New Roman" pitchFamily="18" charset="0"/>
                <a:cs typeface="Times New Roman" pitchFamily="18" charset="0"/>
              </a:rPr>
              <a:t>Electronics and Communication Engineering 20EC53I </a:t>
            </a:r>
          </a:p>
        </p:txBody>
      </p:sp>
    </p:spTree>
  </p:cSld>
  <p:clrMapOvr>
    <a:masterClrMapping/>
  </p:clrMapOvr>
</p:sld>
</file>

<file path=ppt/theme/theme1.xml><?xml version="1.0" encoding="utf-8"?>
<a:theme xmlns:a="http://schemas.openxmlformats.org/drawingml/2006/main" name="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Template>
  <TotalTime>5407</TotalTime>
  <Words>1213</Words>
  <Application>Microsoft Office PowerPoint</Application>
  <PresentationFormat>On-screen Show (16:9)</PresentationFormat>
  <Paragraphs>204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presentation template</vt:lpstr>
      <vt:lpstr>Department of Collegiate and Technical Education</vt:lpstr>
      <vt:lpstr> </vt:lpstr>
      <vt:lpstr>What is Process Automation?</vt:lpstr>
      <vt:lpstr>What is Process Automation?</vt:lpstr>
      <vt:lpstr>Process Automation Examples</vt:lpstr>
      <vt:lpstr> BENEFITS OF PROCESS AUTOMATION </vt:lpstr>
      <vt:lpstr>Demonstrate a case study on Process automation</vt:lpstr>
      <vt:lpstr>Demonstrate a case study on Process automation</vt:lpstr>
      <vt:lpstr>Automatic Car Washing</vt:lpstr>
      <vt:lpstr>Car Washing PLC Ladder Logic</vt:lpstr>
      <vt:lpstr>Car Washing PLC Ladder Logic</vt:lpstr>
      <vt:lpstr>Car Washing PLC Ladder Logic</vt:lpstr>
      <vt:lpstr>Car Washing PLC Ladder Logic</vt:lpstr>
      <vt:lpstr>Car Washing PLC Ladder Logic</vt:lpstr>
      <vt:lpstr>Program Description</vt:lpstr>
      <vt:lpstr>Program Description</vt:lpstr>
      <vt:lpstr>Program Description</vt:lpstr>
      <vt:lpstr>Problem Solution</vt:lpstr>
      <vt:lpstr>List of Inputs and Outputs</vt:lpstr>
      <vt:lpstr> List all the sensors and give its specifications for the above case study </vt:lpstr>
      <vt:lpstr> List all the sensors and give its specifications for the above case study </vt:lpstr>
      <vt:lpstr>Contd….</vt:lpstr>
      <vt:lpstr>Contd….</vt:lpstr>
      <vt:lpstr>Contd….</vt:lpstr>
      <vt:lpstr>Practice Session </vt:lpstr>
      <vt:lpstr>Contd….</vt:lpstr>
      <vt:lpstr>Contd….</vt:lpstr>
      <vt:lpstr>Contd….</vt:lpstr>
      <vt:lpstr>Contd….</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Collegiate and Technical Education</dc:title>
  <dc:creator>Prasanna</dc:creator>
  <cp:lastModifiedBy>ADMIN</cp:lastModifiedBy>
  <cp:revision>304</cp:revision>
  <dcterms:created xsi:type="dcterms:W3CDTF">2020-10-31T00:40:04Z</dcterms:created>
  <dcterms:modified xsi:type="dcterms:W3CDTF">2022-12-30T05:18:46Z</dcterms:modified>
</cp:coreProperties>
</file>