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8" r:id="rId4"/>
    <p:sldId id="304" r:id="rId5"/>
    <p:sldId id="305" r:id="rId6"/>
    <p:sldId id="306" r:id="rId7"/>
    <p:sldId id="300" r:id="rId8"/>
    <p:sldId id="303" r:id="rId9"/>
    <p:sldId id="317" r:id="rId10"/>
    <p:sldId id="318" r:id="rId11"/>
    <p:sldId id="307" r:id="rId12"/>
    <p:sldId id="294" r:id="rId13"/>
    <p:sldId id="308" r:id="rId14"/>
    <p:sldId id="309" r:id="rId15"/>
    <p:sldId id="310" r:id="rId16"/>
    <p:sldId id="311" r:id="rId17"/>
    <p:sldId id="312" r:id="rId18"/>
    <p:sldId id="313" r:id="rId19"/>
    <p:sldId id="270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A53-9A3C-4741-84BA-F46B0D5EF261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D2AE-A10B-4466-B821-5474984B2C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A53-9A3C-4741-84BA-F46B0D5EF261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D2AE-A10B-4466-B821-5474984B2C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A53-9A3C-4741-84BA-F46B0D5EF261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D2AE-A10B-4466-B821-5474984B2C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A53-9A3C-4741-84BA-F46B0D5EF261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D2AE-A10B-4466-B821-5474984B2C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A53-9A3C-4741-84BA-F46B0D5EF261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D2AE-A10B-4466-B821-5474984B2C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A53-9A3C-4741-84BA-F46B0D5EF261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D2AE-A10B-4466-B821-5474984B2C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A53-9A3C-4741-84BA-F46B0D5EF261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D2AE-A10B-4466-B821-5474984B2C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A53-9A3C-4741-84BA-F46B0D5EF261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D2AE-A10B-4466-B821-5474984B2C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A53-9A3C-4741-84BA-F46B0D5EF261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D2AE-A10B-4466-B821-5474984B2C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A53-9A3C-4741-84BA-F46B0D5EF261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D2AE-A10B-4466-B821-5474984B2C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A53-9A3C-4741-84BA-F46B0D5EF261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D2AE-A10B-4466-B821-5474984B2C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B2A53-9A3C-4741-84BA-F46B0D5EF261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D2AE-A10B-4466-B821-5474984B2C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OpIAs9fKGw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5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71500"/>
            <a:ext cx="9144000" cy="6286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Collegiate and Technical Education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714500"/>
            <a:ext cx="9144000" cy="27432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Understanding the concept of AGV in different industrial sectors (Week- 10)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Session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400" b="1" dirty="0" smtClean="0"/>
              <a:t>	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Automation &amp; Robotics( V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Semester)</a:t>
            </a:r>
          </a:p>
          <a:p>
            <a:endParaRPr 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Electronics and Communication Engineering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 descr="logonew-removebg-previe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4801" y="0"/>
            <a:ext cx="943223" cy="7429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81401" y="4781550"/>
            <a:ext cx="56809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Electronics and Communication Engineering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20EC53I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 descr="360,562 Robot Stock Photos, Pictures &amp; Royalty-Free Images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2419350"/>
            <a:ext cx="762000" cy="819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7000"/>
            <a:lum/>
          </a:blip>
          <a:srcRect/>
          <a:stretch>
            <a:fillRect l="84000" b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5. Assembly line vehicle-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0" y="361950"/>
            <a:ext cx="94488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Carries major subassemblies.</a:t>
            </a:r>
          </a:p>
          <a:p>
            <a:pPr lvl="0" algn="l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Provides manufacturing flexibility by permitting parallel operations in the manufacturing process.</a:t>
            </a:r>
          </a:p>
          <a:p>
            <a:pPr lvl="0" algn="l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Low expensive and easy to install</a:t>
            </a:r>
          </a:p>
          <a:p>
            <a:pPr lvl="0" algn="l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Variable speeds and dwell intervals can be programmed.</a:t>
            </a:r>
          </a:p>
          <a:p>
            <a:pPr lvl="0" algn="l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Speed is the range of 100 to 200 ft/min, capacity is 500 to 2000lb. </a:t>
            </a:r>
          </a:p>
          <a:p>
            <a:pPr lvl="0" algn="l">
              <a:buFont typeface="Wingdings" pitchFamily="2" charset="2"/>
              <a:buChar char="Ø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l">
              <a:lnSpc>
                <a:spcPct val="150000"/>
              </a:lnSpc>
            </a:pPr>
            <a:endParaRPr lang="en-US" sz="23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/>
              <a:t>	</a:t>
            </a:r>
            <a:endParaRPr lang="en-IN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581400" y="462915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Electronics and Communication Engineering – 20EC53I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8" name="Picture 2" descr="360,562 Robot Stock Photos, Pictures &amp; Royalty-Free Images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3867150"/>
            <a:ext cx="762000" cy="819150"/>
          </a:xfrm>
          <a:prstGeom prst="rect">
            <a:avLst/>
          </a:prstGeom>
          <a:noFill/>
        </p:spPr>
      </p:pic>
      <p:pic>
        <p:nvPicPr>
          <p:cNvPr id="7" name="Picture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600" y="1733550"/>
            <a:ext cx="6629400" cy="2667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401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7000"/>
            <a:lum/>
          </a:blip>
          <a:srcRect/>
          <a:stretch>
            <a:fillRect l="84000" b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66800" y="2095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Video documentary 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AGV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28600" y="742950"/>
            <a:ext cx="5952995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B0F0"/>
                </a:solidFill>
                <a:hlinkClick r:id="rId3"/>
              </a:rPr>
              <a:t>https://youtu.be/POpIAs9fKGw</a:t>
            </a:r>
            <a:endParaRPr lang="en-US" sz="2400" dirty="0" smtClean="0">
              <a:solidFill>
                <a:srgbClr val="00B0F0"/>
              </a:solidFill>
            </a:endParaRPr>
          </a:p>
          <a:p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000" dirty="0" smtClean="0"/>
              <a:t>	</a:t>
            </a:r>
            <a:endParaRPr lang="en-IN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581400" y="462915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Electronics and Communication Engineering – 20EC53I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8" name="Picture 2" descr="360,562 Robot Stock Photos, Pictures &amp; Royalty-Free Images ..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00" y="3867150"/>
            <a:ext cx="762000" cy="819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01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7000"/>
            <a:lum/>
          </a:blip>
          <a:srcRect/>
          <a:stretch>
            <a:fillRect l="84000" b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7870" y="1207965"/>
            <a:ext cx="8915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What is the full form of AGV?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(a)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Automatic gate valve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utomated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guided vehicles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(c)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Automatic guided vehicle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Automatic gated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valve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Correct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Automated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guided vehicles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33801" y="4629150"/>
            <a:ext cx="5410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Electronics and Communication Engineering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20EC53I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4404" y="564863"/>
            <a:ext cx="3871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Assessment Questions</a:t>
            </a:r>
            <a:endParaRPr lang="en-IN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 descr="360,562 Robot Stock Photos, Pictures &amp; Royalty-Free Images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3790950"/>
            <a:ext cx="762000" cy="819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3803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7000"/>
            <a:lum/>
          </a:blip>
          <a:srcRect/>
          <a:stretch>
            <a:fillRect l="84000" b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666750"/>
            <a:ext cx="8915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General purpose of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Agv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is?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(a)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 as rack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 for material handling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(c)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Industrial general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pirpose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pelletizing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Correct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Used for material handling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33801" y="4629150"/>
            <a:ext cx="5410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Electronics and Communication Engineering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20EC53I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133350"/>
            <a:ext cx="3871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Assessment Questions</a:t>
            </a:r>
            <a:endParaRPr lang="en-IN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 descr="360,562 Robot Stock Photos, Pictures &amp; Royalty-Free Images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3790950"/>
            <a:ext cx="762000" cy="819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38033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438150"/>
            <a:ext cx="8915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Which type of AGV is used for heavy payloads?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(a)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Towing vehicle 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Unit load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transporter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(c)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Pallet trucks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orklift trucks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Correct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Towing vehicle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33801" y="4629150"/>
            <a:ext cx="5410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Electronics and Communication Engineering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20EC53I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0"/>
            <a:ext cx="3871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Assessment Questions</a:t>
            </a:r>
            <a:endParaRPr lang="en-IN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 descr="360,562 Robot Stock Photos, Pictures &amp; Royalty-Free Images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3790950"/>
            <a:ext cx="762000" cy="819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3803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514350"/>
            <a:ext cx="8915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Light load transporter is used for capacity?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(a)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&lt;500lb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&gt;500lb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(c)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1000lb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2000lb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Correct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&lt;500lb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33801" y="4629150"/>
            <a:ext cx="5410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Electronics and Communication Engineering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20EC53I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0"/>
            <a:ext cx="3871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Assessment Questions</a:t>
            </a:r>
            <a:endParaRPr lang="en-IN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 descr="360,562 Robot Stock Photos, Pictures &amp; Royalty-Free Images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3790950"/>
            <a:ext cx="762000" cy="819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3803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7870" y="1207965"/>
            <a:ext cx="8915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3. Components of Automation ?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(a)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Sensors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Actuators </a:t>
            </a:r>
            <a:endParaRPr lang="en-IN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(c)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Controllers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 the above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33801" y="4629150"/>
            <a:ext cx="5410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Electronics and Communication Engineering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20EC53I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4404" y="564863"/>
            <a:ext cx="3871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Assessment Questions</a:t>
            </a:r>
            <a:endParaRPr lang="en-IN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 descr="360,562 Robot Stock Photos, Pictures &amp; Royalty-Free Images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3790950"/>
            <a:ext cx="762000" cy="819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3803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7870" y="1207965"/>
            <a:ext cx="8915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3. Components of Automation ?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(a)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Sensors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Actuators </a:t>
            </a:r>
            <a:endParaRPr lang="en-IN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(c)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Controllers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All the above </a:t>
            </a:r>
            <a:endParaRPr lang="en-IN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33801" y="4629150"/>
            <a:ext cx="5410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Electronics and Communication Engineering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20EC53I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4404" y="564863"/>
            <a:ext cx="3871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Assessment Questions</a:t>
            </a:r>
            <a:endParaRPr lang="en-IN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 descr="360,562 Robot Stock Photos, Pictures &amp; Royalty-Free Images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3790950"/>
            <a:ext cx="762000" cy="819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3803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7870" y="1207965"/>
            <a:ext cx="8915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4. Sensors and Actuators are belongs to ?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(a)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Supervisor Level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Control Level </a:t>
            </a:r>
            <a:endParaRPr lang="en-IN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(c)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Field Level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Ground Level </a:t>
            </a:r>
            <a:endParaRPr lang="en-IN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33801" y="4629150"/>
            <a:ext cx="5410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Electronics and Communication Engineering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20EC53I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4404" y="564863"/>
            <a:ext cx="3871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Assessment Questions</a:t>
            </a:r>
            <a:endParaRPr lang="en-IN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 descr="360,562 Robot Stock Photos, Pictures &amp; Royalty-Free Images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3790950"/>
            <a:ext cx="762000" cy="819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3803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7000"/>
            <a:lum/>
          </a:blip>
          <a:srcRect/>
          <a:stretch>
            <a:fillRect l="84000" b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971800" y="514350"/>
            <a:ext cx="2743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sp>
        <p:nvSpPr>
          <p:cNvPr id="4" name="Rectangle 3"/>
          <p:cNvSpPr/>
          <p:nvPr/>
        </p:nvSpPr>
        <p:spPr>
          <a:xfrm>
            <a:off x="3767820" y="4781550"/>
            <a:ext cx="56809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Electronics and Communication Engineering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15EC52T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1" y="3086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85526514"/>
              </p:ext>
            </p:extLst>
          </p:nvPr>
        </p:nvGraphicFramePr>
        <p:xfrm>
          <a:off x="457200" y="1352549"/>
          <a:ext cx="80772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0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571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SMITHA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SHENOY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111, 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GOVT.</a:t>
                      </a:r>
                      <a:r>
                        <a:rPr lang="en-US" sz="12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POLYTECHNIC,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 CHANNAPATNA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PRAKASH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SUBJECT EXPERT</a:t>
                      </a:r>
                      <a:endParaRPr 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Dr. PANDURANGA H T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GOVT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POLYTECHNIC,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BELUR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PREMAKUMARI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155, 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GOVT.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POLYTECHNIC,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TURUVEKERE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SHANKAR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GOVT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lang="en-US" sz="12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POLYTECHNIC,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NAGAMANGALA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2" descr="360,562 Robot Stock Photos, Pictures &amp; Royalty-Free Images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3867150"/>
            <a:ext cx="762000" cy="819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7000"/>
            <a:lum/>
          </a:blip>
          <a:srcRect/>
          <a:stretch>
            <a:fillRect l="84000" b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52400" y="361950"/>
            <a:ext cx="678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Table of Content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14195" y="971550"/>
            <a:ext cx="8067805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Introduction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Types of AGVs</a:t>
            </a:r>
          </a:p>
          <a:p>
            <a:r>
              <a:rPr lang="en-US" sz="1800" dirty="0" smtClean="0"/>
              <a:t>	</a:t>
            </a:r>
            <a:endParaRPr lang="en-US" sz="7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/>
              <a:t>	</a:t>
            </a:r>
            <a:endParaRPr lang="en-IN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581400" y="462915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Electronics and Communication Engineering – 20EC53I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8" name="Picture 2" descr="360,562 Robot Stock Photos, Pictures &amp; Royalty-Free Images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3790950"/>
            <a:ext cx="762000" cy="819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01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7000"/>
            <a:lum/>
          </a:blip>
          <a:srcRect/>
          <a:stretch>
            <a:fillRect l="84000" b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52400" y="285750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Introduction to Automated Guided Vehicle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14194" y="819150"/>
            <a:ext cx="8525005" cy="381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Automated Guided Vehicle is an automated material handling system which moves along predefined or preprogram path along an aisle from one station to another to MH operation.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Most AGV are driven by electric motors powered by storage battery.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Good for high labor cost, hazardous, or environmentally sensitive conditions.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AGVs good for low-to-medium volume medium-to-long distance random material flow operations (e.g., transport between work cells in a flexible manufacturing system (FMS) environment)</a:t>
            </a:r>
          </a:p>
          <a:p>
            <a:pPr algn="just">
              <a:lnSpc>
                <a:spcPct val="150000"/>
              </a:lnSpc>
            </a:pPr>
            <a:endParaRPr lang="en-US" sz="4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/>
              <a:t>	</a:t>
            </a:r>
            <a:endParaRPr lang="en-IN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/>
          </a:p>
        </p:txBody>
      </p:sp>
      <p:sp>
        <p:nvSpPr>
          <p:cNvPr id="9" name="Rectangle 8"/>
          <p:cNvSpPr/>
          <p:nvPr/>
        </p:nvSpPr>
        <p:spPr>
          <a:xfrm>
            <a:off x="3581400" y="462915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Electronics and Communication Engineering – 20EC53I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8" name="Picture 2" descr="360,562 Robot Stock Photos, Pictures &amp; Royalty-Free Images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3790950"/>
            <a:ext cx="762000" cy="819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01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7000"/>
            <a:lum/>
          </a:blip>
          <a:srcRect/>
          <a:stretch>
            <a:fillRect l="84000" b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52400" y="28575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Introduction to Automation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52400" y="819150"/>
            <a:ext cx="8686800" cy="43243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Material handling system:</a:t>
            </a:r>
            <a:endParaRPr lang="en-US" sz="8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l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7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Movement of the materials or other parts in a manufacturing process or a warehouse facilities, effects directly the plant’s output</a:t>
            </a:r>
          </a:p>
          <a:p>
            <a:pPr algn="l">
              <a:lnSpc>
                <a:spcPct val="170000"/>
              </a:lnSpc>
            </a:pPr>
            <a:endParaRPr lang="en-US" sz="7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l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7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Material transportation is achieved by</a:t>
            </a:r>
          </a:p>
          <a:p>
            <a:pPr lvl="0" algn="l">
              <a:lnSpc>
                <a:spcPct val="120000"/>
              </a:lnSpc>
            </a:pPr>
            <a:r>
              <a:rPr lang="en-US" sz="7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1. Industrial trucks</a:t>
            </a:r>
          </a:p>
          <a:p>
            <a:pPr lvl="0" algn="l">
              <a:lnSpc>
                <a:spcPct val="120000"/>
              </a:lnSpc>
            </a:pPr>
            <a:r>
              <a:rPr lang="en-US" sz="7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2. Automated guided vehicles</a:t>
            </a:r>
          </a:p>
          <a:p>
            <a:pPr lvl="0" algn="l">
              <a:lnSpc>
                <a:spcPct val="120000"/>
              </a:lnSpc>
            </a:pPr>
            <a:r>
              <a:rPr lang="en-US" sz="7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3. Mono rails and rail guided vehicles</a:t>
            </a:r>
          </a:p>
          <a:p>
            <a:pPr lvl="0" algn="l">
              <a:lnSpc>
                <a:spcPct val="120000"/>
              </a:lnSpc>
            </a:pPr>
            <a:r>
              <a:rPr lang="en-US" sz="7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4. Conveyers</a:t>
            </a:r>
          </a:p>
          <a:p>
            <a:pPr lvl="0" algn="l">
              <a:lnSpc>
                <a:spcPct val="120000"/>
              </a:lnSpc>
            </a:pPr>
            <a:r>
              <a:rPr lang="en-US" sz="7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5. Cranes and hoists</a:t>
            </a:r>
          </a:p>
          <a:p>
            <a:pPr algn="just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581400" y="462915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Electronics and Communication Engineering – 20EC53I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8" name="Picture 2" descr="360,562 Robot Stock Photos, Pictures &amp; Royalty-Free Images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3790950"/>
            <a:ext cx="762000" cy="819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01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7000"/>
            <a:lum/>
          </a:blip>
          <a:srcRect/>
          <a:stretch>
            <a:fillRect l="84000" b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52400" y="1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Types of AGVs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52400" y="361950"/>
            <a:ext cx="8991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Towing vehicle – 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was the first type of AGVs to be introduced and still in use.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common application is moving heavy payloads over large distances in warehouse or factories with or without intermediate pick up and drop off points along the route.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It’s an efficient type of transportation system.</a:t>
            </a:r>
          </a:p>
          <a:p>
            <a:pPr lvl="0" algn="just"/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505200" y="4774168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Electronics and Communication Engineering – 20EC53I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8" name="Picture 2" descr="360,562 Robot Stock Photos, Pictures &amp; Royalty-Free Images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3790950"/>
            <a:ext cx="762000" cy="819150"/>
          </a:xfrm>
          <a:prstGeom prst="rect">
            <a:avLst/>
          </a:prstGeom>
          <a:noFill/>
        </p:spPr>
      </p:pic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152400" y="2336801"/>
            <a:ext cx="5807075" cy="2597150"/>
            <a:chOff x="0" y="0"/>
            <a:chExt cx="53644" cy="28041"/>
          </a:xfrm>
        </p:grpSpPr>
        <p:pic>
          <p:nvPicPr>
            <p:cNvPr id="3" name="Picture 1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24780" cy="28041"/>
            </a:xfrm>
            <a:prstGeom prst="rect">
              <a:avLst/>
            </a:prstGeom>
            <a:noFill/>
            <a:ln w="38100" cap="sq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42999"/>
                </a:srgbClr>
              </a:outerShdw>
            </a:effectLst>
          </p:spPr>
        </p:pic>
        <p:pic>
          <p:nvPicPr>
            <p:cNvPr id="2" name="Picture 2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625" y="0"/>
              <a:ext cx="28019" cy="28041"/>
            </a:xfrm>
            <a:prstGeom prst="rect">
              <a:avLst/>
            </a:prstGeom>
            <a:noFill/>
            <a:ln w="38100" cap="sq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42999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2401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7000"/>
            <a:lum/>
          </a:blip>
          <a:srcRect/>
          <a:stretch>
            <a:fillRect l="84000" b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1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2. Unit load transporter-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0" y="438150"/>
            <a:ext cx="9296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These are used to move unit loads from one station to other. They often equipped for automatic loading and unloading of pallets, by means of powered rollers, belts etc.</a:t>
            </a:r>
          </a:p>
          <a:p>
            <a:pPr lvl="0" algn="l"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Light load unit containers are relatively small vehicle with corresponding light load capacity (500lb or less).</a:t>
            </a:r>
          </a:p>
          <a:p>
            <a:pPr lvl="0" algn="l"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assembly line AGV is designed to carry a partially completed sub assembly through a sequence of assembly workstations to build the product.</a:t>
            </a:r>
          </a:p>
          <a:p>
            <a:pPr algn="just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581400" y="462915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Electronics and Communication Engineering – 20EC53I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8" name="Picture 2" descr="360,562 Robot Stock Photos, Pictures &amp; Royalty-Free Images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3790950"/>
            <a:ext cx="762000" cy="819150"/>
          </a:xfrm>
          <a:prstGeom prst="rect">
            <a:avLst/>
          </a:prstGeom>
          <a:noFill/>
        </p:spPr>
      </p:pic>
      <p:grpSp>
        <p:nvGrpSpPr>
          <p:cNvPr id="2050" name="Group 5"/>
          <p:cNvGrpSpPr>
            <a:grpSpLocks/>
          </p:cNvGrpSpPr>
          <p:nvPr/>
        </p:nvGrpSpPr>
        <p:grpSpPr bwMode="auto">
          <a:xfrm>
            <a:off x="304800" y="1939925"/>
            <a:ext cx="6224588" cy="2689225"/>
            <a:chOff x="533" y="0"/>
            <a:chExt cx="62255" cy="26898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3" y="0"/>
              <a:ext cx="31928" cy="26898"/>
            </a:xfrm>
            <a:prstGeom prst="rect">
              <a:avLst/>
            </a:prstGeom>
            <a:noFill/>
            <a:ln w="38100" cap="sq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42999"/>
                </a:srgbClr>
              </a:outerShdw>
            </a:effectLst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299" y="0"/>
              <a:ext cx="29489" cy="26670"/>
            </a:xfrm>
            <a:prstGeom prst="rect">
              <a:avLst/>
            </a:prstGeom>
            <a:noFill/>
            <a:ln w="38100" cap="sq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42999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2401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7000"/>
            <a:lum/>
          </a:blip>
          <a:srcRect/>
          <a:stretch>
            <a:fillRect l="84000" b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52400" y="28575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3. Pallet trucks-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move palletized loads along predetermined routes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1400" y="462915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Electronics and Communication Engineering – 20EC53I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8" name="Picture 2" descr="360,562 Robot Stock Photos, Pictures &amp; Royalty-Free Images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3867150"/>
            <a:ext cx="762000" cy="819150"/>
          </a:xfrm>
          <a:prstGeom prst="rect">
            <a:avLst/>
          </a:prstGeom>
          <a:noFill/>
        </p:spPr>
      </p:pic>
      <p:pic>
        <p:nvPicPr>
          <p:cNvPr id="7" name="Picture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3400" y="819150"/>
            <a:ext cx="3915321" cy="36390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401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7000"/>
            <a:lum/>
          </a:blip>
          <a:srcRect/>
          <a:stretch>
            <a:fillRect l="84000" b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0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4. Forklift trucks –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0" y="361950"/>
            <a:ext cx="94488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Have ability to pick up and drop off palletized loads both at floor and on stands.</a:t>
            </a:r>
          </a:p>
          <a:p>
            <a:pPr lvl="0" algn="l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They can also stack loads in racks</a:t>
            </a:r>
          </a:p>
          <a:p>
            <a:pPr lvl="0" algn="l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Equipped with sensors so there is no need of human operator.</a:t>
            </a:r>
          </a:p>
          <a:p>
            <a:pPr lvl="0" algn="l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Expensive AGVs so they are applied only in the system where full automation is required.</a:t>
            </a:r>
          </a:p>
          <a:p>
            <a:pPr lvl="0" algn="l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Limited to palletized loads with ability to different height facilities.</a:t>
            </a:r>
          </a:p>
          <a:p>
            <a:pPr marL="342900" lvl="0" indent="-342900" algn="l">
              <a:lnSpc>
                <a:spcPct val="150000"/>
              </a:lnSpc>
            </a:pPr>
            <a:endParaRPr lang="en-US" sz="23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/>
              <a:t>	</a:t>
            </a:r>
            <a:endParaRPr lang="en-IN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581400" y="462915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Electronics and Communication Engineering – 20EC53I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8" name="Picture 2" descr="360,562 Robot Stock Photos, Pictures &amp; Royalty-Free Images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3867150"/>
            <a:ext cx="762000" cy="819150"/>
          </a:xfrm>
          <a:prstGeom prst="rect">
            <a:avLst/>
          </a:prstGeom>
          <a:noFill/>
        </p:spPr>
      </p:pic>
      <p:pic>
        <p:nvPicPr>
          <p:cNvPr id="7" name="Picture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" y="2038350"/>
            <a:ext cx="4191000" cy="2971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401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7000"/>
            <a:lum/>
          </a:blip>
          <a:srcRect/>
          <a:stretch>
            <a:fillRect l="84000" b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5. Light load transporter-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–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0" y="361950"/>
            <a:ext cx="94488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Capacity less than 500lb.</a:t>
            </a:r>
          </a:p>
          <a:p>
            <a:pPr lvl="0" algn="l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Used to handle small light parts over moderate distances.</a:t>
            </a:r>
          </a:p>
          <a:p>
            <a:pPr lvl="0" algn="l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Designed to  operate within limited space</a:t>
            </a:r>
          </a:p>
          <a:p>
            <a:pPr lvl="0" algn="l">
              <a:buFont typeface="Wingdings" pitchFamily="2" charset="2"/>
              <a:buChar char="Ø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l">
              <a:lnSpc>
                <a:spcPct val="150000"/>
              </a:lnSpc>
            </a:pPr>
            <a:endParaRPr lang="en-US" sz="23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/>
              <a:t>	</a:t>
            </a:r>
            <a:endParaRPr lang="en-IN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581400" y="462915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Electronics and Communication Engineering – 20EC53I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8" name="Picture 2" descr="360,562 Robot Stock Photos, Pictures &amp; Royalty-Free Images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3867150"/>
            <a:ext cx="762000" cy="819150"/>
          </a:xfrm>
          <a:prstGeom prst="rect">
            <a:avLst/>
          </a:prstGeom>
          <a:noFill/>
        </p:spPr>
      </p:pic>
      <p:pic>
        <p:nvPicPr>
          <p:cNvPr id="8" name="Picture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" y="1657350"/>
            <a:ext cx="5943600" cy="26168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401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4675</TotalTime>
  <Words>849</Words>
  <Application>Microsoft Office PowerPoint</Application>
  <PresentationFormat>On-screen Show (16:9)</PresentationFormat>
  <Paragraphs>157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Department of Collegiate and Technical Education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Collegiate and Technical Education</dc:title>
  <dc:creator>Prasanna</dc:creator>
  <cp:lastModifiedBy>acer</cp:lastModifiedBy>
  <cp:revision>266</cp:revision>
  <dcterms:created xsi:type="dcterms:W3CDTF">2020-10-31T00:40:04Z</dcterms:created>
  <dcterms:modified xsi:type="dcterms:W3CDTF">2023-02-02T05:32:48Z</dcterms:modified>
</cp:coreProperties>
</file>