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76" r:id="rId3"/>
    <p:sldId id="26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7F89CA-E409-4166-A835-164AD4E59B77}">
          <p14:sldIdLst>
            <p14:sldId id="256"/>
            <p14:sldId id="276"/>
            <p14:sldId id="267"/>
            <p14:sldId id="259"/>
            <p14:sldId id="260"/>
            <p14:sldId id="261"/>
            <p14:sldId id="262"/>
            <p14:sldId id="263"/>
          </p14:sldIdLst>
        </p14:section>
        <p14:section name="Untitled Section" id="{FA409CA0-2A1E-43BD-A880-A3BE69706A0E}">
          <p14:sldIdLst>
            <p14:sldId id="264"/>
            <p14:sldId id="265"/>
            <p14:sldId id="266"/>
            <p14:sldId id="268"/>
            <p14:sldId id="269"/>
            <p14:sldId id="270"/>
            <p14:sldId id="271"/>
            <p14:sldId id="272"/>
            <p14:sldId id="273"/>
            <p14:sldId id="274"/>
            <p14:sldId id="275"/>
            <p14:sldId id="277"/>
            <p14:sldId id="278"/>
            <p14:sldId id="279"/>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77117684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90584113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481681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30467593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83776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39738924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6287720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17424457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7244156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77708-962C-4B7E-99EF-3FBBB24F23CD}"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111879075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77708-962C-4B7E-99EF-3FBBB24F23CD}"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269687476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77708-962C-4B7E-99EF-3FBBB24F23CD}"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6359634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77708-962C-4B7E-99EF-3FBBB24F23CD}"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95411160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77708-962C-4B7E-99EF-3FBBB24F23CD}"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313225272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77708-962C-4B7E-99EF-3FBBB24F23CD}"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313A6-E8E8-4A63-BC47-755DA5EEC80F}" type="slidenum">
              <a:rPr lang="en-IN" smtClean="0"/>
              <a:t>‹#›</a:t>
            </a:fld>
            <a:endParaRPr lang="en-IN"/>
          </a:p>
        </p:txBody>
      </p:sp>
    </p:spTree>
    <p:extLst>
      <p:ext uri="{BB962C8B-B14F-4D97-AF65-F5344CB8AC3E}">
        <p14:creationId xmlns:p14="http://schemas.microsoft.com/office/powerpoint/2010/main" val="387702959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313A6-E8E8-4A63-BC47-755DA5EEC80F}" type="slidenum">
              <a:rPr lang="en-IN" smtClean="0"/>
              <a:t>‹#›</a:t>
            </a:fld>
            <a:endParaRPr lang="en-IN"/>
          </a:p>
        </p:txBody>
      </p:sp>
      <p:sp>
        <p:nvSpPr>
          <p:cNvPr id="5" name="Date Placeholder 4"/>
          <p:cNvSpPr>
            <a:spLocks noGrp="1"/>
          </p:cNvSpPr>
          <p:nvPr>
            <p:ph type="dt" sz="half" idx="10"/>
          </p:nvPr>
        </p:nvSpPr>
        <p:spPr/>
        <p:txBody>
          <a:bodyPr/>
          <a:lstStyle/>
          <a:p>
            <a:fld id="{2F777708-962C-4B7E-99EF-3FBBB24F23CD}" type="datetimeFigureOut">
              <a:rPr lang="en-IN" smtClean="0"/>
              <a:t>16-12-2022</a:t>
            </a:fld>
            <a:endParaRPr lang="en-IN"/>
          </a:p>
        </p:txBody>
      </p:sp>
    </p:spTree>
    <p:extLst>
      <p:ext uri="{BB962C8B-B14F-4D97-AF65-F5344CB8AC3E}">
        <p14:creationId xmlns:p14="http://schemas.microsoft.com/office/powerpoint/2010/main" val="239041433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777708-962C-4B7E-99EF-3FBBB24F23CD}" type="datetimeFigureOut">
              <a:rPr lang="en-IN" smtClean="0"/>
              <a:t>16-12-2022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2313A6-E8E8-4A63-BC47-755DA5EEC80F}" type="slidenum">
              <a:rPr lang="en-IN" smtClean="0"/>
              <a:t>‹#›</a:t>
            </a:fld>
            <a:endParaRPr lang="en-IN"/>
          </a:p>
        </p:txBody>
      </p:sp>
    </p:spTree>
    <p:extLst>
      <p:ext uri="{BB962C8B-B14F-4D97-AF65-F5344CB8AC3E}">
        <p14:creationId xmlns:p14="http://schemas.microsoft.com/office/powerpoint/2010/main" val="39853288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Google Shape;84;p13">
            <a:extLst>
              <a:ext uri="{FF2B5EF4-FFF2-40B4-BE49-F238E27FC236}">
                <a16:creationId xmlns:a16="http://schemas.microsoft.com/office/drawing/2014/main" id="{8CC626C8-AECA-AE1C-4AAF-FF8231C85969}"/>
              </a:ext>
            </a:extLst>
          </p:cNvPr>
          <p:cNvSpPr/>
          <p:nvPr/>
        </p:nvSpPr>
        <p:spPr>
          <a:xfrm>
            <a:off x="1" y="8626"/>
            <a:ext cx="12192000" cy="2053087"/>
          </a:xfrm>
          <a:prstGeom prst="rect">
            <a:avLst/>
          </a:prstGeom>
          <a:solidFill>
            <a:schemeClr val="accent5">
              <a:lumMod val="75000"/>
              <a:alpha val="39000"/>
            </a:schemeClr>
          </a:solidFill>
          <a:ln w="38100">
            <a:solidFill>
              <a:schemeClr val="tx1"/>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2400" u="heavy"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400" u="heavy" dirty="0">
              <a:solidFill>
                <a:srgbClr val="833C0B"/>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400" u="heavy" dirty="0">
              <a:solidFill>
                <a:srgbClr val="833C0B"/>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2400" b="1" u="heavy" dirty="0">
                <a:solidFill>
                  <a:srgbClr val="833C0B"/>
                </a:solidFill>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rPr>
              <a:t>Department Of Collegiate And Technical Education     Diploma In E&amp;CE                              </a:t>
            </a:r>
            <a:endParaRPr lang="en-IN" sz="24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gn="ctr" rtl="0">
              <a:spcBef>
                <a:spcPts val="0"/>
              </a:spcBef>
              <a:spcAft>
                <a:spcPts val="0"/>
              </a:spcAft>
              <a:buNone/>
            </a:pPr>
            <a:endParaRPr sz="1800" b="1" i="0" u="none" strike="noStrike" cap="none" dirty="0">
              <a:solidFill>
                <a:schemeClr val="lt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0426ED1E-587A-8D0F-5F9C-86EE8C937FE4}"/>
              </a:ext>
            </a:extLst>
          </p:cNvPr>
          <p:cNvPicPr>
            <a:picLocks noChangeAspect="1"/>
          </p:cNvPicPr>
          <p:nvPr/>
        </p:nvPicPr>
        <p:blipFill>
          <a:blip r:embed="rId2"/>
          <a:stretch>
            <a:fillRect/>
          </a:stretch>
        </p:blipFill>
        <p:spPr>
          <a:xfrm>
            <a:off x="5665929" y="139408"/>
            <a:ext cx="860142" cy="741872"/>
          </a:xfrm>
          <a:prstGeom prst="rect">
            <a:avLst/>
          </a:prstGeom>
        </p:spPr>
      </p:pic>
      <p:sp>
        <p:nvSpPr>
          <p:cNvPr id="9" name="TextBox 1">
            <a:extLst>
              <a:ext uri="{FF2B5EF4-FFF2-40B4-BE49-F238E27FC236}">
                <a16:creationId xmlns:a16="http://schemas.microsoft.com/office/drawing/2014/main" id="{B3F3A2CA-67A6-9F0E-404B-9E1A9F1D8244}"/>
              </a:ext>
            </a:extLst>
          </p:cNvPr>
          <p:cNvSpPr txBox="1"/>
          <p:nvPr/>
        </p:nvSpPr>
        <p:spPr>
          <a:xfrm>
            <a:off x="5132748" y="881280"/>
            <a:ext cx="212206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latin typeface="Calibri" panose="020F0502020204030204" pitchFamily="34" charset="0"/>
                <a:cs typeface="Calibri" panose="020F0502020204030204" pitchFamily="34" charset="0"/>
              </a:rPr>
              <a:t>Government of Karnataka</a:t>
            </a:r>
            <a:endParaRPr lang="en-IN" b="1" dirty="0">
              <a:latin typeface="Calibri" panose="020F0502020204030204" pitchFamily="34" charset="0"/>
              <a:cs typeface="Calibri" panose="020F0502020204030204" pitchFamily="34" charset="0"/>
            </a:endParaRPr>
          </a:p>
        </p:txBody>
      </p:sp>
      <p:sp>
        <p:nvSpPr>
          <p:cNvPr id="17" name="Subtitle 2">
            <a:extLst>
              <a:ext uri="{FF2B5EF4-FFF2-40B4-BE49-F238E27FC236}">
                <a16:creationId xmlns:a16="http://schemas.microsoft.com/office/drawing/2014/main" id="{DD07298C-539D-D5CE-7725-0DDA7698892A}"/>
              </a:ext>
            </a:extLst>
          </p:cNvPr>
          <p:cNvSpPr>
            <a:spLocks noGrp="1"/>
          </p:cNvSpPr>
          <p:nvPr>
            <p:ph type="subTitle" idx="1"/>
          </p:nvPr>
        </p:nvSpPr>
        <p:spPr>
          <a:xfrm>
            <a:off x="833120" y="2306320"/>
            <a:ext cx="10759440" cy="3911600"/>
          </a:xfrm>
        </p:spPr>
        <p:txBody>
          <a:bodyPr rtlCol="0">
            <a:noAutofit/>
          </a:bodyPr>
          <a:lstStyle/>
          <a:p>
            <a:pPr defTabSz="1005815" fontAlgn="auto">
              <a:spcAft>
                <a:spcPts val="0"/>
              </a:spcAft>
              <a:defRPr/>
            </a:pPr>
            <a:endParaRPr lang="en-US" sz="2400" b="1" dirty="0">
              <a:solidFill>
                <a:srgbClr val="002060"/>
              </a:solidFill>
              <a:latin typeface="Times New Roman" pitchFamily="18" charset="0"/>
              <a:cs typeface="Times New Roman" pitchFamily="18" charset="0"/>
            </a:endParaRPr>
          </a:p>
          <a:p>
            <a:pPr defTabSz="1005815" fontAlgn="auto">
              <a:spcAft>
                <a:spcPts val="0"/>
              </a:spcAft>
              <a:defRPr/>
            </a:pPr>
            <a:endParaRPr lang="en-US" sz="2400" b="1" dirty="0">
              <a:solidFill>
                <a:srgbClr val="002060"/>
              </a:solidFill>
              <a:latin typeface="Times New Roman" pitchFamily="18" charset="0"/>
              <a:cs typeface="Times New Roman" pitchFamily="18" charset="0"/>
            </a:endParaRPr>
          </a:p>
          <a:p>
            <a:pPr defTabSz="1005815" fontAlgn="auto">
              <a:spcAft>
                <a:spcPts val="0"/>
              </a:spcAft>
              <a:defRPr/>
            </a:pPr>
            <a:r>
              <a:rPr lang="en-US" sz="3200" b="1" dirty="0">
                <a:solidFill>
                  <a:srgbClr val="002060"/>
                </a:solidFill>
                <a:latin typeface="Times New Roman" pitchFamily="18" charset="0"/>
                <a:cs typeface="Times New Roman" pitchFamily="18" charset="0"/>
              </a:rPr>
              <a:t>Electronics &amp; communications Engineering</a:t>
            </a:r>
          </a:p>
          <a:p>
            <a:pPr defTabSz="1005815" fontAlgn="auto">
              <a:spcAft>
                <a:spcPts val="0"/>
              </a:spcAft>
              <a:defRPr/>
            </a:pPr>
            <a:r>
              <a:rPr lang="en-US" sz="2400" b="1" dirty="0">
                <a:solidFill>
                  <a:srgbClr val="7030A0"/>
                </a:solidFill>
                <a:latin typeface="Times New Roman" pitchFamily="18" charset="0"/>
                <a:cs typeface="Times New Roman" pitchFamily="18" charset="0"/>
              </a:rPr>
              <a:t>Automation &amp; Robotics (V Semester)</a:t>
            </a:r>
          </a:p>
          <a:p>
            <a:pPr defTabSz="1005815" fontAlgn="auto">
              <a:spcAft>
                <a:spcPts val="0"/>
              </a:spcAft>
              <a:defRPr/>
            </a:pPr>
            <a:r>
              <a:rPr lang="en-US" sz="2400" b="1" dirty="0">
                <a:solidFill>
                  <a:srgbClr val="FF0000"/>
                </a:solidFill>
                <a:latin typeface="Times New Roman" pitchFamily="18" charset="0"/>
                <a:cs typeface="Times New Roman" pitchFamily="18" charset="0"/>
              </a:rPr>
              <a:t>Week-8 : Session : </a:t>
            </a:r>
            <a:r>
              <a:rPr lang="en-US" b="1" dirty="0">
                <a:solidFill>
                  <a:srgbClr val="FF0000"/>
                </a:solidFill>
                <a:latin typeface="Times New Roman" pitchFamily="18" charset="0"/>
                <a:cs typeface="Times New Roman" pitchFamily="18" charset="0"/>
              </a:rPr>
              <a:t>2</a:t>
            </a:r>
            <a:endParaRPr lang="en-US" sz="2400" b="1" dirty="0">
              <a:solidFill>
                <a:srgbClr val="FF0000"/>
              </a:solidFill>
              <a:latin typeface="Times New Roman" pitchFamily="18" charset="0"/>
              <a:cs typeface="Times New Roman" pitchFamily="18" charset="0"/>
            </a:endParaRPr>
          </a:p>
          <a:p>
            <a:pPr defTabSz="1005815" fontAlgn="auto">
              <a:spcAft>
                <a:spcPts val="0"/>
              </a:spcAft>
              <a:defRPr/>
            </a:pPr>
            <a:endParaRPr lang="en-US" sz="2400" b="1" dirty="0">
              <a:solidFill>
                <a:srgbClr val="FF0000"/>
              </a:solidFill>
              <a:latin typeface="Times New Roman" pitchFamily="18" charset="0"/>
              <a:cs typeface="Times New Roman" pitchFamily="18" charset="0"/>
            </a:endParaRPr>
          </a:p>
        </p:txBody>
      </p:sp>
      <p:pic>
        <p:nvPicPr>
          <p:cNvPr id="20" name="Picture 19">
            <a:extLst>
              <a:ext uri="{FF2B5EF4-FFF2-40B4-BE49-F238E27FC236}">
                <a16:creationId xmlns:a16="http://schemas.microsoft.com/office/drawing/2014/main" id="{BDC10253-B602-1502-49B8-A1EEAE737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29342610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837D-DD94-C39E-AC06-38392D4EB95D}"/>
              </a:ext>
            </a:extLst>
          </p:cNvPr>
          <p:cNvSpPr>
            <a:spLocks noGrp="1"/>
          </p:cNvSpPr>
          <p:nvPr>
            <p:ph type="title"/>
          </p:nvPr>
        </p:nvSpPr>
        <p:spPr>
          <a:xfrm>
            <a:off x="838200" y="123290"/>
            <a:ext cx="10515600" cy="1058238"/>
          </a:xfrm>
        </p:spPr>
        <p:txBody>
          <a:bodyPr>
            <a:normAutofit fontScale="90000"/>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CLASSIFICATION OF ROBOTS</a:t>
            </a:r>
            <a:br>
              <a:rPr lang="en-IN" sz="20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sz="4800" b="1" u="sng" dirty="0"/>
          </a:p>
        </p:txBody>
      </p:sp>
      <p:sp>
        <p:nvSpPr>
          <p:cNvPr id="3" name="Content Placeholder 2">
            <a:extLst>
              <a:ext uri="{FF2B5EF4-FFF2-40B4-BE49-F238E27FC236}">
                <a16:creationId xmlns:a16="http://schemas.microsoft.com/office/drawing/2014/main" id="{CCF5C070-4008-1F36-0431-546AC10753A3}"/>
              </a:ext>
            </a:extLst>
          </p:cNvPr>
          <p:cNvSpPr>
            <a:spLocks noGrp="1"/>
          </p:cNvSpPr>
          <p:nvPr>
            <p:ph idx="1"/>
          </p:nvPr>
        </p:nvSpPr>
        <p:spPr>
          <a:xfrm>
            <a:off x="838200" y="503434"/>
            <a:ext cx="10515600" cy="5673529"/>
          </a:xfrm>
        </p:spPr>
        <p:txBody>
          <a:bodyPr/>
          <a:lstStyle/>
          <a:p>
            <a:pPr algn="just">
              <a:lnSpc>
                <a:spcPct val="150000"/>
              </a:lnSpc>
              <a:spcAft>
                <a:spcPts val="800"/>
              </a:spcAft>
              <a:buFont typeface="Wingdings" panose="05000000000000000000" pitchFamily="2" charset="2"/>
              <a:buChar char="Ø"/>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BASED ON THE TYPE OF TASKS PERFORMED</a:t>
            </a:r>
          </a:p>
          <a:p>
            <a:pPr algn="just">
              <a:lnSpc>
                <a:spcPct val="150000"/>
              </a:lnSpc>
              <a:spcAft>
                <a:spcPts val="800"/>
              </a:spcAft>
            </a:pP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Point-to-Point Robots  </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Example: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Unimate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2000, T3, NPT    </a:t>
            </a:r>
          </a:p>
          <a:p>
            <a:pPr algn="just">
              <a:lnSpc>
                <a:spcPct val="150000"/>
              </a:lnSpc>
              <a:spcAft>
                <a:spcPts val="800"/>
              </a:spcAf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Continuous Path Robots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Examples: PUMA, CRS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D66F7A9-F41D-C16B-AD49-15345C589433}"/>
              </a:ext>
            </a:extLst>
          </p:cNvPr>
          <p:cNvPicPr>
            <a:picLocks noChangeAspect="1"/>
          </p:cNvPicPr>
          <p:nvPr/>
        </p:nvPicPr>
        <p:blipFill>
          <a:blip r:embed="rId2"/>
          <a:stretch>
            <a:fillRect/>
          </a:stretch>
        </p:blipFill>
        <p:spPr>
          <a:xfrm>
            <a:off x="4276760" y="2214880"/>
            <a:ext cx="3485480" cy="2740360"/>
          </a:xfrm>
          <a:prstGeom prst="rect">
            <a:avLst/>
          </a:prstGeom>
        </p:spPr>
      </p:pic>
      <p:pic>
        <p:nvPicPr>
          <p:cNvPr id="5" name="Picture 4">
            <a:extLst>
              <a:ext uri="{FF2B5EF4-FFF2-40B4-BE49-F238E27FC236}">
                <a16:creationId xmlns:a16="http://schemas.microsoft.com/office/drawing/2014/main" id="{4E0E898D-C90E-1A6B-0E6B-9A5826926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267574806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4736-E6F1-D61E-99FF-6207EC3EA015}"/>
              </a:ext>
            </a:extLst>
          </p:cNvPr>
          <p:cNvSpPr>
            <a:spLocks noGrp="1"/>
          </p:cNvSpPr>
          <p:nvPr>
            <p:ph type="title"/>
          </p:nvPr>
        </p:nvSpPr>
        <p:spPr>
          <a:xfrm>
            <a:off x="838200" y="71121"/>
            <a:ext cx="10515600" cy="772159"/>
          </a:xfrm>
        </p:spPr>
        <p:txBody>
          <a:bodyPr>
            <a:normAutofit/>
          </a:bodyPr>
          <a:lstStyle/>
          <a:p>
            <a:r>
              <a:rPr lang="en-IN" sz="2000" b="1" u="sng" dirty="0">
                <a:effectLst/>
                <a:latin typeface="Times New Roman" panose="02020603050405020304" pitchFamily="18" charset="0"/>
                <a:ea typeface="Calibri" panose="020F0502020204030204" pitchFamily="34" charset="0"/>
              </a:rPr>
              <a:t>BASED ON THE TYPE OF CONTROLLERS</a:t>
            </a:r>
            <a:endParaRPr lang="en-IN" sz="4800" b="1" dirty="0"/>
          </a:p>
        </p:txBody>
      </p:sp>
      <p:sp>
        <p:nvSpPr>
          <p:cNvPr id="3" name="Content Placeholder 2">
            <a:extLst>
              <a:ext uri="{FF2B5EF4-FFF2-40B4-BE49-F238E27FC236}">
                <a16:creationId xmlns:a16="http://schemas.microsoft.com/office/drawing/2014/main" id="{DFFDE40A-42BB-AF90-24D0-5B937216ED1D}"/>
              </a:ext>
            </a:extLst>
          </p:cNvPr>
          <p:cNvSpPr>
            <a:spLocks noGrp="1"/>
          </p:cNvSpPr>
          <p:nvPr>
            <p:ph idx="1"/>
          </p:nvPr>
        </p:nvSpPr>
        <p:spPr>
          <a:xfrm>
            <a:off x="838200" y="670560"/>
            <a:ext cx="10515600" cy="5506403"/>
          </a:xfrm>
        </p:spPr>
        <p:txBody>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 Non-Servo-Controlled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Open-loop control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Examples: Seiko PN-100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Less accurate and less expensive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Servo-Controlled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Closed-loop control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Examples: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Unimate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2000, PUMA, T3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More accurate and more expensive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242BDA5-9859-BC12-5594-C99C132D9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31911954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3CA5-3A48-866F-7A32-B86735C977AD}"/>
              </a:ext>
            </a:extLst>
          </p:cNvPr>
          <p:cNvSpPr>
            <a:spLocks noGrp="1"/>
          </p:cNvSpPr>
          <p:nvPr>
            <p:ph type="title"/>
          </p:nvPr>
        </p:nvSpPr>
        <p:spPr>
          <a:xfrm>
            <a:off x="838200" y="81281"/>
            <a:ext cx="10515600" cy="1188719"/>
          </a:xfrm>
        </p:spPr>
        <p:txBody>
          <a:bodyPr>
            <a:normAutofit/>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BASED ON CONFIGURATION </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endParaRPr lang="en-IN" sz="4800" b="1" dirty="0"/>
          </a:p>
        </p:txBody>
      </p:sp>
      <p:sp>
        <p:nvSpPr>
          <p:cNvPr id="3" name="Content Placeholder 2">
            <a:extLst>
              <a:ext uri="{FF2B5EF4-FFF2-40B4-BE49-F238E27FC236}">
                <a16:creationId xmlns:a16="http://schemas.microsoft.com/office/drawing/2014/main" id="{667029CF-DAA4-8F81-5DA5-715862D3A1D7}"/>
              </a:ext>
            </a:extLst>
          </p:cNvPr>
          <p:cNvSpPr>
            <a:spLocks noGrp="1"/>
          </p:cNvSpPr>
          <p:nvPr>
            <p:ph idx="1"/>
          </p:nvPr>
        </p:nvSpPr>
        <p:spPr>
          <a:xfrm>
            <a:off x="599440" y="599440"/>
            <a:ext cx="10754360" cy="5577523"/>
          </a:xfrm>
        </p:spPr>
        <p:txBody>
          <a:bodyPr/>
          <a:lstStyle/>
          <a:p>
            <a:pPr marL="457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(Coordinate system) of the Robot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Cartesian Coordinate Robots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Linear movement along three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different axes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Have either sliding or prismatic</a:t>
            </a:r>
          </a:p>
          <a:p>
            <a:pPr marL="0" lv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joints, that is, SSS or PPP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Rigid and accurate  Suitable for pick and place type </a:t>
            </a:r>
          </a:p>
          <a:p>
            <a:pPr marL="0" lv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operations</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Examples: IBM’s RS -1, Sigma robot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7BEAD93-AD6F-9091-9D61-EB9C206E1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408378637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CBB8-0C23-CD79-1A34-8B0729F62E63}"/>
              </a:ext>
            </a:extLst>
          </p:cNvPr>
          <p:cNvSpPr>
            <a:spLocks noGrp="1"/>
          </p:cNvSpPr>
          <p:nvPr>
            <p:ph idx="1"/>
          </p:nvPr>
        </p:nvSpPr>
        <p:spPr>
          <a:xfrm>
            <a:off x="838200" y="731520"/>
            <a:ext cx="10515600" cy="5587683"/>
          </a:xfrm>
        </p:spPr>
        <p:txBody>
          <a:bodyPr/>
          <a:lstStyle/>
          <a:p>
            <a:pPr marL="0" lvl="0" indent="0" algn="just">
              <a:lnSpc>
                <a:spcPct val="150000"/>
              </a:lnSpc>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2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Cylindrical Coordinate Robots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Two linear and one rotary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65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movements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Represented as TPP, TSS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Used to handle parts/ objects in manufacturing.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Cannot reach the objects lying on the floor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Poor dynamic performance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65200"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Examples: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Versatran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600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3660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57DB17C-AE37-4835-1844-A8A9BB54A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38836753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E810E-68C9-432A-0785-C29ADF0CEF2B}"/>
              </a:ext>
            </a:extLst>
          </p:cNvPr>
          <p:cNvSpPr>
            <a:spLocks noGrp="1"/>
          </p:cNvSpPr>
          <p:nvPr>
            <p:ph idx="1"/>
          </p:nvPr>
        </p:nvSpPr>
        <p:spPr>
          <a:xfrm>
            <a:off x="274320" y="121920"/>
            <a:ext cx="11673840" cy="6532880"/>
          </a:xfrm>
        </p:spPr>
        <p:txBody>
          <a:bodyPr>
            <a:normAutofit fontScale="92500" lnSpcReduction="10000"/>
          </a:bodyPr>
          <a:lstStyle/>
          <a:p>
            <a:pPr marL="0" lv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Spherical Coordinate or Polar Coordinate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One linear and two rotary movement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Represented as TRP, TRS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Suitable for handling parts/objects in manufacturing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Can pick up objects lying on the floor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Poor dynamic performance  Examples: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Unimate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2000B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   Revolute Coordinate or Articulated Coordinate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Rotary movement about three independent axes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Represented as TRR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Suitable for handling parts/components in manufacturing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Rigidity and accuracy may not be good enough</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Examples: T3, PUMA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5D530C8-0B32-8CB8-FDDB-513FA3593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402072935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4F3E-B032-71BD-8FC3-F23B2907989A}"/>
              </a:ext>
            </a:extLst>
          </p:cNvPr>
          <p:cNvSpPr>
            <a:spLocks noGrp="1"/>
          </p:cNvSpPr>
          <p:nvPr>
            <p:ph type="title"/>
          </p:nvPr>
        </p:nvSpPr>
        <p:spPr>
          <a:xfrm>
            <a:off x="838200" y="1"/>
            <a:ext cx="10515600" cy="681036"/>
          </a:xfrm>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BASED ON MOBILITY LEVELS</a:t>
            </a:r>
            <a:endParaRPr lang="en-IN" sz="4800" b="1" dirty="0"/>
          </a:p>
        </p:txBody>
      </p:sp>
      <p:sp>
        <p:nvSpPr>
          <p:cNvPr id="3" name="Content Placeholder 2">
            <a:extLst>
              <a:ext uri="{FF2B5EF4-FFF2-40B4-BE49-F238E27FC236}">
                <a16:creationId xmlns:a16="http://schemas.microsoft.com/office/drawing/2014/main" id="{CF1B99B3-1538-D38D-0AB1-54F249F6C184}"/>
              </a:ext>
            </a:extLst>
          </p:cNvPr>
          <p:cNvSpPr>
            <a:spLocks noGrp="1"/>
          </p:cNvSpPr>
          <p:nvPr>
            <p:ph idx="1"/>
          </p:nvPr>
        </p:nvSpPr>
        <p:spPr>
          <a:xfrm>
            <a:off x="741680" y="609600"/>
            <a:ext cx="10749280" cy="5882640"/>
          </a:xfrm>
        </p:spPr>
        <p:txBody>
          <a:bodyPr/>
          <a:lstStyle/>
          <a:p>
            <a:pPr marL="342900" lvl="0" indent="-342900" algn="just">
              <a:lnSpc>
                <a:spcPct val="150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Robots with fixed base (also known as manipulators)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Serial      Ex: PUMA, CRS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Parallel   Ex: Stewart platform </a:t>
            </a:r>
          </a:p>
          <a:p>
            <a:pPr marL="0" lvl="0" indent="0" algn="just">
              <a:lnSpc>
                <a:spcPct val="150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Mobile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Wheeled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Tracked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Multi-legged robots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2ED8A9-AB92-2A6C-5804-8B113B69E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95785115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9E22-B344-F59A-0D33-64224D4DE014}"/>
              </a:ext>
            </a:extLst>
          </p:cNvPr>
          <p:cNvSpPr>
            <a:spLocks noGrp="1"/>
          </p:cNvSpPr>
          <p:nvPr>
            <p:ph type="title"/>
          </p:nvPr>
        </p:nvSpPr>
        <p:spPr>
          <a:xfrm>
            <a:off x="838200" y="0"/>
            <a:ext cx="10515600" cy="1300479"/>
          </a:xfrm>
        </p:spPr>
        <p:txBody>
          <a:bodyPr>
            <a:normAutofit/>
          </a:bodyPr>
          <a:lstStyle/>
          <a:p>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Fig: Six-legged Robot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728AC61-1F9F-FE4B-FC57-7E47C2E0A8AD}"/>
              </a:ext>
            </a:extLst>
          </p:cNvPr>
          <p:cNvPicPr>
            <a:picLocks noGrp="1" noChangeAspect="1"/>
          </p:cNvPicPr>
          <p:nvPr>
            <p:ph idx="1"/>
          </p:nvPr>
        </p:nvPicPr>
        <p:blipFill>
          <a:blip r:embed="rId2"/>
          <a:stretch>
            <a:fillRect/>
          </a:stretch>
        </p:blipFill>
        <p:spPr>
          <a:xfrm>
            <a:off x="1893570" y="1132840"/>
            <a:ext cx="7555230" cy="4592320"/>
          </a:xfrm>
          <a:prstGeom prst="rect">
            <a:avLst/>
          </a:prstGeom>
        </p:spPr>
      </p:pic>
      <p:pic>
        <p:nvPicPr>
          <p:cNvPr id="5" name="Picture 4">
            <a:extLst>
              <a:ext uri="{FF2B5EF4-FFF2-40B4-BE49-F238E27FC236}">
                <a16:creationId xmlns:a16="http://schemas.microsoft.com/office/drawing/2014/main" id="{53D4D80F-F7E6-94BF-6EDA-D8C3375D9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41027399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ED86-F209-F755-4BCF-D91EBAF123CE}"/>
              </a:ext>
            </a:extLst>
          </p:cNvPr>
          <p:cNvSpPr>
            <a:spLocks noGrp="1"/>
          </p:cNvSpPr>
          <p:nvPr>
            <p:ph type="title"/>
          </p:nvPr>
        </p:nvSpPr>
        <p:spPr>
          <a:xfrm>
            <a:off x="838200" y="1"/>
            <a:ext cx="10515600" cy="1554479"/>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Fig: Wheeled Robot</a:t>
            </a:r>
            <a:br>
              <a:rPr lang="en-IN" sz="2400" b="1" dirty="0">
                <a:effectLst/>
                <a:latin typeface="Calibri" panose="020F0502020204030204" pitchFamily="34" charset="0"/>
                <a:ea typeface="Calibri" panose="020F0502020204030204" pitchFamily="34" charset="0"/>
                <a:cs typeface="Times New Roman" panose="02020603050405020304" pitchFamily="18" charset="0"/>
              </a:rPr>
            </a:br>
            <a:endParaRPr lang="en-IN" sz="5400" b="1" dirty="0"/>
          </a:p>
        </p:txBody>
      </p:sp>
      <p:pic>
        <p:nvPicPr>
          <p:cNvPr id="4" name="Content Placeholder 3">
            <a:extLst>
              <a:ext uri="{FF2B5EF4-FFF2-40B4-BE49-F238E27FC236}">
                <a16:creationId xmlns:a16="http://schemas.microsoft.com/office/drawing/2014/main" id="{52BD153C-5A3C-FE3C-6CE5-19852669B08D}"/>
              </a:ext>
            </a:extLst>
          </p:cNvPr>
          <p:cNvPicPr>
            <a:picLocks noGrp="1" noChangeAspect="1"/>
          </p:cNvPicPr>
          <p:nvPr>
            <p:ph idx="1"/>
          </p:nvPr>
        </p:nvPicPr>
        <p:blipFill>
          <a:blip r:embed="rId2"/>
          <a:stretch>
            <a:fillRect/>
          </a:stretch>
        </p:blipFill>
        <p:spPr>
          <a:xfrm>
            <a:off x="1554480" y="772160"/>
            <a:ext cx="8493760" cy="5618480"/>
          </a:xfrm>
          <a:prstGeom prst="rect">
            <a:avLst/>
          </a:prstGeom>
        </p:spPr>
      </p:pic>
      <p:pic>
        <p:nvPicPr>
          <p:cNvPr id="5" name="Picture 4">
            <a:extLst>
              <a:ext uri="{FF2B5EF4-FFF2-40B4-BE49-F238E27FC236}">
                <a16:creationId xmlns:a16="http://schemas.microsoft.com/office/drawing/2014/main" id="{7C1B4A2B-D0B1-6A84-A7FE-65440AC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29334943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27B7-E012-01E7-1ED1-E605F3B96C6E}"/>
              </a:ext>
            </a:extLst>
          </p:cNvPr>
          <p:cNvSpPr>
            <a:spLocks noGrp="1"/>
          </p:cNvSpPr>
          <p:nvPr>
            <p:ph type="title"/>
          </p:nvPr>
        </p:nvSpPr>
        <p:spPr>
          <a:xfrm>
            <a:off x="838200" y="81281"/>
            <a:ext cx="10515600" cy="1148079"/>
          </a:xfrm>
        </p:spPr>
        <p:txBody>
          <a:bodyPr>
            <a:normAutofit/>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 VOLUME: </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endParaRPr lang="en-IN" sz="4800" b="1" dirty="0"/>
          </a:p>
        </p:txBody>
      </p:sp>
      <p:sp>
        <p:nvSpPr>
          <p:cNvPr id="3" name="Content Placeholder 2">
            <a:extLst>
              <a:ext uri="{FF2B5EF4-FFF2-40B4-BE49-F238E27FC236}">
                <a16:creationId xmlns:a16="http://schemas.microsoft.com/office/drawing/2014/main" id="{65370964-9805-E258-12A0-11EDF338B9BC}"/>
              </a:ext>
            </a:extLst>
          </p:cNvPr>
          <p:cNvSpPr>
            <a:spLocks noGrp="1"/>
          </p:cNvSpPr>
          <p:nvPr>
            <p:ph idx="1"/>
          </p:nvPr>
        </p:nvSpPr>
        <p:spPr>
          <a:xfrm>
            <a:off x="838200" y="792480"/>
            <a:ext cx="10515600" cy="5527040"/>
          </a:xfrm>
        </p:spPr>
        <p:txBody>
          <a:bodyPr/>
          <a:lstStyle/>
          <a:p>
            <a:pPr>
              <a:lnSpc>
                <a:spcPct val="150000"/>
              </a:lnSpc>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refers to the space with in the robot can operate, that is robot can reach. It is determined by its physical configuration, size and the limits of its arm and joint manipulations. For instance, the work volume of a polar-co-ordinate system will be a partial sphere, that of a joined arm robot will be somewhat irregular and so 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D7A0B70-192F-30DE-9552-EE045BE4F3BD}"/>
              </a:ext>
            </a:extLst>
          </p:cNvPr>
          <p:cNvPicPr>
            <a:picLocks noChangeAspect="1"/>
          </p:cNvPicPr>
          <p:nvPr/>
        </p:nvPicPr>
        <p:blipFill>
          <a:blip r:embed="rId2"/>
          <a:stretch>
            <a:fillRect/>
          </a:stretch>
        </p:blipFill>
        <p:spPr>
          <a:xfrm>
            <a:off x="2570480" y="2946400"/>
            <a:ext cx="6543040" cy="2915920"/>
          </a:xfrm>
          <a:prstGeom prst="rect">
            <a:avLst/>
          </a:prstGeom>
        </p:spPr>
      </p:pic>
      <p:pic>
        <p:nvPicPr>
          <p:cNvPr id="5" name="Picture 4">
            <a:extLst>
              <a:ext uri="{FF2B5EF4-FFF2-40B4-BE49-F238E27FC236}">
                <a16:creationId xmlns:a16="http://schemas.microsoft.com/office/drawing/2014/main" id="{AAA7CA5A-F7D5-B990-240C-60EB9DEA2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2480" y="-83244"/>
            <a:ext cx="1312604" cy="1312604"/>
          </a:xfrm>
          <a:prstGeom prst="rect">
            <a:avLst/>
          </a:prstGeom>
        </p:spPr>
      </p:pic>
    </p:spTree>
    <p:extLst>
      <p:ext uri="{BB962C8B-B14F-4D97-AF65-F5344CB8AC3E}">
        <p14:creationId xmlns:p14="http://schemas.microsoft.com/office/powerpoint/2010/main" val="7335420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7D79-0CEE-ACEB-E44B-94811B0C6E9D}"/>
              </a:ext>
            </a:extLst>
          </p:cNvPr>
          <p:cNvSpPr>
            <a:spLocks noGrp="1"/>
          </p:cNvSpPr>
          <p:nvPr>
            <p:ph type="title"/>
          </p:nvPr>
        </p:nvSpPr>
        <p:spPr>
          <a:xfrm>
            <a:off x="838200" y="71121"/>
            <a:ext cx="10515600" cy="1971039"/>
          </a:xfrm>
        </p:spPr>
        <p:txBody>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DEXTROUS WORKSPACE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71929F-E1CB-26B5-5796-00EDC8E72227}"/>
              </a:ext>
            </a:extLst>
          </p:cNvPr>
          <p:cNvSpPr>
            <a:spLocks noGrp="1"/>
          </p:cNvSpPr>
          <p:nvPr>
            <p:ph idx="1"/>
          </p:nvPr>
        </p:nvSpPr>
        <p:spPr>
          <a:xfrm>
            <a:off x="558800" y="1717040"/>
            <a:ext cx="10795000" cy="4013200"/>
          </a:xfrm>
        </p:spPr>
        <p:txBody>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 is the volume of space, which the robot’s end-effector can reach with various orientations</a:t>
            </a:r>
          </a:p>
          <a:p>
            <a:pPr algn="just">
              <a:lnSpc>
                <a:spcPct val="150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Reachable Workspace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is the volume of space that the end-effector can reach with one orientation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Note: Dextrous workspace is a subset of the reachable workspace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2BF84D1-23E9-753C-70CD-B3CE7EC54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41771205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EB7A-2B58-6F04-6C26-96A69E684EC4}"/>
              </a:ext>
            </a:extLst>
          </p:cNvPr>
          <p:cNvSpPr>
            <a:spLocks noGrp="1"/>
          </p:cNvSpPr>
          <p:nvPr>
            <p:ph type="title"/>
          </p:nvPr>
        </p:nvSpPr>
        <p:spPr/>
        <p:txBody>
          <a:bodyPr/>
          <a:lstStyle/>
          <a:p>
            <a:pPr algn="ctr"/>
            <a:r>
              <a:rPr lang="en-US" sz="4400" b="1" dirty="0">
                <a:solidFill>
                  <a:srgbClr val="FF0000"/>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40A62290-0E49-F552-E394-EF6C55E0609B}"/>
              </a:ext>
            </a:extLst>
          </p:cNvPr>
          <p:cNvSpPr>
            <a:spLocks noGrp="1"/>
          </p:cNvSpPr>
          <p:nvPr>
            <p:ph idx="1"/>
          </p:nvPr>
        </p:nvSpPr>
        <p:spPr>
          <a:xfrm>
            <a:off x="838200" y="1442720"/>
            <a:ext cx="10515600" cy="4734243"/>
          </a:xfrm>
        </p:spPr>
        <p:txBody>
          <a:bodyPr>
            <a:normAutofit/>
          </a:bodyPr>
          <a:lstStyle/>
          <a:p>
            <a:pPr>
              <a:buFont typeface="Wingdings" panose="05000000000000000000" pitchFamily="2" charset="2"/>
              <a:buChar char="Ø"/>
            </a:pPr>
            <a:r>
              <a:rPr lang="en-US" b="1" u="sng" dirty="0" err="1"/>
              <a:t>Introuction</a:t>
            </a:r>
            <a:r>
              <a:rPr lang="en-US" b="1" u="sng" dirty="0"/>
              <a:t> to Robotics</a:t>
            </a:r>
          </a:p>
          <a:p>
            <a:pPr>
              <a:buFont typeface="Wingdings" panose="05000000000000000000" pitchFamily="2" charset="2"/>
              <a:buChar char="Ø"/>
            </a:pPr>
            <a:r>
              <a:rPr lang="en-US" b="1" u="sng" dirty="0"/>
              <a:t>Explain the need for Robotics in automation industries</a:t>
            </a:r>
          </a:p>
          <a:p>
            <a:pPr>
              <a:buFont typeface="Wingdings" panose="05000000000000000000" pitchFamily="2" charset="2"/>
              <a:buChar char="Ø"/>
            </a:pPr>
            <a:r>
              <a:rPr lang="en-US" b="1" u="sng" dirty="0"/>
              <a:t>Types of robots</a:t>
            </a:r>
          </a:p>
          <a:p>
            <a:pPr>
              <a:buFont typeface="Wingdings" panose="05000000000000000000" pitchFamily="2" charset="2"/>
              <a:buChar char="Ø"/>
            </a:pPr>
            <a:endParaRPr lang="en-US" b="1" u="sng" dirty="0"/>
          </a:p>
          <a:p>
            <a:pPr>
              <a:buFont typeface="Wingdings" panose="05000000000000000000" pitchFamily="2" charset="2"/>
              <a:buChar char="Ø"/>
            </a:pPr>
            <a:endParaRPr lang="en-US" b="1" u="sng" dirty="0"/>
          </a:p>
          <a:p>
            <a:pPr>
              <a:buFont typeface="Wingdings" panose="05000000000000000000" pitchFamily="2" charset="2"/>
              <a:buChar char="Ø"/>
            </a:pPr>
            <a:r>
              <a:rPr lang="en-US" b="1" u="sng" dirty="0"/>
              <a:t>Work Volume </a:t>
            </a:r>
          </a:p>
          <a:p>
            <a:pPr>
              <a:buFont typeface="Wingdings" panose="05000000000000000000" pitchFamily="2" charset="2"/>
              <a:buChar char="Ø"/>
            </a:pPr>
            <a:r>
              <a:rPr lang="en-US" b="1" u="sng" dirty="0"/>
              <a:t>Degree of freedom </a:t>
            </a:r>
          </a:p>
          <a:p>
            <a:pPr marL="0" indent="0">
              <a:buNone/>
            </a:pPr>
            <a:endParaRPr lang="en-IN" sz="1600" dirty="0"/>
          </a:p>
        </p:txBody>
      </p:sp>
      <p:pic>
        <p:nvPicPr>
          <p:cNvPr id="4" name="Picture 3">
            <a:extLst>
              <a:ext uri="{FF2B5EF4-FFF2-40B4-BE49-F238E27FC236}">
                <a16:creationId xmlns:a16="http://schemas.microsoft.com/office/drawing/2014/main" id="{CEAACFBD-5B7A-FD55-D3EA-795FCCCB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78938179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5217-A641-927A-DCB9-940710544B48}"/>
              </a:ext>
            </a:extLst>
          </p:cNvPr>
          <p:cNvSpPr>
            <a:spLocks noGrp="1"/>
          </p:cNvSpPr>
          <p:nvPr>
            <p:ph type="title"/>
          </p:nvPr>
        </p:nvSpPr>
        <p:spPr>
          <a:xfrm>
            <a:off x="838200" y="1"/>
            <a:ext cx="10515600" cy="1249679"/>
          </a:xfrm>
        </p:spPr>
        <p:txBody>
          <a:bodyPr>
            <a:normAutofit/>
          </a:bodyPr>
          <a:lstStyle/>
          <a:p>
            <a:pPr>
              <a:lnSpc>
                <a:spcPct val="150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WORKSPACE OF CARTESIAN COORDINATE ROBOT</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Times New Roman" panose="02020603050405020304" pitchFamily="18" charset="0"/>
                <a:ea typeface="Calibri" panose="020F0502020204030204" pitchFamily="34" charset="0"/>
              </a:rPr>
              <a:t> </a:t>
            </a:r>
            <a:endParaRPr lang="en-IN" sz="4800" b="1" dirty="0"/>
          </a:p>
        </p:txBody>
      </p:sp>
      <p:pic>
        <p:nvPicPr>
          <p:cNvPr id="4" name="Content Placeholder 3">
            <a:extLst>
              <a:ext uri="{FF2B5EF4-FFF2-40B4-BE49-F238E27FC236}">
                <a16:creationId xmlns:a16="http://schemas.microsoft.com/office/drawing/2014/main" id="{B843F100-7F86-FF43-5551-B6C39843AA74}"/>
              </a:ext>
            </a:extLst>
          </p:cNvPr>
          <p:cNvPicPr>
            <a:picLocks noGrp="1" noChangeAspect="1"/>
          </p:cNvPicPr>
          <p:nvPr>
            <p:ph idx="1"/>
          </p:nvPr>
        </p:nvPicPr>
        <p:blipFill>
          <a:blip r:embed="rId2"/>
          <a:stretch>
            <a:fillRect/>
          </a:stretch>
        </p:blipFill>
        <p:spPr>
          <a:xfrm>
            <a:off x="1971040" y="802640"/>
            <a:ext cx="6939280" cy="5720080"/>
          </a:xfrm>
          <a:prstGeom prst="rect">
            <a:avLst/>
          </a:prstGeom>
        </p:spPr>
      </p:pic>
      <p:pic>
        <p:nvPicPr>
          <p:cNvPr id="5" name="Picture 4">
            <a:extLst>
              <a:ext uri="{FF2B5EF4-FFF2-40B4-BE49-F238E27FC236}">
                <a16:creationId xmlns:a16="http://schemas.microsoft.com/office/drawing/2014/main" id="{CCFFE80A-AB28-30D5-ABF5-076111BB0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56138224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7287-1FA7-8320-52F6-8D42ED67A0A5}"/>
              </a:ext>
            </a:extLst>
          </p:cNvPr>
          <p:cNvSpPr>
            <a:spLocks noGrp="1"/>
          </p:cNvSpPr>
          <p:nvPr>
            <p:ph type="title"/>
          </p:nvPr>
        </p:nvSpPr>
        <p:spPr>
          <a:xfrm>
            <a:off x="838200" y="71121"/>
            <a:ext cx="10515600" cy="1056639"/>
          </a:xfrm>
        </p:spPr>
        <p:txBody>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WORKSPACE OF CYLINDRICAL COORDINATE ROBOT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D1B04FC-8207-E80C-49E7-34DD6BB58BAC}"/>
              </a:ext>
            </a:extLst>
          </p:cNvPr>
          <p:cNvPicPr>
            <a:picLocks noGrp="1" noChangeAspect="1"/>
          </p:cNvPicPr>
          <p:nvPr>
            <p:ph idx="1"/>
          </p:nvPr>
        </p:nvPicPr>
        <p:blipFill>
          <a:blip r:embed="rId2"/>
          <a:stretch>
            <a:fillRect/>
          </a:stretch>
        </p:blipFill>
        <p:spPr>
          <a:xfrm>
            <a:off x="2661920" y="640080"/>
            <a:ext cx="5709920" cy="5506720"/>
          </a:xfrm>
          <a:prstGeom prst="rect">
            <a:avLst/>
          </a:prstGeom>
        </p:spPr>
      </p:pic>
      <p:pic>
        <p:nvPicPr>
          <p:cNvPr id="5" name="Picture 4">
            <a:extLst>
              <a:ext uri="{FF2B5EF4-FFF2-40B4-BE49-F238E27FC236}">
                <a16:creationId xmlns:a16="http://schemas.microsoft.com/office/drawing/2014/main" id="{7998C54D-FF3C-2C73-E688-083B7AA6A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5996101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B7D2-DB78-282B-B0A2-939755185853}"/>
              </a:ext>
            </a:extLst>
          </p:cNvPr>
          <p:cNvSpPr>
            <a:spLocks noGrp="1"/>
          </p:cNvSpPr>
          <p:nvPr>
            <p:ph type="title"/>
          </p:nvPr>
        </p:nvSpPr>
        <p:spPr>
          <a:xfrm>
            <a:off x="838200" y="1"/>
            <a:ext cx="10515600" cy="1280159"/>
          </a:xfrm>
        </p:spPr>
        <p:txBody>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WORKSPACE OF SPHERICAL COORDINATE ROBOT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2874880-0A9F-498D-D6DF-F2F5867F34DC}"/>
              </a:ext>
            </a:extLst>
          </p:cNvPr>
          <p:cNvPicPr>
            <a:picLocks noGrp="1" noChangeAspect="1"/>
          </p:cNvPicPr>
          <p:nvPr>
            <p:ph idx="1"/>
          </p:nvPr>
        </p:nvPicPr>
        <p:blipFill>
          <a:blip r:embed="rId2"/>
          <a:stretch>
            <a:fillRect/>
          </a:stretch>
        </p:blipFill>
        <p:spPr>
          <a:xfrm>
            <a:off x="2133600" y="873760"/>
            <a:ext cx="7437120" cy="5364480"/>
          </a:xfrm>
          <a:prstGeom prst="rect">
            <a:avLst/>
          </a:prstGeom>
        </p:spPr>
      </p:pic>
      <p:pic>
        <p:nvPicPr>
          <p:cNvPr id="5" name="Picture 4">
            <a:extLst>
              <a:ext uri="{FF2B5EF4-FFF2-40B4-BE49-F238E27FC236}">
                <a16:creationId xmlns:a16="http://schemas.microsoft.com/office/drawing/2014/main" id="{C84F981C-57E6-A367-E256-2EA333CF2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8496722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A8F9-A886-4A3C-9753-8C702B9281EE}"/>
              </a:ext>
            </a:extLst>
          </p:cNvPr>
          <p:cNvSpPr>
            <a:spLocks noGrp="1"/>
          </p:cNvSpPr>
          <p:nvPr>
            <p:ph type="title"/>
          </p:nvPr>
        </p:nvSpPr>
        <p:spPr>
          <a:xfrm>
            <a:off x="502920" y="1"/>
            <a:ext cx="10515600" cy="934720"/>
          </a:xfrm>
        </p:spPr>
        <p:txBody>
          <a:bodyPr>
            <a:normAutofit/>
          </a:bodyPr>
          <a:lstStyle/>
          <a:p>
            <a:pPr>
              <a:lnSpc>
                <a:spcPct val="150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WORKSPACE OF REVOLUTE COORDINATE ROBOT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BD2EAD9-5887-7F0C-347B-3D98704BEA45}"/>
              </a:ext>
            </a:extLst>
          </p:cNvPr>
          <p:cNvPicPr>
            <a:picLocks noGrp="1" noChangeAspect="1"/>
          </p:cNvPicPr>
          <p:nvPr>
            <p:ph idx="1"/>
          </p:nvPr>
        </p:nvPicPr>
        <p:blipFill>
          <a:blip r:embed="rId2"/>
          <a:stretch>
            <a:fillRect/>
          </a:stretch>
        </p:blipFill>
        <p:spPr>
          <a:xfrm>
            <a:off x="2611120" y="853441"/>
            <a:ext cx="6339840" cy="5669279"/>
          </a:xfrm>
          <a:prstGeom prst="rect">
            <a:avLst/>
          </a:prstGeom>
        </p:spPr>
      </p:pic>
      <p:pic>
        <p:nvPicPr>
          <p:cNvPr id="5" name="Picture 4">
            <a:extLst>
              <a:ext uri="{FF2B5EF4-FFF2-40B4-BE49-F238E27FC236}">
                <a16:creationId xmlns:a16="http://schemas.microsoft.com/office/drawing/2014/main" id="{5B946F3B-F901-44A6-DA29-C19559260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9476523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10E5-A28D-0A53-C77D-51B9C2D3AFB6}"/>
              </a:ext>
            </a:extLst>
          </p:cNvPr>
          <p:cNvSpPr>
            <a:spLocks noGrp="1"/>
          </p:cNvSpPr>
          <p:nvPr>
            <p:ph type="title"/>
          </p:nvPr>
        </p:nvSpPr>
        <p:spPr>
          <a:xfrm>
            <a:off x="838200" y="1"/>
            <a:ext cx="10515600" cy="1097279"/>
          </a:xfrm>
        </p:spPr>
        <p:txBody>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DEGREES OF FREEDOM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1FE1FDD-BC19-7951-E524-3173B1B0EE07}"/>
              </a:ext>
            </a:extLst>
          </p:cNvPr>
          <p:cNvSpPr>
            <a:spLocks noGrp="1"/>
          </p:cNvSpPr>
          <p:nvPr>
            <p:ph idx="1"/>
          </p:nvPr>
        </p:nvSpPr>
        <p:spPr>
          <a:xfrm>
            <a:off x="406400" y="1097280"/>
            <a:ext cx="11328400" cy="5415280"/>
          </a:xfrm>
        </p:spPr>
        <p:txBody>
          <a:bodyPr>
            <a:normAutofit/>
          </a:bodyPr>
          <a:lstStyle/>
          <a:p>
            <a:pPr indent="457200">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typical robot arm will have 6 DOF. Only 3 DOF are necessary to get it anywhere in space, but 6 gives it more versatility.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put it in simpler terms, each of the following is one degree of freedom: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1.Moving up and down(heaving);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2.moving left and right(swaying);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3.moving forward and back(surging);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4.tilting up and down(pitching);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5.turning left and right(yawing);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6.tilting side to side(rolling).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DC43AB0-CA07-394A-0CBE-DD69C4657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7002534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EDE228-E851-A617-AE6D-1491DF95F6C8}"/>
              </a:ext>
            </a:extLst>
          </p:cNvPr>
          <p:cNvPicPr>
            <a:picLocks noGrp="1" noChangeAspect="1"/>
          </p:cNvPicPr>
          <p:nvPr>
            <p:ph idx="1"/>
          </p:nvPr>
        </p:nvPicPr>
        <p:blipFill>
          <a:blip r:embed="rId2"/>
          <a:stretch>
            <a:fillRect/>
          </a:stretch>
        </p:blipFill>
        <p:spPr>
          <a:xfrm>
            <a:off x="1452880" y="289560"/>
            <a:ext cx="9286240" cy="6278880"/>
          </a:xfrm>
          <a:prstGeom prst="rect">
            <a:avLst/>
          </a:prstGeom>
        </p:spPr>
      </p:pic>
      <p:pic>
        <p:nvPicPr>
          <p:cNvPr id="7" name="Picture 6">
            <a:extLst>
              <a:ext uri="{FF2B5EF4-FFF2-40B4-BE49-F238E27FC236}">
                <a16:creationId xmlns:a16="http://schemas.microsoft.com/office/drawing/2014/main" id="{1F743121-5456-5D6C-CA15-037D1F398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18786"/>
            <a:ext cx="1312604" cy="1312604"/>
          </a:xfrm>
          <a:prstGeom prst="rect">
            <a:avLst/>
          </a:prstGeom>
        </p:spPr>
      </p:pic>
    </p:spTree>
    <p:extLst>
      <p:ext uri="{BB962C8B-B14F-4D97-AF65-F5344CB8AC3E}">
        <p14:creationId xmlns:p14="http://schemas.microsoft.com/office/powerpoint/2010/main" val="647834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EE9E-EFB9-A745-3F49-C1978CD7AE25}"/>
              </a:ext>
            </a:extLst>
          </p:cNvPr>
          <p:cNvSpPr>
            <a:spLocks noGrp="1"/>
          </p:cNvSpPr>
          <p:nvPr>
            <p:ph type="title"/>
          </p:nvPr>
        </p:nvSpPr>
        <p:spPr>
          <a:xfrm>
            <a:off x="838200" y="1"/>
            <a:ext cx="10515600" cy="1544319"/>
          </a:xfrm>
        </p:spPr>
        <p:txBody>
          <a:bodyPr>
            <a:norm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INTRODUCTION TO ROBOTICS</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3A12E889-01CD-5CC1-5B08-FE28344C2912}"/>
              </a:ext>
            </a:extLst>
          </p:cNvPr>
          <p:cNvSpPr>
            <a:spLocks noGrp="1"/>
          </p:cNvSpPr>
          <p:nvPr>
            <p:ph idx="1"/>
          </p:nvPr>
        </p:nvSpPr>
        <p:spPr>
          <a:xfrm>
            <a:off x="838200" y="1178560"/>
            <a:ext cx="10515600" cy="4998403"/>
          </a:xfrm>
        </p:spPr>
        <p:txBody>
          <a:bodyPr>
            <a:normAutofit/>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Robot is a reprogrammable manipulator designed to move materials , parts , tools or special devices  through variable programmed motions for the performance of variety of tasks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50000"/>
              </a:lnSpc>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BASIC PARTS OF ROBOT SYSTEM</a:t>
            </a:r>
          </a:p>
          <a:p>
            <a:pPr marL="342900" indent="-342900" algn="just">
              <a:lnSpc>
                <a:spcPct val="150000"/>
              </a:lnSpc>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Robot structure is concerned with the physical construction &amp; characteristics , Body , Arm, Wrist which are parts of the Robot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0869415-B581-6864-AE40-86A68FAD4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341910723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79E619-3D85-9F66-61D1-FB09A94C3A77}"/>
              </a:ext>
            </a:extLst>
          </p:cNvPr>
          <p:cNvSpPr>
            <a:spLocks noGrp="1"/>
          </p:cNvSpPr>
          <p:nvPr>
            <p:ph type="body" idx="1"/>
          </p:nvPr>
        </p:nvSpPr>
        <p:spPr>
          <a:xfrm>
            <a:off x="94891" y="3295290"/>
            <a:ext cx="12097109" cy="3441939"/>
          </a:xfrm>
        </p:spPr>
        <p:txBody>
          <a:bodyPr>
            <a:normAutofit fontScale="92500" lnSpcReduction="20000"/>
          </a:bodyPr>
          <a:lstStyle/>
          <a:p>
            <a:pPr marL="285750" indent="-285750" algn="just">
              <a:lnSpc>
                <a:spcPct val="150000"/>
              </a:lnSpc>
              <a:spcAft>
                <a:spcPts val="800"/>
              </a:spcAft>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Most robot to-day are mounted on a base . The body is attached to the base and the arm assembled to the body . At the end of the arm is wrist which holds the gripper or end effector that performs the work.</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Arm and Body moment include 3 motions like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Verticle</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motion- this motion includes up and down movements of the arm.</a:t>
            </a:r>
          </a:p>
          <a:p>
            <a:pPr marL="285750" indent="-285750" algn="just">
              <a:lnSpc>
                <a:spcPct val="150000"/>
              </a:lnSpc>
              <a:spcAft>
                <a:spcPts val="800"/>
              </a:spcAft>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Radial motion-Radial motion includes in &amp; out moments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front and back.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Rotational motion – This includes rotation of the arm .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5DE128C-B3FF-693C-466E-61B9D8A3386A}"/>
              </a:ext>
            </a:extLst>
          </p:cNvPr>
          <p:cNvPicPr>
            <a:picLocks noChangeAspect="1"/>
          </p:cNvPicPr>
          <p:nvPr/>
        </p:nvPicPr>
        <p:blipFill>
          <a:blip r:embed="rId2"/>
          <a:stretch>
            <a:fillRect/>
          </a:stretch>
        </p:blipFill>
        <p:spPr>
          <a:xfrm>
            <a:off x="2579298" y="0"/>
            <a:ext cx="6150634" cy="3295291"/>
          </a:xfrm>
          <a:prstGeom prst="rect">
            <a:avLst/>
          </a:prstGeom>
        </p:spPr>
      </p:pic>
      <p:pic>
        <p:nvPicPr>
          <p:cNvPr id="8" name="Picture 7">
            <a:extLst>
              <a:ext uri="{FF2B5EF4-FFF2-40B4-BE49-F238E27FC236}">
                <a16:creationId xmlns:a16="http://schemas.microsoft.com/office/drawing/2014/main" id="{3E36B2D5-C855-D414-B40B-B636C6975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260841446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D67A-400E-ADE9-E4B1-1D48045AF42C}"/>
              </a:ext>
            </a:extLst>
          </p:cNvPr>
          <p:cNvSpPr>
            <a:spLocks noGrp="1"/>
          </p:cNvSpPr>
          <p:nvPr>
            <p:ph type="title"/>
          </p:nvPr>
        </p:nvSpPr>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WRIST MOTION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9584184-6D31-468C-37C6-5969026FAA72}"/>
              </a:ext>
            </a:extLst>
          </p:cNvPr>
          <p:cNvSpPr>
            <a:spLocks noGrp="1"/>
          </p:cNvSpPr>
          <p:nvPr>
            <p:ph idx="1"/>
          </p:nvPr>
        </p:nvSpPr>
        <p:spPr>
          <a:xfrm>
            <a:off x="838200" y="871268"/>
            <a:ext cx="10515600" cy="5305695"/>
          </a:xfrm>
        </p:spPr>
        <p:txBody>
          <a:bodyPr/>
          <a:lstStyle/>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Wrist rotation movement –It is the rotation of the wrist perpendicular to the end of the arm.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Wrist bend: - It is the movement of the wrist in up and down direction .</a:t>
            </a:r>
          </a:p>
          <a:p>
            <a:pPr marL="0" indent="0" algn="just">
              <a:lnSpc>
                <a:spcPct val="150000"/>
              </a:lnSpc>
              <a:spcAft>
                <a:spcPts val="800"/>
              </a:spcAf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NEED FOR ROBOTICS IN AUTOMATION INDUSTRIES</a:t>
            </a: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cope with increasing demands of a dynamic and competitive market, modern manufacturing methods should satisfy the following requirements: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Reduced production cost </a:t>
            </a:r>
            <a:endParaRPr lang="en-IN" sz="1800"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Increased productivity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Improved product quality</a:t>
            </a: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F8B832-AAF0-2281-9597-C84C8A4C8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39826349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7780-1714-E699-01AA-99368132D310}"/>
              </a:ext>
            </a:extLst>
          </p:cNvPr>
          <p:cNvSpPr>
            <a:spLocks noGrp="1"/>
          </p:cNvSpPr>
          <p:nvPr>
            <p:ph type="title"/>
          </p:nvPr>
        </p:nvSpPr>
        <p:spPr/>
        <p:txBody>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NEED FOR ROBOTICS IN AUTOMATION INDUSTRIES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59155C-8FCE-29A7-29BE-32057FEE574E}"/>
              </a:ext>
            </a:extLst>
          </p:cNvPr>
          <p:cNvSpPr>
            <a:spLocks noGrp="1"/>
          </p:cNvSpPr>
          <p:nvPr>
            <p:ph idx="1"/>
          </p:nvPr>
        </p:nvSpPr>
        <p:spPr>
          <a:xfrm>
            <a:off x="838200" y="957532"/>
            <a:ext cx="10515600" cy="5779698"/>
          </a:xfrm>
        </p:spPr>
        <p:txBody>
          <a:bodyPr>
            <a:normAutofit/>
          </a:bodyPr>
          <a:lstStyle/>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Notes: (1) Automation can help to fulfil the above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 Automation: Either Hard or flexible automation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 Robotics is an example of flexible automation </a:t>
            </a:r>
          </a:p>
          <a:p>
            <a:pPr marL="0" indent="0" algn="just">
              <a:lnSpc>
                <a:spcPct val="150000"/>
              </a:lnSpc>
              <a:spcAft>
                <a:spcPts val="800"/>
              </a:spcAft>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INDUSTRIAL APPLICATIONS OF ROBOTS</a:t>
            </a:r>
          </a:p>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Most industrial applications of robots can be divided into the following three categories: </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1.Material handling and machine loading and unloading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these applications the robot's function is to move materials or parts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One location in the work cell to some other location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endParaRPr lang="en-IN" dirty="0"/>
          </a:p>
          <a:p>
            <a:pPr algn="just">
              <a:lnSpc>
                <a:spcPct val="150000"/>
              </a:lnSpc>
              <a:spcAft>
                <a:spcPts val="800"/>
              </a:spcAft>
              <a:buFont typeface="Wingdings" panose="05000000000000000000" pitchFamily="2" charset="2"/>
              <a:buChar char="§"/>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FE5DC7E-D091-56C9-EA04-D52B29B2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157819320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4B3026-2009-C557-AA7A-6831FE2CAD28}"/>
              </a:ext>
            </a:extLst>
          </p:cNvPr>
          <p:cNvSpPr>
            <a:spLocks noGrp="1"/>
          </p:cNvSpPr>
          <p:nvPr>
            <p:ph type="subTitle" idx="1"/>
          </p:nvPr>
        </p:nvSpPr>
        <p:spPr>
          <a:xfrm>
            <a:off x="77638" y="77638"/>
            <a:ext cx="12051102" cy="6659592"/>
          </a:xfrm>
        </p:spPr>
        <p:txBody>
          <a:bodyPr/>
          <a:lstStyle/>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2.Processsing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category includes spot welding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Arc welding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Spray painting </a:t>
            </a:r>
          </a:p>
          <a:p>
            <a:pPr marL="742950"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 operations in which the function of the robot is to manipulate a tool to accomplish some manufacturing process in the work cell. Spot welding represents a particularly important application in the processing category. </a:t>
            </a:r>
          </a:p>
          <a:p>
            <a:pPr indent="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3.Assembly and inspection.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are two separate operations, which we include together in this category. Robotic assembly is a field in which     industry is showing great interest because of the economic potential. </a:t>
            </a: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spcAft>
                <a:spcPts val="8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7214F26-6F1A-673C-83E9-0D2AB3567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324685969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DCAF-C643-3891-DCA7-4E5E6E8B64B8}"/>
              </a:ext>
            </a:extLst>
          </p:cNvPr>
          <p:cNvSpPr>
            <a:spLocks noGrp="1"/>
          </p:cNvSpPr>
          <p:nvPr>
            <p:ph type="title"/>
          </p:nvPr>
        </p:nvSpPr>
        <p:spPr>
          <a:xfrm>
            <a:off x="838200" y="69012"/>
            <a:ext cx="10515600" cy="1749514"/>
          </a:xfrm>
        </p:spPr>
        <p:txBody>
          <a:bodyPr>
            <a:normAutofit/>
          </a:bodyPr>
          <a:lstStyle/>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 NON-INDUSTRIAL APPLICATIONS OF ROBOTS</a:t>
            </a:r>
            <a:br>
              <a:rPr lang="en-IN" sz="2000" b="1" u="sng" dirty="0">
                <a:effectLst/>
                <a:latin typeface="Calibri" panose="020F0502020204030204" pitchFamily="34" charset="0"/>
                <a:ea typeface="Calibri" panose="020F0502020204030204" pitchFamily="34" charset="0"/>
                <a:cs typeface="Times New Roman" panose="02020603050405020304" pitchFamily="18" charset="0"/>
              </a:rPr>
            </a:br>
            <a:endParaRPr lang="en-IN" sz="4800" b="1" u="sng" dirty="0"/>
          </a:p>
        </p:txBody>
      </p:sp>
      <p:sp>
        <p:nvSpPr>
          <p:cNvPr id="3" name="Content Placeholder 2">
            <a:extLst>
              <a:ext uri="{FF2B5EF4-FFF2-40B4-BE49-F238E27FC236}">
                <a16:creationId xmlns:a16="http://schemas.microsoft.com/office/drawing/2014/main" id="{66C2A589-59B5-2B63-46DB-D939E72B6D4F}"/>
              </a:ext>
            </a:extLst>
          </p:cNvPr>
          <p:cNvSpPr>
            <a:spLocks noGrp="1"/>
          </p:cNvSpPr>
          <p:nvPr>
            <p:ph idx="1"/>
          </p:nvPr>
        </p:nvSpPr>
        <p:spPr>
          <a:xfrm>
            <a:off x="414069" y="931653"/>
            <a:ext cx="11447252" cy="5857336"/>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Among non-industrial uses some of the important potential applications are as follows: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1.Ocean exploration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2.Agriculture and forestry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3.Construction industry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4.Mining and coal mining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5.Defence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6.Entertainmen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95F0DC9-DEB0-D919-5B3D-E8D7B208F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28946"/>
            <a:ext cx="1312604" cy="1312604"/>
          </a:xfrm>
          <a:prstGeom prst="rect">
            <a:avLst/>
          </a:prstGeom>
        </p:spPr>
      </p:pic>
    </p:spTree>
    <p:extLst>
      <p:ext uri="{BB962C8B-B14F-4D97-AF65-F5344CB8AC3E}">
        <p14:creationId xmlns:p14="http://schemas.microsoft.com/office/powerpoint/2010/main" val="264967964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0A4B04-EF69-3CA0-6C84-3FC84C21DDC8}"/>
              </a:ext>
            </a:extLst>
          </p:cNvPr>
          <p:cNvSpPr>
            <a:spLocks noGrp="1"/>
          </p:cNvSpPr>
          <p:nvPr>
            <p:ph type="subTitle" idx="1"/>
          </p:nvPr>
        </p:nvSpPr>
        <p:spPr>
          <a:xfrm>
            <a:off x="318499" y="544530"/>
            <a:ext cx="11661167" cy="6072026"/>
          </a:xfrm>
        </p:spPr>
        <p:txBody>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7.Household jobs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8.Sports training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9.Nuclear applications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10.Medical applications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11.Space applications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12.Wool shearing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A2D9607-1A65-818F-F63A-C56AA114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8626"/>
            <a:ext cx="1312604" cy="1312604"/>
          </a:xfrm>
          <a:prstGeom prst="rect">
            <a:avLst/>
          </a:prstGeom>
        </p:spPr>
      </p:pic>
    </p:spTree>
    <p:extLst>
      <p:ext uri="{BB962C8B-B14F-4D97-AF65-F5344CB8AC3E}">
        <p14:creationId xmlns:p14="http://schemas.microsoft.com/office/powerpoint/2010/main" val="294992018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167</TotalTime>
  <Words>1077</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Symbol</vt:lpstr>
      <vt:lpstr>Times New Roman</vt:lpstr>
      <vt:lpstr>Trebuchet MS</vt:lpstr>
      <vt:lpstr>Wingdings</vt:lpstr>
      <vt:lpstr>Wingdings 3</vt:lpstr>
      <vt:lpstr>Facet</vt:lpstr>
      <vt:lpstr>PowerPoint Presentation</vt:lpstr>
      <vt:lpstr>CONTENTS</vt:lpstr>
      <vt:lpstr>INTRODUCTION TO ROBOTICS </vt:lpstr>
      <vt:lpstr>PowerPoint Presentation</vt:lpstr>
      <vt:lpstr>WRIST MOTION: -   </vt:lpstr>
      <vt:lpstr>NEED FOR ROBOTICS IN AUTOMATION INDUSTRIES </vt:lpstr>
      <vt:lpstr>PowerPoint Presentation</vt:lpstr>
      <vt:lpstr> NON-INDUSTRIAL APPLICATIONS OF ROBOTS </vt:lpstr>
      <vt:lpstr>PowerPoint Presentation</vt:lpstr>
      <vt:lpstr>CLASSIFICATION OF ROBOTS </vt:lpstr>
      <vt:lpstr>BASED ON THE TYPE OF CONTROLLERS</vt:lpstr>
      <vt:lpstr>BASED ON CONFIGURATION  </vt:lpstr>
      <vt:lpstr>PowerPoint Presentation</vt:lpstr>
      <vt:lpstr>PowerPoint Presentation</vt:lpstr>
      <vt:lpstr> BASED ON MOBILITY LEVELS</vt:lpstr>
      <vt:lpstr>Fig: Six-legged Robot </vt:lpstr>
      <vt:lpstr>Fig: Wheeled Robot </vt:lpstr>
      <vt:lpstr>WORK VOLUME:  </vt:lpstr>
      <vt:lpstr>DEXTROUS WORKSPACE </vt:lpstr>
      <vt:lpstr>WORKSPACE OF CARTESIAN COORDINATE ROBOT  </vt:lpstr>
      <vt:lpstr>WORKSPACE OF CYLINDRICAL COORDINATE ROBOT </vt:lpstr>
      <vt:lpstr>WORKSPACE OF SPHERICAL COORDINATE ROBOT </vt:lpstr>
      <vt:lpstr>WORKSPACE OF REVOLUTE COORDINATE ROBOT                                               </vt:lpstr>
      <vt:lpstr>DEGREES OF FREEDOM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Patil</dc:creator>
  <cp:lastModifiedBy>Santosh Patil</cp:lastModifiedBy>
  <cp:revision>2</cp:revision>
  <dcterms:created xsi:type="dcterms:W3CDTF">2022-12-16T07:00:47Z</dcterms:created>
  <dcterms:modified xsi:type="dcterms:W3CDTF">2022-12-16T09:47:54Z</dcterms:modified>
</cp:coreProperties>
</file>