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"/>
          </a:schemeClr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2A53-9A3C-4741-84BA-F46B0D5EF261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D2AE-A10B-4466-B821-5474984B2C73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8"/>
          <p:cNvSpPr/>
          <p:nvPr/>
        </p:nvSpPr>
        <p:spPr>
          <a:xfrm>
            <a:off x="0" y="0"/>
            <a:ext cx="9144000" cy="1143000"/>
          </a:xfrm>
          <a:prstGeom prst="rect"/>
          <a:solidFill>
            <a:schemeClr val="accent5">
              <a:lumMod val="40000"/>
              <a:lumOff val="6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0" y="571500"/>
            <a:ext cx="9144000" cy="628650"/>
          </a:xfrm>
        </p:spPr>
        <p:txBody>
          <a:bodyPr>
            <a:normAutofit fontScale="96875"/>
          </a:bodyPr>
          <a:p>
            <a:r>
              <a:rPr dirty="0" sz="3200"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Collegiate and Technical Education</a:t>
            </a: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0" y="1714500"/>
            <a:ext cx="9144000" cy="2743200"/>
          </a:xfrm>
        </p:spPr>
        <p:txBody>
          <a:bodyPr>
            <a:noAutofit/>
          </a:bodyPr>
          <a:p>
            <a:r>
              <a:rPr b="1" dirty="0" sz="24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Industrial Automation and Robotics (Week1)</a:t>
            </a:r>
          </a:p>
          <a:p>
            <a:endParaRPr b="1" dirty="0" sz="24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2400"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Session 3 :  Differentiate between SMD and SMT</a:t>
            </a:r>
            <a:endParaRPr b="1" dirty="0" sz="2400" lang="en-I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2400" lang="en-US" smtClean="0"/>
              <a:t>	</a:t>
            </a:r>
          </a:p>
          <a:p>
            <a:r>
              <a:rPr b="1"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Automation &amp; Robotics( V </a:t>
            </a:r>
            <a:r>
              <a:rPr b="1"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Semester)</a:t>
            </a:r>
          </a:p>
          <a:p>
            <a:endParaRPr b="1" dirty="0" sz="12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b="1"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Electronics and Communication Engineering</a:t>
            </a:r>
            <a:endParaRPr b="1"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9" descr="logonew-removebg-preview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14801" y="0"/>
            <a:ext cx="943223" cy="742950"/>
          </a:xfrm>
          <a:prstGeom prst="rect"/>
        </p:spPr>
      </p:pic>
      <p:sp>
        <p:nvSpPr>
          <p:cNvPr id="1048589" name="Rectangle 6"/>
          <p:cNvSpPr/>
          <p:nvPr/>
        </p:nvSpPr>
        <p:spPr>
          <a:xfrm>
            <a:off x="3581401" y="4781550"/>
            <a:ext cx="5680981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–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3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382000" y="24193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extBox 4"/>
          <p:cNvSpPr txBox="1"/>
          <p:nvPr/>
        </p:nvSpPr>
        <p:spPr>
          <a:xfrm>
            <a:off x="377870" y="1207965"/>
            <a:ext cx="8461330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2. SMT means ?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dirty="0" sz="2400" 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Surface mount technology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(b) Side mount technology.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(c) Surface map technology.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(b) Side map technology.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1" name="Rectangle 5"/>
          <p:cNvSpPr/>
          <p:nvPr/>
        </p:nvSpPr>
        <p:spPr>
          <a:xfrm>
            <a:off x="3733801" y="4629150"/>
            <a:ext cx="5410199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–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TextBox 1"/>
          <p:cNvSpPr txBox="1"/>
          <p:nvPr/>
        </p:nvSpPr>
        <p:spPr>
          <a:xfrm>
            <a:off x="414404" y="564863"/>
            <a:ext cx="4399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dirty="0" sz="3200" lang="en-IN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4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Box 4"/>
          <p:cNvSpPr txBox="1"/>
          <p:nvPr/>
        </p:nvSpPr>
        <p:spPr>
          <a:xfrm>
            <a:off x="377870" y="1207965"/>
            <a:ext cx="8461330" cy="31140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. Process involved in SMT ?</a:t>
            </a:r>
            <a:endParaRPr b="1"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(a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(b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Mounting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(c) Reflow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Soldering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(d)</a:t>
            </a:r>
            <a:r>
              <a:rPr dirty="0" sz="2400" 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All the above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4" name="Rectangle 5"/>
          <p:cNvSpPr/>
          <p:nvPr/>
        </p:nvSpPr>
        <p:spPr>
          <a:xfrm>
            <a:off x="3733801" y="4629150"/>
            <a:ext cx="5410199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–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5" name="TextBox 1"/>
          <p:cNvSpPr txBox="1"/>
          <p:nvPr/>
        </p:nvSpPr>
        <p:spPr>
          <a:xfrm>
            <a:off x="414404" y="564863"/>
            <a:ext cx="4399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dirty="0" sz="3200" lang="en-IN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5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4"/>
          <p:cNvSpPr txBox="1"/>
          <p:nvPr/>
        </p:nvSpPr>
        <p:spPr>
          <a:xfrm>
            <a:off x="377870" y="1207965"/>
            <a:ext cx="8461330" cy="3825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a coat of solder paste onto the pads of the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PCB is called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?</a:t>
            </a:r>
            <a:endParaRPr b="1"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(a Testing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(b) Mounting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(c) Reflow Soldering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(d)</a:t>
            </a:r>
            <a:r>
              <a:rPr b="1" dirty="0" sz="2400" lang="en-US" smtClean="0"/>
              <a:t> </a:t>
            </a:r>
            <a:r>
              <a:rPr dirty="0" sz="2400" lang="en-US" smtClean="0">
                <a:solidFill>
                  <a:srgbClr val="00B050"/>
                </a:solidFill>
              </a:rPr>
              <a:t>Printing</a:t>
            </a:r>
            <a:endParaRPr dirty="0" sz="2400" lang="en-US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Rectangle 5"/>
          <p:cNvSpPr/>
          <p:nvPr/>
        </p:nvSpPr>
        <p:spPr>
          <a:xfrm>
            <a:off x="3733801" y="4629150"/>
            <a:ext cx="5410199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–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8" name="TextBox 1"/>
          <p:cNvSpPr txBox="1"/>
          <p:nvPr/>
        </p:nvSpPr>
        <p:spPr>
          <a:xfrm>
            <a:off x="414404" y="564863"/>
            <a:ext cx="4399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dirty="0" sz="3200" lang="en-IN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6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4"/>
          <p:cNvSpPr txBox="1"/>
          <p:nvPr/>
        </p:nvSpPr>
        <p:spPr>
          <a:xfrm>
            <a:off x="377870" y="1207965"/>
            <a:ext cx="846133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sz="2400" lang="en-US" smtClean="0"/>
              <a:t>process </a:t>
            </a:r>
            <a:r>
              <a:rPr dirty="0" sz="2400" lang="en-US" smtClean="0"/>
              <a:t>involves melting the solder paste by passing the board and components through a hot </a:t>
            </a:r>
            <a:r>
              <a:rPr dirty="0" sz="2400" lang="en-US" smtClean="0"/>
              <a:t>oven is called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(a Testing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(b) Mounting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dirty="0" sz="2400" 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Reflow Soldering</a:t>
            </a:r>
          </a:p>
          <a:p>
            <a:pPr>
              <a:lnSpc>
                <a:spcPct val="150000"/>
              </a:lnSpc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(d)</a:t>
            </a:r>
            <a:r>
              <a:rPr b="1" dirty="0" sz="2400" lang="en-US" smtClean="0"/>
              <a:t> </a:t>
            </a:r>
            <a:r>
              <a:rPr dirty="0" sz="2400" lang="en-US" smtClean="0"/>
              <a:t>Printing</a:t>
            </a:r>
            <a:endParaRPr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0" name="Rectangle 5"/>
          <p:cNvSpPr/>
          <p:nvPr/>
        </p:nvSpPr>
        <p:spPr>
          <a:xfrm>
            <a:off x="3733801" y="4629150"/>
            <a:ext cx="5410199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–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1" name="TextBox 1"/>
          <p:cNvSpPr txBox="1"/>
          <p:nvPr/>
        </p:nvSpPr>
        <p:spPr>
          <a:xfrm>
            <a:off x="414404" y="564863"/>
            <a:ext cx="4399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dirty="0" sz="3200" lang="en-IN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7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6"/>
          <p:cNvSpPr txBox="1"/>
          <p:nvPr/>
        </p:nvSpPr>
        <p:spPr>
          <a:xfrm>
            <a:off x="152400" y="361950"/>
            <a:ext cx="6781800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 smtClean="0">
                <a:latin typeface="Times New Roman" pitchFamily="18" charset="0"/>
                <a:cs typeface="Times New Roman" pitchFamily="18" charset="0"/>
              </a:rPr>
              <a:t>Table of Content</a:t>
            </a:r>
            <a:endParaRPr b="1" dirty="0" sz="28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1" name="Text Placeholder 2"/>
          <p:cNvSpPr txBox="1"/>
          <p:nvPr/>
        </p:nvSpPr>
        <p:spPr>
          <a:xfrm>
            <a:off x="314195" y="971550"/>
            <a:ext cx="8067805" cy="35052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b="1"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SMT in electronics?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b="1"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involved in SMT (surface mount technology) includes </a:t>
            </a:r>
            <a:endParaRPr dirty="0" sz="18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b="1"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SMD (surface mount device) in electronics? </a:t>
            </a:r>
            <a:endParaRPr dirty="0" sz="18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b="1"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Difference between SMT (</a:t>
            </a: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Mount Technology) </a:t>
            </a:r>
            <a:r>
              <a:rPr b="1"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SMD (</a:t>
            </a: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Surface mount devices)	</a:t>
            </a:r>
            <a:endParaRPr dirty="0" sz="72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/>
              <a:t>	</a:t>
            </a:r>
            <a:endParaRPr dirty="0" sz="26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lang="en-IN"/>
          </a:p>
        </p:txBody>
      </p:sp>
      <p:sp>
        <p:nvSpPr>
          <p:cNvPr id="1048592" name="Rectangle 8"/>
          <p:cNvSpPr/>
          <p:nvPr/>
        </p:nvSpPr>
        <p:spPr>
          <a:xfrm>
            <a:off x="3581400" y="4629150"/>
            <a:ext cx="5410200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 Placeholder 2"/>
          <p:cNvSpPr txBox="1"/>
          <p:nvPr/>
        </p:nvSpPr>
        <p:spPr>
          <a:xfrm>
            <a:off x="314195" y="819150"/>
            <a:ext cx="7543800" cy="38100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sz="1800" lang="en-US" smtClean="0"/>
              <a:t>	</a:t>
            </a:r>
            <a:endParaRPr dirty="0" sz="72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/>
              <a:t>	</a:t>
            </a:r>
            <a:endParaRPr dirty="0" sz="26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lang="en-IN"/>
          </a:p>
        </p:txBody>
      </p:sp>
      <p:sp>
        <p:nvSpPr>
          <p:cNvPr id="1048594" name="Rectangle 8"/>
          <p:cNvSpPr/>
          <p:nvPr/>
        </p:nvSpPr>
        <p:spPr>
          <a:xfrm>
            <a:off x="3581400" y="4629150"/>
            <a:ext cx="5410200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5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/>
          <a:noFill/>
        </p:spPr>
      </p:pic>
      <p:pic>
        <p:nvPicPr>
          <p:cNvPr id="2097156" name="Picture 9" descr="SMT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628775" y="1119187"/>
            <a:ext cx="5886450" cy="2905125"/>
          </a:xfrm>
          <a:prstGeom prst="rect"/>
        </p:spPr>
      </p:pic>
      <p:sp>
        <p:nvSpPr>
          <p:cNvPr id="1048595" name="Rectangle 10"/>
          <p:cNvSpPr/>
          <p:nvPr/>
        </p:nvSpPr>
        <p:spPr>
          <a:xfrm>
            <a:off x="762000" y="361950"/>
            <a:ext cx="3154710" cy="646331"/>
          </a:xfrm>
          <a:prstGeom prst="rect"/>
        </p:spPr>
        <p:txBody>
          <a:bodyPr wrap="none">
            <a:spAutoFit/>
          </a:bodyPr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What is SMT in electronics?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2700" lang="en-US" smtClean="0">
                <a:latin typeface="Times New Roman" pitchFamily="18" charset="0"/>
                <a:cs typeface="Times New Roman" pitchFamily="18" charset="0"/>
              </a:rPr>
              <a:t>SMT (</a:t>
            </a:r>
            <a:r>
              <a:rPr dirty="0" sz="2700" lang="en-US" smtClean="0">
                <a:latin typeface="Times New Roman" pitchFamily="18" charset="0"/>
                <a:cs typeface="Times New Roman" pitchFamily="18" charset="0"/>
              </a:rPr>
              <a:t>Surface Mount Technology) </a:t>
            </a:r>
            <a:r>
              <a:rPr b="1" dirty="0" sz="2700" lang="en-US" smtClean="0">
                <a:latin typeface="Times New Roman" pitchFamily="18" charset="0"/>
                <a:cs typeface="Times New Roman" pitchFamily="18" charset="0"/>
              </a:rPr>
              <a:t>and SMD (</a:t>
            </a:r>
            <a:r>
              <a:rPr dirty="0" sz="2700" lang="en-US" smtClean="0">
                <a:latin typeface="Times New Roman" pitchFamily="18" charset="0"/>
                <a:cs typeface="Times New Roman" pitchFamily="18" charset="0"/>
              </a:rPr>
              <a:t>Surface mount devices)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	</a:t>
            </a:r>
            <a:endParaRPr dirty="0" lang="en-IN"/>
          </a:p>
        </p:txBody>
      </p:sp>
      <p:pic>
        <p:nvPicPr>
          <p:cNvPr id="2097157" name="Content Placeholder 3" descr="surface-mount-component-pre-reflow.jpg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52694" y="1200150"/>
            <a:ext cx="4838612" cy="339407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 Placeholder 2"/>
          <p:cNvSpPr txBox="1"/>
          <p:nvPr/>
        </p:nvSpPr>
        <p:spPr>
          <a:xfrm>
            <a:off x="314195" y="819150"/>
            <a:ext cx="7543800" cy="38100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sz="1800" lang="en-US" smtClean="0"/>
              <a:t>	</a:t>
            </a:r>
            <a:endParaRPr dirty="0" sz="72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/>
              <a:t>	</a:t>
            </a:r>
            <a:endParaRPr dirty="0" sz="26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lang="en-IN"/>
          </a:p>
        </p:txBody>
      </p:sp>
      <p:sp>
        <p:nvSpPr>
          <p:cNvPr id="1048603" name="Rectangle 8"/>
          <p:cNvSpPr/>
          <p:nvPr/>
        </p:nvSpPr>
        <p:spPr>
          <a:xfrm>
            <a:off x="3581400" y="4629150"/>
            <a:ext cx="5410200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8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/>
          <a:noFill/>
        </p:spPr>
      </p:pic>
      <p:sp>
        <p:nvSpPr>
          <p:cNvPr id="1048604" name="Rectangle 6"/>
          <p:cNvSpPr/>
          <p:nvPr/>
        </p:nvSpPr>
        <p:spPr>
          <a:xfrm>
            <a:off x="762000" y="361950"/>
            <a:ext cx="5486400" cy="802639"/>
          </a:xfrm>
          <a:prstGeom prst="rect"/>
        </p:spPr>
        <p:txBody>
          <a:bodyPr wrap="square">
            <a:spAutoFit/>
          </a:bodyPr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What is SMT in electronics?</a:t>
            </a:r>
          </a:p>
        </p:txBody>
      </p:sp>
      <p:sp>
        <p:nvSpPr>
          <p:cNvPr id="1048605" name="Rectangle 7"/>
          <p:cNvSpPr/>
          <p:nvPr/>
        </p:nvSpPr>
        <p:spPr>
          <a:xfrm>
            <a:off x="381000" y="2190750"/>
            <a:ext cx="8968253" cy="1005840"/>
          </a:xfrm>
          <a:prstGeom prst="rect"/>
        </p:spPr>
        <p:txBody>
          <a:bodyPr wrap="none">
            <a:spAutoFit/>
          </a:bodyPr>
          <a:p>
            <a:pPr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Refers to the mounting process </a:t>
            </a:r>
          </a:p>
          <a:p>
            <a:pPr>
              <a:buFont typeface="Wingdings" pitchFamily="2" charset="2"/>
              <a:buChar char="Ø"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SMT components are designed to be set down on a board and soldered to it.</a:t>
            </a:r>
            <a:endParaRPr dirty="0" sz="20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 Placeholder 2"/>
          <p:cNvSpPr txBox="1"/>
          <p:nvPr/>
        </p:nvSpPr>
        <p:spPr>
          <a:xfrm>
            <a:off x="314195" y="819150"/>
            <a:ext cx="7543800" cy="38100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sz="1800" lang="en-US" smtClean="0"/>
              <a:t>	</a:t>
            </a:r>
            <a:endParaRPr dirty="0" sz="72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/>
              <a:t>	</a:t>
            </a:r>
            <a:endParaRPr dirty="0" sz="26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lang="en-IN"/>
          </a:p>
        </p:txBody>
      </p:sp>
      <p:sp>
        <p:nvSpPr>
          <p:cNvPr id="1048607" name="Rectangle 8"/>
          <p:cNvSpPr/>
          <p:nvPr/>
        </p:nvSpPr>
        <p:spPr>
          <a:xfrm>
            <a:off x="3581400" y="4629150"/>
            <a:ext cx="5410200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9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/>
          <a:noFill/>
        </p:spPr>
      </p:pic>
      <p:sp>
        <p:nvSpPr>
          <p:cNvPr id="1048608" name="TextBox 9"/>
          <p:cNvSpPr txBox="1"/>
          <p:nvPr/>
        </p:nvSpPr>
        <p:spPr>
          <a:xfrm>
            <a:off x="228600" y="438150"/>
            <a:ext cx="8305800" cy="102489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b="1" dirty="0" sz="2000" lang="en-US" smtClean="0">
                <a:latin typeface="Times New Roman" pitchFamily="18" charset="0"/>
                <a:cs typeface="Times New Roman" pitchFamily="18" charset="0"/>
              </a:rPr>
              <a:t> involved in SMT (surface mount technology) includes </a:t>
            </a: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dirty="0"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Rectangle 1"/>
          <p:cNvSpPr>
            <a:spLocks noChangeArrowheads="1"/>
          </p:cNvSpPr>
          <p:nvPr/>
        </p:nvSpPr>
        <p:spPr bwMode="auto">
          <a:xfrm>
            <a:off x="228600" y="1142255"/>
            <a:ext cx="8382000" cy="374904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Printing: 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involves applying a coat of solder paste onto the pads of the</a:t>
            </a:r>
            <a:r>
              <a:rPr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PCB. 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b="1" dirty="0" sz="2000" lang="en-US" smtClean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Mounting: 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refers to placing the surface mount components accurately onto the pads. 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b="1" dirty="0" sz="2000" lang="en-US" smtClean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Reflow Soldering: 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process involves melting the solder paste by passing the board and components through a hot oven. </a:t>
            </a:r>
            <a:endParaRPr baseline="0" b="1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endParaRPr b="1" dirty="0" sz="2000" lang="en-US" smtClean="0">
              <a:solidFill>
                <a:srgbClr val="0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Testing: 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final process involves testing the boards through processes such as AOI which runs a number of quality checks on the boards such as component alignment and checking for solder bridges. 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16"/>
          <p:cNvSpPr txBox="1"/>
          <p:nvPr/>
        </p:nvSpPr>
        <p:spPr>
          <a:xfrm>
            <a:off x="228600" y="819150"/>
            <a:ext cx="822960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What is SMD (surface mount device) in  electronics? </a:t>
            </a:r>
            <a:endParaRPr dirty="0" sz="2400" lang="en-IN" smtClean="0"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b="1"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Text Placeholder 2"/>
          <p:cNvSpPr txBox="1"/>
          <p:nvPr/>
        </p:nvSpPr>
        <p:spPr>
          <a:xfrm>
            <a:off x="314195" y="819150"/>
            <a:ext cx="7543800" cy="38100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400" eaLnBrk="1" hangingPunct="1" indent="0" latinLnBrk="0" marL="0" rtl="0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sz="1800" lang="en-US" smtClean="0"/>
              <a:t>	</a:t>
            </a:r>
            <a:endParaRPr dirty="0" sz="72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/>
              <a:t>	</a:t>
            </a:r>
            <a:endParaRPr dirty="0" sz="2600" lang="en-IN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lang="en-IN"/>
          </a:p>
        </p:txBody>
      </p:sp>
      <p:sp>
        <p:nvSpPr>
          <p:cNvPr id="1048612" name="Rectangle 8"/>
          <p:cNvSpPr/>
          <p:nvPr/>
        </p:nvSpPr>
        <p:spPr>
          <a:xfrm>
            <a:off x="3581400" y="4629150"/>
            <a:ext cx="5410200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0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001000" y="3790950"/>
            <a:ext cx="762000" cy="819150"/>
          </a:xfrm>
          <a:prstGeom prst="rect"/>
          <a:noFill/>
        </p:spPr>
      </p:pic>
      <p:sp>
        <p:nvSpPr>
          <p:cNvPr id="1048613" name="Rectangle 7"/>
          <p:cNvSpPr/>
          <p:nvPr/>
        </p:nvSpPr>
        <p:spPr>
          <a:xfrm>
            <a:off x="1219200" y="1657350"/>
            <a:ext cx="6096000" cy="2246769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The components fitted onto PCBs</a:t>
            </a:r>
          </a:p>
          <a:p>
            <a:pPr>
              <a:buFont typeface="Wingdings" pitchFamily="2" charset="2"/>
              <a:buChar char="Ø"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use pins that can be soldered directly onto the PCBs as opposed to using leads and wiring</a:t>
            </a:r>
          </a:p>
          <a:p>
            <a:pPr>
              <a:buFont typeface="Wingdings" pitchFamily="2" charset="2"/>
              <a:buChar char="Ø"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With no holes to be drilled, they also make the process quicker and cost-effective</a:t>
            </a: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16"/>
          <p:cNvSpPr txBox="1"/>
          <p:nvPr/>
        </p:nvSpPr>
        <p:spPr>
          <a:xfrm>
            <a:off x="0" y="0"/>
            <a:ext cx="8763000" cy="1158240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lang="en-US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Difference between SMT and SMD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	</a:t>
            </a:r>
            <a:endParaRPr dirty="0" sz="8800" lang="en-US" smtClean="0">
              <a:latin typeface="Times New Roman" pitchFamily="18" charset="0"/>
              <a:cs typeface="Times New Roman" pitchFamily="18" charset="0"/>
            </a:endParaRPr>
          </a:p>
          <a:p>
            <a:endParaRPr b="1"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5" name="Rectangle 8"/>
          <p:cNvSpPr/>
          <p:nvPr/>
        </p:nvSpPr>
        <p:spPr>
          <a:xfrm>
            <a:off x="3581400" y="4629150"/>
            <a:ext cx="5410200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– 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1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001000" y="3867150"/>
            <a:ext cx="762000" cy="819150"/>
          </a:xfrm>
          <a:prstGeom prst="rect"/>
          <a:noFill/>
        </p:spPr>
      </p:pic>
      <p:sp>
        <p:nvSpPr>
          <p:cNvPr id="1048616" name="Rectangle 6"/>
          <p:cNvSpPr/>
          <p:nvPr/>
        </p:nvSpPr>
        <p:spPr>
          <a:xfrm>
            <a:off x="381000" y="895350"/>
            <a:ext cx="8382000" cy="3558540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+mj-lt"/>
                <a:cs typeface="Times New Roman" pitchFamily="18" charset="0"/>
              </a:rPr>
              <a:t>The primary difference between the two is that one refers to the mounting process while the other refers to the actual components.</a:t>
            </a:r>
          </a:p>
          <a:p>
            <a:pPr>
              <a:buFont typeface="Wingdings" pitchFamily="2" charset="2"/>
              <a:buChar char="Ø"/>
            </a:pPr>
            <a:endParaRPr dirty="0" lang="en-US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+mj-lt"/>
                <a:cs typeface="Times New Roman" pitchFamily="18" charset="0"/>
              </a:rPr>
              <a:t>Both are dependent on each other </a:t>
            </a:r>
          </a:p>
          <a:p>
            <a:pPr>
              <a:buFont typeface="Wingdings" pitchFamily="2" charset="2"/>
              <a:buChar char="Ø"/>
            </a:pPr>
            <a:endParaRPr dirty="0" lang="en-US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+mj-lt"/>
                <a:cs typeface="Times New Roman" pitchFamily="18" charset="0"/>
              </a:rPr>
              <a:t>Proper selection and arrangement of SMDs that is the primary process behind SMT. </a:t>
            </a:r>
          </a:p>
          <a:p>
            <a:pPr>
              <a:buFont typeface="Wingdings" pitchFamily="2" charset="2"/>
              <a:buChar char="Ø"/>
            </a:pPr>
            <a:endParaRPr dirty="0" lang="en-US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lang="en-US" smtClean="0">
                <a:latin typeface="+mj-lt"/>
                <a:cs typeface="Times New Roman" pitchFamily="18" charset="0"/>
              </a:rPr>
              <a:t>SMDs determine the capacity of the board, SMT involves the installation of these components on the board.</a:t>
            </a:r>
          </a:p>
          <a:p>
            <a:pPr>
              <a:buFont typeface="Wingdings" pitchFamily="2" charset="2"/>
              <a:buChar char="Ø"/>
            </a:pPr>
            <a:endParaRPr dirty="0" lang="en-US" smtClean="0"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dirty="0" lang="en-IN" smtClean="0">
                <a:latin typeface="+mj-lt"/>
                <a:cs typeface="Times New Roman" pitchFamily="18" charset="0"/>
              </a:rPr>
              <a:t>SMT (surface mount technology) relates to the method used to place electronic components on a printed circuit board.</a:t>
            </a:r>
            <a:endParaRPr dirty="0" lang="en-IN">
              <a:latin typeface="+mj-lt"/>
              <a:cs typeface="Times New Roman" pitchFamily="18" charset="0"/>
            </a:endParaRPr>
          </a:p>
        </p:txBody>
      </p:sp>
      <p:pic>
        <p:nvPicPr>
          <p:cNvPr id="2097162" name="Picture 5" descr="surface-mount-component-pre-reflow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96000" y="1276350"/>
            <a:ext cx="1600200" cy="1122470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27000"/>
            <a:lum/>
          </a:blip>
          <a:srcRect/>
          <a:stretch>
            <a:fillRect l="84000" b="78000"/>
          </a:stretch>
        </a:blip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4"/>
          <p:cNvSpPr txBox="1"/>
          <p:nvPr/>
        </p:nvSpPr>
        <p:spPr>
          <a:xfrm>
            <a:off x="377870" y="1207965"/>
            <a:ext cx="8461330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latin typeface="Times New Roman" pitchFamily="18" charset="0"/>
                <a:cs typeface="Times New Roman" pitchFamily="18" charset="0"/>
              </a:rPr>
              <a:t>1. SMD means ?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(a) </a:t>
            </a:r>
            <a:r>
              <a:rPr dirty="0" sz="2400" lang="en-US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Surface mount devices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(b)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Side mount devices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(c)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Surface map devices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400" lang="en-US">
                <a:latin typeface="Times New Roman" pitchFamily="18" charset="0"/>
                <a:cs typeface="Times New Roman" pitchFamily="18" charset="0"/>
              </a:rPr>
              <a:t>(b) </a:t>
            </a: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Side map devices.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8" name="Rectangle 5"/>
          <p:cNvSpPr/>
          <p:nvPr/>
        </p:nvSpPr>
        <p:spPr>
          <a:xfrm>
            <a:off x="3733801" y="4629150"/>
            <a:ext cx="5410199" cy="624839"/>
          </a:xfrm>
          <a:prstGeom prst="rect"/>
        </p:spPr>
        <p:txBody>
          <a:bodyPr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Electronics and Communication Engineering </a:t>
            </a:r>
            <a:r>
              <a:rPr dirty="0" lang="en-US">
                <a:latin typeface="Times New Roman" pitchFamily="18" charset="0"/>
                <a:cs typeface="Times New Roman" pitchFamily="18" charset="0"/>
              </a:rPr>
              <a:t>–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20EC53I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TextBox 1"/>
          <p:cNvSpPr txBox="1"/>
          <p:nvPr/>
        </p:nvSpPr>
        <p:spPr>
          <a:xfrm>
            <a:off x="414404" y="564863"/>
            <a:ext cx="43992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3200" lang="en-IN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Assessment Questions</a:t>
            </a:r>
            <a:endParaRPr dirty="0" sz="3200" lang="en-IN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3" name="Picture 2" descr="360,562 Robot Stock Photos, Pictures &amp; Royalty-Free Images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8229600" y="3790950"/>
            <a:ext cx="762000" cy="819150"/>
          </a:xfrm>
          <a:prstGeom prst="rect"/>
          <a:noFill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Department of Collegiate and Technical Education</dc:title>
  <dc:creator>Prasanna</dc:creator>
  <cp:lastModifiedBy>Windows User</cp:lastModifiedBy>
  <dcterms:created xsi:type="dcterms:W3CDTF">2020-10-30T13:40:04Z</dcterms:created>
  <dcterms:modified xsi:type="dcterms:W3CDTF">2023-08-02T18:03:03Z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91fd44f446754291a384c0f174588fdb</vt:lpwstr>
  </property>
</Properties>
</file>