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sldIdLst>
    <p:sldId id="256" r:id="rId2"/>
    <p:sldId id="257" r:id="rId3"/>
    <p:sldId id="265" r:id="rId4"/>
    <p:sldId id="266" r:id="rId5"/>
    <p:sldId id="286" r:id="rId6"/>
    <p:sldId id="287" r:id="rId7"/>
    <p:sldId id="288" r:id="rId8"/>
    <p:sldId id="289" r:id="rId9"/>
    <p:sldId id="290" r:id="rId10"/>
    <p:sldId id="292" r:id="rId11"/>
    <p:sldId id="293" r:id="rId12"/>
    <p:sldId id="294" r:id="rId13"/>
    <p:sldId id="302" r:id="rId14"/>
    <p:sldId id="291" r:id="rId15"/>
    <p:sldId id="312" r:id="rId16"/>
    <p:sldId id="295" r:id="rId17"/>
    <p:sldId id="296" r:id="rId18"/>
    <p:sldId id="297" r:id="rId19"/>
    <p:sldId id="298" r:id="rId20"/>
    <p:sldId id="299" r:id="rId21"/>
    <p:sldId id="301" r:id="rId22"/>
    <p:sldId id="300" r:id="rId23"/>
    <p:sldId id="313" r:id="rId24"/>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1206" y="18"/>
      </p:cViewPr>
      <p:guideLst>
        <p:guide orient="horz" pos="2160"/>
        <p:guide pos="283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62B2A53-9A3C-4741-84BA-F46B0D5EF261}" type="datetimeFigureOut">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C1D2AE-A10B-4466-B821-5474984B2C73}"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2B2A53-9A3C-4741-84BA-F46B0D5EF261}" type="datetimeFigureOut">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C1D2AE-A10B-4466-B821-5474984B2C73}"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2B2A53-9A3C-4741-84BA-F46B0D5EF261}" type="datetimeFigureOut">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C1D2AE-A10B-4466-B821-5474984B2C73}"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2B2A53-9A3C-4741-84BA-F46B0D5EF261}" type="datetimeFigureOut">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C1D2AE-A10B-4466-B821-5474984B2C73}"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2B2A53-9A3C-4741-84BA-F46B0D5EF261}" type="datetimeFigureOut">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C1D2AE-A10B-4466-B821-5474984B2C73}"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2B2A53-9A3C-4741-84BA-F46B0D5EF261}" type="datetimeFigureOut">
              <a:rPr lang="en-US" smtClean="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C1D2AE-A10B-4466-B821-5474984B2C73}"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2B2A53-9A3C-4741-84BA-F46B0D5EF261}" type="datetimeFigureOut">
              <a:rPr lang="en-US" smtClean="0"/>
              <a:t>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CC1D2AE-A10B-4466-B821-5474984B2C73}"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2B2A53-9A3C-4741-84BA-F46B0D5EF261}" type="datetimeFigureOut">
              <a:rPr lang="en-US" smtClean="0"/>
              <a:t>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CC1D2AE-A10B-4466-B821-5474984B2C73}"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B2A53-9A3C-4741-84BA-F46B0D5EF261}" type="datetimeFigureOut">
              <a:rPr lang="en-US" smtClean="0"/>
              <a:t>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CC1D2AE-A10B-4466-B821-5474984B2C73}"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2B2A53-9A3C-4741-84BA-F46B0D5EF261}" type="datetimeFigureOut">
              <a:rPr lang="en-US" smtClean="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C1D2AE-A10B-4466-B821-5474984B2C73}"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2B2A53-9A3C-4741-84BA-F46B0D5EF261}" type="datetimeFigureOut">
              <a:rPr lang="en-US" smtClean="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C1D2AE-A10B-4466-B821-5474984B2C73}"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2000"/>
            <a:lum/>
          </a:blip>
          <a:srcRect/>
          <a:stretch>
            <a:fillRect l="84000" b="7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B2A53-9A3C-4741-84BA-F46B0D5EF261}" type="datetimeFigureOut">
              <a:rPr lang="en-US" smtClean="0"/>
              <a:t>2/2/2023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C1D2AE-A10B-4466-B821-5474984B2C7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en.wikipedia.org/wiki/File:Coaxial_cable_cut.jpg"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1524000"/>
          </a:xfrm>
          <a:prstGeom prst="rect">
            <a:avLst/>
          </a:prstGeom>
          <a:solidFill>
            <a:schemeClr val="accent5">
              <a:lumMod val="40000"/>
              <a:lumOff val="60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0" y="762000"/>
            <a:ext cx="9144000" cy="838200"/>
          </a:xfrm>
        </p:spPr>
        <p:txBody>
          <a:bodyPr>
            <a:normAutofit/>
          </a:bodyPr>
          <a:lstStyle/>
          <a:p>
            <a:r>
              <a:rPr lang="en-US" sz="3200" dirty="0">
                <a:solidFill>
                  <a:srgbClr val="FF0000"/>
                </a:solidFill>
                <a:latin typeface="Times New Roman" panose="02020603050405020304" pitchFamily="18" charset="0"/>
                <a:cs typeface="Times New Roman" panose="02020603050405020304" pitchFamily="18" charset="0"/>
              </a:rPr>
              <a:t>Department of Collegiate and Technical Education</a:t>
            </a:r>
          </a:p>
        </p:txBody>
      </p:sp>
      <p:sp>
        <p:nvSpPr>
          <p:cNvPr id="3" name="Subtitle 2"/>
          <p:cNvSpPr>
            <a:spLocks noGrp="1"/>
          </p:cNvSpPr>
          <p:nvPr>
            <p:ph type="subTitle" idx="1"/>
          </p:nvPr>
        </p:nvSpPr>
        <p:spPr>
          <a:xfrm>
            <a:off x="415634" y="1704109"/>
            <a:ext cx="8520547" cy="2133600"/>
          </a:xfrm>
        </p:spPr>
        <p:txBody>
          <a:bodyPr>
            <a:noAutofit/>
          </a:bodyPr>
          <a:lstStyle/>
          <a:p>
            <a:r>
              <a:rPr lang="en-US" sz="2400" b="1" dirty="0" smtClean="0">
                <a:solidFill>
                  <a:schemeClr val="tx1"/>
                </a:solidFill>
                <a:latin typeface="Times New Roman" panose="02020603050405020304" pitchFamily="18" charset="0"/>
                <a:cs typeface="Times New Roman" panose="02020603050405020304" pitchFamily="18" charset="0"/>
              </a:rPr>
              <a:t>AUTOMATION </a:t>
            </a:r>
            <a:r>
              <a:rPr lang="en-US" sz="2400" b="1" dirty="0" smtClean="0">
                <a:solidFill>
                  <a:schemeClr val="tx1"/>
                </a:solidFill>
                <a:latin typeface="Times New Roman" panose="02020603050405020304" pitchFamily="18" charset="0"/>
                <a:cs typeface="Times New Roman" panose="02020603050405020304" pitchFamily="18" charset="0"/>
              </a:rPr>
              <a:t>AND </a:t>
            </a:r>
            <a:r>
              <a:rPr lang="en-US" sz="2400" b="1" dirty="0" smtClean="0">
                <a:solidFill>
                  <a:schemeClr val="tx1"/>
                </a:solidFill>
                <a:latin typeface="Times New Roman" panose="02020603050405020304" pitchFamily="18" charset="0"/>
                <a:cs typeface="Times New Roman" panose="02020603050405020304" pitchFamily="18" charset="0"/>
              </a:rPr>
              <a:t>ROBOTICS(</a:t>
            </a:r>
            <a:r>
              <a:rPr lang="en-US" sz="2400" b="1" dirty="0" smtClean="0">
                <a:solidFill>
                  <a:schemeClr val="tx1"/>
                </a:solidFill>
                <a:latin typeface="Times New Roman" panose="02020603050405020304" pitchFamily="18" charset="0"/>
                <a:cs typeface="Times New Roman" panose="02020603050405020304" pitchFamily="18" charset="0"/>
              </a:rPr>
              <a:t>V Semester</a:t>
            </a:r>
            <a:r>
              <a:rPr lang="en-US" sz="2400" b="1" dirty="0" smtClean="0">
                <a:solidFill>
                  <a:schemeClr val="tx1"/>
                </a:solidFill>
                <a:latin typeface="Times New Roman" panose="02020603050405020304" pitchFamily="18" charset="0"/>
                <a:cs typeface="Times New Roman" panose="02020603050405020304" pitchFamily="18" charset="0"/>
              </a:rPr>
              <a:t>)</a:t>
            </a:r>
          </a:p>
          <a:p>
            <a:r>
              <a:rPr lang="en-US" sz="2400" b="1" dirty="0" smtClean="0">
                <a:solidFill>
                  <a:schemeClr val="tx1"/>
                </a:solidFill>
                <a:latin typeface="Times New Roman" panose="02020603050405020304" pitchFamily="18" charset="0"/>
                <a:cs typeface="Times New Roman" panose="02020603050405020304" pitchFamily="18" charset="0"/>
              </a:rPr>
              <a:t>WEEK 5 DAY 2</a:t>
            </a:r>
          </a:p>
          <a:p>
            <a:r>
              <a:rPr lang="en-US" sz="2400" b="1" dirty="0" smtClean="0">
                <a:solidFill>
                  <a:schemeClr val="tx1"/>
                </a:solidFill>
                <a:latin typeface="Times New Roman" panose="02020603050405020304" pitchFamily="18" charset="0"/>
                <a:cs typeface="Times New Roman" panose="02020603050405020304" pitchFamily="18" charset="0"/>
              </a:rPr>
              <a:t>SESSION 3</a:t>
            </a:r>
            <a:endParaRPr lang="en-US" sz="2400" b="1" dirty="0" smtClean="0">
              <a:solidFill>
                <a:schemeClr val="tx1"/>
              </a:solidFill>
              <a:latin typeface="Times New Roman" panose="02020603050405020304" pitchFamily="18" charset="0"/>
              <a:cs typeface="Times New Roman" panose="02020603050405020304" pitchFamily="18" charset="0"/>
            </a:endParaRPr>
          </a:p>
          <a:p>
            <a:r>
              <a:rPr lang="en-US" b="1" dirty="0" smtClean="0">
                <a:solidFill>
                  <a:schemeClr val="tx1">
                    <a:lumMod val="85000"/>
                    <a:lumOff val="15000"/>
                  </a:schemeClr>
                </a:solidFill>
                <a:latin typeface="Times New Roman" panose="02020603050405020304" pitchFamily="18" charset="0"/>
                <a:cs typeface="Times New Roman" panose="02020603050405020304" pitchFamily="18" charset="0"/>
              </a:rPr>
              <a:t>Electronics </a:t>
            </a:r>
            <a:r>
              <a:rPr lang="en-US" b="1" dirty="0" smtClean="0">
                <a:solidFill>
                  <a:schemeClr val="tx1">
                    <a:lumMod val="85000"/>
                    <a:lumOff val="15000"/>
                  </a:schemeClr>
                </a:solidFill>
                <a:latin typeface="Times New Roman" panose="02020603050405020304" pitchFamily="18" charset="0"/>
                <a:cs typeface="Times New Roman" panose="02020603050405020304" pitchFamily="18" charset="0"/>
              </a:rPr>
              <a:t>and Communication Engineering</a:t>
            </a:r>
            <a:endParaRPr lang="en-US"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10" name="Picture 9" descr="logonew-removebg-preview.png"/>
          <p:cNvPicPr>
            <a:picLocks noChangeAspect="1"/>
          </p:cNvPicPr>
          <p:nvPr/>
        </p:nvPicPr>
        <p:blipFill>
          <a:blip r:embed="rId2"/>
          <a:stretch>
            <a:fillRect/>
          </a:stretch>
        </p:blipFill>
        <p:spPr>
          <a:xfrm>
            <a:off x="4114800" y="0"/>
            <a:ext cx="943223" cy="990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a:latin typeface="Times New Roman" panose="02020603050405020304" pitchFamily="18" charset="0"/>
                <a:cs typeface="Times New Roman" panose="02020603050405020304" pitchFamily="18" charset="0"/>
                <a:sym typeface="+mn-ea"/>
              </a:rPr>
              <a:t>Disadvantages of Client-Server Architecture</a:t>
            </a:r>
            <a:r>
              <a:rPr lang="en-US">
                <a:sym typeface="+mn-ea"/>
              </a:rPr>
              <a:t>:</a:t>
            </a:r>
            <a:r>
              <a:rPr lang="en-US"/>
              <a:t/>
            </a:r>
            <a:br>
              <a:rPr lang="en-US"/>
            </a:br>
            <a:endParaRPr lang="en-US"/>
          </a:p>
        </p:txBody>
      </p:sp>
      <p:sp>
        <p:nvSpPr>
          <p:cNvPr id="3" name="Content Placeholder 2"/>
          <p:cNvSpPr>
            <a:spLocks noGrp="1"/>
          </p:cNvSpPr>
          <p:nvPr>
            <p:ph idx="1"/>
          </p:nvPr>
        </p:nvSpPr>
        <p:spPr/>
        <p:txBody>
          <a:bodyPr>
            <a:noAutofit/>
          </a:bodyPr>
          <a:lstStyle/>
          <a:p>
            <a:r>
              <a:rPr lang="en-US" sz="2800">
                <a:latin typeface="Times New Roman" panose="02020603050405020304" pitchFamily="18" charset="0"/>
                <a:cs typeface="Times New Roman" panose="02020603050405020304" pitchFamily="18" charset="0"/>
              </a:rPr>
              <a:t>More prone to downtime because if the server fails, none of the client machines are able to get their requests served.</a:t>
            </a:r>
          </a:p>
          <a:p>
            <a:r>
              <a:rPr lang="en-US" sz="2800">
                <a:latin typeface="Times New Roman" panose="02020603050405020304" pitchFamily="18" charset="0"/>
                <a:cs typeface="Times New Roman" panose="02020603050405020304" pitchFamily="18" charset="0"/>
              </a:rPr>
              <a:t>Requirement of a dedicated network administrator to handle all of the resources.</a:t>
            </a:r>
          </a:p>
          <a:p>
            <a:r>
              <a:rPr lang="en-US" sz="2800">
                <a:latin typeface="Times New Roman" panose="02020603050405020304" pitchFamily="18" charset="0"/>
                <a:cs typeface="Times New Roman" panose="02020603050405020304" pitchFamily="18" charset="0"/>
              </a:rPr>
              <a:t>It is far more expensive than P2P. This is due to the requirement for a server with more RAM, as well as the necessity for several networking devices such as hubs, routers, switches, and so 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Times New Roman" panose="02020603050405020304" pitchFamily="18" charset="0"/>
                <a:cs typeface="Times New Roman" panose="02020603050405020304" pitchFamily="18" charset="0"/>
              </a:rPr>
              <a:t>Networking cables</a:t>
            </a:r>
          </a:p>
        </p:txBody>
      </p:sp>
      <p:sp>
        <p:nvSpPr>
          <p:cNvPr id="3" name="Content Placeholder 2"/>
          <p:cNvSpPr>
            <a:spLocks noGrp="1"/>
          </p:cNvSpPr>
          <p:nvPr>
            <p:ph sz="half" idx="1"/>
          </p:nvPr>
        </p:nvSpPr>
        <p:spPr>
          <a:xfrm>
            <a:off x="457200" y="1299845"/>
            <a:ext cx="7861300" cy="2406650"/>
          </a:xfrm>
        </p:spPr>
        <p:txBody>
          <a:bodyPr>
            <a:noAutofit/>
          </a:bodyPr>
          <a:lstStyle/>
          <a:p>
            <a:pPr marL="0" indent="0">
              <a:buNone/>
            </a:pPr>
            <a:r>
              <a:rPr lang="en-US" sz="1800">
                <a:latin typeface="Times New Roman" panose="02020603050405020304" pitchFamily="18" charset="0"/>
                <a:cs typeface="Times New Roman" panose="02020603050405020304" pitchFamily="18" charset="0"/>
              </a:rPr>
              <a:t>Coaxial cables</a:t>
            </a:r>
          </a:p>
          <a:p>
            <a:pPr marL="0" indent="0">
              <a:buNone/>
            </a:pPr>
            <a:r>
              <a:rPr lang="en-US" sz="1800">
                <a:latin typeface="Times New Roman" panose="02020603050405020304" pitchFamily="18" charset="0"/>
                <a:cs typeface="Times New Roman" panose="02020603050405020304" pitchFamily="18" charset="0"/>
              </a:rPr>
              <a:t>Coaxial cables form a transmission line and confine the electromagnetic wave to an area inside the cable between the center conductor and the shield. </a:t>
            </a:r>
          </a:p>
          <a:p>
            <a:pPr marL="0" indent="0">
              <a:buNone/>
            </a:pPr>
            <a:r>
              <a:rPr lang="en-US" sz="1800">
                <a:latin typeface="Times New Roman" panose="02020603050405020304" pitchFamily="18" charset="0"/>
                <a:cs typeface="Times New Roman" panose="02020603050405020304" pitchFamily="18" charset="0"/>
              </a:rPr>
              <a:t>The transmission of energy in the line occurs totally through the dielectric inside the cable between the conductors.</a:t>
            </a:r>
          </a:p>
          <a:p>
            <a:pPr marL="0" indent="0">
              <a:buNone/>
            </a:pPr>
            <a:r>
              <a:rPr lang="en-US" sz="1800">
                <a:latin typeface="Times New Roman" panose="02020603050405020304" pitchFamily="18" charset="0"/>
                <a:cs typeface="Times New Roman" panose="02020603050405020304" pitchFamily="18" charset="0"/>
              </a:rPr>
              <a:t> Coaxial lines can therefore be bent and twisted (subject to limits) without negative effects, and they can be strapped to conductive supports without inducing unwanted currents in them</a:t>
            </a:r>
          </a:p>
        </p:txBody>
      </p:sp>
      <p:pic>
        <p:nvPicPr>
          <p:cNvPr id="4" name="Picture 1" descr="IMG_256">
            <a:hlinkClick r:id="rId2"/>
          </p:cNvPr>
          <p:cNvPicPr>
            <a:picLocks noGrp="1" noChangeAspect="1"/>
          </p:cNvPicPr>
          <p:nvPr>
            <p:ph sz="half" idx="2"/>
          </p:nvPr>
        </p:nvPicPr>
        <p:blipFill>
          <a:blip r:embed="rId3"/>
          <a:stretch>
            <a:fillRect/>
          </a:stretch>
        </p:blipFill>
        <p:spPr>
          <a:xfrm>
            <a:off x="2520950" y="3952240"/>
            <a:ext cx="2794000" cy="233680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7929245" cy="814070"/>
          </a:xfrm>
        </p:spPr>
        <p:txBody>
          <a:bodyPr/>
          <a:lstStyle/>
          <a:p>
            <a:pPr algn="l"/>
            <a:r>
              <a:rPr lang="en-US">
                <a:latin typeface="Times New Roman" panose="02020603050405020304" pitchFamily="18" charset="0"/>
                <a:cs typeface="Times New Roman" panose="02020603050405020304" pitchFamily="18" charset="0"/>
              </a:rPr>
              <a:t>Patch cable</a:t>
            </a:r>
          </a:p>
        </p:txBody>
      </p:sp>
      <p:sp>
        <p:nvSpPr>
          <p:cNvPr id="3" name="Content Placeholder 2"/>
          <p:cNvSpPr>
            <a:spLocks noGrp="1"/>
          </p:cNvSpPr>
          <p:nvPr>
            <p:ph sz="half" idx="1"/>
          </p:nvPr>
        </p:nvSpPr>
        <p:spPr>
          <a:xfrm>
            <a:off x="457200" y="1089025"/>
            <a:ext cx="8362950" cy="3140710"/>
          </a:xfrm>
        </p:spPr>
        <p:txBody>
          <a:bodyPr/>
          <a:lstStyle/>
          <a:p>
            <a:pPr marL="0" indent="0">
              <a:buNone/>
            </a:pPr>
            <a:r>
              <a:rPr lang="en-US" sz="2400">
                <a:latin typeface="Times New Roman" panose="02020603050405020304" pitchFamily="18" charset="0"/>
                <a:cs typeface="Times New Roman" panose="02020603050405020304" pitchFamily="18" charset="0"/>
              </a:rPr>
              <a:t>A patch cable is an electrical or optical cable used to connect one electronic or optical device to another for signal routing. </a:t>
            </a:r>
          </a:p>
          <a:p>
            <a:pPr marL="0" indent="0">
              <a:buNone/>
            </a:pPr>
            <a:r>
              <a:rPr lang="en-US" sz="2400">
                <a:latin typeface="Times New Roman" panose="02020603050405020304" pitchFamily="18" charset="0"/>
                <a:cs typeface="Times New Roman" panose="02020603050405020304" pitchFamily="18" charset="0"/>
              </a:rPr>
              <a:t>Devices of different types (e.g. a switch connected to a computer, or a switch connected to a router) are connected with patch cables. Patch cables are usually produced in many different colors so as to be easily distinguishable, and most are relatively short, no longer than a few meters.[citation needed] In contrast to structured cabling, patch cables are more flexible</a:t>
            </a:r>
          </a:p>
        </p:txBody>
      </p:sp>
      <p:pic>
        <p:nvPicPr>
          <p:cNvPr id="100" name="Content Placeholder 99"/>
          <p:cNvPicPr>
            <a:picLocks noGrp="1" noChangeAspect="1"/>
          </p:cNvPicPr>
          <p:nvPr>
            <p:ph sz="half" idx="2"/>
          </p:nvPr>
        </p:nvPicPr>
        <p:blipFill>
          <a:blip r:embed="rId2"/>
          <a:stretch>
            <a:fillRect/>
          </a:stretch>
        </p:blipFill>
        <p:spPr>
          <a:xfrm>
            <a:off x="3218815" y="4229735"/>
            <a:ext cx="2601595" cy="214312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atin typeface="Times New Roman" panose="02020603050405020304" pitchFamily="18" charset="0"/>
                <a:cs typeface="Times New Roman" panose="02020603050405020304" pitchFamily="18" charset="0"/>
                <a:sym typeface="+mn-ea"/>
              </a:rPr>
              <a:t>Power lines</a:t>
            </a: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endParaRPr lang="en-US"/>
          </a:p>
        </p:txBody>
      </p:sp>
      <p:pic>
        <p:nvPicPr>
          <p:cNvPr id="4" name="Content Placeholder 3"/>
          <p:cNvPicPr>
            <a:picLocks noGrp="1" noChangeAspect="1"/>
          </p:cNvPicPr>
          <p:nvPr>
            <p:ph idx="1"/>
          </p:nvPr>
        </p:nvPicPr>
        <p:blipFill>
          <a:blip r:embed="rId2"/>
          <a:stretch>
            <a:fillRect/>
          </a:stretch>
        </p:blipFill>
        <p:spPr>
          <a:xfrm>
            <a:off x="589280" y="1600200"/>
            <a:ext cx="7964805" cy="45262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Times New Roman" panose="02020603050405020304" pitchFamily="18" charset="0"/>
                <a:cs typeface="Times New Roman" panose="02020603050405020304" pitchFamily="18" charset="0"/>
              </a:rPr>
              <a:t>Power lines</a:t>
            </a:r>
          </a:p>
        </p:txBody>
      </p:sp>
      <p:sp>
        <p:nvSpPr>
          <p:cNvPr id="3" name="Content Placeholder 2"/>
          <p:cNvSpPr>
            <a:spLocks noGrp="1"/>
          </p:cNvSpPr>
          <p:nvPr>
            <p:ph idx="1"/>
          </p:nvPr>
        </p:nvSpPr>
        <p:spPr>
          <a:xfrm>
            <a:off x="457200" y="1600200"/>
            <a:ext cx="8230235" cy="2894965"/>
          </a:xfrm>
        </p:spPr>
        <p:txBody>
          <a:bodyPr>
            <a:normAutofit fontScale="70000"/>
          </a:bodyPr>
          <a:lstStyle/>
          <a:p>
            <a:pPr marL="0" indent="0">
              <a:buNone/>
            </a:pPr>
            <a:r>
              <a:rPr lang="en-US">
                <a:latin typeface="Times New Roman" panose="02020603050405020304" pitchFamily="18" charset="0"/>
                <a:cs typeface="Times New Roman" panose="02020603050405020304" pitchFamily="18" charset="0"/>
              </a:rPr>
              <a:t> power line communication (PLC) allows these wires to also be used to interconnect home computers, peripherals or other networked consumer products. The HomePlug protocol family was an early PLC technology. In December 2008, the ITU-T adopted Recommendation G.hn/G.9960 as the first worldwide standard for high-speed power-line communications.also specifies techniques for communications over the existing category 3 cable used by phones and coaxial cable used by cable television in the home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Times New Roman" panose="02020603050405020304" pitchFamily="18" charset="0"/>
                <a:cs typeface="Times New Roman" panose="02020603050405020304" pitchFamily="18" charset="0"/>
              </a:rPr>
              <a:t> Fibre Optic Cables</a:t>
            </a:r>
          </a:p>
        </p:txBody>
      </p:sp>
      <p:sp>
        <p:nvSpPr>
          <p:cNvPr id="3" name="Content Placeholder 2"/>
          <p:cNvSpPr>
            <a:spLocks noGrp="1"/>
          </p:cNvSpPr>
          <p:nvPr>
            <p:ph sz="half" idx="1"/>
          </p:nvPr>
        </p:nvSpPr>
        <p:spPr>
          <a:xfrm>
            <a:off x="0" y="1184910"/>
            <a:ext cx="8462010" cy="3580765"/>
          </a:xfrm>
        </p:spPr>
        <p:txBody>
          <a:bodyPr>
            <a:normAutofit lnSpcReduction="10000"/>
          </a:bodyPr>
          <a:lstStyle/>
          <a:p>
            <a:pPr marL="0" indent="0">
              <a:buNone/>
            </a:pPr>
            <a:r>
              <a:rPr lang="en-US" sz="2400">
                <a:latin typeface="Times New Roman" panose="02020603050405020304" pitchFamily="18" charset="0"/>
                <a:cs typeface="Times New Roman" panose="02020603050405020304" pitchFamily="18" charset="0"/>
              </a:rPr>
              <a:t>A fiber-optic cable is composed of very thin strands of glass or plastic known as optical fibers; one cable can have as few as two strands or as many as several hundreds of them. </a:t>
            </a:r>
          </a:p>
          <a:p>
            <a:pPr marL="0" indent="0">
              <a:buNone/>
            </a:pPr>
            <a:r>
              <a:rPr lang="en-US" sz="2400">
                <a:latin typeface="Times New Roman" panose="02020603050405020304" pitchFamily="18" charset="0"/>
                <a:cs typeface="Times New Roman" panose="02020603050405020304" pitchFamily="18" charset="0"/>
              </a:rPr>
              <a:t>These optical fiber cables carry information in the form of data between two places using optical or light-based technology. </a:t>
            </a:r>
          </a:p>
          <a:p>
            <a:pPr marL="0" indent="0">
              <a:buNone/>
            </a:pPr>
            <a:r>
              <a:rPr lang="en-US" sz="2400">
                <a:latin typeface="Times New Roman" panose="02020603050405020304" pitchFamily="18" charset="0"/>
                <a:cs typeface="Times New Roman" panose="02020603050405020304" pitchFamily="18" charset="0"/>
              </a:rPr>
              <a:t>Once the light beams travel down the optical fiber cable (OFC), they would emerge at the other end. </a:t>
            </a:r>
          </a:p>
          <a:p>
            <a:pPr marL="0" indent="0">
              <a:buNone/>
            </a:pPr>
            <a:r>
              <a:rPr lang="en-US" sz="2400">
                <a:latin typeface="Times New Roman" panose="02020603050405020304" pitchFamily="18" charset="0"/>
                <a:cs typeface="Times New Roman" panose="02020603050405020304" pitchFamily="18" charset="0"/>
              </a:rPr>
              <a:t>A photoelectric cell will be required to turn the pulses of light back into electrical information the computer can understand</a:t>
            </a:r>
          </a:p>
        </p:txBody>
      </p:sp>
      <p:pic>
        <p:nvPicPr>
          <p:cNvPr id="100" name="Content Placeholder 99"/>
          <p:cNvPicPr>
            <a:picLocks noGrp="1" noChangeAspect="1"/>
          </p:cNvPicPr>
          <p:nvPr>
            <p:ph sz="half" idx="2"/>
          </p:nvPr>
        </p:nvPicPr>
        <p:blipFill>
          <a:blip r:embed="rId2"/>
          <a:stretch>
            <a:fillRect/>
          </a:stretch>
        </p:blipFill>
        <p:spPr>
          <a:xfrm>
            <a:off x="3319145" y="4714875"/>
            <a:ext cx="2143125" cy="214312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atin typeface="Times New Roman" panose="02020603050405020304" pitchFamily="18" charset="0"/>
                <a:cs typeface="Times New Roman" panose="02020603050405020304" pitchFamily="18" charset="0"/>
              </a:rPr>
              <a:t>Uses of Optical Fibers</a:t>
            </a:r>
            <a:r>
              <a:rPr lang="en-US"/>
              <a:t>:</a:t>
            </a:r>
            <a:br>
              <a:rPr lang="en-US"/>
            </a:br>
            <a:r>
              <a:rPr lang="en-US">
                <a:latin typeface="Times New Roman" panose="02020603050405020304" pitchFamily="18" charset="0"/>
                <a:cs typeface="Times New Roman" panose="02020603050405020304" pitchFamily="18" charset="0"/>
                <a:sym typeface="+mn-ea"/>
              </a:rPr>
              <a:t>Medical Industry:</a:t>
            </a: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sz="half" idx="1"/>
          </p:nvPr>
        </p:nvSpPr>
        <p:spPr>
          <a:xfrm>
            <a:off x="457200" y="1600200"/>
            <a:ext cx="8230235" cy="2607310"/>
          </a:xfrm>
        </p:spPr>
        <p:txBody>
          <a:bodyPr>
            <a:noAutofit/>
          </a:bodyPr>
          <a:lstStyle/>
          <a:p>
            <a:pPr marL="0" indent="0">
              <a:buNone/>
            </a:pPr>
            <a:r>
              <a:rPr lang="en-US" sz="2000">
                <a:latin typeface="Times New Roman" panose="02020603050405020304" pitchFamily="18" charset="0"/>
                <a:cs typeface="Times New Roman" panose="02020603050405020304" pitchFamily="18" charset="0"/>
              </a:rPr>
              <a:t>Due to the highly flexible and thin nature of fibre optic cables, it is used in several types of instruments. Fibre optic wires are heavily used in the area of both medicines as well as research. It helps in getting an inside view of the body.</a:t>
            </a:r>
          </a:p>
          <a:p>
            <a:pPr marL="0" indent="0">
              <a:buNone/>
            </a:pPr>
            <a:r>
              <a:rPr lang="en-US" sz="2000">
                <a:latin typeface="Times New Roman" panose="02020603050405020304" pitchFamily="18" charset="0"/>
                <a:cs typeface="Times New Roman" panose="02020603050405020304" pitchFamily="18" charset="0"/>
              </a:rPr>
              <a:t>With the help of optical fibre, a doctor can view the internal parts of the body. This is done by inserting these fibers into the empty areas in the body. Optical fibre serves as a laser during performing a wide range of medical treatments that include surgeries, biomedical research, and microscopy.</a:t>
            </a:r>
          </a:p>
          <a:p>
            <a:pPr marL="0" indent="0">
              <a:buNone/>
            </a:pPr>
            <a:r>
              <a:rPr lang="en-US" sz="2000">
                <a:latin typeface="Times New Roman" panose="02020603050405020304" pitchFamily="18" charset="0"/>
                <a:cs typeface="Times New Roman" panose="02020603050405020304" pitchFamily="18" charset="0"/>
              </a:rPr>
              <a:t> </a:t>
            </a:r>
          </a:p>
        </p:txBody>
      </p:sp>
      <p:pic>
        <p:nvPicPr>
          <p:cNvPr id="102" name="Content Placeholder 101"/>
          <p:cNvPicPr>
            <a:picLocks noGrp="1"/>
          </p:cNvPicPr>
          <p:nvPr>
            <p:ph sz="half" idx="2"/>
          </p:nvPr>
        </p:nvPicPr>
        <p:blipFill>
          <a:blip r:embed="rId2"/>
          <a:stretch>
            <a:fillRect/>
          </a:stretch>
        </p:blipFill>
        <p:spPr>
          <a:xfrm>
            <a:off x="2600325" y="4373245"/>
            <a:ext cx="2807970" cy="190627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atin typeface="Times New Roman" panose="02020603050405020304" pitchFamily="18" charset="0"/>
                <a:cs typeface="Times New Roman" panose="02020603050405020304" pitchFamily="18" charset="0"/>
                <a:sym typeface="+mn-ea"/>
              </a:rPr>
              <a:t>For Communication:</a:t>
            </a: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70815" y="927100"/>
            <a:ext cx="8118475" cy="3467735"/>
          </a:xfrm>
        </p:spPr>
        <p:txBody>
          <a:bodyPr>
            <a:normAutofit lnSpcReduction="10000"/>
          </a:bodyPr>
          <a:lstStyle/>
          <a:p>
            <a:pPr marL="0" indent="0">
              <a:buNone/>
            </a:pPr>
            <a:r>
              <a:rPr lang="en-US" sz="2800">
                <a:latin typeface="Times New Roman" panose="02020603050405020304" pitchFamily="18" charset="0"/>
                <a:cs typeface="Times New Roman" panose="02020603050405020304" pitchFamily="18" charset="0"/>
              </a:rPr>
              <a:t>Fibre optic cables have the ability to send bulk amounts of information at blistering speeds. This technology is largely used in the formation of internet cables. </a:t>
            </a:r>
          </a:p>
          <a:p>
            <a:pPr marL="0" indent="0">
              <a:buNone/>
            </a:pPr>
            <a:r>
              <a:rPr lang="en-US" sz="2800">
                <a:latin typeface="Times New Roman" panose="02020603050405020304" pitchFamily="18" charset="0"/>
                <a:cs typeface="Times New Roman" panose="02020603050405020304" pitchFamily="18" charset="0"/>
              </a:rPr>
              <a:t>More and more communication industries are opting for optical fibers over traditional wires. This is for the reason that in contrast to copper wires, optic fibre wires are less heavy, carry more data and are more flexible.</a:t>
            </a:r>
          </a:p>
          <a:p>
            <a:pPr marL="0" indent="0">
              <a:buNone/>
            </a:pPr>
            <a:endParaRPr lang="en-US" sz="280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half" idx="2"/>
          </p:nvPr>
        </p:nvPicPr>
        <p:blipFill>
          <a:blip r:embed="rId2"/>
          <a:stretch>
            <a:fillRect/>
          </a:stretch>
        </p:blipFill>
        <p:spPr>
          <a:xfrm>
            <a:off x="305435" y="4394835"/>
            <a:ext cx="8246745" cy="21742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atin typeface="Times New Roman" panose="02020603050405020304" pitchFamily="18" charset="0"/>
                <a:cs typeface="Times New Roman" panose="02020603050405020304" pitchFamily="18" charset="0"/>
                <a:sym typeface="+mn-ea"/>
              </a:rPr>
              <a:t>In Defence Purpose</a:t>
            </a:r>
            <a:r>
              <a:rPr lang="en-US">
                <a:sym typeface="+mn-ea"/>
              </a:rPr>
              <a:t>:</a:t>
            </a:r>
            <a:r>
              <a:rPr lang="en-US"/>
              <a:t/>
            </a:r>
            <a:br>
              <a:rPr lang="en-US"/>
            </a:br>
            <a:endParaRPr lang="en-US"/>
          </a:p>
        </p:txBody>
      </p:sp>
      <p:sp>
        <p:nvSpPr>
          <p:cNvPr id="3" name="Content Placeholder 2"/>
          <p:cNvSpPr>
            <a:spLocks noGrp="1"/>
          </p:cNvSpPr>
          <p:nvPr>
            <p:ph sz="half" idx="1"/>
          </p:nvPr>
        </p:nvSpPr>
        <p:spPr>
          <a:xfrm>
            <a:off x="228600" y="984250"/>
            <a:ext cx="8686800" cy="2608580"/>
          </a:xfrm>
        </p:spPr>
        <p:txBody>
          <a:bodyPr>
            <a:normAutofit lnSpcReduction="10000"/>
          </a:bodyPr>
          <a:lstStyle/>
          <a:p>
            <a:pPr marL="0" indent="0">
              <a:buNone/>
            </a:pPr>
            <a:r>
              <a:rPr lang="en-US" sz="2400">
                <a:latin typeface="Times New Roman" panose="02020603050405020304" pitchFamily="18" charset="0"/>
                <a:cs typeface="Times New Roman" panose="02020603050405020304" pitchFamily="18" charset="0"/>
              </a:rPr>
              <a:t>Defence is another significant area where optical fibers are extensively used. </a:t>
            </a:r>
          </a:p>
          <a:p>
            <a:pPr marL="0" indent="0">
              <a:buNone/>
            </a:pPr>
            <a:r>
              <a:rPr lang="en-US" sz="2400">
                <a:latin typeface="Times New Roman" panose="02020603050405020304" pitchFamily="18" charset="0"/>
                <a:cs typeface="Times New Roman" panose="02020603050405020304" pitchFamily="18" charset="0"/>
              </a:rPr>
              <a:t>These cables are suitable for the transmission of data in aerospace and military applications that require high data security. </a:t>
            </a:r>
          </a:p>
          <a:p>
            <a:pPr marL="0" indent="0">
              <a:buNone/>
            </a:pPr>
            <a:r>
              <a:rPr lang="en-US" sz="2400">
                <a:latin typeface="Times New Roman" panose="02020603050405020304" pitchFamily="18" charset="0"/>
                <a:cs typeface="Times New Roman" panose="02020603050405020304" pitchFamily="18" charset="0"/>
              </a:rPr>
              <a:t>Optical fibers present a sturdy and robust communication medium that makes them useful in creating wiring in aeroplane, hydrophones for Seismic s and SONARs purposes.</a:t>
            </a:r>
          </a:p>
        </p:txBody>
      </p:sp>
      <p:pic>
        <p:nvPicPr>
          <p:cNvPr id="5" name="Content Placeholder 4"/>
          <p:cNvPicPr>
            <a:picLocks noGrp="1" noChangeAspect="1"/>
          </p:cNvPicPr>
          <p:nvPr>
            <p:ph sz="half" idx="2"/>
          </p:nvPr>
        </p:nvPicPr>
        <p:blipFill>
          <a:blip r:embed="rId2"/>
          <a:stretch>
            <a:fillRect/>
          </a:stretch>
        </p:blipFill>
        <p:spPr>
          <a:xfrm>
            <a:off x="2552700" y="3827780"/>
            <a:ext cx="4038600" cy="22713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atin typeface="Times New Roman" panose="02020603050405020304" pitchFamily="18" charset="0"/>
                <a:cs typeface="Times New Roman" panose="02020603050405020304" pitchFamily="18" charset="0"/>
                <a:sym typeface="+mn-ea"/>
              </a:rPr>
              <a:t>In Industries</a:t>
            </a:r>
            <a:r>
              <a:rPr lang="en-US">
                <a:sym typeface="+mn-ea"/>
              </a:rPr>
              <a:t>:</a:t>
            </a:r>
            <a:r>
              <a:rPr lang="en-US"/>
              <a:t/>
            </a:r>
            <a:br>
              <a:rPr lang="en-US"/>
            </a:br>
            <a:endParaRPr lang="en-US"/>
          </a:p>
        </p:txBody>
      </p:sp>
      <p:sp>
        <p:nvSpPr>
          <p:cNvPr id="3" name="Content Placeholder 2"/>
          <p:cNvSpPr>
            <a:spLocks noGrp="1"/>
          </p:cNvSpPr>
          <p:nvPr>
            <p:ph sz="half" idx="1"/>
          </p:nvPr>
        </p:nvSpPr>
        <p:spPr>
          <a:xfrm>
            <a:off x="61595" y="812800"/>
            <a:ext cx="9021445" cy="3180715"/>
          </a:xfrm>
        </p:spPr>
        <p:txBody>
          <a:bodyPr>
            <a:normAutofit lnSpcReduction="20000"/>
          </a:bodyPr>
          <a:lstStyle/>
          <a:p>
            <a:pPr marL="0" indent="0">
              <a:buNone/>
            </a:pPr>
            <a:r>
              <a:rPr lang="en-US">
                <a:latin typeface="Times New Roman" panose="02020603050405020304" pitchFamily="18" charset="0"/>
                <a:cs typeface="Times New Roman" panose="02020603050405020304" pitchFamily="18" charset="0"/>
              </a:rPr>
              <a:t>There are several industries that have benefited from the installation of optical fibers. </a:t>
            </a:r>
          </a:p>
          <a:p>
            <a:pPr marL="0" indent="0">
              <a:buNone/>
            </a:pPr>
            <a:r>
              <a:rPr lang="en-US">
                <a:latin typeface="Times New Roman" panose="02020603050405020304" pitchFamily="18" charset="0"/>
                <a:cs typeface="Times New Roman" panose="02020603050405020304" pitchFamily="18" charset="0"/>
              </a:rPr>
              <a:t>One of the areas where optical fibers are used extensively is “imaging”. </a:t>
            </a:r>
          </a:p>
          <a:p>
            <a:pPr marL="0" indent="0">
              <a:buNone/>
            </a:pPr>
            <a:r>
              <a:rPr lang="en-US">
                <a:latin typeface="Times New Roman" panose="02020603050405020304" pitchFamily="18" charset="0"/>
                <a:cs typeface="Times New Roman" panose="02020603050405020304" pitchFamily="18" charset="0"/>
              </a:rPr>
              <a:t>It is most appropriate for places that are tough to reach. </a:t>
            </a:r>
          </a:p>
          <a:p>
            <a:pPr marL="0" indent="0">
              <a:buNone/>
            </a:pPr>
            <a:r>
              <a:rPr lang="en-US">
                <a:latin typeface="Times New Roman" panose="02020603050405020304" pitchFamily="18" charset="0"/>
                <a:cs typeface="Times New Roman" panose="02020603050405020304" pitchFamily="18" charset="0"/>
              </a:rPr>
              <a:t>These fibers are used for lighting purposes and safety measures in designing the interior and exterior of automobiles.</a:t>
            </a:r>
            <a:r>
              <a:rPr lang="en-US"/>
              <a:t> </a:t>
            </a:r>
          </a:p>
        </p:txBody>
      </p:sp>
      <p:pic>
        <p:nvPicPr>
          <p:cNvPr id="103" name="Content Placeholder 102"/>
          <p:cNvPicPr>
            <a:picLocks noGrp="1"/>
          </p:cNvPicPr>
          <p:nvPr>
            <p:ph sz="half" idx="2"/>
          </p:nvPr>
        </p:nvPicPr>
        <p:blipFill>
          <a:blip r:embed="rId2"/>
          <a:stretch>
            <a:fillRect/>
          </a:stretch>
        </p:blipFill>
        <p:spPr>
          <a:xfrm>
            <a:off x="1859280" y="4208780"/>
            <a:ext cx="4424045" cy="250571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066800"/>
            <a:ext cx="8001000" cy="2830195"/>
          </a:xfrm>
          <a:prstGeom prst="rect">
            <a:avLst/>
          </a:prstGeom>
        </p:spPr>
        <p:txBody>
          <a:bodyPr wrap="square">
            <a:spAutoFit/>
          </a:bodyPr>
          <a:lstStyle/>
          <a:p>
            <a:pPr marL="0" indent="0">
              <a:buNone/>
            </a:pPr>
            <a:r>
              <a:rPr lang="en-IN" sz="2400" dirty="0">
                <a:latin typeface="Times New Roman" panose="02020603050405020304" pitchFamily="18" charset="0"/>
                <a:cs typeface="Times New Roman" panose="02020603050405020304" pitchFamily="18" charset="0"/>
                <a:sym typeface="+mn-ea"/>
              </a:rPr>
              <a:t>➢ Typical Network Architecture</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sym typeface="+mn-ea"/>
              </a:rPr>
              <a:t>➢ Network Cables &amp;accessories</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sym typeface="+mn-ea"/>
              </a:rPr>
              <a:t>➢ Use of Fibre Optic Cables</a:t>
            </a:r>
            <a:endParaRPr lang="en-IN"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IN" sz="2800" dirty="0"/>
          </a:p>
          <a:p>
            <a:pPr>
              <a:lnSpc>
                <a:spcPct val="150000"/>
              </a:lnSpc>
            </a:pPr>
            <a:endParaRPr lang="en-US" sz="24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52400" y="304800"/>
            <a:ext cx="7620000" cy="584775"/>
          </a:xfrm>
          <a:prstGeom prst="rect">
            <a:avLst/>
          </a:prstGeom>
          <a:noFill/>
        </p:spPr>
        <p:txBody>
          <a:bodyPr wrap="square" rtlCol="0">
            <a:spAutoFit/>
          </a:bodyPr>
          <a:lstStyle/>
          <a:p>
            <a:r>
              <a:rPr lang="en-US" sz="3200" dirty="0" smtClean="0">
                <a:solidFill>
                  <a:srgbClr val="002060"/>
                </a:solidFill>
                <a:latin typeface="Times New Roman" panose="02020603050405020304" pitchFamily="18" charset="0"/>
                <a:cs typeface="Times New Roman" panose="02020603050405020304" pitchFamily="18" charset="0"/>
              </a:rPr>
              <a:t>Contents</a:t>
            </a:r>
            <a:endParaRPr lang="en-US" sz="32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atin typeface="Times New Roman" panose="02020603050405020304" pitchFamily="18" charset="0"/>
                <a:cs typeface="Times New Roman" panose="02020603050405020304" pitchFamily="18" charset="0"/>
                <a:sym typeface="+mn-ea"/>
              </a:rPr>
              <a:t>For Broadcasting</a:t>
            </a:r>
            <a:r>
              <a:rPr lang="en-US">
                <a:sym typeface="+mn-ea"/>
              </a:rPr>
              <a:t>:</a:t>
            </a:r>
            <a:r>
              <a:rPr lang="en-US"/>
              <a:t/>
            </a:r>
            <a:br>
              <a:rPr lang="en-US"/>
            </a:br>
            <a:endParaRPr lang="en-US"/>
          </a:p>
        </p:txBody>
      </p:sp>
      <p:sp>
        <p:nvSpPr>
          <p:cNvPr id="3" name="Content Placeholder 2"/>
          <p:cNvSpPr>
            <a:spLocks noGrp="1"/>
          </p:cNvSpPr>
          <p:nvPr>
            <p:ph sz="half" idx="1"/>
          </p:nvPr>
        </p:nvSpPr>
        <p:spPr>
          <a:xfrm>
            <a:off x="181610" y="912495"/>
            <a:ext cx="8433435" cy="2564130"/>
          </a:xfrm>
        </p:spPr>
        <p:txBody>
          <a:bodyPr>
            <a:normAutofit fontScale="90000"/>
          </a:bodyPr>
          <a:lstStyle/>
          <a:p>
            <a:pPr marL="0" indent="0">
              <a:buNone/>
            </a:pPr>
            <a:r>
              <a:rPr lang="en-US">
                <a:latin typeface="Times New Roman" panose="02020603050405020304" pitchFamily="18" charset="0"/>
                <a:cs typeface="Times New Roman" panose="02020603050405020304" pitchFamily="18" charset="0"/>
              </a:rPr>
              <a:t>Broadcasting is another area where optical fibre is widely used. These cables have the ability to broadcast television signals that are characterized by high speed and greater bandwidth. Companies that are into broadcasting signals make use of optical fibre for purposes that include video-on-demand, wiring CATV, HDTV, and several other applications.</a:t>
            </a:r>
          </a:p>
        </p:txBody>
      </p:sp>
      <p:pic>
        <p:nvPicPr>
          <p:cNvPr id="4" name="Content Placeholder 3"/>
          <p:cNvPicPr>
            <a:picLocks noGrp="1" noChangeAspect="1"/>
          </p:cNvPicPr>
          <p:nvPr>
            <p:ph sz="half" idx="2"/>
          </p:nvPr>
        </p:nvPicPr>
        <p:blipFill>
          <a:blip r:embed="rId2"/>
          <a:stretch>
            <a:fillRect/>
          </a:stretch>
        </p:blipFill>
        <p:spPr>
          <a:xfrm>
            <a:off x="181610" y="4085590"/>
            <a:ext cx="8691245" cy="23037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atin typeface="Times New Roman" panose="02020603050405020304" pitchFamily="18" charset="0"/>
                <a:cs typeface="Times New Roman" panose="02020603050405020304" pitchFamily="18" charset="0"/>
                <a:sym typeface="+mn-ea"/>
              </a:rPr>
              <a:t>For Lightening and Decorations</a:t>
            </a:r>
            <a:r>
              <a:rPr lang="en-US">
                <a:sym typeface="+mn-ea"/>
              </a:rPr>
              <a:t>:</a:t>
            </a:r>
            <a:r>
              <a:rPr lang="en-US"/>
              <a:t/>
            </a:r>
            <a:br>
              <a:rPr lang="en-US"/>
            </a:br>
            <a:endParaRPr lang="en-US"/>
          </a:p>
        </p:txBody>
      </p:sp>
      <p:sp>
        <p:nvSpPr>
          <p:cNvPr id="3" name="Content Placeholder 2"/>
          <p:cNvSpPr>
            <a:spLocks noGrp="1"/>
          </p:cNvSpPr>
          <p:nvPr>
            <p:ph sz="half" idx="1"/>
          </p:nvPr>
        </p:nvSpPr>
        <p:spPr>
          <a:xfrm>
            <a:off x="113665" y="812800"/>
            <a:ext cx="9029700" cy="3738880"/>
          </a:xfrm>
        </p:spPr>
        <p:txBody>
          <a:bodyPr>
            <a:normAutofit/>
          </a:bodyPr>
          <a:lstStyle/>
          <a:p>
            <a:pPr marL="0" indent="0">
              <a:buNone/>
            </a:pPr>
            <a:r>
              <a:rPr lang="en-US">
                <a:latin typeface="Times New Roman" panose="02020603050405020304" pitchFamily="18" charset="0"/>
                <a:cs typeface="Times New Roman" panose="02020603050405020304" pitchFamily="18" charset="0"/>
              </a:rPr>
              <a:t>Optical fibre is seen to be a lucrative, convenient, and cost-efficient means to lighten the space. It is mostly used to decorate areas and illuminate objects </a:t>
            </a:r>
          </a:p>
          <a:p>
            <a:pPr marL="0" indent="0">
              <a:buNone/>
            </a:pPr>
            <a:r>
              <a:rPr lang="en-US">
                <a:latin typeface="Times New Roman" panose="02020603050405020304" pitchFamily="18" charset="0"/>
                <a:cs typeface="Times New Roman" panose="02020603050405020304" pitchFamily="18" charset="0"/>
              </a:rPr>
              <a:t>The application of fibre optics has increased in the field of decoration and illumination. It has increased over the past years. These cables offer an easy, attractive and economical solution to various types of lighting projects.</a:t>
            </a:r>
          </a:p>
        </p:txBody>
      </p:sp>
      <p:pic>
        <p:nvPicPr>
          <p:cNvPr id="5" name="Content Placeholder 4"/>
          <p:cNvPicPr>
            <a:picLocks noGrp="1" noChangeAspect="1"/>
          </p:cNvPicPr>
          <p:nvPr>
            <p:ph sz="half" idx="2"/>
          </p:nvPr>
        </p:nvPicPr>
        <p:blipFill>
          <a:blip r:embed="rId2"/>
          <a:stretch>
            <a:fillRect/>
          </a:stretch>
        </p:blipFill>
        <p:spPr>
          <a:xfrm>
            <a:off x="848995" y="4136390"/>
            <a:ext cx="7159625" cy="23069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atin typeface="Times New Roman" panose="02020603050405020304" pitchFamily="18" charset="0"/>
                <a:cs typeface="Times New Roman" panose="02020603050405020304" pitchFamily="18" charset="0"/>
                <a:sym typeface="+mn-ea"/>
              </a:rPr>
              <a:t>In Mechanical Inspections</a:t>
            </a:r>
            <a:r>
              <a:rPr lang="en-US">
                <a:sym typeface="+mn-ea"/>
              </a:rPr>
              <a:t>:</a:t>
            </a:r>
            <a:r>
              <a:rPr lang="en-US"/>
              <a:t/>
            </a:r>
            <a:br>
              <a:rPr lang="en-US"/>
            </a:br>
            <a:endParaRPr lang="en-US"/>
          </a:p>
        </p:txBody>
      </p:sp>
      <p:sp>
        <p:nvSpPr>
          <p:cNvPr id="3" name="Content Placeholder 2"/>
          <p:cNvSpPr>
            <a:spLocks noGrp="1"/>
          </p:cNvSpPr>
          <p:nvPr>
            <p:ph sz="half" idx="1"/>
          </p:nvPr>
        </p:nvSpPr>
        <p:spPr>
          <a:xfrm>
            <a:off x="99060" y="1028065"/>
            <a:ext cx="7832090" cy="2665730"/>
          </a:xfrm>
        </p:spPr>
        <p:txBody>
          <a:bodyPr>
            <a:noAutofit/>
          </a:bodyPr>
          <a:lstStyle/>
          <a:p>
            <a:pPr marL="0" indent="0">
              <a:buNone/>
            </a:pPr>
            <a:r>
              <a:rPr lang="en-US" sz="2000">
                <a:latin typeface="Times New Roman" panose="02020603050405020304" pitchFamily="18" charset="0"/>
                <a:cs typeface="Times New Roman" panose="02020603050405020304" pitchFamily="18" charset="0"/>
              </a:rPr>
              <a:t> Onsite review engineers widely use optical fibre to figure out the fault or damage that is usually difficult to locate by simply looking at the object. </a:t>
            </a:r>
          </a:p>
          <a:p>
            <a:pPr marL="0" indent="0">
              <a:buNone/>
            </a:pPr>
            <a:r>
              <a:rPr lang="en-US" sz="2000">
                <a:latin typeface="Times New Roman" panose="02020603050405020304" pitchFamily="18" charset="0"/>
                <a:cs typeface="Times New Roman" panose="02020603050405020304" pitchFamily="18" charset="0"/>
              </a:rPr>
              <a:t>The plumbing industry is also not untouched by optical fibre. A lot of present-day plumbers and engineers use them for the evaluation of sewer, drain, and pipes.</a:t>
            </a:r>
          </a:p>
          <a:p>
            <a:pPr marL="0" indent="0">
              <a:buNone/>
            </a:pPr>
            <a:r>
              <a:rPr lang="en-US" sz="2000">
                <a:latin typeface="Times New Roman" panose="02020603050405020304" pitchFamily="18" charset="0"/>
                <a:cs typeface="Times New Roman" panose="02020603050405020304" pitchFamily="18" charset="0"/>
              </a:rPr>
              <a:t>With the help of these cables, they can easily detect any crack, damage, leakage, etc in the plumbing system quickly and easily. It is an effective and economical way to detect damage signs as compared to costly specialised tools.</a:t>
            </a:r>
          </a:p>
        </p:txBody>
      </p:sp>
      <p:pic>
        <p:nvPicPr>
          <p:cNvPr id="4" name="Content Placeholder 3"/>
          <p:cNvPicPr>
            <a:picLocks noGrp="1" noChangeAspect="1"/>
          </p:cNvPicPr>
          <p:nvPr>
            <p:ph sz="half" idx="2"/>
          </p:nvPr>
        </p:nvPicPr>
        <p:blipFill>
          <a:blip r:embed="rId2"/>
          <a:stretch>
            <a:fillRect/>
          </a:stretch>
        </p:blipFill>
        <p:spPr>
          <a:xfrm>
            <a:off x="828675" y="4133215"/>
            <a:ext cx="6351270" cy="249364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40927"/>
            <a:ext cx="7258888" cy="734291"/>
          </a:xfrm>
        </p:spPr>
        <p:txBody>
          <a:bodyPr>
            <a:normAutofit fontScale="90000"/>
          </a:bodyPr>
          <a:lstStyle/>
          <a:p>
            <a:r>
              <a:rPr lang="en-US" dirty="0" smtClean="0"/>
              <a:t>THANK YOU </a:t>
            </a:r>
            <a:endParaRPr lang="en-IN" dirty="0"/>
          </a:p>
        </p:txBody>
      </p:sp>
      <p:sp>
        <p:nvSpPr>
          <p:cNvPr id="3" name="Content Placeholder 2"/>
          <p:cNvSpPr>
            <a:spLocks noGrp="1"/>
          </p:cNvSpPr>
          <p:nvPr>
            <p:ph idx="1"/>
          </p:nvPr>
        </p:nvSpPr>
        <p:spPr>
          <a:xfrm>
            <a:off x="28603" y="367146"/>
            <a:ext cx="8936182" cy="6109855"/>
          </a:xfrm>
        </p:spPr>
        <p:txBody>
          <a:bodyPr>
            <a:normAutofit/>
          </a:bodyPr>
          <a:lstStyle/>
          <a:p>
            <a:pPr marL="0" indent="0">
              <a:buNone/>
            </a:pPr>
            <a:endParaRPr lang="en-US" sz="2400" dirty="0" smtClean="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pic>
        <p:nvPicPr>
          <p:cNvPr id="4" name="Picture 2" descr="C:\Users\asus\AppData\Local\Microsoft\Windows\INetCache\IE\K2ZK7KJ7\smileyface_thumbsup[1].jpg"/>
          <p:cNvPicPr>
            <a:picLocks noChangeAspect="1" noChangeArrowheads="1"/>
          </p:cNvPicPr>
          <p:nvPr/>
        </p:nvPicPr>
        <p:blipFill>
          <a:blip r:embed="rId2"/>
          <a:srcRect/>
          <a:stretch>
            <a:fillRect/>
          </a:stretch>
        </p:blipFill>
        <p:spPr bwMode="auto">
          <a:xfrm>
            <a:off x="6026727" y="4939146"/>
            <a:ext cx="2938058" cy="1537855"/>
          </a:xfrm>
          <a:prstGeom prst="rect">
            <a:avLst/>
          </a:prstGeom>
          <a:noFill/>
          <a:ln w="9525">
            <a:noFill/>
            <a:miter lim="800000"/>
            <a:headEnd/>
            <a:tailEnd/>
          </a:ln>
        </p:spPr>
      </p:pic>
      <p:graphicFrame>
        <p:nvGraphicFramePr>
          <p:cNvPr id="7" name="Table 6"/>
          <p:cNvGraphicFramePr>
            <a:graphicFrameLocks noGrp="1"/>
          </p:cNvGraphicFramePr>
          <p:nvPr>
            <p:extLst>
              <p:ext uri="{D42A27DB-BD31-4B8C-83A1-F6EECF244321}">
                <p14:modId xmlns:p14="http://schemas.microsoft.com/office/powerpoint/2010/main" val="1824918375"/>
              </p:ext>
            </p:extLst>
          </p:nvPr>
        </p:nvGraphicFramePr>
        <p:xfrm>
          <a:off x="457200" y="619907"/>
          <a:ext cx="7994072" cy="3811120"/>
        </p:xfrm>
        <a:graphic>
          <a:graphicData uri="http://schemas.openxmlformats.org/drawingml/2006/table">
            <a:tbl>
              <a:tblPr/>
              <a:tblGrid>
                <a:gridCol w="2408615"/>
                <a:gridCol w="2149530"/>
                <a:gridCol w="2396837"/>
                <a:gridCol w="1039090"/>
              </a:tblGrid>
              <a:tr h="741045">
                <a:tc>
                  <a:txBody>
                    <a:bodyPr/>
                    <a:lstStyle/>
                    <a:p>
                      <a:pPr algn="l" fontAlgn="b"/>
                      <a:r>
                        <a:rPr lang="en-IN" sz="1600" b="0" i="0" u="none" strike="noStrike" dirty="0">
                          <a:solidFill>
                            <a:srgbClr val="000000"/>
                          </a:solidFill>
                          <a:effectLst/>
                          <a:latin typeface="Times New Roman" pitchFamily="18" charset="0"/>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dirty="0">
                          <a:solidFill>
                            <a:srgbClr val="000000"/>
                          </a:solidFill>
                          <a:effectLst/>
                          <a:latin typeface="Times New Roman" pitchFamily="18" charset="0"/>
                          <a:cs typeface="Times New Roman" pitchFamily="18" charset="0"/>
                        </a:rPr>
                        <a: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dirty="0">
                          <a:solidFill>
                            <a:srgbClr val="000000"/>
                          </a:solidFill>
                          <a:effectLst/>
                          <a:latin typeface="Times New Roman" pitchFamily="18" charset="0"/>
                          <a:cs typeface="Times New Roman" pitchFamily="18" charset="0"/>
                        </a:rPr>
                        <a:t>College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solidFill>
                            <a:srgbClr val="000000"/>
                          </a:solidFill>
                          <a:effectLst/>
                          <a:latin typeface="Times New Roman" pitchFamily="18" charset="0"/>
                          <a:cs typeface="Times New Roman" pitchFamily="18" charset="0"/>
                        </a:rPr>
                        <a:t>College code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14015">
                <a:tc>
                  <a:txBody>
                    <a:bodyPr/>
                    <a:lstStyle/>
                    <a:p>
                      <a:pPr algn="l" rtl="0" fontAlgn="ctr"/>
                      <a:r>
                        <a:rPr lang="en-IN" sz="2400" b="0" i="0" u="none" strike="noStrike">
                          <a:solidFill>
                            <a:srgbClr val="000000"/>
                          </a:solidFill>
                          <a:effectLst/>
                          <a:latin typeface="Times New Roman" pitchFamily="18" charset="0"/>
                          <a:cs typeface="Times New Roman" pitchFamily="18" charset="0"/>
                        </a:rPr>
                        <a:t>Moderator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dirty="0" err="1">
                          <a:solidFill>
                            <a:srgbClr val="000000"/>
                          </a:solidFill>
                          <a:effectLst/>
                          <a:latin typeface="Times New Roman" pitchFamily="18" charset="0"/>
                          <a:cs typeface="Times New Roman" pitchFamily="18" charset="0"/>
                        </a:rPr>
                        <a:t>Smitha</a:t>
                      </a:r>
                      <a:r>
                        <a:rPr lang="en-IN" sz="2400" b="0" i="0" u="none" strike="noStrike" dirty="0">
                          <a:solidFill>
                            <a:srgbClr val="000000"/>
                          </a:solidFill>
                          <a:effectLst/>
                          <a:latin typeface="Times New Roman" pitchFamily="18" charset="0"/>
                          <a:cs typeface="Times New Roman" pitchFamily="18" charset="0"/>
                        </a:rPr>
                        <a:t> G 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dirty="0" err="1">
                          <a:solidFill>
                            <a:srgbClr val="000000"/>
                          </a:solidFill>
                          <a:effectLst/>
                          <a:latin typeface="Times New Roman" pitchFamily="18" charset="0"/>
                          <a:cs typeface="Times New Roman" pitchFamily="18" charset="0"/>
                        </a:rPr>
                        <a:t>GPT,Channapatna</a:t>
                      </a:r>
                      <a:endParaRPr lang="en-IN" sz="2400" b="0" i="0" u="none" strike="noStrike" dirty="0">
                        <a:solidFill>
                          <a:srgbClr val="000000"/>
                        </a:solidFill>
                        <a:effectLst/>
                        <a:latin typeface="Times New Roman" pitchFamily="18" charset="0"/>
                        <a:cs typeface="Times New Roman"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dirty="0">
                          <a:solidFill>
                            <a:srgbClr val="000000"/>
                          </a:solidFill>
                          <a:effectLst/>
                          <a:latin typeface="Times New Roman" pitchFamily="18" charset="0"/>
                          <a:cs typeface="Times New Roman" pitchFamily="18" charset="0"/>
                        </a:rPr>
                        <a:t>111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14015">
                <a:tc>
                  <a:txBody>
                    <a:bodyPr/>
                    <a:lstStyle/>
                    <a:p>
                      <a:pPr algn="l" rtl="0" fontAlgn="ctr"/>
                      <a:r>
                        <a:rPr lang="en-IN" sz="2400" b="0" i="0" u="none" strike="noStrike">
                          <a:solidFill>
                            <a:srgbClr val="000000"/>
                          </a:solidFill>
                          <a:effectLst/>
                          <a:latin typeface="Times New Roman" pitchFamily="18" charset="0"/>
                          <a:cs typeface="Times New Roman" pitchFamily="18" charset="0"/>
                        </a:rPr>
                        <a:t>Subject Experts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solidFill>
                            <a:srgbClr val="000000"/>
                          </a:solidFill>
                          <a:effectLst/>
                          <a:latin typeface="Times New Roman" pitchFamily="18" charset="0"/>
                          <a:cs typeface="Times New Roman" pitchFamily="18" charset="0"/>
                        </a:rPr>
                        <a:t>Savitha 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dirty="0">
                          <a:solidFill>
                            <a:srgbClr val="000000"/>
                          </a:solidFill>
                          <a:effectLst/>
                          <a:latin typeface="Times New Roman" pitchFamily="18" charset="0"/>
                          <a:cs typeface="Times New Roman" pitchFamily="18" charset="0"/>
                        </a:rPr>
                        <a:t>GPT, </a:t>
                      </a:r>
                      <a:r>
                        <a:rPr lang="en-IN" sz="2400" b="0" i="0" u="none" strike="noStrike" dirty="0" err="1">
                          <a:solidFill>
                            <a:srgbClr val="000000"/>
                          </a:solidFill>
                          <a:effectLst/>
                          <a:latin typeface="Times New Roman" pitchFamily="18" charset="0"/>
                          <a:cs typeface="Times New Roman" pitchFamily="18" charset="0"/>
                        </a:rPr>
                        <a:t>Ramanagara</a:t>
                      </a:r>
                      <a:endParaRPr lang="en-IN" sz="2400" b="0" i="0" u="none" strike="noStrike" dirty="0">
                        <a:solidFill>
                          <a:srgbClr val="000000"/>
                        </a:solidFill>
                        <a:effectLst/>
                        <a:latin typeface="Times New Roman" pitchFamily="18" charset="0"/>
                        <a:cs typeface="Times New Roman"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dirty="0">
                          <a:solidFill>
                            <a:srgbClr val="000000"/>
                          </a:solidFill>
                          <a:effectLst/>
                          <a:latin typeface="Times New Roman" pitchFamily="18" charset="0"/>
                          <a:cs typeface="Times New Roman" pitchFamily="18" charset="0"/>
                        </a:rPr>
                        <a:t>159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14015">
                <a:tc>
                  <a:txBody>
                    <a:bodyPr/>
                    <a:lstStyle/>
                    <a:p>
                      <a:pPr algn="l" rtl="0" fontAlgn="ctr"/>
                      <a:r>
                        <a:rPr lang="en-IN" sz="2400" b="0" i="0" u="none" strike="noStrike">
                          <a:solidFill>
                            <a:srgbClr val="000000"/>
                          </a:solidFill>
                          <a:effectLst/>
                          <a:latin typeface="Times New Roman" pitchFamily="18" charset="0"/>
                          <a:cs typeface="Times New Roman" pitchFamily="18" charset="0"/>
                        </a:rPr>
                        <a:t>Content Developer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solidFill>
                            <a:srgbClr val="000000"/>
                          </a:solidFill>
                          <a:effectLst/>
                          <a:latin typeface="Times New Roman" pitchFamily="18" charset="0"/>
                          <a:cs typeface="Times New Roman" pitchFamily="18" charset="0"/>
                        </a:rPr>
                        <a:t>Roopa Y G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dirty="0">
                          <a:solidFill>
                            <a:srgbClr val="000000"/>
                          </a:solidFill>
                          <a:effectLst/>
                          <a:latin typeface="Times New Roman" pitchFamily="18" charset="0"/>
                          <a:cs typeface="Times New Roman" pitchFamily="18" charset="0"/>
                        </a:rPr>
                        <a:t>GPT, </a:t>
                      </a:r>
                      <a:r>
                        <a:rPr lang="en-IN" sz="2400" b="0" i="0" u="none" strike="noStrike" dirty="0" err="1">
                          <a:solidFill>
                            <a:srgbClr val="000000"/>
                          </a:solidFill>
                          <a:effectLst/>
                          <a:latin typeface="Times New Roman" pitchFamily="18" charset="0"/>
                          <a:cs typeface="Times New Roman" pitchFamily="18" charset="0"/>
                        </a:rPr>
                        <a:t>Chintamani</a:t>
                      </a:r>
                      <a:endParaRPr lang="en-IN" sz="2400" b="0" i="0" u="none" strike="noStrike" dirty="0">
                        <a:solidFill>
                          <a:srgbClr val="000000"/>
                        </a:solidFill>
                        <a:effectLst/>
                        <a:latin typeface="Times New Roman" pitchFamily="18" charset="0"/>
                        <a:cs typeface="Times New Roman"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dirty="0">
                          <a:solidFill>
                            <a:srgbClr val="000000"/>
                          </a:solidFill>
                          <a:effectLst/>
                          <a:latin typeface="Times New Roman" pitchFamily="18" charset="0"/>
                          <a:cs typeface="Times New Roman" pitchFamily="18" charset="0"/>
                        </a:rPr>
                        <a:t>107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14015">
                <a:tc>
                  <a:txBody>
                    <a:bodyPr/>
                    <a:lstStyle/>
                    <a:p>
                      <a:pPr algn="l" rtl="0" fontAlgn="ctr"/>
                      <a:r>
                        <a:rPr lang="en-IN" sz="2400" b="0" i="0" u="none" strike="noStrike">
                          <a:solidFill>
                            <a:srgbClr val="000000"/>
                          </a:solidFill>
                          <a:effectLst/>
                          <a:latin typeface="Times New Roman" pitchFamily="18" charset="0"/>
                          <a:cs typeface="Times New Roman" pitchFamily="18" charset="0"/>
                        </a:rPr>
                        <a:t>Content Developer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solidFill>
                            <a:srgbClr val="000000"/>
                          </a:solidFill>
                          <a:effectLst/>
                          <a:latin typeface="Times New Roman" pitchFamily="18" charset="0"/>
                          <a:cs typeface="Times New Roman" pitchFamily="18" charset="0"/>
                        </a:rPr>
                        <a:t>Divyashree K 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dirty="0">
                          <a:solidFill>
                            <a:srgbClr val="000000"/>
                          </a:solidFill>
                          <a:effectLst/>
                          <a:latin typeface="Times New Roman" pitchFamily="18" charset="0"/>
                          <a:cs typeface="Times New Roman" pitchFamily="18" charset="0"/>
                        </a:rPr>
                        <a:t>GPT, </a:t>
                      </a:r>
                      <a:r>
                        <a:rPr lang="en-IN" sz="2400" b="0" i="0" u="none" strike="noStrike" dirty="0" err="1">
                          <a:solidFill>
                            <a:srgbClr val="000000"/>
                          </a:solidFill>
                          <a:effectLst/>
                          <a:latin typeface="Times New Roman" pitchFamily="18" charset="0"/>
                          <a:cs typeface="Times New Roman" pitchFamily="18" charset="0"/>
                        </a:rPr>
                        <a:t>Chintamani</a:t>
                      </a:r>
                      <a:endParaRPr lang="en-IN" sz="2400" b="0" i="0" u="none" strike="noStrike" dirty="0">
                        <a:solidFill>
                          <a:srgbClr val="000000"/>
                        </a:solidFill>
                        <a:effectLst/>
                        <a:latin typeface="Times New Roman" pitchFamily="18" charset="0"/>
                        <a:cs typeface="Times New Roman"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dirty="0">
                          <a:solidFill>
                            <a:srgbClr val="000000"/>
                          </a:solidFill>
                          <a:effectLst/>
                          <a:latin typeface="Times New Roman" pitchFamily="18" charset="0"/>
                          <a:cs typeface="Times New Roman" pitchFamily="18" charset="0"/>
                        </a:rPr>
                        <a:t>107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14015">
                <a:tc>
                  <a:txBody>
                    <a:bodyPr/>
                    <a:lstStyle/>
                    <a:p>
                      <a:pPr algn="l" rtl="0" fontAlgn="ctr"/>
                      <a:r>
                        <a:rPr lang="en-IN" sz="2400" b="0" i="0" u="none" strike="noStrike">
                          <a:solidFill>
                            <a:srgbClr val="000000"/>
                          </a:solidFill>
                          <a:effectLst/>
                          <a:latin typeface="Times New Roman" pitchFamily="18" charset="0"/>
                          <a:cs typeface="Times New Roman" pitchFamily="18" charset="0"/>
                        </a:rPr>
                        <a:t>Content Developer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a:solidFill>
                            <a:srgbClr val="000000"/>
                          </a:solidFill>
                          <a:effectLst/>
                          <a:latin typeface="Times New Roman" pitchFamily="18" charset="0"/>
                          <a:cs typeface="Times New Roman" pitchFamily="18" charset="0"/>
                        </a:rPr>
                        <a:t>Shilpa M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dirty="0">
                          <a:solidFill>
                            <a:srgbClr val="000000"/>
                          </a:solidFill>
                          <a:effectLst/>
                          <a:latin typeface="Times New Roman" pitchFamily="18" charset="0"/>
                          <a:cs typeface="Times New Roman" pitchFamily="18" charset="0"/>
                        </a:rPr>
                        <a:t>GPT, </a:t>
                      </a:r>
                      <a:r>
                        <a:rPr lang="en-IN" sz="2400" b="0" i="0" u="none" strike="noStrike" dirty="0" err="1">
                          <a:solidFill>
                            <a:srgbClr val="000000"/>
                          </a:solidFill>
                          <a:effectLst/>
                          <a:latin typeface="Times New Roman" pitchFamily="18" charset="0"/>
                          <a:cs typeface="Times New Roman" pitchFamily="18" charset="0"/>
                        </a:rPr>
                        <a:t>Ramanagara</a:t>
                      </a:r>
                      <a:endParaRPr lang="en-IN" sz="2400" b="0" i="0" u="none" strike="noStrike" dirty="0">
                        <a:solidFill>
                          <a:srgbClr val="000000"/>
                        </a:solidFill>
                        <a:effectLst/>
                        <a:latin typeface="Times New Roman" pitchFamily="18" charset="0"/>
                        <a:cs typeface="Times New Roman"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400" b="0" i="0" u="none" strike="noStrike" dirty="0">
                          <a:solidFill>
                            <a:srgbClr val="000000"/>
                          </a:solidFill>
                          <a:effectLst/>
                          <a:latin typeface="Times New Roman" pitchFamily="18" charset="0"/>
                          <a:cs typeface="Times New Roman" pitchFamily="18" charset="0"/>
                        </a:rPr>
                        <a:t>159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2670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962400" y="6488668"/>
            <a:ext cx="5833381"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Electronics and Communication </a:t>
            </a:r>
            <a:r>
              <a:rPr lang="en-US" dirty="0" smtClean="0">
                <a:latin typeface="Times New Roman" panose="02020603050405020304" pitchFamily="18" charset="0"/>
                <a:cs typeface="Times New Roman" panose="02020603050405020304" pitchFamily="18" charset="0"/>
              </a:rPr>
              <a:t>Engineering-20EC53I</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193040" y="1137285"/>
            <a:ext cx="8382000" cy="2455545"/>
          </a:xfrm>
          <a:prstGeom prst="rect">
            <a:avLst/>
          </a:prstGeom>
        </p:spPr>
        <p:txBody>
          <a:bodyPr wrap="square">
            <a:spAutoFit/>
          </a:bodyPr>
          <a:lstStyle/>
          <a:p>
            <a:pPr marL="76200" marR="181610" lvl="0" indent="0" algn="l">
              <a:lnSpc>
                <a:spcPct val="100000"/>
              </a:lnSpc>
              <a:spcBef>
                <a:spcPts val="195"/>
              </a:spcBef>
              <a:buNone/>
            </a:pPr>
            <a:r>
              <a:rPr sz="3200" dirty="0">
                <a:latin typeface="Times New Roman" panose="02020603050405020304" pitchFamily="18" charset="0"/>
                <a:cs typeface="Times New Roman" panose="02020603050405020304" pitchFamily="18" charset="0"/>
                <a:sym typeface="+mn-ea"/>
              </a:rPr>
              <a:t>Computer Network Architecture</a:t>
            </a:r>
          </a:p>
          <a:p>
            <a:pPr marL="76200" marR="181610" lvl="0" indent="0" algn="l">
              <a:lnSpc>
                <a:spcPct val="100000"/>
              </a:lnSpc>
              <a:spcBef>
                <a:spcPts val="195"/>
              </a:spcBef>
              <a:buNone/>
            </a:pPr>
            <a:r>
              <a:rPr sz="2400" dirty="0">
                <a:latin typeface="Times New Roman" panose="02020603050405020304" pitchFamily="18" charset="0"/>
                <a:cs typeface="Times New Roman" panose="02020603050405020304" pitchFamily="18" charset="0"/>
                <a:sym typeface="+mn-ea"/>
              </a:rPr>
              <a:t>The design and setup of a computer network is called Computer Network Architecture. It is the organization and arrangement of different network devices (i.e., the clients such as PCs, desktops, laptops, mobiles etc.) at both physical and logical levels in order to fulfil the needs of the end user/customer</a:t>
            </a:r>
          </a:p>
        </p:txBody>
      </p:sp>
      <p:pic>
        <p:nvPicPr>
          <p:cNvPr id="2" name="Picture 13" descr="IMG_256"/>
          <p:cNvPicPr>
            <a:picLocks noChangeAspect="1"/>
          </p:cNvPicPr>
          <p:nvPr/>
        </p:nvPicPr>
        <p:blipFill>
          <a:blip r:embed="rId2"/>
          <a:stretch>
            <a:fillRect/>
          </a:stretch>
        </p:blipFill>
        <p:spPr>
          <a:xfrm>
            <a:off x="1498600" y="3469323"/>
            <a:ext cx="5143500" cy="269557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7373620" cy="556260"/>
          </a:xfrm>
        </p:spPr>
        <p:txBody>
          <a:bodyPr>
            <a:normAutofit fontScale="90000"/>
          </a:bodyPr>
          <a:lstStyle/>
          <a:p>
            <a:pPr algn="l"/>
            <a:r>
              <a:rPr lang="en-IN" sz="3110" b="1" dirty="0" smtClean="0">
                <a:latin typeface="Times New Roman" panose="02020603050405020304" pitchFamily="18" charset="0"/>
                <a:cs typeface="Times New Roman" panose="02020603050405020304" pitchFamily="18" charset="0"/>
              </a:rPr>
              <a:t/>
            </a:r>
            <a:br>
              <a:rPr lang="en-IN" sz="3110" b="1" dirty="0" smtClean="0">
                <a:latin typeface="Times New Roman" panose="02020603050405020304" pitchFamily="18" charset="0"/>
                <a:cs typeface="Times New Roman" panose="02020603050405020304" pitchFamily="18" charset="0"/>
              </a:rPr>
            </a:br>
            <a:r>
              <a:rPr sz="3110" spc="285" dirty="0">
                <a:latin typeface="Times New Roman" panose="02020603050405020304" pitchFamily="18" charset="0"/>
                <a:cs typeface="Times New Roman" panose="02020603050405020304" pitchFamily="18" charset="0"/>
                <a:sym typeface="+mn-ea"/>
              </a:rPr>
              <a:t>Peer-to-peer Architecture</a:t>
            </a:r>
            <a:r>
              <a:rPr lang="en-IN" sz="3600" b="1" dirty="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334645" y="831215"/>
            <a:ext cx="8547100" cy="2974340"/>
          </a:xfrm>
        </p:spPr>
        <p:txBody>
          <a:bodyPr>
            <a:noAutofit/>
          </a:bodyPr>
          <a:lstStyle/>
          <a:p>
            <a:pPr marL="50800" marR="264160" indent="0">
              <a:lnSpc>
                <a:spcPct val="110000"/>
              </a:lnSpc>
              <a:spcBef>
                <a:spcPts val="95"/>
              </a:spcBef>
              <a:buNone/>
            </a:pPr>
            <a:r>
              <a:rPr sz="2000" dirty="0">
                <a:latin typeface="Times New Roman" panose="02020603050405020304" pitchFamily="18" charset="0"/>
                <a:cs typeface="Times New Roman" panose="02020603050405020304" pitchFamily="18" charset="0"/>
                <a:sym typeface="+mn-ea"/>
              </a:rPr>
              <a:t>The peers referred to here are the individual devices linked together directly, having equal responsibilities and equal powers without the presence of any central authority.</a:t>
            </a:r>
          </a:p>
          <a:p>
            <a:pPr marL="50800" marR="264160" indent="0">
              <a:lnSpc>
                <a:spcPct val="110000"/>
              </a:lnSpc>
              <a:spcBef>
                <a:spcPts val="95"/>
              </a:spcBef>
              <a:buNone/>
            </a:pPr>
            <a:r>
              <a:rPr sz="2000" dirty="0">
                <a:latin typeface="Times New Roman" panose="02020603050405020304" pitchFamily="18" charset="0"/>
                <a:cs typeface="Times New Roman" panose="02020603050405020304" pitchFamily="18" charset="0"/>
                <a:sym typeface="+mn-ea"/>
              </a:rPr>
              <a:t>Due to the absence of a central device in charge of tasks, this architecture is also known as decentralized architecture.Each computer has special rights for resource sharing, however this might cause issues if the computer with the resource is unavailable.</a:t>
            </a:r>
          </a:p>
          <a:p>
            <a:pPr marL="50800" marR="264160" indent="0">
              <a:lnSpc>
                <a:spcPct val="110000"/>
              </a:lnSpc>
              <a:spcBef>
                <a:spcPts val="95"/>
              </a:spcBef>
              <a:buNone/>
            </a:pPr>
            <a:r>
              <a:rPr sz="2000" dirty="0">
                <a:latin typeface="Times New Roman" panose="02020603050405020304" pitchFamily="18" charset="0"/>
                <a:cs typeface="Times New Roman" panose="02020603050405020304" pitchFamily="18" charset="0"/>
                <a:sym typeface="+mn-ea"/>
              </a:rPr>
              <a:t>Useful in smaller environments with less number of computers</a:t>
            </a:r>
          </a:p>
        </p:txBody>
      </p:sp>
      <p:pic>
        <p:nvPicPr>
          <p:cNvPr id="14" name="Picture 1" descr="IMG_256"/>
          <p:cNvPicPr>
            <a:picLocks noGrp="1" noChangeAspect="1"/>
          </p:cNvPicPr>
          <p:nvPr>
            <p:ph sz="half" idx="2"/>
          </p:nvPr>
        </p:nvPicPr>
        <p:blipFill>
          <a:blip r:embed="rId2"/>
          <a:stretch>
            <a:fillRect/>
          </a:stretch>
        </p:blipFill>
        <p:spPr>
          <a:xfrm>
            <a:off x="662940" y="3824605"/>
            <a:ext cx="7374890" cy="303339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latin typeface="Times New Roman" panose="02020603050405020304" pitchFamily="18" charset="0"/>
                <a:cs typeface="Times New Roman" panose="02020603050405020304" pitchFamily="18" charset="0"/>
              </a:rPr>
              <a:t>Advantages of Peer to Peer Network</a:t>
            </a:r>
            <a:r>
              <a:rPr lang="en-US"/>
              <a:t>:</a:t>
            </a:r>
          </a:p>
        </p:txBody>
      </p:sp>
      <p:sp>
        <p:nvSpPr>
          <p:cNvPr id="3" name="Content Placeholder 2"/>
          <p:cNvSpPr>
            <a:spLocks noGrp="1"/>
          </p:cNvSpPr>
          <p:nvPr>
            <p:ph idx="1"/>
          </p:nvPr>
        </p:nvSpPr>
        <p:spPr/>
        <p:txBody>
          <a:bodyPr>
            <a:normAutofit fontScale="90000"/>
          </a:bodyPr>
          <a:lstStyle/>
          <a:p>
            <a:r>
              <a:rPr lang="en-US">
                <a:latin typeface="Times New Roman" panose="02020603050405020304" pitchFamily="18" charset="0"/>
                <a:cs typeface="Times New Roman" panose="02020603050405020304" pitchFamily="18" charset="0"/>
              </a:rPr>
              <a:t>No particular device is a client or a server, the tasks and responsibilities of servers are distributed among all the devices, which also act as clients.</a:t>
            </a:r>
          </a:p>
          <a:p>
            <a:r>
              <a:rPr lang="en-US">
                <a:latin typeface="Times New Roman" panose="02020603050405020304" pitchFamily="18" charset="0"/>
                <a:cs typeface="Times New Roman" panose="02020603050405020304" pitchFamily="18" charset="0"/>
              </a:rPr>
              <a:t>Very inexpensive to set up, as there is no requirement of a centralized server, and this also ensures that in case of any failure in the network, all unaffected devices continue to operate normally.</a:t>
            </a:r>
          </a:p>
          <a:p>
            <a:r>
              <a:rPr lang="en-US">
                <a:latin typeface="Times New Roman" panose="02020603050405020304" pitchFamily="18" charset="0"/>
                <a:cs typeface="Times New Roman" panose="02020603050405020304" pitchFamily="18" charset="0"/>
              </a:rPr>
              <a:t>It’s simple to set up and maintain because each computer runs independently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a:latin typeface="Times New Roman" panose="02020603050405020304" pitchFamily="18" charset="0"/>
                <a:cs typeface="Times New Roman" panose="02020603050405020304" pitchFamily="18" charset="0"/>
                <a:sym typeface="+mn-ea"/>
              </a:rPr>
              <a:t>Disadvantages of Peer to Peer Network</a:t>
            </a:r>
            <a:r>
              <a:rPr lang="en-US" sz="4000">
                <a:sym typeface="+mn-ea"/>
              </a:rPr>
              <a:t>:</a:t>
            </a:r>
            <a:r>
              <a:rPr lang="en-US"/>
              <a:t/>
            </a:r>
            <a:br>
              <a:rPr lang="en-US"/>
            </a:br>
            <a:endParaRPr lang="en-US"/>
          </a:p>
        </p:txBody>
      </p:sp>
      <p:sp>
        <p:nvSpPr>
          <p:cNvPr id="3" name="Content Placeholder 2"/>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No centralized system, thus difficult to keep a backup of the data in case of any fault.</a:t>
            </a:r>
          </a:p>
          <a:p>
            <a:r>
              <a:rPr lang="en-US">
                <a:latin typeface="Times New Roman" panose="02020603050405020304" pitchFamily="18" charset="0"/>
                <a:cs typeface="Times New Roman" panose="02020603050405020304" pitchFamily="18" charset="0"/>
              </a:rPr>
              <a:t>It has a security flaw because the computers are self-managed.</a:t>
            </a:r>
          </a:p>
          <a:p>
            <a:r>
              <a:rPr lang="en-US">
                <a:latin typeface="Times New Roman" panose="02020603050405020304" pitchFamily="18" charset="0"/>
                <a:cs typeface="Times New Roman" panose="02020603050405020304" pitchFamily="18" charset="0"/>
              </a:rPr>
              <a:t>With a growth in the number of machines on this network, performance, security, and access may all become big issues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2.Client-Server Architecture</a:t>
            </a:r>
          </a:p>
        </p:txBody>
      </p:sp>
      <p:pic>
        <p:nvPicPr>
          <p:cNvPr id="15" name="Picture 2" descr="IMG_256"/>
          <p:cNvPicPr>
            <a:picLocks noGrp="1" noChangeAspect="1"/>
          </p:cNvPicPr>
          <p:nvPr>
            <p:ph idx="1"/>
          </p:nvPr>
        </p:nvPicPr>
        <p:blipFill>
          <a:blip r:embed="rId2"/>
          <a:stretch>
            <a:fillRect/>
          </a:stretch>
        </p:blipFill>
        <p:spPr>
          <a:xfrm>
            <a:off x="1837690" y="1919605"/>
            <a:ext cx="5467350" cy="388620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sym typeface="+mn-ea"/>
              </a:rPr>
              <a:t>Client-Server Architecture</a:t>
            </a:r>
            <a:r>
              <a:rPr lang="en-US"/>
              <a:t/>
            </a:r>
            <a:br>
              <a:rPr lang="en-US"/>
            </a:br>
            <a:endParaRPr lang="en-US"/>
          </a:p>
        </p:txBody>
      </p:sp>
      <p:sp>
        <p:nvSpPr>
          <p:cNvPr id="3" name="Content Placeholder 2"/>
          <p:cNvSpPr>
            <a:spLocks noGrp="1"/>
          </p:cNvSpPr>
          <p:nvPr>
            <p:ph idx="1"/>
          </p:nvPr>
        </p:nvSpPr>
        <p:spPr/>
        <p:txBody>
          <a:bodyPr/>
          <a:lstStyle/>
          <a:p>
            <a:r>
              <a:rPr lang="en-US" sz="2400">
                <a:latin typeface="Times New Roman" panose="02020603050405020304" pitchFamily="18" charset="0"/>
                <a:cs typeface="Times New Roman" panose="02020603050405020304" pitchFamily="18" charset="0"/>
              </a:rPr>
              <a:t>This is also known as centralized architecture, as one powerful central computer is in charge of serving all the requests from the client computers. This central computer is a server.</a:t>
            </a:r>
          </a:p>
          <a:p>
            <a:r>
              <a:rPr lang="en-US" sz="2400">
                <a:latin typeface="Times New Roman" panose="02020603050405020304" pitchFamily="18" charset="0"/>
                <a:cs typeface="Times New Roman" panose="02020603050405020304" pitchFamily="18" charset="0"/>
              </a:rPr>
              <a:t>The client computers connect to the server as and when they require the use of shared resources or shared data. All of the shared data is stored solely in the server, and not on any other computer.</a:t>
            </a:r>
          </a:p>
          <a:p>
            <a:r>
              <a:rPr lang="en-US" sz="2400">
                <a:latin typeface="Times New Roman" panose="02020603050405020304" pitchFamily="18" charset="0"/>
                <a:cs typeface="Times New Roman" panose="02020603050405020304" pitchFamily="18" charset="0"/>
              </a:rPr>
              <a:t>A server handles all of the key tasks, such as security and network administration.</a:t>
            </a:r>
          </a:p>
          <a:p>
            <a:r>
              <a:rPr lang="en-US" sz="2400">
                <a:latin typeface="Times New Roman" panose="02020603050405020304" pitchFamily="18" charset="0"/>
                <a:cs typeface="Times New Roman" panose="02020603050405020304" pitchFamily="18" charset="0"/>
              </a:rPr>
              <a:t>All of the clients interact with one another via a server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a:latin typeface="Times New Roman" panose="02020603050405020304" pitchFamily="18" charset="0"/>
                <a:cs typeface="Times New Roman" panose="02020603050405020304" pitchFamily="18" charset="0"/>
                <a:sym typeface="+mn-ea"/>
              </a:rPr>
              <a:t>Advantages of Client-Server Architecture:</a:t>
            </a:r>
            <a:r>
              <a:rPr lang="en-US"/>
              <a:t/>
            </a:r>
            <a:br>
              <a:rPr lang="en-US"/>
            </a:br>
            <a:endParaRPr lang="en-US"/>
          </a:p>
        </p:txBody>
      </p:sp>
      <p:sp>
        <p:nvSpPr>
          <p:cNvPr id="3" name="Content Placeholder 2"/>
          <p:cNvSpPr>
            <a:spLocks noGrp="1"/>
          </p:cNvSpPr>
          <p:nvPr>
            <p:ph idx="1"/>
          </p:nvPr>
        </p:nvSpPr>
        <p:spPr/>
        <p:txBody>
          <a:bodyPr/>
          <a:lstStyle/>
          <a:p>
            <a:r>
              <a:rPr lang="en-US" sz="2400">
                <a:latin typeface="Times New Roman" panose="02020603050405020304" pitchFamily="18" charset="0"/>
                <a:cs typeface="Times New Roman" panose="02020603050405020304" pitchFamily="18" charset="0"/>
              </a:rPr>
              <a:t>This type of architecture is much easier to scale since it is much more convenient to add more server computers than configure the network on each and every computer (as is the case in peer-to-peer architecture).</a:t>
            </a:r>
          </a:p>
          <a:p>
            <a:r>
              <a:rPr lang="en-US" sz="2400">
                <a:latin typeface="Times New Roman" panose="02020603050405020304" pitchFamily="18" charset="0"/>
                <a:cs typeface="Times New Roman" panose="02020603050405020304" pitchFamily="18" charset="0"/>
              </a:rPr>
              <a:t>Much faster network speeds.</a:t>
            </a:r>
          </a:p>
          <a:p>
            <a:r>
              <a:rPr lang="en-US" sz="2400">
                <a:latin typeface="Times New Roman" panose="02020603050405020304" pitchFamily="18" charset="0"/>
                <a:cs typeface="Times New Roman" panose="02020603050405020304" pitchFamily="18" charset="0"/>
              </a:rPr>
              <a:t>Because a single server manages the shared resources in a Client/Server network, there is improvement in security.</a:t>
            </a:r>
          </a:p>
          <a:p>
            <a:r>
              <a:rPr lang="en-US" sz="2400">
                <a:latin typeface="Times New Roman" panose="02020603050405020304" pitchFamily="18" charset="0"/>
                <a:cs typeface="Times New Roman" panose="02020603050405020304" pitchFamily="18" charset="0"/>
              </a:rPr>
              <a:t>Backing up data is easy because of the centralized system.</a:t>
            </a:r>
          </a:p>
          <a:p>
            <a:r>
              <a:rPr lang="en-US" sz="2400">
                <a:latin typeface="Times New Roman" panose="02020603050405020304" pitchFamily="18" charset="0"/>
                <a:cs typeface="Times New Roman" panose="02020603050405020304" pitchFamily="18" charset="0"/>
              </a:rPr>
              <a:t>The server provides a customized Network Operating System (NOS) to offer resources to a large number of users that want them.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1209</Words>
  <Application>Microsoft Office PowerPoint</Application>
  <PresentationFormat>On-screen Show (4:3)</PresentationFormat>
  <Paragraphs>115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Department of Collegiate and Technical Education</vt:lpstr>
      <vt:lpstr>PowerPoint Presentation</vt:lpstr>
      <vt:lpstr>PowerPoint Presentation</vt:lpstr>
      <vt:lpstr> Peer-to-peer Architecture: </vt:lpstr>
      <vt:lpstr>Advantages of Peer to Peer Network:</vt:lpstr>
      <vt:lpstr>Disadvantages of Peer to Peer Network: </vt:lpstr>
      <vt:lpstr>2.Client-Server Architecture</vt:lpstr>
      <vt:lpstr>Client-Server Architecture </vt:lpstr>
      <vt:lpstr>Advantages of Client-Server Architecture: </vt:lpstr>
      <vt:lpstr>Disadvantages of Client-Server Architecture: </vt:lpstr>
      <vt:lpstr>Networking cables</vt:lpstr>
      <vt:lpstr>Patch cable</vt:lpstr>
      <vt:lpstr>Power lines </vt:lpstr>
      <vt:lpstr>Power lines</vt:lpstr>
      <vt:lpstr> Fibre Optic Cables</vt:lpstr>
      <vt:lpstr>Uses of Optical Fibers: Medical Industry: </vt:lpstr>
      <vt:lpstr>For Communication: </vt:lpstr>
      <vt:lpstr>In Defence Purpose: </vt:lpstr>
      <vt:lpstr>In Industries: </vt:lpstr>
      <vt:lpstr>For Broadcasting: </vt:lpstr>
      <vt:lpstr>For Lightening and Decorations: </vt:lpstr>
      <vt:lpstr>In Mechanical Inspections: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Collegiate and Technical Education</dc:title>
  <dc:creator>acer</dc:creator>
  <cp:lastModifiedBy>Praveen</cp:lastModifiedBy>
  <cp:revision>105</cp:revision>
  <dcterms:created xsi:type="dcterms:W3CDTF">2022-11-22T14:50:00Z</dcterms:created>
  <dcterms:modified xsi:type="dcterms:W3CDTF">2023-02-02T04:23:36Z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72086570BEC945CDADAF06E164D09565</vt:lpwstr>
  </property>
  <property fmtid="{D5CDD505-2E9C-101B-9397-08002B2CF9AE}" pid="3" name="KSOProductBuildVer">
    <vt:lpwstr>1033-11.2.0.11417</vt:lpwstr>
  </property>
</Properties>
</file>