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70" r:id="rId3"/>
    <p:sldId id="257" r:id="rId4"/>
    <p:sldId id="272" r:id="rId5"/>
    <p:sldId id="259" r:id="rId6"/>
    <p:sldId id="260" r:id="rId7"/>
    <p:sldId id="267" r:id="rId8"/>
    <p:sldId id="262"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18-10-2016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18-10-2016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18-10-2016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18-10-2016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18-10-2016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Telecom Churn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923692"/>
            <a:ext cx="6138856" cy="1402070"/>
          </a:xfrm>
        </p:spPr>
        <p:txBody>
          <a:bodyPr>
            <a:normAutofit/>
          </a:bodyPr>
          <a:lstStyle/>
          <a:p>
            <a:pPr algn="l"/>
            <a:r>
              <a:rPr lang="en-IN" sz="1200" dirty="0"/>
              <a:t> </a:t>
            </a:r>
            <a:endParaRPr lang="en-IN" sz="1800" dirty="0"/>
          </a:p>
          <a:p>
            <a:pPr algn="l"/>
            <a:endParaRPr lang="en-IN" sz="1800" dirty="0"/>
          </a:p>
          <a:p>
            <a:pPr marL="457200" indent="-457200" algn="l">
              <a:buFont typeface="+mj-lt"/>
              <a:buAutoNum type="arabicPeriod"/>
            </a:pPr>
            <a:r>
              <a:rPr lang="en-IN" sz="1800" dirty="0"/>
              <a:t>N Srinivas , Naresh Gunjalli, Abhishek P, Pramod I</a:t>
            </a:r>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Conclusion</a:t>
            </a:r>
            <a:endParaRPr lang="en-IN" dirty="0"/>
          </a:p>
        </p:txBody>
      </p:sp>
      <p:sp>
        <p:nvSpPr>
          <p:cNvPr id="3" name="Content Placeholder 2"/>
          <p:cNvSpPr>
            <a:spLocks noGrp="1"/>
          </p:cNvSpPr>
          <p:nvPr>
            <p:ph idx="1"/>
          </p:nvPr>
        </p:nvSpPr>
        <p:spPr>
          <a:xfrm>
            <a:off x="404949" y="1318438"/>
            <a:ext cx="11168742" cy="4880750"/>
          </a:xfrm>
        </p:spPr>
        <p:txBody>
          <a:bodyPr>
            <a:normAutofit/>
          </a:bodyPr>
          <a:lstStyle/>
          <a:p>
            <a:r>
              <a:rPr lang="en-IN" sz="1800" dirty="0"/>
              <a:t>There are two models which are performing well here. Naïve Bayes and Logistic Regression.</a:t>
            </a:r>
          </a:p>
          <a:p>
            <a:r>
              <a:rPr lang="en-IN" sz="1800" dirty="0"/>
              <a:t>By looking into the accuracy, sensitivity, specificity and the AUC we select the Logistic regression model as the best model.</a:t>
            </a:r>
          </a:p>
        </p:txBody>
      </p:sp>
      <p:graphicFrame>
        <p:nvGraphicFramePr>
          <p:cNvPr id="6" name="Table 5"/>
          <p:cNvGraphicFramePr>
            <a:graphicFrameLocks noGrp="1"/>
          </p:cNvGraphicFramePr>
          <p:nvPr>
            <p:extLst>
              <p:ext uri="{D42A27DB-BD31-4B8C-83A1-F6EECF244321}">
                <p14:modId xmlns:p14="http://schemas.microsoft.com/office/powerpoint/2010/main" val="2974036068"/>
              </p:ext>
            </p:extLst>
          </p:nvPr>
        </p:nvGraphicFramePr>
        <p:xfrm>
          <a:off x="711166" y="2339164"/>
          <a:ext cx="10261633" cy="4366154"/>
        </p:xfrm>
        <a:graphic>
          <a:graphicData uri="http://schemas.openxmlformats.org/drawingml/2006/table">
            <a:tbl>
              <a:tblPr firstRow="1" firstCol="1" bandRow="1">
                <a:tableStyleId>{5C22544A-7EE6-4342-B048-85BDC9FD1C3A}</a:tableStyleId>
              </a:tblPr>
              <a:tblGrid>
                <a:gridCol w="3437083">
                  <a:extLst>
                    <a:ext uri="{9D8B030D-6E8A-4147-A177-3AD203B41FA5}">
                      <a16:colId xmlns:a16="http://schemas.microsoft.com/office/drawing/2014/main" val="458772847"/>
                    </a:ext>
                  </a:extLst>
                </a:gridCol>
                <a:gridCol w="6824550">
                  <a:extLst>
                    <a:ext uri="{9D8B030D-6E8A-4147-A177-3AD203B41FA5}">
                      <a16:colId xmlns:a16="http://schemas.microsoft.com/office/drawing/2014/main" val="3521071340"/>
                    </a:ext>
                  </a:extLst>
                </a:gridCol>
              </a:tblGrid>
              <a:tr h="544091">
                <a:tc>
                  <a:txBody>
                    <a:bodyPr/>
                    <a:lstStyle/>
                    <a:p>
                      <a:pPr marL="0" marR="0" algn="ctr">
                        <a:lnSpc>
                          <a:spcPct val="107000"/>
                        </a:lnSpc>
                        <a:spcBef>
                          <a:spcPts val="0"/>
                        </a:spcBef>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Factors</a:t>
                      </a:r>
                      <a:r>
                        <a:rPr lang="en-IN" sz="1200" baseline="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aseline="0" dirty="0" err="1">
                          <a:effectLst/>
                          <a:latin typeface="Calibri" panose="020F0502020204030204" pitchFamily="34" charset="0"/>
                          <a:ea typeface="Calibri" panose="020F0502020204030204" pitchFamily="34" charset="0"/>
                          <a:cs typeface="Times New Roman" panose="02020603050405020304" pitchFamily="18" charset="0"/>
                        </a:rPr>
                        <a:t>Afffecting</a:t>
                      </a:r>
                      <a:r>
                        <a:rPr lang="en-IN" sz="1200" baseline="0" dirty="0">
                          <a:effectLst/>
                          <a:latin typeface="Calibri" panose="020F0502020204030204" pitchFamily="34" charset="0"/>
                          <a:ea typeface="Calibri" panose="020F0502020204030204" pitchFamily="34" charset="0"/>
                          <a:cs typeface="Times New Roman" panose="02020603050405020304" pitchFamily="18" charset="0"/>
                        </a:rPr>
                        <a:t> Churn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dirty="0">
                          <a:effectLst/>
                        </a:rPr>
                        <a:t>Remarks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1124826"/>
                  </a:ext>
                </a:extLst>
              </a:tr>
              <a:tr h="555107">
                <a:tc>
                  <a:txBody>
                    <a:bodyPr/>
                    <a:lstStyle/>
                    <a:p>
                      <a:pPr marL="0" marR="0">
                        <a:lnSpc>
                          <a:spcPct val="107000"/>
                        </a:lnSpc>
                        <a:spcBef>
                          <a:spcPts val="0"/>
                        </a:spcBef>
                        <a:spcAft>
                          <a:spcPts val="0"/>
                        </a:spcAft>
                      </a:pPr>
                      <a:r>
                        <a:rPr lang="en-IN" sz="1200" dirty="0">
                          <a:effectLst/>
                        </a:rPr>
                        <a:t>tenure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dirty="0">
                          <a:effectLst/>
                        </a:rPr>
                        <a:t>We see that tenure has</a:t>
                      </a:r>
                      <a:r>
                        <a:rPr lang="en-IN" sz="1200" baseline="0" dirty="0">
                          <a:effectLst/>
                        </a:rPr>
                        <a:t> a negative coefficient, which is in accordance to our exploratory analysis. Customers churn early. So, maybe the company should extend more offers in the initial period to retain the customers.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7171428"/>
                  </a:ext>
                </a:extLst>
              </a:tr>
              <a:tr h="512166">
                <a:tc>
                  <a:txBody>
                    <a:bodyPr/>
                    <a:lstStyle/>
                    <a:p>
                      <a:pPr marL="0" marR="0">
                        <a:lnSpc>
                          <a:spcPct val="107000"/>
                        </a:lnSpc>
                        <a:spcBef>
                          <a:spcPts val="0"/>
                        </a:spcBef>
                        <a:spcAft>
                          <a:spcPts val="0"/>
                        </a:spcAft>
                      </a:pPr>
                      <a:r>
                        <a:rPr lang="en-IN" sz="1200" dirty="0" err="1">
                          <a:effectLst/>
                        </a:rPr>
                        <a:t>ContractOne.year</a:t>
                      </a:r>
                      <a:r>
                        <a:rPr lang="en-IN"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dirty="0">
                          <a:effectLst/>
                        </a:rPr>
                        <a:t>Again, this</a:t>
                      </a:r>
                      <a:r>
                        <a:rPr lang="en-IN" sz="1200" baseline="0" dirty="0">
                          <a:effectLst/>
                        </a:rPr>
                        <a:t> </a:t>
                      </a:r>
                      <a:r>
                        <a:rPr lang="en-IN" sz="1200" dirty="0">
                          <a:effectLst/>
                        </a:rPr>
                        <a:t>is a negative coefficient, this actually indicates</a:t>
                      </a:r>
                      <a:r>
                        <a:rPr lang="en-IN" sz="1200" baseline="0" dirty="0">
                          <a:effectLst/>
                        </a:rPr>
                        <a:t> that it is better to have one or two year contracts.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3968116"/>
                  </a:ext>
                </a:extLst>
              </a:tr>
              <a:tr h="512166">
                <a:tc>
                  <a:txBody>
                    <a:bodyPr/>
                    <a:lstStyle/>
                    <a:p>
                      <a:pPr marL="0" marR="0">
                        <a:lnSpc>
                          <a:spcPct val="107000"/>
                        </a:lnSpc>
                        <a:spcBef>
                          <a:spcPts val="0"/>
                        </a:spcBef>
                        <a:spcAft>
                          <a:spcPts val="0"/>
                        </a:spcAft>
                      </a:pPr>
                      <a:r>
                        <a:rPr lang="en-IN" sz="1200" dirty="0" err="1">
                          <a:effectLst/>
                        </a:rPr>
                        <a:t>ContractTwo.year</a:t>
                      </a:r>
                      <a:r>
                        <a:rPr lang="en-IN"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dirty="0">
                          <a:effectLst/>
                          <a:latin typeface="+mn-lt"/>
                          <a:ea typeface="+mn-ea"/>
                          <a:cs typeface="+mn-cs"/>
                        </a:rPr>
                        <a:t>Same</a:t>
                      </a:r>
                      <a:r>
                        <a:rPr lang="en-IN" sz="1200" baseline="0" dirty="0">
                          <a:effectLst/>
                          <a:latin typeface="+mn-lt"/>
                          <a:ea typeface="+mn-ea"/>
                          <a:cs typeface="+mn-cs"/>
                        </a:rPr>
                        <a:t> as above. Hence, it is better to move away from the monthly contract type  and embrace annual contracts.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863825"/>
                  </a:ext>
                </a:extLst>
              </a:tr>
              <a:tr h="542827">
                <a:tc>
                  <a:txBody>
                    <a:bodyPr/>
                    <a:lstStyle/>
                    <a:p>
                      <a:pPr marL="0" marR="0">
                        <a:lnSpc>
                          <a:spcPct val="107000"/>
                        </a:lnSpc>
                        <a:spcBef>
                          <a:spcPts val="0"/>
                        </a:spcBef>
                        <a:spcAft>
                          <a:spcPts val="0"/>
                        </a:spcAft>
                      </a:pPr>
                      <a:r>
                        <a:rPr lang="en-IN" sz="1200" dirty="0" err="1">
                          <a:effectLst/>
                        </a:rPr>
                        <a:t>PaymentMethodElectronic.check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dirty="0">
                          <a:effectLst/>
                        </a:rPr>
                        <a:t>This</a:t>
                      </a:r>
                      <a:r>
                        <a:rPr lang="en-IN" sz="1200" baseline="0" dirty="0">
                          <a:effectLst/>
                        </a:rPr>
                        <a:t> is another indicator, which has a positive impact. So, it is better to avoid customers who prefer this method of payment or have special policies for their retention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6239324"/>
                  </a:ext>
                </a:extLst>
              </a:tr>
              <a:tr h="542827">
                <a:tc>
                  <a:txBody>
                    <a:bodyPr/>
                    <a:lstStyle/>
                    <a:p>
                      <a:pPr marL="0" marR="0">
                        <a:lnSpc>
                          <a:spcPct val="107000"/>
                        </a:lnSpc>
                        <a:spcBef>
                          <a:spcPts val="0"/>
                        </a:spcBef>
                        <a:spcAft>
                          <a:spcPts val="0"/>
                        </a:spcAft>
                      </a:pPr>
                      <a:r>
                        <a:rPr lang="en-IN" sz="1200" dirty="0" err="1">
                          <a:effectLst/>
                        </a:rPr>
                        <a:t>MultipleLinesYes</a:t>
                      </a:r>
                      <a:r>
                        <a:rPr lang="en-IN"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dirty="0">
                          <a:effectLst/>
                        </a:rPr>
                        <a:t>This again has a positive impact. So, it is better to incentivize these</a:t>
                      </a:r>
                      <a:r>
                        <a:rPr lang="en-IN" sz="1200" baseline="0" dirty="0">
                          <a:effectLst/>
                        </a:rPr>
                        <a:t> customers who have multiple lines. They have a tendency to leave, maybe for another vendor.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070094"/>
                  </a:ext>
                </a:extLst>
              </a:tr>
              <a:tr h="542827">
                <a:tc>
                  <a:txBody>
                    <a:bodyPr/>
                    <a:lstStyle/>
                    <a:p>
                      <a:pPr marL="0" marR="0">
                        <a:lnSpc>
                          <a:spcPct val="107000"/>
                        </a:lnSpc>
                        <a:spcBef>
                          <a:spcPts val="0"/>
                        </a:spcBef>
                        <a:spcAft>
                          <a:spcPts val="0"/>
                        </a:spcAft>
                      </a:pPr>
                      <a:r>
                        <a:rPr lang="en-IN" sz="1200" dirty="0" err="1">
                          <a:effectLst/>
                        </a:rPr>
                        <a:t>InternetServiceFiber.optic</a:t>
                      </a:r>
                      <a:r>
                        <a:rPr lang="en-IN"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dirty="0">
                          <a:effectLst/>
                        </a:rPr>
                        <a:t>This has  a very strong</a:t>
                      </a:r>
                      <a:r>
                        <a:rPr lang="en-IN" sz="1200" baseline="0" dirty="0">
                          <a:effectLst/>
                        </a:rPr>
                        <a:t> impact (close to 1). Hence, the company needs to analyse if there is a technical flaw in this mode of service or any policy changes need to be brought in place. Most people using this service churn.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7336752"/>
                  </a:ext>
                </a:extLst>
              </a:tr>
              <a:tr h="542827">
                <a:tc>
                  <a:txBody>
                    <a:bodyPr/>
                    <a:lstStyle/>
                    <a:p>
                      <a:pPr marL="0" marR="0">
                        <a:lnSpc>
                          <a:spcPct val="107000"/>
                        </a:lnSpc>
                        <a:spcBef>
                          <a:spcPts val="0"/>
                        </a:spcBef>
                        <a:spcAft>
                          <a:spcPts val="0"/>
                        </a:spcAft>
                      </a:pPr>
                      <a:r>
                        <a:rPr lang="en-IN" sz="1200" dirty="0" err="1">
                          <a:effectLst/>
                        </a:rPr>
                        <a:t>InternetServiceNo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dirty="0">
                          <a:effectLst/>
                        </a:rPr>
                        <a:t>This has a negative impact. So,</a:t>
                      </a:r>
                      <a:r>
                        <a:rPr lang="en-IN" sz="1200" baseline="0" dirty="0">
                          <a:effectLst/>
                        </a:rPr>
                        <a:t> people who use these services do not really churn. So, there is probably lesser need for the company to incentivise such customers. Maybe, the cost of this service can also be increased.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0609032"/>
                  </a:ext>
                </a:extLst>
              </a:tr>
            </a:tbl>
          </a:graphicData>
        </a:graphic>
      </p:graphicFrame>
    </p:spTree>
    <p:extLst>
      <p:ext uri="{BB962C8B-B14F-4D97-AF65-F5344CB8AC3E}">
        <p14:creationId xmlns:p14="http://schemas.microsoft.com/office/powerpoint/2010/main" val="298749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432322"/>
            <a:ext cx="9313817" cy="856138"/>
          </a:xfrm>
        </p:spPr>
        <p:txBody>
          <a:bodyPr/>
          <a:lstStyle/>
          <a:p>
            <a:r>
              <a:rPr lang="en-IN" b="1" dirty="0"/>
              <a:t> </a:t>
            </a:r>
            <a:r>
              <a:rPr lang="en-IN" sz="2800" dirty="0"/>
              <a:t>EDA plots and insights - 1</a:t>
            </a:r>
          </a:p>
        </p:txBody>
      </p:sp>
      <p:pic>
        <p:nvPicPr>
          <p:cNvPr id="4" name="Content Placeholder 3"/>
          <p:cNvPicPr>
            <a:picLocks noGrp="1"/>
          </p:cNvPicPr>
          <p:nvPr>
            <p:ph idx="1"/>
          </p:nvPr>
        </p:nvPicPr>
        <p:blipFill>
          <a:blip r:embed="rId2"/>
          <a:stretch>
            <a:fillRect/>
          </a:stretch>
        </p:blipFill>
        <p:spPr>
          <a:xfrm>
            <a:off x="611196" y="1773177"/>
            <a:ext cx="5736442" cy="4164636"/>
          </a:xfrm>
          <a:prstGeom prst="rect">
            <a:avLst/>
          </a:prstGeom>
        </p:spPr>
      </p:pic>
      <p:pic>
        <p:nvPicPr>
          <p:cNvPr id="6" name="Picture 5"/>
          <p:cNvPicPr/>
          <p:nvPr/>
        </p:nvPicPr>
        <p:blipFill>
          <a:blip r:embed="rId3"/>
          <a:stretch>
            <a:fillRect/>
          </a:stretch>
        </p:blipFill>
        <p:spPr>
          <a:xfrm>
            <a:off x="5793377" y="1773177"/>
            <a:ext cx="5936615" cy="4164636"/>
          </a:xfrm>
          <a:prstGeom prst="rect">
            <a:avLst/>
          </a:prstGeom>
        </p:spPr>
      </p:pic>
      <p:sp>
        <p:nvSpPr>
          <p:cNvPr id="2" name="TextBox 1"/>
          <p:cNvSpPr txBox="1"/>
          <p:nvPr/>
        </p:nvSpPr>
        <p:spPr>
          <a:xfrm>
            <a:off x="1539433" y="1450032"/>
            <a:ext cx="3487621" cy="369332"/>
          </a:xfrm>
          <a:prstGeom prst="rect">
            <a:avLst/>
          </a:prstGeom>
          <a:noFill/>
        </p:spPr>
        <p:txBody>
          <a:bodyPr wrap="none" rtlCol="0">
            <a:spAutoFit/>
          </a:bodyPr>
          <a:lstStyle/>
          <a:p>
            <a:r>
              <a:rPr lang="en-US" dirty="0"/>
              <a:t>Impact of Tenure on the Churn rate</a:t>
            </a:r>
          </a:p>
        </p:txBody>
      </p:sp>
      <p:sp>
        <p:nvSpPr>
          <p:cNvPr id="7" name="TextBox 6"/>
          <p:cNvSpPr txBox="1"/>
          <p:nvPr/>
        </p:nvSpPr>
        <p:spPr>
          <a:xfrm>
            <a:off x="6847979" y="1230200"/>
            <a:ext cx="3361256" cy="646331"/>
          </a:xfrm>
          <a:prstGeom prst="rect">
            <a:avLst/>
          </a:prstGeom>
          <a:noFill/>
        </p:spPr>
        <p:txBody>
          <a:bodyPr wrap="square" rtlCol="0">
            <a:spAutoFit/>
          </a:bodyPr>
          <a:lstStyle/>
          <a:p>
            <a:r>
              <a:rPr lang="en-US" dirty="0"/>
              <a:t>Impact of Type of Internet service </a:t>
            </a:r>
          </a:p>
          <a:p>
            <a:pPr algn="ctr"/>
            <a:r>
              <a:rPr lang="en-US" dirty="0"/>
              <a:t>chosen on the Churn rate</a:t>
            </a:r>
          </a:p>
        </p:txBody>
      </p:sp>
      <p:sp>
        <p:nvSpPr>
          <p:cNvPr id="8" name="TextBox 7"/>
          <p:cNvSpPr txBox="1"/>
          <p:nvPr/>
        </p:nvSpPr>
        <p:spPr>
          <a:xfrm>
            <a:off x="1136469" y="5937813"/>
            <a:ext cx="4453848" cy="369332"/>
          </a:xfrm>
          <a:prstGeom prst="rect">
            <a:avLst/>
          </a:prstGeom>
          <a:noFill/>
        </p:spPr>
        <p:txBody>
          <a:bodyPr wrap="none" rtlCol="0">
            <a:spAutoFit/>
          </a:bodyPr>
          <a:lstStyle/>
          <a:p>
            <a:r>
              <a:rPr lang="en-US" dirty="0"/>
              <a:t>Churn rate is very high for the new customers</a:t>
            </a:r>
          </a:p>
        </p:txBody>
      </p:sp>
      <p:sp>
        <p:nvSpPr>
          <p:cNvPr id="9" name="TextBox 8"/>
          <p:cNvSpPr txBox="1"/>
          <p:nvPr/>
        </p:nvSpPr>
        <p:spPr>
          <a:xfrm>
            <a:off x="6115590" y="5935939"/>
            <a:ext cx="4517583" cy="646331"/>
          </a:xfrm>
          <a:prstGeom prst="rect">
            <a:avLst/>
          </a:prstGeom>
          <a:noFill/>
        </p:spPr>
        <p:txBody>
          <a:bodyPr wrap="none" rtlCol="0">
            <a:spAutoFit/>
          </a:bodyPr>
          <a:lstStyle/>
          <a:p>
            <a:pPr algn="ctr"/>
            <a:r>
              <a:rPr lang="en-US" dirty="0"/>
              <a:t>Customers who opted for Fiber Optic Internet </a:t>
            </a:r>
          </a:p>
          <a:p>
            <a:pPr algn="ctr"/>
            <a:r>
              <a:rPr lang="en-US" dirty="0"/>
              <a:t>connection have churned the most</a:t>
            </a:r>
          </a:p>
        </p:txBody>
      </p:sp>
    </p:spTree>
    <p:extLst>
      <p:ext uri="{BB962C8B-B14F-4D97-AF65-F5344CB8AC3E}">
        <p14:creationId xmlns:p14="http://schemas.microsoft.com/office/powerpoint/2010/main" val="386975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432322"/>
            <a:ext cx="9313817" cy="856138"/>
          </a:xfrm>
        </p:spPr>
        <p:txBody>
          <a:bodyPr/>
          <a:lstStyle/>
          <a:p>
            <a:r>
              <a:rPr lang="en-IN" b="1" dirty="0"/>
              <a:t> </a:t>
            </a:r>
            <a:r>
              <a:rPr lang="en-IN" sz="2800" dirty="0"/>
              <a:t>EDA plots and insights - 2</a:t>
            </a:r>
          </a:p>
        </p:txBody>
      </p:sp>
      <p:sp>
        <p:nvSpPr>
          <p:cNvPr id="2" name="TextBox 1"/>
          <p:cNvSpPr txBox="1"/>
          <p:nvPr/>
        </p:nvSpPr>
        <p:spPr>
          <a:xfrm>
            <a:off x="881288" y="1450032"/>
            <a:ext cx="4118243" cy="369332"/>
          </a:xfrm>
          <a:prstGeom prst="rect">
            <a:avLst/>
          </a:prstGeom>
          <a:noFill/>
        </p:spPr>
        <p:txBody>
          <a:bodyPr wrap="none" rtlCol="0">
            <a:spAutoFit/>
          </a:bodyPr>
          <a:lstStyle/>
          <a:p>
            <a:r>
              <a:rPr lang="en-US" dirty="0"/>
              <a:t>Impact of Contract type on the Churn rate</a:t>
            </a:r>
          </a:p>
        </p:txBody>
      </p:sp>
      <p:sp>
        <p:nvSpPr>
          <p:cNvPr id="7" name="TextBox 6"/>
          <p:cNvSpPr txBox="1"/>
          <p:nvPr/>
        </p:nvSpPr>
        <p:spPr>
          <a:xfrm>
            <a:off x="6847979" y="1230200"/>
            <a:ext cx="3361256" cy="646331"/>
          </a:xfrm>
          <a:prstGeom prst="rect">
            <a:avLst/>
          </a:prstGeom>
          <a:noFill/>
        </p:spPr>
        <p:txBody>
          <a:bodyPr wrap="square" rtlCol="0">
            <a:spAutoFit/>
          </a:bodyPr>
          <a:lstStyle/>
          <a:p>
            <a:pPr algn="ctr"/>
            <a:r>
              <a:rPr lang="en-US" dirty="0"/>
              <a:t>Impact of OnlineBackup service on the Churn rate</a:t>
            </a:r>
          </a:p>
        </p:txBody>
      </p:sp>
      <p:sp>
        <p:nvSpPr>
          <p:cNvPr id="8" name="TextBox 7"/>
          <p:cNvSpPr txBox="1"/>
          <p:nvPr/>
        </p:nvSpPr>
        <p:spPr>
          <a:xfrm>
            <a:off x="881288" y="5836137"/>
            <a:ext cx="3946208" cy="646331"/>
          </a:xfrm>
          <a:prstGeom prst="rect">
            <a:avLst/>
          </a:prstGeom>
          <a:noFill/>
        </p:spPr>
        <p:txBody>
          <a:bodyPr wrap="none" rtlCol="0">
            <a:spAutoFit/>
          </a:bodyPr>
          <a:lstStyle/>
          <a:p>
            <a:pPr algn="ctr"/>
            <a:r>
              <a:rPr lang="en-IN" dirty="0"/>
              <a:t>The churn rate is highest among people </a:t>
            </a:r>
          </a:p>
          <a:p>
            <a:pPr algn="ctr"/>
            <a:r>
              <a:rPr lang="en-IN" dirty="0"/>
              <a:t>choosing month-to-month contracts.</a:t>
            </a:r>
            <a:endParaRPr lang="en-US" dirty="0"/>
          </a:p>
        </p:txBody>
      </p:sp>
      <p:sp>
        <p:nvSpPr>
          <p:cNvPr id="9" name="TextBox 8"/>
          <p:cNvSpPr txBox="1"/>
          <p:nvPr/>
        </p:nvSpPr>
        <p:spPr>
          <a:xfrm>
            <a:off x="6471280" y="5819517"/>
            <a:ext cx="4114653" cy="646331"/>
          </a:xfrm>
          <a:prstGeom prst="rect">
            <a:avLst/>
          </a:prstGeom>
          <a:noFill/>
        </p:spPr>
        <p:txBody>
          <a:bodyPr wrap="none" rtlCol="0">
            <a:spAutoFit/>
          </a:bodyPr>
          <a:lstStyle/>
          <a:p>
            <a:pPr algn="ctr"/>
            <a:r>
              <a:rPr lang="en-IN" dirty="0"/>
              <a:t>The churn is more among customers who </a:t>
            </a:r>
          </a:p>
          <a:p>
            <a:pPr algn="ctr"/>
            <a:r>
              <a:rPr lang="en-IN" dirty="0"/>
              <a:t>do not opt for online backup.</a:t>
            </a:r>
            <a:endParaRPr lang="en-US" dirty="0"/>
          </a:p>
        </p:txBody>
      </p:sp>
      <p:pic>
        <p:nvPicPr>
          <p:cNvPr id="10" name="Picture 9"/>
          <p:cNvPicPr/>
          <p:nvPr/>
        </p:nvPicPr>
        <p:blipFill>
          <a:blip r:embed="rId2"/>
          <a:stretch>
            <a:fillRect/>
          </a:stretch>
        </p:blipFill>
        <p:spPr>
          <a:xfrm>
            <a:off x="314935" y="1980936"/>
            <a:ext cx="5394749" cy="3693629"/>
          </a:xfrm>
          <a:prstGeom prst="rect">
            <a:avLst/>
          </a:prstGeom>
        </p:spPr>
      </p:pic>
      <p:pic>
        <p:nvPicPr>
          <p:cNvPr id="12" name="Picture 11"/>
          <p:cNvPicPr/>
          <p:nvPr/>
        </p:nvPicPr>
        <p:blipFill>
          <a:blip r:embed="rId3"/>
          <a:stretch>
            <a:fillRect/>
          </a:stretch>
        </p:blipFill>
        <p:spPr>
          <a:xfrm>
            <a:off x="5709684" y="2048859"/>
            <a:ext cx="5936615" cy="3625706"/>
          </a:xfrm>
          <a:prstGeom prst="rect">
            <a:avLst/>
          </a:prstGeom>
        </p:spPr>
      </p:pic>
    </p:spTree>
    <p:extLst>
      <p:ext uri="{BB962C8B-B14F-4D97-AF65-F5344CB8AC3E}">
        <p14:creationId xmlns:p14="http://schemas.microsoft.com/office/powerpoint/2010/main" val="39523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K-NN model insights and results</a:t>
            </a:r>
          </a:p>
        </p:txBody>
      </p:sp>
      <p:sp>
        <p:nvSpPr>
          <p:cNvPr id="3" name="Content Placeholder 2"/>
          <p:cNvSpPr>
            <a:spLocks noGrp="1"/>
          </p:cNvSpPr>
          <p:nvPr>
            <p:ph idx="1"/>
          </p:nvPr>
        </p:nvSpPr>
        <p:spPr/>
        <p:txBody>
          <a:bodyPr>
            <a:noAutofit/>
          </a:bodyPr>
          <a:lstStyle/>
          <a:p>
            <a:r>
              <a:rPr lang="en-IN" sz="1600" dirty="0"/>
              <a:t>Report the final performance metrics and discuss the results and their implications.</a:t>
            </a: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r>
              <a:rPr lang="en-IN" sz="1600" dirty="0"/>
              <a:t>Positive class in this model is Churn = “Yes”. We are interested in higher sensitivity of the model.</a:t>
            </a:r>
          </a:p>
          <a:p>
            <a:r>
              <a:rPr lang="en-IN" sz="1600" dirty="0"/>
              <a:t>Looking into the accuracy, sensitivity and specificity values we could say that model is not performing well because sensitivity is less.</a:t>
            </a:r>
          </a:p>
          <a:p>
            <a:r>
              <a:rPr lang="en-IN" sz="1600" dirty="0"/>
              <a:t>The sensitivity of 53.3% says that there are more false negatives predicted in this model i.e. even if the customer churn we are predicting that the customer is not going to churn. There is a risk here. We don’t want to miss predicting the customers who are going to churn.</a:t>
            </a:r>
          </a:p>
          <a:p>
            <a:r>
              <a:rPr lang="en-IN" sz="1600" dirty="0"/>
              <a:t>The specificity of 88.72% says that there are very less false positives predicted in this model.  False positive here is predicting the customer will churn who will actually not churn. Even if the specificity was less it wouldn’t have impacted a lot.</a:t>
            </a:r>
          </a:p>
        </p:txBody>
      </p:sp>
      <p:graphicFrame>
        <p:nvGraphicFramePr>
          <p:cNvPr id="4" name="Table 3"/>
          <p:cNvGraphicFramePr>
            <a:graphicFrameLocks noGrp="1"/>
          </p:cNvGraphicFramePr>
          <p:nvPr>
            <p:extLst>
              <p:ext uri="{D42A27DB-BD31-4B8C-83A1-F6EECF244321}">
                <p14:modId xmlns:p14="http://schemas.microsoft.com/office/powerpoint/2010/main" val="388184374"/>
              </p:ext>
            </p:extLst>
          </p:nvPr>
        </p:nvGraphicFramePr>
        <p:xfrm>
          <a:off x="1136469" y="2330076"/>
          <a:ext cx="7156926" cy="1487010"/>
        </p:xfrm>
        <a:graphic>
          <a:graphicData uri="http://schemas.openxmlformats.org/drawingml/2006/table">
            <a:tbl>
              <a:tblPr firstRow="1" firstCol="1" bandRow="1">
                <a:tableStyleId>{5C22544A-7EE6-4342-B048-85BDC9FD1C3A}</a:tableStyleId>
              </a:tblPr>
              <a:tblGrid>
                <a:gridCol w="3578463">
                  <a:extLst>
                    <a:ext uri="{9D8B030D-6E8A-4147-A177-3AD203B41FA5}">
                      <a16:colId xmlns:a16="http://schemas.microsoft.com/office/drawing/2014/main" val="406256221"/>
                    </a:ext>
                  </a:extLst>
                </a:gridCol>
                <a:gridCol w="3578463">
                  <a:extLst>
                    <a:ext uri="{9D8B030D-6E8A-4147-A177-3AD203B41FA5}">
                      <a16:colId xmlns:a16="http://schemas.microsoft.com/office/drawing/2014/main" val="3027433825"/>
                    </a:ext>
                  </a:extLst>
                </a:gridCol>
              </a:tblGrid>
              <a:tr h="297402">
                <a:tc>
                  <a:txBody>
                    <a:bodyPr/>
                    <a:lstStyle/>
                    <a:p>
                      <a:pPr marL="0" marR="0" algn="ctr">
                        <a:lnSpc>
                          <a:spcPct val="107000"/>
                        </a:lnSpc>
                        <a:spcBef>
                          <a:spcPts val="0"/>
                        </a:spcBef>
                        <a:spcAft>
                          <a:spcPts val="0"/>
                        </a:spcAft>
                      </a:pPr>
                      <a:r>
                        <a:rPr lang="en-IN" sz="1100">
                          <a:effectLst/>
                        </a:rPr>
                        <a:t>Threshold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6173297"/>
                  </a:ext>
                </a:extLst>
              </a:tr>
              <a:tr h="297402">
                <a:tc>
                  <a:txBody>
                    <a:bodyPr/>
                    <a:lstStyle/>
                    <a:p>
                      <a:pPr marL="0" marR="0">
                        <a:lnSpc>
                          <a:spcPct val="107000"/>
                        </a:lnSpc>
                        <a:spcBef>
                          <a:spcPts val="0"/>
                        </a:spcBef>
                        <a:spcAft>
                          <a:spcPts val="0"/>
                        </a:spcAft>
                      </a:pPr>
                      <a:r>
                        <a:rPr lang="en-IN" sz="1100">
                          <a:effectLst/>
                        </a:rPr>
                        <a:t>Overall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dirty="0">
                          <a:effectLst/>
                        </a:rPr>
                        <a:t>0.7932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123191"/>
                  </a:ext>
                </a:extLst>
              </a:tr>
              <a:tr h="297402">
                <a:tc>
                  <a:txBody>
                    <a:bodyPr/>
                    <a:lstStyle/>
                    <a:p>
                      <a:pPr marL="0" marR="0">
                        <a:lnSpc>
                          <a:spcPct val="107000"/>
                        </a:lnSpc>
                        <a:spcBef>
                          <a:spcPts val="0"/>
                        </a:spcBef>
                        <a:spcAft>
                          <a:spcPts val="0"/>
                        </a:spcAft>
                      </a:pPr>
                      <a:r>
                        <a:rPr lang="en-IN" sz="1100">
                          <a:effectLst/>
                        </a:rPr>
                        <a:t>Sensitivity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dirty="0">
                          <a:effectLst/>
                        </a:rPr>
                        <a:t>0.5330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0347020"/>
                  </a:ext>
                </a:extLst>
              </a:tr>
              <a:tr h="297402">
                <a:tc>
                  <a:txBody>
                    <a:bodyPr/>
                    <a:lstStyle/>
                    <a:p>
                      <a:pPr marL="0" marR="0">
                        <a:lnSpc>
                          <a:spcPct val="107000"/>
                        </a:lnSpc>
                        <a:spcBef>
                          <a:spcPts val="0"/>
                        </a:spcBef>
                        <a:spcAft>
                          <a:spcPts val="0"/>
                        </a:spcAft>
                      </a:pPr>
                      <a:r>
                        <a:rPr lang="en-IN" sz="1100">
                          <a:effectLst/>
                        </a:rPr>
                        <a:t>Specificity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0.8872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924614"/>
                  </a:ext>
                </a:extLst>
              </a:tr>
              <a:tr h="297402">
                <a:tc>
                  <a:txBody>
                    <a:bodyPr/>
                    <a:lstStyle/>
                    <a:p>
                      <a:pPr marL="0" marR="0">
                        <a:lnSpc>
                          <a:spcPct val="107000"/>
                        </a:lnSpc>
                        <a:spcBef>
                          <a:spcPts val="0"/>
                        </a:spcBef>
                        <a:spcAft>
                          <a:spcPts val="0"/>
                        </a:spcAft>
                      </a:pPr>
                      <a:r>
                        <a:rPr lang="en-IN"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dirty="0">
                          <a:effectLst/>
                        </a:rPr>
                        <a:t>0.2513972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8624547"/>
                  </a:ext>
                </a:extLst>
              </a:tr>
            </a:tbl>
          </a:graphicData>
        </a:graphic>
      </p:graphicFrame>
    </p:spTree>
    <p:extLst>
      <p:ext uri="{BB962C8B-B14F-4D97-AF65-F5344CB8AC3E}">
        <p14:creationId xmlns:p14="http://schemas.microsoft.com/office/powerpoint/2010/main" val="309534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Naïve Bayes model insights and results</a:t>
            </a:r>
          </a:p>
        </p:txBody>
      </p:sp>
      <p:sp>
        <p:nvSpPr>
          <p:cNvPr id="3" name="Content Placeholder 2"/>
          <p:cNvSpPr>
            <a:spLocks noGrp="1"/>
          </p:cNvSpPr>
          <p:nvPr>
            <p:ph idx="1"/>
          </p:nvPr>
        </p:nvSpPr>
        <p:spPr/>
        <p:txBody>
          <a:bodyPr>
            <a:normAutofit lnSpcReduction="10000"/>
          </a:bodyPr>
          <a:lstStyle/>
          <a:p>
            <a:r>
              <a:rPr lang="en-IN" sz="1600" dirty="0"/>
              <a:t>Report the final performance metrics and discuss the results and their implications.</a:t>
            </a: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r>
              <a:rPr lang="en-IN" sz="1600" dirty="0"/>
              <a:t>Positive class in this model is Churn = “No”. We are interested in higher specificity of the model.</a:t>
            </a:r>
          </a:p>
          <a:p>
            <a:r>
              <a:rPr lang="en-IN" sz="1600" dirty="0"/>
              <a:t>Looking into the accuracy sensitivity and specificity values we could say that model is performing well. </a:t>
            </a:r>
          </a:p>
          <a:p>
            <a:r>
              <a:rPr lang="en-IN" sz="1600" dirty="0"/>
              <a:t>The sensitivity of 61.21% says that there are more false negatives predicted in this model </a:t>
            </a:r>
            <a:r>
              <a:rPr lang="en-IN" sz="1600" dirty="0" err="1"/>
              <a:t>i.e</a:t>
            </a:r>
            <a:r>
              <a:rPr lang="en-IN" sz="1600" dirty="0"/>
              <a:t> even if the customer will not churn we predict the customer is going to churn. No risk here.</a:t>
            </a:r>
          </a:p>
          <a:p>
            <a:r>
              <a:rPr lang="en-IN" sz="1600" dirty="0"/>
              <a:t>The specificity of 86.27% says that there are very less false positives predicted in this model.  False positive here is predicting the customer will not churn who will actually churn. It is required to have this value less because we cant afford to miss to identify customers who will churn.</a:t>
            </a:r>
          </a:p>
        </p:txBody>
      </p:sp>
      <p:graphicFrame>
        <p:nvGraphicFramePr>
          <p:cNvPr id="4" name="Table 3"/>
          <p:cNvGraphicFramePr>
            <a:graphicFrameLocks noGrp="1"/>
          </p:cNvGraphicFramePr>
          <p:nvPr>
            <p:extLst>
              <p:ext uri="{D42A27DB-BD31-4B8C-83A1-F6EECF244321}">
                <p14:modId xmlns:p14="http://schemas.microsoft.com/office/powerpoint/2010/main" val="345490743"/>
              </p:ext>
            </p:extLst>
          </p:nvPr>
        </p:nvGraphicFramePr>
        <p:xfrm>
          <a:off x="1136469" y="2383243"/>
          <a:ext cx="7816146" cy="1497640"/>
        </p:xfrm>
        <a:graphic>
          <a:graphicData uri="http://schemas.openxmlformats.org/drawingml/2006/table">
            <a:tbl>
              <a:tblPr firstRow="1" firstCol="1" bandRow="1">
                <a:tableStyleId>{5C22544A-7EE6-4342-B048-85BDC9FD1C3A}</a:tableStyleId>
              </a:tblPr>
              <a:tblGrid>
                <a:gridCol w="3908073">
                  <a:extLst>
                    <a:ext uri="{9D8B030D-6E8A-4147-A177-3AD203B41FA5}">
                      <a16:colId xmlns:a16="http://schemas.microsoft.com/office/drawing/2014/main" val="798534639"/>
                    </a:ext>
                  </a:extLst>
                </a:gridCol>
                <a:gridCol w="3908073">
                  <a:extLst>
                    <a:ext uri="{9D8B030D-6E8A-4147-A177-3AD203B41FA5}">
                      <a16:colId xmlns:a16="http://schemas.microsoft.com/office/drawing/2014/main" val="2402544992"/>
                    </a:ext>
                  </a:extLst>
                </a:gridCol>
              </a:tblGrid>
              <a:tr h="299528">
                <a:tc>
                  <a:txBody>
                    <a:bodyPr/>
                    <a:lstStyle/>
                    <a:p>
                      <a:pPr marL="0" marR="0" algn="ctr">
                        <a:lnSpc>
                          <a:spcPct val="107000"/>
                        </a:lnSpc>
                        <a:spcBef>
                          <a:spcPts val="0"/>
                        </a:spcBef>
                        <a:spcAft>
                          <a:spcPts val="0"/>
                        </a:spcAft>
                      </a:pPr>
                      <a:r>
                        <a:rPr lang="en-IN" sz="1100">
                          <a:effectLst/>
                        </a:rPr>
                        <a:t>Threshold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9879767"/>
                  </a:ext>
                </a:extLst>
              </a:tr>
              <a:tr h="299528">
                <a:tc>
                  <a:txBody>
                    <a:bodyPr/>
                    <a:lstStyle/>
                    <a:p>
                      <a:pPr marL="0" marR="0">
                        <a:lnSpc>
                          <a:spcPct val="107000"/>
                        </a:lnSpc>
                        <a:spcBef>
                          <a:spcPts val="0"/>
                        </a:spcBef>
                        <a:spcAft>
                          <a:spcPts val="0"/>
                        </a:spcAft>
                      </a:pPr>
                      <a:r>
                        <a:rPr lang="en-IN" sz="1100">
                          <a:effectLst/>
                        </a:rPr>
                        <a:t>Overall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0.6787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4667921"/>
                  </a:ext>
                </a:extLst>
              </a:tr>
              <a:tr h="299528">
                <a:tc>
                  <a:txBody>
                    <a:bodyPr/>
                    <a:lstStyle/>
                    <a:p>
                      <a:pPr marL="0" marR="0">
                        <a:lnSpc>
                          <a:spcPct val="107000"/>
                        </a:lnSpc>
                        <a:spcBef>
                          <a:spcPts val="0"/>
                        </a:spcBef>
                        <a:spcAft>
                          <a:spcPts val="0"/>
                        </a:spcAft>
                      </a:pPr>
                      <a:r>
                        <a:rPr lang="en-IN" sz="1100">
                          <a:effectLst/>
                        </a:rPr>
                        <a:t>Sensitivity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0.6121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3535886"/>
                  </a:ext>
                </a:extLst>
              </a:tr>
              <a:tr h="299528">
                <a:tc>
                  <a:txBody>
                    <a:bodyPr/>
                    <a:lstStyle/>
                    <a:p>
                      <a:pPr marL="0" marR="0">
                        <a:lnSpc>
                          <a:spcPct val="107000"/>
                        </a:lnSpc>
                        <a:spcBef>
                          <a:spcPts val="0"/>
                        </a:spcBef>
                        <a:spcAft>
                          <a:spcPts val="0"/>
                        </a:spcAft>
                      </a:pPr>
                      <a:r>
                        <a:rPr lang="en-IN" sz="1100">
                          <a:effectLst/>
                        </a:rPr>
                        <a:t>Specificity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0.8627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0164717"/>
                  </a:ext>
                </a:extLst>
              </a:tr>
              <a:tr h="299528">
                <a:tc>
                  <a:txBody>
                    <a:bodyPr/>
                    <a:lstStyle/>
                    <a:p>
                      <a:pPr marL="0" marR="0">
                        <a:lnSpc>
                          <a:spcPct val="107000"/>
                        </a:lnSpc>
                        <a:spcBef>
                          <a:spcPts val="0"/>
                        </a:spcBef>
                        <a:spcAft>
                          <a:spcPts val="0"/>
                        </a:spcAft>
                      </a:pPr>
                      <a:r>
                        <a:rPr lang="en-IN"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dirty="0">
                          <a:effectLst/>
                        </a:rPr>
                        <a:t>0.7374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6405848"/>
                  </a:ext>
                </a:extLst>
              </a:tr>
            </a:tbl>
          </a:graphicData>
        </a:graphic>
      </p:graphicFrame>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Logistic Regression model insights and results</a:t>
            </a:r>
          </a:p>
        </p:txBody>
      </p:sp>
      <p:sp>
        <p:nvSpPr>
          <p:cNvPr id="3" name="Content Placeholder 2"/>
          <p:cNvSpPr>
            <a:spLocks noGrp="1"/>
          </p:cNvSpPr>
          <p:nvPr>
            <p:ph idx="1"/>
          </p:nvPr>
        </p:nvSpPr>
        <p:spPr>
          <a:xfrm>
            <a:off x="404949" y="1496218"/>
            <a:ext cx="11168742" cy="4702969"/>
          </a:xfrm>
        </p:spPr>
        <p:txBody>
          <a:bodyPr>
            <a:normAutofit/>
          </a:bodyPr>
          <a:lstStyle/>
          <a:p>
            <a:r>
              <a:rPr lang="en-IN" sz="1700" dirty="0"/>
              <a:t>The most important variables which will affect the churn are below.</a:t>
            </a:r>
          </a:p>
          <a:p>
            <a:r>
              <a:rPr lang="en-IN" sz="1700" dirty="0"/>
              <a:t>tenure, </a:t>
            </a:r>
            <a:r>
              <a:rPr lang="en-IN" sz="1700" dirty="0" err="1"/>
              <a:t>ContractOne.year</a:t>
            </a:r>
            <a:r>
              <a:rPr lang="en-IN" sz="1700" dirty="0"/>
              <a:t> , </a:t>
            </a:r>
            <a:r>
              <a:rPr lang="en-IN" sz="1700" dirty="0" err="1"/>
              <a:t>ContractTwo.year</a:t>
            </a:r>
            <a:r>
              <a:rPr lang="en-IN" sz="1700" dirty="0"/>
              <a:t> and </a:t>
            </a:r>
            <a:r>
              <a:rPr lang="en-IN" sz="1700" dirty="0" err="1"/>
              <a:t>InternetServiceNo</a:t>
            </a:r>
            <a:r>
              <a:rPr lang="en-IN" sz="1700" dirty="0"/>
              <a:t> will impact negatively for the churning of the customer.</a:t>
            </a:r>
          </a:p>
          <a:p>
            <a:r>
              <a:rPr lang="en-IN" sz="1700" dirty="0" err="1"/>
              <a:t>PaymentMethodElectronic.check</a:t>
            </a:r>
            <a:r>
              <a:rPr lang="en-US" sz="1700" dirty="0"/>
              <a:t>, </a:t>
            </a:r>
            <a:r>
              <a:rPr lang="en-IN" sz="1700" dirty="0" err="1"/>
              <a:t>MultipleLinesYes</a:t>
            </a:r>
            <a:r>
              <a:rPr lang="en-IN" sz="1700" dirty="0"/>
              <a:t> and </a:t>
            </a:r>
            <a:r>
              <a:rPr lang="en-IN" sz="1700" dirty="0" err="1"/>
              <a:t>InternetServiceFiber.optic</a:t>
            </a:r>
            <a:r>
              <a:rPr lang="en-IN" sz="1700" dirty="0"/>
              <a:t> will impact positively for the churning of the customer.</a:t>
            </a:r>
          </a:p>
          <a:p>
            <a:endParaRPr lang="en-US" sz="1700" dirty="0">
              <a:ea typeface="Calibri" panose="020F0502020204030204" pitchFamily="34" charset="0"/>
            </a:endParaRPr>
          </a:p>
          <a:p>
            <a:endParaRPr lang="en-IN" sz="1700" dirty="0"/>
          </a:p>
        </p:txBody>
      </p:sp>
      <p:graphicFrame>
        <p:nvGraphicFramePr>
          <p:cNvPr id="5" name="Table 4"/>
          <p:cNvGraphicFramePr>
            <a:graphicFrameLocks noGrp="1"/>
          </p:cNvGraphicFramePr>
          <p:nvPr>
            <p:extLst>
              <p:ext uri="{D42A27DB-BD31-4B8C-83A1-F6EECF244321}">
                <p14:modId xmlns:p14="http://schemas.microsoft.com/office/powerpoint/2010/main" val="3164755339"/>
              </p:ext>
            </p:extLst>
          </p:nvPr>
        </p:nvGraphicFramePr>
        <p:xfrm>
          <a:off x="3433102" y="2873648"/>
          <a:ext cx="5939790" cy="3325539"/>
        </p:xfrm>
        <a:graphic>
          <a:graphicData uri="http://schemas.openxmlformats.org/drawingml/2006/table">
            <a:tbl>
              <a:tblPr firstRow="1" firstCol="1" bandRow="1">
                <a:tableStyleId>{5C22544A-7EE6-4342-B048-85BDC9FD1C3A}</a:tableStyleId>
              </a:tblPr>
              <a:tblGrid>
                <a:gridCol w="2969895">
                  <a:extLst>
                    <a:ext uri="{9D8B030D-6E8A-4147-A177-3AD203B41FA5}">
                      <a16:colId xmlns:a16="http://schemas.microsoft.com/office/drawing/2014/main" val="458772847"/>
                    </a:ext>
                  </a:extLst>
                </a:gridCol>
                <a:gridCol w="2969895">
                  <a:extLst>
                    <a:ext uri="{9D8B030D-6E8A-4147-A177-3AD203B41FA5}">
                      <a16:colId xmlns:a16="http://schemas.microsoft.com/office/drawing/2014/main" val="3521071340"/>
                    </a:ext>
                  </a:extLst>
                </a:gridCol>
              </a:tblGrid>
              <a:tr h="677371">
                <a:tc>
                  <a:txBody>
                    <a:bodyPr/>
                    <a:lstStyle/>
                    <a:p>
                      <a:pPr marL="0" marR="0" algn="ctr">
                        <a:lnSpc>
                          <a:spcPct val="107000"/>
                        </a:lnSpc>
                        <a:spcBef>
                          <a:spcPts val="0"/>
                        </a:spcBef>
                        <a:spcAft>
                          <a:spcPts val="0"/>
                        </a:spcAft>
                      </a:pPr>
                      <a:r>
                        <a:rPr lang="en-IN" sz="1100" dirty="0">
                          <a:effectLst/>
                        </a:rPr>
                        <a:t>Significant variables in final model (add more rows if requires)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a:effectLst/>
                        </a:rPr>
                        <a:t>Coefficients value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1124826"/>
                  </a:ext>
                </a:extLst>
              </a:tr>
              <a:tr h="331021">
                <a:tc>
                  <a:txBody>
                    <a:bodyPr/>
                    <a:lstStyle/>
                    <a:p>
                      <a:pPr marL="0" marR="0">
                        <a:lnSpc>
                          <a:spcPct val="107000"/>
                        </a:lnSpc>
                        <a:spcBef>
                          <a:spcPts val="0"/>
                        </a:spcBef>
                        <a:spcAft>
                          <a:spcPts val="0"/>
                        </a:spcAft>
                      </a:pPr>
                      <a:r>
                        <a:rPr lang="en-IN" sz="1100">
                          <a:effectLst/>
                        </a:rPr>
                        <a:t>(Intercept)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-0.598242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301712"/>
                  </a:ext>
                </a:extLst>
              </a:tr>
              <a:tr h="331021">
                <a:tc>
                  <a:txBody>
                    <a:bodyPr/>
                    <a:lstStyle/>
                    <a:p>
                      <a:pPr marL="0" marR="0">
                        <a:lnSpc>
                          <a:spcPct val="107000"/>
                        </a:lnSpc>
                        <a:spcBef>
                          <a:spcPts val="0"/>
                        </a:spcBef>
                        <a:spcAft>
                          <a:spcPts val="0"/>
                        </a:spcAft>
                      </a:pPr>
                      <a:r>
                        <a:rPr lang="en-IN" sz="1100">
                          <a:effectLst/>
                        </a:rPr>
                        <a:t>tenure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-0.033134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7171428"/>
                  </a:ext>
                </a:extLst>
              </a:tr>
              <a:tr h="331021">
                <a:tc>
                  <a:txBody>
                    <a:bodyPr/>
                    <a:lstStyle/>
                    <a:p>
                      <a:pPr marL="0" marR="0">
                        <a:lnSpc>
                          <a:spcPct val="107000"/>
                        </a:lnSpc>
                        <a:spcBef>
                          <a:spcPts val="0"/>
                        </a:spcBef>
                        <a:spcAft>
                          <a:spcPts val="0"/>
                        </a:spcAft>
                      </a:pPr>
                      <a:r>
                        <a:rPr lang="en-IN" sz="1100" dirty="0" err="1">
                          <a:effectLst/>
                        </a:rPr>
                        <a:t>ContractOne.year</a:t>
                      </a: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-0.754504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3968116"/>
                  </a:ext>
                </a:extLst>
              </a:tr>
              <a:tr h="331021">
                <a:tc>
                  <a:txBody>
                    <a:bodyPr/>
                    <a:lstStyle/>
                    <a:p>
                      <a:pPr marL="0" marR="0">
                        <a:lnSpc>
                          <a:spcPct val="107000"/>
                        </a:lnSpc>
                        <a:spcBef>
                          <a:spcPts val="0"/>
                        </a:spcBef>
                        <a:spcAft>
                          <a:spcPts val="0"/>
                        </a:spcAft>
                      </a:pPr>
                      <a:r>
                        <a:rPr lang="en-IN" sz="1100" dirty="0" err="1">
                          <a:effectLst/>
                        </a:rPr>
                        <a:t>ContractTwo.year</a:t>
                      </a: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-1.657352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863825"/>
                  </a:ext>
                </a:extLst>
              </a:tr>
              <a:tr h="331021">
                <a:tc>
                  <a:txBody>
                    <a:bodyPr/>
                    <a:lstStyle/>
                    <a:p>
                      <a:pPr marL="0" marR="0">
                        <a:lnSpc>
                          <a:spcPct val="107000"/>
                        </a:lnSpc>
                        <a:spcBef>
                          <a:spcPts val="0"/>
                        </a:spcBef>
                        <a:spcAft>
                          <a:spcPts val="0"/>
                        </a:spcAft>
                      </a:pPr>
                      <a:r>
                        <a:rPr lang="en-IN" sz="1100" dirty="0" err="1">
                          <a:effectLst/>
                        </a:rPr>
                        <a:t>PaymentMethodElectronic.check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0.530221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6239324"/>
                  </a:ext>
                </a:extLst>
              </a:tr>
              <a:tr h="331021">
                <a:tc>
                  <a:txBody>
                    <a:bodyPr/>
                    <a:lstStyle/>
                    <a:p>
                      <a:pPr marL="0" marR="0">
                        <a:lnSpc>
                          <a:spcPct val="107000"/>
                        </a:lnSpc>
                        <a:spcBef>
                          <a:spcPts val="0"/>
                        </a:spcBef>
                        <a:spcAft>
                          <a:spcPts val="0"/>
                        </a:spcAft>
                      </a:pPr>
                      <a:r>
                        <a:rPr lang="en-IN" sz="1100" dirty="0" err="1">
                          <a:effectLst/>
                        </a:rPr>
                        <a:t>MultipleLinesYes</a:t>
                      </a: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0.404304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070094"/>
                  </a:ext>
                </a:extLst>
              </a:tr>
              <a:tr h="331021">
                <a:tc>
                  <a:txBody>
                    <a:bodyPr/>
                    <a:lstStyle/>
                    <a:p>
                      <a:pPr marL="0" marR="0">
                        <a:lnSpc>
                          <a:spcPct val="107000"/>
                        </a:lnSpc>
                        <a:spcBef>
                          <a:spcPts val="0"/>
                        </a:spcBef>
                        <a:spcAft>
                          <a:spcPts val="0"/>
                        </a:spcAft>
                      </a:pPr>
                      <a:r>
                        <a:rPr lang="en-IN" sz="1100" dirty="0" err="1">
                          <a:effectLst/>
                        </a:rPr>
                        <a:t>InternetServiceFiber.optic</a:t>
                      </a: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0.958977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7336752"/>
                  </a:ext>
                </a:extLst>
              </a:tr>
              <a:tr h="331021">
                <a:tc>
                  <a:txBody>
                    <a:bodyPr/>
                    <a:lstStyle/>
                    <a:p>
                      <a:pPr marL="0" marR="0">
                        <a:lnSpc>
                          <a:spcPct val="107000"/>
                        </a:lnSpc>
                        <a:spcBef>
                          <a:spcPts val="0"/>
                        </a:spcBef>
                        <a:spcAft>
                          <a:spcPts val="0"/>
                        </a:spcAft>
                      </a:pPr>
                      <a:r>
                        <a:rPr lang="en-IN" sz="1100" dirty="0" err="1">
                          <a:effectLst/>
                        </a:rPr>
                        <a:t>InternetServiceNo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dirty="0">
                          <a:effectLst/>
                        </a:rPr>
                        <a:t>-0.791459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0609032"/>
                  </a:ext>
                </a:extLst>
              </a:tr>
            </a:tbl>
          </a:graphicData>
        </a:graphic>
      </p:graphicFrame>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1600" dirty="0"/>
              <a:t>Report the final performance metrics and discuss the results and their implications. Also, discuss the most important variables and their impact on churn.</a:t>
            </a: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r>
              <a:rPr lang="en-IN" sz="1600" dirty="0"/>
              <a:t>Positive class in this model is Churn = “Yes”. We are interested in higher sensitivity of the model.</a:t>
            </a:r>
          </a:p>
          <a:p>
            <a:r>
              <a:rPr lang="en-IN" sz="1600" dirty="0"/>
              <a:t>Looking into the accuracy sensitivity and specificity values we could say that model is performing well.</a:t>
            </a:r>
          </a:p>
          <a:p>
            <a:r>
              <a:rPr lang="en-IN" sz="1600" dirty="0"/>
              <a:t>The sensitivity of 82.35% says that there are very less false negatives predicted in this model. False negatives are the categories where we predict that customer will not churn who will actually churn. As the FN are less, model is performing good.</a:t>
            </a:r>
          </a:p>
          <a:p>
            <a:r>
              <a:rPr lang="en-IN" sz="1600" dirty="0"/>
              <a:t>The specificity of 65.21% says that there are less false positives predicted in this model.  False positive here is predicting the customer will churn who will actually not churn. </a:t>
            </a:r>
          </a:p>
          <a:p>
            <a:pPr marL="0" indent="0">
              <a:buNone/>
            </a:pPr>
            <a:endParaRPr lang="en-IN" sz="16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Logistic Regression model insights and results</a:t>
            </a:r>
          </a:p>
        </p:txBody>
      </p:sp>
      <p:graphicFrame>
        <p:nvGraphicFramePr>
          <p:cNvPr id="2" name="Table 1"/>
          <p:cNvGraphicFramePr>
            <a:graphicFrameLocks noGrp="1"/>
          </p:cNvGraphicFramePr>
          <p:nvPr>
            <p:extLst>
              <p:ext uri="{D42A27DB-BD31-4B8C-83A1-F6EECF244321}">
                <p14:modId xmlns:p14="http://schemas.microsoft.com/office/powerpoint/2010/main" val="3551195985"/>
              </p:ext>
            </p:extLst>
          </p:nvPr>
        </p:nvGraphicFramePr>
        <p:xfrm>
          <a:off x="1478058" y="2680954"/>
          <a:ext cx="6219914" cy="1370050"/>
        </p:xfrm>
        <a:graphic>
          <a:graphicData uri="http://schemas.openxmlformats.org/drawingml/2006/table">
            <a:tbl>
              <a:tblPr firstRow="1" firstCol="1" bandRow="1">
                <a:tableStyleId>{5C22544A-7EE6-4342-B048-85BDC9FD1C3A}</a:tableStyleId>
              </a:tblPr>
              <a:tblGrid>
                <a:gridCol w="3109957">
                  <a:extLst>
                    <a:ext uri="{9D8B030D-6E8A-4147-A177-3AD203B41FA5}">
                      <a16:colId xmlns:a16="http://schemas.microsoft.com/office/drawing/2014/main" val="153494794"/>
                    </a:ext>
                  </a:extLst>
                </a:gridCol>
                <a:gridCol w="3109957">
                  <a:extLst>
                    <a:ext uri="{9D8B030D-6E8A-4147-A177-3AD203B41FA5}">
                      <a16:colId xmlns:a16="http://schemas.microsoft.com/office/drawing/2014/main" val="864011678"/>
                    </a:ext>
                  </a:extLst>
                </a:gridCol>
              </a:tblGrid>
              <a:tr h="274010">
                <a:tc>
                  <a:txBody>
                    <a:bodyPr/>
                    <a:lstStyle/>
                    <a:p>
                      <a:pPr marL="0" marR="0" algn="ctr">
                        <a:lnSpc>
                          <a:spcPct val="107000"/>
                        </a:lnSpc>
                        <a:spcBef>
                          <a:spcPts val="0"/>
                        </a:spcBef>
                        <a:spcAft>
                          <a:spcPts val="0"/>
                        </a:spcAft>
                      </a:pPr>
                      <a:r>
                        <a:rPr lang="en-IN" sz="1100">
                          <a:effectLst/>
                        </a:rPr>
                        <a:t>Threshold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082723"/>
                  </a:ext>
                </a:extLst>
              </a:tr>
              <a:tr h="274010">
                <a:tc>
                  <a:txBody>
                    <a:bodyPr/>
                    <a:lstStyle/>
                    <a:p>
                      <a:pPr marL="0" marR="0">
                        <a:lnSpc>
                          <a:spcPct val="107000"/>
                        </a:lnSpc>
                        <a:spcBef>
                          <a:spcPts val="0"/>
                        </a:spcBef>
                        <a:spcAft>
                          <a:spcPts val="0"/>
                        </a:spcAft>
                      </a:pPr>
                      <a:r>
                        <a:rPr lang="en-IN" sz="1100">
                          <a:effectLst/>
                        </a:rPr>
                        <a:t>Overall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0.6976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4327984"/>
                  </a:ext>
                </a:extLst>
              </a:tr>
              <a:tr h="274010">
                <a:tc>
                  <a:txBody>
                    <a:bodyPr/>
                    <a:lstStyle/>
                    <a:p>
                      <a:pPr marL="0" marR="0">
                        <a:lnSpc>
                          <a:spcPct val="107000"/>
                        </a:lnSpc>
                        <a:spcBef>
                          <a:spcPts val="0"/>
                        </a:spcBef>
                        <a:spcAft>
                          <a:spcPts val="0"/>
                        </a:spcAft>
                      </a:pPr>
                      <a:r>
                        <a:rPr lang="en-IN" sz="1100" dirty="0">
                          <a:effectLst/>
                        </a:rPr>
                        <a:t>Sensitivity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0.8235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3481809"/>
                  </a:ext>
                </a:extLst>
              </a:tr>
              <a:tr h="274010">
                <a:tc>
                  <a:txBody>
                    <a:bodyPr/>
                    <a:lstStyle/>
                    <a:p>
                      <a:pPr marL="0" marR="0">
                        <a:lnSpc>
                          <a:spcPct val="107000"/>
                        </a:lnSpc>
                        <a:spcBef>
                          <a:spcPts val="0"/>
                        </a:spcBef>
                        <a:spcAft>
                          <a:spcPts val="0"/>
                        </a:spcAft>
                      </a:pPr>
                      <a:r>
                        <a:rPr lang="en-IN" sz="1100">
                          <a:effectLst/>
                        </a:rPr>
                        <a:t>Specificity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0.6521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8560966"/>
                  </a:ext>
                </a:extLst>
              </a:tr>
              <a:tr h="274010">
                <a:tc>
                  <a:txBody>
                    <a:bodyPr/>
                    <a:lstStyle/>
                    <a:p>
                      <a:pPr marL="0" marR="0">
                        <a:lnSpc>
                          <a:spcPct val="107000"/>
                        </a:lnSpc>
                        <a:spcBef>
                          <a:spcPts val="0"/>
                        </a:spcBef>
                        <a:spcAft>
                          <a:spcPts val="0"/>
                        </a:spcAft>
                      </a:pPr>
                      <a:r>
                        <a:rPr lang="en-IN" sz="1100" dirty="0">
                          <a:effectLst/>
                        </a:rPr>
                        <a:t>AUC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dirty="0">
                          <a:effectLst/>
                        </a:rPr>
                        <a:t> 0.8349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416504"/>
                  </a:ext>
                </a:extLst>
              </a:tr>
            </a:tbl>
          </a:graphicData>
        </a:graphic>
      </p:graphicFrame>
    </p:spTree>
    <p:extLst>
      <p:ext uri="{BB962C8B-B14F-4D97-AF65-F5344CB8AC3E}">
        <p14:creationId xmlns:p14="http://schemas.microsoft.com/office/powerpoint/2010/main" val="17398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1600" dirty="0"/>
              <a:t>Report the final performance metrics and discuss the results and their implications.</a:t>
            </a: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r>
              <a:rPr lang="en-IN" sz="1600" dirty="0"/>
              <a:t>Positive class in this model is Churn = “No”. We are interested in higher specificity of the model.</a:t>
            </a:r>
          </a:p>
          <a:p>
            <a:r>
              <a:rPr lang="en-IN" sz="1600" dirty="0"/>
              <a:t>Looking into the accuracy sensitivity and specificity values we could say that model is not performing well because specificity is less.</a:t>
            </a:r>
          </a:p>
          <a:p>
            <a:r>
              <a:rPr lang="en-IN" sz="1600" dirty="0"/>
              <a:t>The sensitivity of 90.01% says that there are very less false negatives predicted in this model </a:t>
            </a:r>
            <a:r>
              <a:rPr lang="en-IN" sz="1600" dirty="0" err="1"/>
              <a:t>i.e</a:t>
            </a:r>
            <a:r>
              <a:rPr lang="en-IN" sz="1600" dirty="0"/>
              <a:t> even if the customer will not churn we predict the customer is going to churn, which is good.</a:t>
            </a:r>
          </a:p>
          <a:p>
            <a:r>
              <a:rPr lang="en-IN" sz="1600" dirty="0"/>
              <a:t>But, the specificity of 51.52% says that there are more false positives predicted by this model.  False positive here is predicting the customer will not churn who will actually churn. It is required to have this value more because we cant afford to miss to identify customers who will churn. But as this is low, model is not performing well.</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SVM Model insights and results</a:t>
            </a:r>
          </a:p>
        </p:txBody>
      </p:sp>
      <p:graphicFrame>
        <p:nvGraphicFramePr>
          <p:cNvPr id="2" name="Table 1"/>
          <p:cNvGraphicFramePr>
            <a:graphicFrameLocks noGrp="1"/>
          </p:cNvGraphicFramePr>
          <p:nvPr>
            <p:extLst>
              <p:ext uri="{D42A27DB-BD31-4B8C-83A1-F6EECF244321}">
                <p14:modId xmlns:p14="http://schemas.microsoft.com/office/powerpoint/2010/main" val="3488682428"/>
              </p:ext>
            </p:extLst>
          </p:nvPr>
        </p:nvGraphicFramePr>
        <p:xfrm>
          <a:off x="1136469" y="2447037"/>
          <a:ext cx="6653538" cy="1465745"/>
        </p:xfrm>
        <a:graphic>
          <a:graphicData uri="http://schemas.openxmlformats.org/drawingml/2006/table">
            <a:tbl>
              <a:tblPr firstRow="1" firstCol="1" bandRow="1">
                <a:tableStyleId>{5C22544A-7EE6-4342-B048-85BDC9FD1C3A}</a:tableStyleId>
              </a:tblPr>
              <a:tblGrid>
                <a:gridCol w="3326769">
                  <a:extLst>
                    <a:ext uri="{9D8B030D-6E8A-4147-A177-3AD203B41FA5}">
                      <a16:colId xmlns:a16="http://schemas.microsoft.com/office/drawing/2014/main" val="1193400976"/>
                    </a:ext>
                  </a:extLst>
                </a:gridCol>
                <a:gridCol w="3326769">
                  <a:extLst>
                    <a:ext uri="{9D8B030D-6E8A-4147-A177-3AD203B41FA5}">
                      <a16:colId xmlns:a16="http://schemas.microsoft.com/office/drawing/2014/main" val="2438845980"/>
                    </a:ext>
                  </a:extLst>
                </a:gridCol>
              </a:tblGrid>
              <a:tr h="293149">
                <a:tc>
                  <a:txBody>
                    <a:bodyPr/>
                    <a:lstStyle/>
                    <a:p>
                      <a:pPr marL="0" marR="0" algn="ctr">
                        <a:lnSpc>
                          <a:spcPct val="107000"/>
                        </a:lnSpc>
                        <a:spcBef>
                          <a:spcPts val="0"/>
                        </a:spcBef>
                        <a:spcAft>
                          <a:spcPts val="0"/>
                        </a:spcAft>
                      </a:pPr>
                      <a:r>
                        <a:rPr lang="en-IN" sz="1100">
                          <a:effectLst/>
                        </a:rPr>
                        <a:t>Threshold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6151540"/>
                  </a:ext>
                </a:extLst>
              </a:tr>
              <a:tr h="293149">
                <a:tc>
                  <a:txBody>
                    <a:bodyPr/>
                    <a:lstStyle/>
                    <a:p>
                      <a:pPr marL="0" marR="0">
                        <a:lnSpc>
                          <a:spcPct val="107000"/>
                        </a:lnSpc>
                        <a:spcBef>
                          <a:spcPts val="0"/>
                        </a:spcBef>
                        <a:spcAft>
                          <a:spcPts val="0"/>
                        </a:spcAft>
                      </a:pPr>
                      <a:r>
                        <a:rPr lang="en-IN" sz="1100">
                          <a:effectLst/>
                        </a:rPr>
                        <a:t>Overall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0.7979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2822194"/>
                  </a:ext>
                </a:extLst>
              </a:tr>
              <a:tr h="293149">
                <a:tc>
                  <a:txBody>
                    <a:bodyPr/>
                    <a:lstStyle/>
                    <a:p>
                      <a:pPr marL="0" marR="0">
                        <a:lnSpc>
                          <a:spcPct val="107000"/>
                        </a:lnSpc>
                        <a:spcBef>
                          <a:spcPts val="0"/>
                        </a:spcBef>
                        <a:spcAft>
                          <a:spcPts val="0"/>
                        </a:spcAft>
                      </a:pPr>
                      <a:r>
                        <a:rPr lang="en-IN" sz="1100">
                          <a:effectLst/>
                        </a:rPr>
                        <a:t>Sensitivity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0.9001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9080134"/>
                  </a:ext>
                </a:extLst>
              </a:tr>
              <a:tr h="293149">
                <a:tc>
                  <a:txBody>
                    <a:bodyPr/>
                    <a:lstStyle/>
                    <a:p>
                      <a:pPr marL="0" marR="0">
                        <a:lnSpc>
                          <a:spcPct val="107000"/>
                        </a:lnSpc>
                        <a:spcBef>
                          <a:spcPts val="0"/>
                        </a:spcBef>
                        <a:spcAft>
                          <a:spcPts val="0"/>
                        </a:spcAft>
                      </a:pPr>
                      <a:r>
                        <a:rPr lang="en-IN" sz="1100" dirty="0">
                          <a:effectLst/>
                        </a:rPr>
                        <a:t>Specificity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a:effectLst/>
                        </a:rPr>
                        <a:t>0.5152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3199318"/>
                  </a:ext>
                </a:extLst>
              </a:tr>
              <a:tr h="293149">
                <a:tc>
                  <a:txBody>
                    <a:bodyPr/>
                    <a:lstStyle/>
                    <a:p>
                      <a:pPr marL="0" marR="0">
                        <a:lnSpc>
                          <a:spcPct val="107000"/>
                        </a:lnSpc>
                        <a:spcBef>
                          <a:spcPts val="0"/>
                        </a:spcBef>
                        <a:spcAft>
                          <a:spcPts val="0"/>
                        </a:spcAft>
                      </a:pPr>
                      <a:r>
                        <a:rPr lang="en-IN"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100" dirty="0">
                          <a:effectLst/>
                        </a:rPr>
                        <a:t>0.70018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3704114"/>
                  </a:ext>
                </a:extLst>
              </a:tr>
            </a:tbl>
          </a:graphicData>
        </a:graphic>
      </p:graphicFrame>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522</TotalTime>
  <Words>1182</Words>
  <Application>Microsoft Office PowerPoint</Application>
  <PresentationFormat>Widescreen</PresentationFormat>
  <Paragraphs>144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Telecom Churn Case Study  SUBMISSION </vt:lpstr>
      <vt:lpstr>Conclusion</vt:lpstr>
      <vt:lpstr> EDA plots and insights - 1</vt:lpstr>
      <vt:lpstr> EDA plots and insights - 2</vt:lpstr>
      <vt:lpstr> K-NN model insights and results</vt:lpstr>
      <vt:lpstr>Naïve Bayes model insights and results</vt:lpstr>
      <vt:lpstr> Logistic Regression model insights and results</vt:lpstr>
      <vt:lpstr> Logistic Regression model insights and results</vt:lpstr>
      <vt:lpstr> SVM Model insights and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Gunjalli, Naresh</cp:lastModifiedBy>
  <cp:revision>119</cp:revision>
  <dcterms:created xsi:type="dcterms:W3CDTF">2016-06-09T08:16:28Z</dcterms:created>
  <dcterms:modified xsi:type="dcterms:W3CDTF">2016-10-18T17:39:06Z</dcterms:modified>
</cp:coreProperties>
</file>