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73" r:id="rId8"/>
    <p:sldId id="272" r:id="rId9"/>
    <p:sldId id="275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28-08-2016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28-08-2016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28-08-2016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STATISTICS CASE STUDY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/>
              <a:t>N.Srinivas</a:t>
            </a:r>
            <a:r>
              <a:rPr lang="en-IN" sz="1800" dirty="0"/>
              <a:t> &amp; </a:t>
            </a:r>
            <a:r>
              <a:rPr lang="en-US" sz="1800" dirty="0"/>
              <a:t>DDA1610009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Naresh Gunjalli &amp; </a:t>
            </a:r>
            <a:r>
              <a:rPr lang="en-US" sz="1900" dirty="0"/>
              <a:t>DDA1610210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Abhishek </a:t>
            </a:r>
            <a:r>
              <a:rPr lang="en-IN" sz="1800" dirty="0" err="1"/>
              <a:t>Parikshya</a:t>
            </a:r>
            <a:r>
              <a:rPr lang="en-IN" sz="1800" dirty="0"/>
              <a:t> </a:t>
            </a:r>
            <a:r>
              <a:rPr lang="en-IN" sz="1800"/>
              <a:t>&amp; DDA1610 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/>
              <a:t>Pramod</a:t>
            </a:r>
            <a:r>
              <a:rPr lang="en-IN" sz="1800" dirty="0"/>
              <a:t> </a:t>
            </a:r>
            <a:r>
              <a:rPr lang="en-IN" sz="1800" dirty="0" err="1"/>
              <a:t>Illuri</a:t>
            </a:r>
            <a:r>
              <a:rPr lang="en-IN" sz="1800" dirty="0"/>
              <a:t> &amp; DDA1610086 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92866"/>
            <a:ext cx="11168742" cy="48063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Lower Interest rate loans have more defaulters. So this looks like a less profit and high risk scenario.</a:t>
            </a:r>
          </a:p>
          <a:p>
            <a:r>
              <a:rPr lang="en-IN" dirty="0"/>
              <a:t>The company is already providing more loans to the higher income group. But from our multivariate analysis, we find that the higher income group has a tendency to make late payments.</a:t>
            </a:r>
            <a:endParaRPr lang="en-US" dirty="0"/>
          </a:p>
          <a:p>
            <a:r>
              <a:rPr lang="en-US" dirty="0"/>
              <a:t>Most of the loans that are taken for "debt consolidation” purposes are defaulted.</a:t>
            </a:r>
          </a:p>
          <a:p>
            <a:r>
              <a:rPr lang="en-US" dirty="0"/>
              <a:t>The company should avoid giving loans to people when their home status falls in "Other" category, as they tend to default 100%.</a:t>
            </a:r>
          </a:p>
          <a:p>
            <a:r>
              <a:rPr lang="en-US" dirty="0"/>
              <a:t>We see that loans given with DTI between 25-30% will lead to less defaulters. Maybe the bank should target people with higher DTIs for providing new loans.</a:t>
            </a:r>
            <a:endParaRPr lang="en-US" sz="1400" dirty="0"/>
          </a:p>
          <a:p>
            <a:r>
              <a:rPr lang="en-US" dirty="0"/>
              <a:t>Lower Grade loans have less risk compared to higher grade loans. We could see that % of defaulted loans reduces as the grade increases(A-G).</a:t>
            </a:r>
            <a:br>
              <a:rPr lang="en-US" dirty="0"/>
            </a:b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32411" y="384899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&lt;Conclusions&gt;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analysis is being done for a loan lending company, which wants to understand the driving factors behind loan default . </a:t>
            </a:r>
          </a:p>
          <a:p>
            <a:r>
              <a:rPr lang="en-US" dirty="0"/>
              <a:t>The company will utilize the outcome of this analysis for its portfolio and risk assessment. </a:t>
            </a:r>
          </a:p>
          <a:p>
            <a:r>
              <a:rPr lang="en-US" dirty="0"/>
              <a:t>The company wants to determine which driver variables are having the most influence on the tendency of loan default.</a:t>
            </a: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&lt;Objective of the Analysis&gt;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&lt;Problem solving methodology&gt;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39" y="1496218"/>
            <a:ext cx="102774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43380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IN" sz="2800" dirty="0"/>
              <a:t>&lt;Univariate Plots – continuous variables&gt;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68" y="1073888"/>
            <a:ext cx="4806256" cy="2502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68" y="3759214"/>
            <a:ext cx="4806256" cy="29777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400" y="1164786"/>
            <a:ext cx="4592110" cy="2411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4400" y="3759214"/>
            <a:ext cx="4592110" cy="27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&lt;Univariate Analysis – Dimensional 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5" y="1626782"/>
            <a:ext cx="11137756" cy="4572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34" y="1496218"/>
            <a:ext cx="5454503" cy="2361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036" y="1496218"/>
            <a:ext cx="5421655" cy="2533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35" y="3931241"/>
            <a:ext cx="5454502" cy="27190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036" y="4115727"/>
            <a:ext cx="5421655" cy="246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&lt;Multivariate Analysis – Continuous Variables&gt;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9950" y="2743200"/>
            <a:ext cx="6043576" cy="21690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6" y="1437129"/>
            <a:ext cx="5654481" cy="487961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676167" y="3923414"/>
            <a:ext cx="903768" cy="414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517219" y="3620386"/>
            <a:ext cx="925032" cy="414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299" y="4056030"/>
            <a:ext cx="4304701" cy="22384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983" y="1073485"/>
            <a:ext cx="4210531" cy="27117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476" y="1073485"/>
            <a:ext cx="4248732" cy="24295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983" y="4056031"/>
            <a:ext cx="4387008" cy="2451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175" y="269738"/>
            <a:ext cx="9181075" cy="56118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700" b="1" dirty="0">
                <a:latin typeface="+mj-lt"/>
                <a:cs typeface="+mj-cs"/>
              </a:rPr>
              <a:t> </a:t>
            </a:r>
            <a:r>
              <a:rPr lang="en-US" sz="3700" dirty="0">
                <a:latin typeface="+mj-lt"/>
                <a:cs typeface="+mj-cs"/>
              </a:rPr>
              <a:t>&lt;Multivariate Analysis – Categorical Variables&gt;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1632" y="1073485"/>
            <a:ext cx="3010786" cy="5433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 Mean </a:t>
            </a:r>
            <a:r>
              <a:rPr lang="en-US" sz="1400" dirty="0" err="1"/>
              <a:t>annual_income</a:t>
            </a:r>
            <a:r>
              <a:rPr lang="en-US" sz="1400" dirty="0"/>
              <a:t> of people in </a:t>
            </a:r>
            <a:r>
              <a:rPr lang="en-US" sz="1400" dirty="0" err="1"/>
              <a:t>current_new</a:t>
            </a:r>
            <a:r>
              <a:rPr lang="en-US" sz="1400" dirty="0"/>
              <a:t> is higher implies loan is already being given to people with a higher annual income.</a:t>
            </a:r>
          </a:p>
          <a:p>
            <a:pPr indent="-228600" defTabSz="9144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 The late payments distribution is skewed. Which shows most higher </a:t>
            </a:r>
            <a:r>
              <a:rPr lang="en-US" sz="1400" dirty="0" err="1"/>
              <a:t>annual_income</a:t>
            </a:r>
            <a:r>
              <a:rPr lang="en-US" sz="1400" dirty="0"/>
              <a:t> people have a tendency to delay payment.</a:t>
            </a:r>
          </a:p>
          <a:p>
            <a:pPr indent="-228600" defTabSz="9144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 We get an interesting insight that, on an average the defaulted loan amounts are lesser compared to the ones in current and late stages.</a:t>
            </a:r>
          </a:p>
          <a:p>
            <a:pPr indent="-228600" defTabSz="9144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 Interest rates given by the bank seem to be proportional to the </a:t>
            </a:r>
            <a:r>
              <a:rPr lang="en-US" sz="1400" dirty="0" err="1"/>
              <a:t>annual_inc</a:t>
            </a:r>
            <a:r>
              <a:rPr lang="en-US" sz="1400" dirty="0"/>
              <a:t>.</a:t>
            </a:r>
          </a:p>
          <a:p>
            <a:pPr indent="-228600" defTabSz="9144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 Interest rates given by the bank seem to be proportional to the loan amount as well.</a:t>
            </a:r>
          </a:p>
        </p:txBody>
      </p:sp>
    </p:spTree>
    <p:extLst>
      <p:ext uri="{BB962C8B-B14F-4D97-AF65-F5344CB8AC3E}">
        <p14:creationId xmlns:p14="http://schemas.microsoft.com/office/powerpoint/2010/main" val="110319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06" y="903769"/>
            <a:ext cx="10804282" cy="574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8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3135"/>
            <a:ext cx="12192000" cy="571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34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353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STATISTICS CASE STUDY  SUBMISSION </vt:lpstr>
      <vt:lpstr> &lt;Objective of the Analysis&gt;</vt:lpstr>
      <vt:lpstr> &lt;Problem solving methodology&gt;</vt:lpstr>
      <vt:lpstr> &lt;Univariate Plots – continuous variables&gt;</vt:lpstr>
      <vt:lpstr> &lt;Univariate Analysis – Dimensional Analysis&gt;</vt:lpstr>
      <vt:lpstr> &lt;Multivariate Analysis – Continuous Variables&gt;</vt:lpstr>
      <vt:lpstr> &lt;Multivariate Analysis – Categorical Variables&gt;</vt:lpstr>
      <vt:lpstr>PowerPoint Presentation</vt:lpstr>
      <vt:lpstr>PowerPoint Presentation</vt:lpstr>
      <vt:lpstr> &lt;Conclusions&gt;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N, Srinivas</cp:lastModifiedBy>
  <cp:revision>56</cp:revision>
  <dcterms:created xsi:type="dcterms:W3CDTF">2016-06-09T08:16:28Z</dcterms:created>
  <dcterms:modified xsi:type="dcterms:W3CDTF">2016-08-28T16:34:20Z</dcterms:modified>
</cp:coreProperties>
</file>