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6" r:id="rId2"/>
    <p:sldId id="325" r:id="rId3"/>
    <p:sldId id="326" r:id="rId4"/>
    <p:sldId id="280" r:id="rId5"/>
    <p:sldId id="327" r:id="rId6"/>
    <p:sldId id="328" r:id="rId7"/>
    <p:sldId id="329" r:id="rId8"/>
    <p:sldId id="330" r:id="rId9"/>
    <p:sldId id="269" r:id="rId10"/>
    <p:sldId id="267" r:id="rId11"/>
    <p:sldId id="275" r:id="rId12"/>
    <p:sldId id="276" r:id="rId13"/>
    <p:sldId id="292" r:id="rId14"/>
    <p:sldId id="293" r:id="rId15"/>
    <p:sldId id="294" r:id="rId16"/>
    <p:sldId id="306" r:id="rId17"/>
    <p:sldId id="308" r:id="rId18"/>
    <p:sldId id="309" r:id="rId19"/>
    <p:sldId id="334" r:id="rId20"/>
    <p:sldId id="333" r:id="rId21"/>
    <p:sldId id="258" r:id="rId22"/>
    <p:sldId id="312" r:id="rId23"/>
    <p:sldId id="313" r:id="rId24"/>
    <p:sldId id="314" r:id="rId25"/>
    <p:sldId id="315" r:id="rId26"/>
    <p:sldId id="316" r:id="rId27"/>
    <p:sldId id="317" r:id="rId28"/>
    <p:sldId id="318" r:id="rId29"/>
    <p:sldId id="320" r:id="rId30"/>
    <p:sldId id="321" r:id="rId31"/>
    <p:sldId id="319" r:id="rId32"/>
    <p:sldId id="324" r:id="rId33"/>
    <p:sldId id="32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E4ECE-512F-4D40-A3ED-D2C80A625CBF}">
          <p14:sldIdLst>
            <p14:sldId id="336"/>
          </p14:sldIdLst>
        </p14:section>
        <p14:section name="linear mixed model" id="{BCC64937-7342-436F-A66F-2236F5E64990}">
          <p14:sldIdLst>
            <p14:sldId id="325"/>
            <p14:sldId id="326"/>
            <p14:sldId id="280"/>
            <p14:sldId id="327"/>
            <p14:sldId id="328"/>
            <p14:sldId id="329"/>
            <p14:sldId id="330"/>
            <p14:sldId id="269"/>
            <p14:sldId id="267"/>
          </p14:sldIdLst>
        </p14:section>
        <p14:section name="GLMs" id="{594A2185-F39A-4D95-B2C8-BCA0ED1A61BB}">
          <p14:sldIdLst>
            <p14:sldId id="275"/>
            <p14:sldId id="276"/>
            <p14:sldId id="292"/>
            <p14:sldId id="293"/>
            <p14:sldId id="294"/>
            <p14:sldId id="306"/>
            <p14:sldId id="308"/>
            <p14:sldId id="309"/>
            <p14:sldId id="334"/>
            <p14:sldId id="333"/>
          </p14:sldIdLst>
        </p14:section>
        <p14:section name="glmm" id="{04CC1885-DA1A-4626-BC25-705E05C27F4E}">
          <p14:sldIdLst>
            <p14:sldId id="258"/>
            <p14:sldId id="312"/>
            <p14:sldId id="313"/>
            <p14:sldId id="314"/>
            <p14:sldId id="315"/>
            <p14:sldId id="316"/>
            <p14:sldId id="317"/>
            <p14:sldId id="318"/>
            <p14:sldId id="320"/>
            <p14:sldId id="321"/>
            <p14:sldId id="319"/>
            <p14:sldId id="324"/>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E5573-FDD6-4639-BB1D-4C361C63A0C2}" v="9" dt="2024-07-15T22:30:01.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5" autoAdjust="0"/>
    <p:restoredTop sz="84804" autoAdjust="0"/>
  </p:normalViewPr>
  <p:slideViewPr>
    <p:cSldViewPr snapToGrid="0">
      <p:cViewPr varScale="1">
        <p:scale>
          <a:sx n="63" d="100"/>
          <a:sy n="63" d="100"/>
        </p:scale>
        <p:origin x="836" y="44"/>
      </p:cViewPr>
      <p:guideLst/>
    </p:cSldViewPr>
  </p:slideViewPr>
  <p:outlineViewPr>
    <p:cViewPr>
      <p:scale>
        <a:sx n="33" d="100"/>
        <a:sy n="33" d="100"/>
      </p:scale>
      <p:origin x="0" y="-5286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ges sohrabi" userId="62ebdc094e06d550" providerId="LiveId" clId="{CC069614-09C8-4977-AFA7-27F56CB83FCF}"/>
    <pc:docChg chg="undo custSel addSld delSld modSld addSection delSection modSection">
      <pc:chgData name="narges sohrabi" userId="62ebdc094e06d550" providerId="LiveId" clId="{CC069614-09C8-4977-AFA7-27F56CB83FCF}" dt="2024-07-15T22:59:13.271" v="52" actId="17851"/>
      <pc:docMkLst>
        <pc:docMk/>
      </pc:docMkLst>
      <pc:sldChg chg="del">
        <pc:chgData name="narges sohrabi" userId="62ebdc094e06d550" providerId="LiveId" clId="{CC069614-09C8-4977-AFA7-27F56CB83FCF}" dt="2024-07-15T22:54:23.410" v="35" actId="2696"/>
        <pc:sldMkLst>
          <pc:docMk/>
          <pc:sldMk cId="832525266" sldId="256"/>
        </pc:sldMkLst>
      </pc:sldChg>
      <pc:sldChg chg="del">
        <pc:chgData name="narges sohrabi" userId="62ebdc094e06d550" providerId="LiveId" clId="{CC069614-09C8-4977-AFA7-27F56CB83FCF}" dt="2024-07-15T22:57:45.360" v="45" actId="2696"/>
        <pc:sldMkLst>
          <pc:docMk/>
          <pc:sldMk cId="1684591587" sldId="257"/>
        </pc:sldMkLst>
      </pc:sldChg>
      <pc:sldChg chg="del">
        <pc:chgData name="narges sohrabi" userId="62ebdc094e06d550" providerId="LiveId" clId="{CC069614-09C8-4977-AFA7-27F56CB83FCF}" dt="2024-07-15T22:57:45.360" v="45" actId="2696"/>
        <pc:sldMkLst>
          <pc:docMk/>
          <pc:sldMk cId="3700622977" sldId="259"/>
        </pc:sldMkLst>
      </pc:sldChg>
      <pc:sldChg chg="del">
        <pc:chgData name="narges sohrabi" userId="62ebdc094e06d550" providerId="LiveId" clId="{CC069614-09C8-4977-AFA7-27F56CB83FCF}" dt="2024-07-15T22:58:26.838" v="48" actId="2696"/>
        <pc:sldMkLst>
          <pc:docMk/>
          <pc:sldMk cId="3904784654" sldId="260"/>
        </pc:sldMkLst>
      </pc:sldChg>
      <pc:sldChg chg="del">
        <pc:chgData name="narges sohrabi" userId="62ebdc094e06d550" providerId="LiveId" clId="{CC069614-09C8-4977-AFA7-27F56CB83FCF}" dt="2024-07-15T22:58:26.838" v="48" actId="2696"/>
        <pc:sldMkLst>
          <pc:docMk/>
          <pc:sldMk cId="788813855" sldId="261"/>
        </pc:sldMkLst>
      </pc:sldChg>
      <pc:sldChg chg="del">
        <pc:chgData name="narges sohrabi" userId="62ebdc094e06d550" providerId="LiveId" clId="{CC069614-09C8-4977-AFA7-27F56CB83FCF}" dt="2024-07-15T22:54:41.051" v="37" actId="2696"/>
        <pc:sldMkLst>
          <pc:docMk/>
          <pc:sldMk cId="1204746086" sldId="262"/>
        </pc:sldMkLst>
      </pc:sldChg>
      <pc:sldChg chg="del">
        <pc:chgData name="narges sohrabi" userId="62ebdc094e06d550" providerId="LiveId" clId="{CC069614-09C8-4977-AFA7-27F56CB83FCF}" dt="2024-07-15T22:54:41.051" v="37" actId="2696"/>
        <pc:sldMkLst>
          <pc:docMk/>
          <pc:sldMk cId="1956961548" sldId="263"/>
        </pc:sldMkLst>
      </pc:sldChg>
      <pc:sldChg chg="del">
        <pc:chgData name="narges sohrabi" userId="62ebdc094e06d550" providerId="LiveId" clId="{CC069614-09C8-4977-AFA7-27F56CB83FCF}" dt="2024-07-15T22:54:41.051" v="37" actId="2696"/>
        <pc:sldMkLst>
          <pc:docMk/>
          <pc:sldMk cId="2626376032" sldId="264"/>
        </pc:sldMkLst>
      </pc:sldChg>
      <pc:sldChg chg="del">
        <pc:chgData name="narges sohrabi" userId="62ebdc094e06d550" providerId="LiveId" clId="{CC069614-09C8-4977-AFA7-27F56CB83FCF}" dt="2024-07-15T22:54:55.211" v="38" actId="2696"/>
        <pc:sldMkLst>
          <pc:docMk/>
          <pc:sldMk cId="3705457896" sldId="265"/>
        </pc:sldMkLst>
      </pc:sldChg>
      <pc:sldChg chg="del">
        <pc:chgData name="narges sohrabi" userId="62ebdc094e06d550" providerId="LiveId" clId="{CC069614-09C8-4977-AFA7-27F56CB83FCF}" dt="2024-07-15T22:55:04.566" v="39" actId="2696"/>
        <pc:sldMkLst>
          <pc:docMk/>
          <pc:sldMk cId="824671237" sldId="266"/>
        </pc:sldMkLst>
      </pc:sldChg>
      <pc:sldChg chg="del">
        <pc:chgData name="narges sohrabi" userId="62ebdc094e06d550" providerId="LiveId" clId="{CC069614-09C8-4977-AFA7-27F56CB83FCF}" dt="2024-07-15T22:55:30.308" v="40" actId="2696"/>
        <pc:sldMkLst>
          <pc:docMk/>
          <pc:sldMk cId="1134498218" sldId="268"/>
        </pc:sldMkLst>
      </pc:sldChg>
      <pc:sldChg chg="del">
        <pc:chgData name="narges sohrabi" userId="62ebdc094e06d550" providerId="LiveId" clId="{CC069614-09C8-4977-AFA7-27F56CB83FCF}" dt="2024-07-15T22:57:27.758" v="44" actId="2696"/>
        <pc:sldMkLst>
          <pc:docMk/>
          <pc:sldMk cId="1405036641" sldId="270"/>
        </pc:sldMkLst>
      </pc:sldChg>
      <pc:sldChg chg="del">
        <pc:chgData name="narges sohrabi" userId="62ebdc094e06d550" providerId="LiveId" clId="{CC069614-09C8-4977-AFA7-27F56CB83FCF}" dt="2024-07-15T22:56:04.183" v="41" actId="2696"/>
        <pc:sldMkLst>
          <pc:docMk/>
          <pc:sldMk cId="1555958086" sldId="271"/>
        </pc:sldMkLst>
      </pc:sldChg>
      <pc:sldChg chg="del">
        <pc:chgData name="narges sohrabi" userId="62ebdc094e06d550" providerId="LiveId" clId="{CC069614-09C8-4977-AFA7-27F56CB83FCF}" dt="2024-07-15T22:56:04.183" v="41" actId="2696"/>
        <pc:sldMkLst>
          <pc:docMk/>
          <pc:sldMk cId="3562108407" sldId="272"/>
        </pc:sldMkLst>
      </pc:sldChg>
      <pc:sldChg chg="del">
        <pc:chgData name="narges sohrabi" userId="62ebdc094e06d550" providerId="LiveId" clId="{CC069614-09C8-4977-AFA7-27F56CB83FCF}" dt="2024-07-15T22:54:55.211" v="38" actId="2696"/>
        <pc:sldMkLst>
          <pc:docMk/>
          <pc:sldMk cId="724684340" sldId="278"/>
        </pc:sldMkLst>
      </pc:sldChg>
      <pc:sldChg chg="del">
        <pc:chgData name="narges sohrabi" userId="62ebdc094e06d550" providerId="LiveId" clId="{CC069614-09C8-4977-AFA7-27F56CB83FCF}" dt="2024-07-15T22:54:55.211" v="38" actId="2696"/>
        <pc:sldMkLst>
          <pc:docMk/>
          <pc:sldMk cId="354190820" sldId="279"/>
        </pc:sldMkLst>
      </pc:sldChg>
      <pc:sldChg chg="del">
        <pc:chgData name="narges sohrabi" userId="62ebdc094e06d550" providerId="LiveId" clId="{CC069614-09C8-4977-AFA7-27F56CB83FCF}" dt="2024-07-15T22:55:30.308" v="40" actId="2696"/>
        <pc:sldMkLst>
          <pc:docMk/>
          <pc:sldMk cId="3111713775" sldId="282"/>
        </pc:sldMkLst>
      </pc:sldChg>
      <pc:sldChg chg="del">
        <pc:chgData name="narges sohrabi" userId="62ebdc094e06d550" providerId="LiveId" clId="{CC069614-09C8-4977-AFA7-27F56CB83FCF}" dt="2024-07-15T22:58:26.838" v="48" actId="2696"/>
        <pc:sldMkLst>
          <pc:docMk/>
          <pc:sldMk cId="691373701" sldId="285"/>
        </pc:sldMkLst>
      </pc:sldChg>
      <pc:sldChg chg="del">
        <pc:chgData name="narges sohrabi" userId="62ebdc094e06d550" providerId="LiveId" clId="{CC069614-09C8-4977-AFA7-27F56CB83FCF}" dt="2024-07-15T22:56:04.183" v="41" actId="2696"/>
        <pc:sldMkLst>
          <pc:docMk/>
          <pc:sldMk cId="625946518" sldId="286"/>
        </pc:sldMkLst>
      </pc:sldChg>
      <pc:sldChg chg="del">
        <pc:chgData name="narges sohrabi" userId="62ebdc094e06d550" providerId="LiveId" clId="{CC069614-09C8-4977-AFA7-27F56CB83FCF}" dt="2024-07-15T22:56:04.183" v="41" actId="2696"/>
        <pc:sldMkLst>
          <pc:docMk/>
          <pc:sldMk cId="2594760844" sldId="287"/>
        </pc:sldMkLst>
      </pc:sldChg>
      <pc:sldChg chg="del">
        <pc:chgData name="narges sohrabi" userId="62ebdc094e06d550" providerId="LiveId" clId="{CC069614-09C8-4977-AFA7-27F56CB83FCF}" dt="2024-07-15T22:58:26.838" v="48" actId="2696"/>
        <pc:sldMkLst>
          <pc:docMk/>
          <pc:sldMk cId="1262966463" sldId="288"/>
        </pc:sldMkLst>
      </pc:sldChg>
      <pc:sldChg chg="del">
        <pc:chgData name="narges sohrabi" userId="62ebdc094e06d550" providerId="LiveId" clId="{CC069614-09C8-4977-AFA7-27F56CB83FCF}" dt="2024-07-15T22:54:55.211" v="38" actId="2696"/>
        <pc:sldMkLst>
          <pc:docMk/>
          <pc:sldMk cId="653426352" sldId="289"/>
        </pc:sldMkLst>
      </pc:sldChg>
      <pc:sldChg chg="del">
        <pc:chgData name="narges sohrabi" userId="62ebdc094e06d550" providerId="LiveId" clId="{CC069614-09C8-4977-AFA7-27F56CB83FCF}" dt="2024-07-15T22:55:04.566" v="39" actId="2696"/>
        <pc:sldMkLst>
          <pc:docMk/>
          <pc:sldMk cId="1209278025" sldId="290"/>
        </pc:sldMkLst>
      </pc:sldChg>
      <pc:sldChg chg="del">
        <pc:chgData name="narges sohrabi" userId="62ebdc094e06d550" providerId="LiveId" clId="{CC069614-09C8-4977-AFA7-27F56CB83FCF}" dt="2024-07-15T22:57:08.645" v="43" actId="2696"/>
        <pc:sldMkLst>
          <pc:docMk/>
          <pc:sldMk cId="2616960728" sldId="295"/>
        </pc:sldMkLst>
      </pc:sldChg>
      <pc:sldChg chg="del">
        <pc:chgData name="narges sohrabi" userId="62ebdc094e06d550" providerId="LiveId" clId="{CC069614-09C8-4977-AFA7-27F56CB83FCF}" dt="2024-07-15T22:56:46.433" v="42" actId="2696"/>
        <pc:sldMkLst>
          <pc:docMk/>
          <pc:sldMk cId="1941194779" sldId="296"/>
        </pc:sldMkLst>
      </pc:sldChg>
      <pc:sldChg chg="del">
        <pc:chgData name="narges sohrabi" userId="62ebdc094e06d550" providerId="LiveId" clId="{CC069614-09C8-4977-AFA7-27F56CB83FCF}" dt="2024-07-15T22:56:46.433" v="42" actId="2696"/>
        <pc:sldMkLst>
          <pc:docMk/>
          <pc:sldMk cId="1460481235" sldId="297"/>
        </pc:sldMkLst>
      </pc:sldChg>
      <pc:sldChg chg="del">
        <pc:chgData name="narges sohrabi" userId="62ebdc094e06d550" providerId="LiveId" clId="{CC069614-09C8-4977-AFA7-27F56CB83FCF}" dt="2024-07-15T22:56:46.433" v="42" actId="2696"/>
        <pc:sldMkLst>
          <pc:docMk/>
          <pc:sldMk cId="3745109961" sldId="298"/>
        </pc:sldMkLst>
      </pc:sldChg>
      <pc:sldChg chg="del">
        <pc:chgData name="narges sohrabi" userId="62ebdc094e06d550" providerId="LiveId" clId="{CC069614-09C8-4977-AFA7-27F56CB83FCF}" dt="2024-07-15T22:56:46.433" v="42" actId="2696"/>
        <pc:sldMkLst>
          <pc:docMk/>
          <pc:sldMk cId="3775813968" sldId="299"/>
        </pc:sldMkLst>
      </pc:sldChg>
      <pc:sldChg chg="del">
        <pc:chgData name="narges sohrabi" userId="62ebdc094e06d550" providerId="LiveId" clId="{CC069614-09C8-4977-AFA7-27F56CB83FCF}" dt="2024-07-15T22:56:46.433" v="42" actId="2696"/>
        <pc:sldMkLst>
          <pc:docMk/>
          <pc:sldMk cId="2597080156" sldId="300"/>
        </pc:sldMkLst>
      </pc:sldChg>
      <pc:sldChg chg="del">
        <pc:chgData name="narges sohrabi" userId="62ebdc094e06d550" providerId="LiveId" clId="{CC069614-09C8-4977-AFA7-27F56CB83FCF}" dt="2024-07-15T22:56:46.433" v="42" actId="2696"/>
        <pc:sldMkLst>
          <pc:docMk/>
          <pc:sldMk cId="1618398666" sldId="301"/>
        </pc:sldMkLst>
      </pc:sldChg>
      <pc:sldChg chg="del">
        <pc:chgData name="narges sohrabi" userId="62ebdc094e06d550" providerId="LiveId" clId="{CC069614-09C8-4977-AFA7-27F56CB83FCF}" dt="2024-07-15T22:56:46.433" v="42" actId="2696"/>
        <pc:sldMkLst>
          <pc:docMk/>
          <pc:sldMk cId="2300309170" sldId="302"/>
        </pc:sldMkLst>
      </pc:sldChg>
      <pc:sldChg chg="del">
        <pc:chgData name="narges sohrabi" userId="62ebdc094e06d550" providerId="LiveId" clId="{CC069614-09C8-4977-AFA7-27F56CB83FCF}" dt="2024-07-15T22:56:46.433" v="42" actId="2696"/>
        <pc:sldMkLst>
          <pc:docMk/>
          <pc:sldMk cId="2637580635" sldId="303"/>
        </pc:sldMkLst>
      </pc:sldChg>
      <pc:sldChg chg="del">
        <pc:chgData name="narges sohrabi" userId="62ebdc094e06d550" providerId="LiveId" clId="{CC069614-09C8-4977-AFA7-27F56CB83FCF}" dt="2024-07-15T22:54:29.818" v="36" actId="2696"/>
        <pc:sldMkLst>
          <pc:docMk/>
          <pc:sldMk cId="3850231110" sldId="304"/>
        </pc:sldMkLst>
      </pc:sldChg>
      <pc:sldChg chg="del">
        <pc:chgData name="narges sohrabi" userId="62ebdc094e06d550" providerId="LiveId" clId="{CC069614-09C8-4977-AFA7-27F56CB83FCF}" dt="2024-07-15T22:56:46.433" v="42" actId="2696"/>
        <pc:sldMkLst>
          <pc:docMk/>
          <pc:sldMk cId="3508178346" sldId="307"/>
        </pc:sldMkLst>
      </pc:sldChg>
      <pc:sldChg chg="del">
        <pc:chgData name="narges sohrabi" userId="62ebdc094e06d550" providerId="LiveId" clId="{CC069614-09C8-4977-AFA7-27F56CB83FCF}" dt="2024-07-15T22:54:41.051" v="37" actId="2696"/>
        <pc:sldMkLst>
          <pc:docMk/>
          <pc:sldMk cId="3055670501" sldId="310"/>
        </pc:sldMkLst>
      </pc:sldChg>
      <pc:sldChg chg="del">
        <pc:chgData name="narges sohrabi" userId="62ebdc094e06d550" providerId="LiveId" clId="{CC069614-09C8-4977-AFA7-27F56CB83FCF}" dt="2024-07-15T22:57:45.360" v="45" actId="2696"/>
        <pc:sldMkLst>
          <pc:docMk/>
          <pc:sldMk cId="1622356783" sldId="311"/>
        </pc:sldMkLst>
      </pc:sldChg>
      <pc:sldChg chg="modSp mod">
        <pc:chgData name="narges sohrabi" userId="62ebdc094e06d550" providerId="LiveId" clId="{CC069614-09C8-4977-AFA7-27F56CB83FCF}" dt="2024-07-15T22:58:11.874" v="47" actId="14100"/>
        <pc:sldMkLst>
          <pc:docMk/>
          <pc:sldMk cId="650013293" sldId="319"/>
        </pc:sldMkLst>
        <pc:picChg chg="mod">
          <ac:chgData name="narges sohrabi" userId="62ebdc094e06d550" providerId="LiveId" clId="{CC069614-09C8-4977-AFA7-27F56CB83FCF}" dt="2024-07-15T22:58:11.874" v="47" actId="14100"/>
          <ac:picMkLst>
            <pc:docMk/>
            <pc:sldMk cId="650013293" sldId="319"/>
            <ac:picMk id="37" creationId="{6BB67B2C-5E50-234A-7957-1D272389370D}"/>
          </ac:picMkLst>
        </pc:picChg>
      </pc:sldChg>
      <pc:sldChg chg="del">
        <pc:chgData name="narges sohrabi" userId="62ebdc094e06d550" providerId="LiveId" clId="{CC069614-09C8-4977-AFA7-27F56CB83FCF}" dt="2024-07-15T22:58:26.838" v="48" actId="2696"/>
        <pc:sldMkLst>
          <pc:docMk/>
          <pc:sldMk cId="3297780254" sldId="323"/>
        </pc:sldMkLst>
      </pc:sldChg>
      <pc:sldChg chg="del">
        <pc:chgData name="narges sohrabi" userId="62ebdc094e06d550" providerId="LiveId" clId="{CC069614-09C8-4977-AFA7-27F56CB83FCF}" dt="2024-07-15T22:56:04.183" v="41" actId="2696"/>
        <pc:sldMkLst>
          <pc:docMk/>
          <pc:sldMk cId="1233820322" sldId="331"/>
        </pc:sldMkLst>
      </pc:sldChg>
      <pc:sldChg chg="del">
        <pc:chgData name="narges sohrabi" userId="62ebdc094e06d550" providerId="LiveId" clId="{CC069614-09C8-4977-AFA7-27F56CB83FCF}" dt="2024-07-15T22:56:04.183" v="41" actId="2696"/>
        <pc:sldMkLst>
          <pc:docMk/>
          <pc:sldMk cId="2003613441" sldId="332"/>
        </pc:sldMkLst>
      </pc:sldChg>
      <pc:sldChg chg="del">
        <pc:chgData name="narges sohrabi" userId="62ebdc094e06d550" providerId="LiveId" clId="{CC069614-09C8-4977-AFA7-27F56CB83FCF}" dt="2024-07-15T22:54:41.051" v="37" actId="2696"/>
        <pc:sldMkLst>
          <pc:docMk/>
          <pc:sldMk cId="2458814549" sldId="335"/>
        </pc:sldMkLst>
      </pc:sldChg>
      <pc:sldChg chg="addSp modSp new mod setBg">
        <pc:chgData name="narges sohrabi" userId="62ebdc094e06d550" providerId="LiveId" clId="{CC069614-09C8-4977-AFA7-27F56CB83FCF}" dt="2024-07-15T22:54:12.939" v="34" actId="14100"/>
        <pc:sldMkLst>
          <pc:docMk/>
          <pc:sldMk cId="2903838382" sldId="336"/>
        </pc:sldMkLst>
        <pc:spChg chg="mod">
          <ac:chgData name="narges sohrabi" userId="62ebdc094e06d550" providerId="LiveId" clId="{CC069614-09C8-4977-AFA7-27F56CB83FCF}" dt="2024-07-15T22:53:23.780" v="4" actId="962"/>
          <ac:spMkLst>
            <pc:docMk/>
            <pc:sldMk cId="2903838382" sldId="336"/>
            <ac:spMk id="2" creationId="{897A4EE6-E41D-C0BC-BF03-A1F53501626A}"/>
          </ac:spMkLst>
        </pc:spChg>
        <pc:spChg chg="mod">
          <ac:chgData name="narges sohrabi" userId="62ebdc094e06d550" providerId="LiveId" clId="{CC069614-09C8-4977-AFA7-27F56CB83FCF}" dt="2024-07-15T22:53:51.988" v="32" actId="255"/>
          <ac:spMkLst>
            <pc:docMk/>
            <pc:sldMk cId="2903838382" sldId="336"/>
            <ac:spMk id="3" creationId="{CC374C8E-301A-9384-0839-8444C3AD8B82}"/>
          </ac:spMkLst>
        </pc:spChg>
        <pc:spChg chg="add">
          <ac:chgData name="narges sohrabi" userId="62ebdc094e06d550" providerId="LiveId" clId="{CC069614-09C8-4977-AFA7-27F56CB83FCF}" dt="2024-07-15T22:53:04.258" v="1" actId="26606"/>
          <ac:spMkLst>
            <pc:docMk/>
            <pc:sldMk cId="2903838382" sldId="336"/>
            <ac:spMk id="9" creationId="{E91DC736-0EF8-4F87-9146-EBF1D2EE4D3D}"/>
          </ac:spMkLst>
        </pc:spChg>
        <pc:spChg chg="add">
          <ac:chgData name="narges sohrabi" userId="62ebdc094e06d550" providerId="LiveId" clId="{CC069614-09C8-4977-AFA7-27F56CB83FCF}" dt="2024-07-15T22:53:04.258" v="1" actId="26606"/>
          <ac:spMkLst>
            <pc:docMk/>
            <pc:sldMk cId="2903838382" sldId="336"/>
            <ac:spMk id="11" creationId="{097CD68E-23E3-4007-8847-CD0944C4F7BE}"/>
          </ac:spMkLst>
        </pc:spChg>
        <pc:spChg chg="add">
          <ac:chgData name="narges sohrabi" userId="62ebdc094e06d550" providerId="LiveId" clId="{CC069614-09C8-4977-AFA7-27F56CB83FCF}" dt="2024-07-15T22:53:04.258" v="1" actId="26606"/>
          <ac:spMkLst>
            <pc:docMk/>
            <pc:sldMk cId="2903838382" sldId="336"/>
            <ac:spMk id="13" creationId="{AF2F604E-43BE-4DC3-B983-E071523364F8}"/>
          </ac:spMkLst>
        </pc:spChg>
        <pc:spChg chg="add">
          <ac:chgData name="narges sohrabi" userId="62ebdc094e06d550" providerId="LiveId" clId="{CC069614-09C8-4977-AFA7-27F56CB83FCF}" dt="2024-07-15T22:53:04.258" v="1" actId="26606"/>
          <ac:spMkLst>
            <pc:docMk/>
            <pc:sldMk cId="2903838382" sldId="336"/>
            <ac:spMk id="15" creationId="{08C9B587-E65E-4B52-B37C-ABEBB6E87928}"/>
          </ac:spMkLst>
        </pc:spChg>
        <pc:picChg chg="add mod">
          <ac:chgData name="narges sohrabi" userId="62ebdc094e06d550" providerId="LiveId" clId="{CC069614-09C8-4977-AFA7-27F56CB83FCF}" dt="2024-07-15T22:54:12.939" v="34" actId="14100"/>
          <ac:picMkLst>
            <pc:docMk/>
            <pc:sldMk cId="2903838382" sldId="336"/>
            <ac:picMk id="5" creationId="{B79111E3-E275-ADD3-3DBD-D85CF947D4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374C0-41CC-4FC8-8525-F9F5B3FA6C7C}" type="datetimeFigureOut">
              <a:rPr lang="en-GB" smtClean="0"/>
              <a:t>15/07/2024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504F8-8E51-4DB5-81FE-C6550D5DBDB6}" type="slidenum">
              <a:rPr lang="en-GB" smtClean="0"/>
              <a:t>‹#›</a:t>
            </a:fld>
            <a:endParaRPr lang="en-GB"/>
          </a:p>
        </p:txBody>
      </p:sp>
    </p:spTree>
    <p:extLst>
      <p:ext uri="{BB962C8B-B14F-4D97-AF65-F5344CB8AC3E}">
        <p14:creationId xmlns:p14="http://schemas.microsoft.com/office/powerpoint/2010/main" val="1906810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tata.com/manuals/rglm.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ource Sans Pro" panose="020B0503030403020204" pitchFamily="34" charset="0"/>
              </a:rPr>
              <a:t>Remember, the species richness data come from multiple sites within multiple beaches. While each beach may be independent, sites within a beach are likely to have similar species richness due simply to their proximity within the same beach. In other words, observations among sites within a beach are </a:t>
            </a:r>
            <a:r>
              <a:rPr lang="en-US" sz="800" b="1" i="0" dirty="0">
                <a:effectLst/>
                <a:latin typeface="Source Sans Pro" panose="020B0503030403020204" pitchFamily="34" charset="0"/>
              </a:rPr>
              <a:t>not independent</a:t>
            </a:r>
            <a:r>
              <a:rPr lang="en-US" sz="800" b="0" i="0" dirty="0">
                <a:effectLst/>
                <a:latin typeface="Source Sans Pro" panose="020B0503030403020204" pitchFamily="34" charset="0"/>
              </a:rPr>
              <a:t>. Another way of saying this is that the data are </a:t>
            </a:r>
            <a:r>
              <a:rPr lang="en-US" sz="800" b="1" i="0" dirty="0">
                <a:effectLst/>
                <a:latin typeface="Source Sans Pro" panose="020B0503030403020204" pitchFamily="34" charset="0"/>
              </a:rPr>
              <a:t>nested</a:t>
            </a:r>
            <a:r>
              <a:rPr lang="en-US" sz="800" b="0" i="0" dirty="0">
                <a:effectLst/>
                <a:latin typeface="Source Sans Pro" panose="020B0503030403020204" pitchFamily="34" charset="0"/>
              </a:rPr>
              <a:t>. Nesting in this sense is a product of the experimental design (i.e. we chose to sample 5 sites within each beach) and not necessarily of the data itself. Other types of nested data include: sampling the same individual pre- and post-treatment or sampling them multiple times (i.e. repeated measures), or sampling multiple tissues from the same individuals. We can visualize the non-independence of observation within the same beach by producing a figure similar to the one above but clustered by beach (each beach is a different </a:t>
            </a:r>
            <a:r>
              <a:rPr lang="en-US" sz="800" b="0" i="0" dirty="0" err="1">
                <a:effectLst/>
                <a:latin typeface="Source Sans Pro" panose="020B0503030403020204" pitchFamily="34" charset="0"/>
              </a:rPr>
              <a:t>colour</a:t>
            </a:r>
            <a:r>
              <a:rPr lang="en-US" sz="800" b="0" i="0" dirty="0">
                <a:effectLst/>
                <a:latin typeface="Source Sans Pro" panose="020B0503030403020204" pitchFamily="34" charset="0"/>
              </a:rPr>
              <a:t>).</a:t>
            </a:r>
          </a:p>
          <a:p>
            <a:endParaRPr lang="en-GB" dirty="0"/>
          </a:p>
        </p:txBody>
      </p:sp>
      <p:sp>
        <p:nvSpPr>
          <p:cNvPr id="4" name="Slide Number Placeholder 3"/>
          <p:cNvSpPr>
            <a:spLocks noGrp="1"/>
          </p:cNvSpPr>
          <p:nvPr>
            <p:ph type="sldNum" sz="quarter" idx="5"/>
          </p:nvPr>
        </p:nvSpPr>
        <p:spPr/>
        <p:txBody>
          <a:bodyPr/>
          <a:lstStyle/>
          <a:p>
            <a:fld id="{81B504F8-8E51-4DB5-81FE-C6550D5DBDB6}" type="slidenum">
              <a:rPr lang="en-GB" smtClean="0"/>
              <a:t>6</a:t>
            </a:fld>
            <a:endParaRPr lang="en-GB"/>
          </a:p>
        </p:txBody>
      </p:sp>
    </p:spTree>
    <p:extLst>
      <p:ext uri="{BB962C8B-B14F-4D97-AF65-F5344CB8AC3E}">
        <p14:creationId xmlns:p14="http://schemas.microsoft.com/office/powerpoint/2010/main" val="362959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Source Sans Pro" panose="020B0503030403020204" pitchFamily="34" charset="0"/>
              </a:rPr>
              <a:t>That’s a lot of terms! Note what’s happening here. The model is estimating a separate effect for each level of beach (8 total since 1 is used as the reference). Because we need one degree of freedom to estimate each of these, that’s a total of 8 degrees of freedom! In this case, it had little effect of changing our interpretation of the effects of NAP on richness (which is still negative and significant). However, sometimes the inclusion of additional terms in this way will change the estimated effect of other terms in the model and alter their interpretation. The question we need to ask ourselves here is: </a:t>
            </a:r>
            <a:r>
              <a:rPr lang="en-US" b="0" i="1" dirty="0">
                <a:solidFill>
                  <a:srgbClr val="555555"/>
                </a:solidFill>
                <a:effectLst/>
                <a:latin typeface="Source Sans Pro" panose="020B0503030403020204" pitchFamily="34" charset="0"/>
              </a:rPr>
              <a:t>Do we really care about differences between beaches?</a:t>
            </a:r>
            <a:r>
              <a:rPr lang="en-US" b="0" i="0" dirty="0">
                <a:solidFill>
                  <a:srgbClr val="555555"/>
                </a:solidFill>
                <a:effectLst/>
                <a:latin typeface="Source Sans Pro" panose="020B0503030403020204" pitchFamily="34" charset="0"/>
              </a:rPr>
              <a:t> Maybe but probably not. These beaches were a random subset of all beaches that could have been chosen but we still need to account for the non-independence of observations within beaches. This is where random-effects become useful.</a:t>
            </a:r>
          </a:p>
          <a:p>
            <a:pPr algn="l"/>
            <a:r>
              <a:rPr lang="en-US" b="0" i="0" dirty="0">
                <a:solidFill>
                  <a:srgbClr val="333333"/>
                </a:solidFill>
                <a:effectLst/>
                <a:latin typeface="inherit"/>
              </a:rPr>
              <a:t>Random-effect models</a:t>
            </a:r>
          </a:p>
          <a:p>
            <a:endParaRPr lang="en-GB" dirty="0"/>
          </a:p>
        </p:txBody>
      </p:sp>
      <p:sp>
        <p:nvSpPr>
          <p:cNvPr id="4" name="Slide Number Placeholder 3"/>
          <p:cNvSpPr>
            <a:spLocks noGrp="1"/>
          </p:cNvSpPr>
          <p:nvPr>
            <p:ph type="sldNum" sz="quarter" idx="5"/>
          </p:nvPr>
        </p:nvSpPr>
        <p:spPr/>
        <p:txBody>
          <a:bodyPr/>
          <a:lstStyle/>
          <a:p>
            <a:fld id="{81B504F8-8E51-4DB5-81FE-C6550D5DBDB6}" type="slidenum">
              <a:rPr lang="en-GB" smtClean="0"/>
              <a:t>8</a:t>
            </a:fld>
            <a:endParaRPr lang="en-GB"/>
          </a:p>
        </p:txBody>
      </p:sp>
    </p:spTree>
    <p:extLst>
      <p:ext uri="{BB962C8B-B14F-4D97-AF65-F5344CB8AC3E}">
        <p14:creationId xmlns:p14="http://schemas.microsoft.com/office/powerpoint/2010/main" val="384587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1B504F8-8E51-4DB5-81FE-C6550D5DBDB6}" type="slidenum">
              <a:rPr lang="en-GB" smtClean="0"/>
              <a:t>11</a:t>
            </a:fld>
            <a:endParaRPr lang="en-GB"/>
          </a:p>
        </p:txBody>
      </p:sp>
    </p:spTree>
    <p:extLst>
      <p:ext uri="{BB962C8B-B14F-4D97-AF65-F5344CB8AC3E}">
        <p14:creationId xmlns:p14="http://schemas.microsoft.com/office/powerpoint/2010/main" val="391257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1B504F8-8E51-4DB5-81FE-C6550D5DBDB6}" type="slidenum">
              <a:rPr lang="en-GB" smtClean="0"/>
              <a:t>13</a:t>
            </a:fld>
            <a:endParaRPr lang="en-GB"/>
          </a:p>
        </p:txBody>
      </p:sp>
    </p:spTree>
    <p:extLst>
      <p:ext uri="{BB962C8B-B14F-4D97-AF65-F5344CB8AC3E}">
        <p14:creationId xmlns:p14="http://schemas.microsoft.com/office/powerpoint/2010/main" val="89526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rglm.pdf (stata.com)</a:t>
            </a:r>
            <a:endParaRPr lang="en-GB" dirty="0"/>
          </a:p>
        </p:txBody>
      </p:sp>
      <p:sp>
        <p:nvSpPr>
          <p:cNvPr id="4" name="Slide Number Placeholder 3"/>
          <p:cNvSpPr>
            <a:spLocks noGrp="1"/>
          </p:cNvSpPr>
          <p:nvPr>
            <p:ph type="sldNum" sz="quarter" idx="5"/>
          </p:nvPr>
        </p:nvSpPr>
        <p:spPr/>
        <p:txBody>
          <a:bodyPr/>
          <a:lstStyle/>
          <a:p>
            <a:fld id="{81B504F8-8E51-4DB5-81FE-C6550D5DBDB6}" type="slidenum">
              <a:rPr lang="en-GB" smtClean="0"/>
              <a:t>16</a:t>
            </a:fld>
            <a:endParaRPr lang="en-GB"/>
          </a:p>
        </p:txBody>
      </p:sp>
    </p:spTree>
    <p:extLst>
      <p:ext uri="{BB962C8B-B14F-4D97-AF65-F5344CB8AC3E}">
        <p14:creationId xmlns:p14="http://schemas.microsoft.com/office/powerpoint/2010/main" val="272188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0D28-842A-5B21-FF83-1288C6017F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35D4F3-74C5-1ED6-1815-84379F3256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B33916-B41B-C15E-328A-0719BD98E090}"/>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5" name="Footer Placeholder 4">
            <a:extLst>
              <a:ext uri="{FF2B5EF4-FFF2-40B4-BE49-F238E27FC236}">
                <a16:creationId xmlns:a16="http://schemas.microsoft.com/office/drawing/2014/main" id="{1C4317AE-1C52-580B-66A1-D2EF2506D0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954AA4-1162-D0BA-78C7-9AA091FF0301}"/>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14170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C6DA-8DD7-6AA0-BEB9-D29E149FA03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0DB9BA-6662-57CF-0EBF-1264A737B2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8CEB2-DAC4-1DA1-E0B6-B52B91883C1D}"/>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5" name="Footer Placeholder 4">
            <a:extLst>
              <a:ext uri="{FF2B5EF4-FFF2-40B4-BE49-F238E27FC236}">
                <a16:creationId xmlns:a16="http://schemas.microsoft.com/office/drawing/2014/main" id="{2EC0E25F-63EB-BFEC-D576-57A82D7035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0A9D77-31DC-07BF-B194-EBA5706EE41A}"/>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10059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1384E-5589-4E04-8F46-60958A3A6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22ED2F-2E42-1C40-6B4C-71F3CDE8B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922614-1204-D4CE-C275-80CE3D518E2E}"/>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5" name="Footer Placeholder 4">
            <a:extLst>
              <a:ext uri="{FF2B5EF4-FFF2-40B4-BE49-F238E27FC236}">
                <a16:creationId xmlns:a16="http://schemas.microsoft.com/office/drawing/2014/main" id="{35B60F9A-FCE8-4BAB-3056-15BCAEBFBF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72F6CD-76BD-1920-77F3-E1D0F297D8E3}"/>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232650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1DFD-7BFC-2763-75FC-C545665AD3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DFF18B-27F0-F2EB-26BC-C20B94775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FEC8FA-411A-6520-6D5E-2266CB56E60A}"/>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5" name="Footer Placeholder 4">
            <a:extLst>
              <a:ext uri="{FF2B5EF4-FFF2-40B4-BE49-F238E27FC236}">
                <a16:creationId xmlns:a16="http://schemas.microsoft.com/office/drawing/2014/main" id="{483FA8D2-66BB-B100-79AF-D238DC0C16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3CFB74-4AC8-2269-7E3C-C3C1BBB540D3}"/>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385985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E7-0993-0D01-BE27-8C5CC3D84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65287AB-B0D3-601D-077A-32702B091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91601-0E52-4DD2-6EAB-CC63F6766D3A}"/>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5" name="Footer Placeholder 4">
            <a:extLst>
              <a:ext uri="{FF2B5EF4-FFF2-40B4-BE49-F238E27FC236}">
                <a16:creationId xmlns:a16="http://schemas.microsoft.com/office/drawing/2014/main" id="{E276D6D4-A5C1-C795-2EA4-76E3281638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E689A5-70CD-B7FB-BACF-5A42BD4A5FC9}"/>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26942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DBF3-3E0B-819F-556B-DC26C79C99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299487-0731-ABC9-8829-6BCD5C10F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9BC6654-2343-2040-AC72-7C01E0A6A3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F8F7E9-C6A6-40FE-A10E-32AD8DDAD4FE}"/>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6" name="Footer Placeholder 5">
            <a:extLst>
              <a:ext uri="{FF2B5EF4-FFF2-40B4-BE49-F238E27FC236}">
                <a16:creationId xmlns:a16="http://schemas.microsoft.com/office/drawing/2014/main" id="{537764EC-A432-7CCE-FD89-9B433D3598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A53C8F-5F01-E210-66DD-88D00BFE44D9}"/>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327780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884B-E131-D94A-EE3B-D335D48774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3D0435-0429-1087-686A-6534B375A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950B43-E7C0-206A-EEA4-EC42A7DB5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B3ADD7-906E-D66B-45F9-5CE270727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27989-681E-0075-630D-85026621E3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8330F9-924A-A320-D1BC-B90AC56E1F9A}"/>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8" name="Footer Placeholder 7">
            <a:extLst>
              <a:ext uri="{FF2B5EF4-FFF2-40B4-BE49-F238E27FC236}">
                <a16:creationId xmlns:a16="http://schemas.microsoft.com/office/drawing/2014/main" id="{06F07C01-7B91-A8D2-ED06-77F1E890716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C9206D-82BF-0D2A-1A1B-ED976EE6D751}"/>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271981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9751-0D6F-6815-45ED-0320810739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A98F73-093D-D441-2BBD-189C9B53607B}"/>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4" name="Footer Placeholder 3">
            <a:extLst>
              <a:ext uri="{FF2B5EF4-FFF2-40B4-BE49-F238E27FC236}">
                <a16:creationId xmlns:a16="http://schemas.microsoft.com/office/drawing/2014/main" id="{3CFB6209-1A9E-D954-4E51-F375F01B1C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A0BFA4-4BCE-AF21-A497-A114384DEE18}"/>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145443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EF7A8-D168-E8AE-7E5F-D9B0F38E569B}"/>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3" name="Footer Placeholder 2">
            <a:extLst>
              <a:ext uri="{FF2B5EF4-FFF2-40B4-BE49-F238E27FC236}">
                <a16:creationId xmlns:a16="http://schemas.microsoft.com/office/drawing/2014/main" id="{2004685A-A9CA-9552-B4D5-03B4962383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427907E-93F4-0544-6E50-C163258955B0}"/>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169592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1C0A-3F6E-EF70-D7B8-F8914E7FB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6E934F-94FC-7352-66AB-C7C1F31FC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8B2F3C-8EBC-A7ED-3579-CE1802572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8228F-E6E4-0215-49B4-41D5D929BDFB}"/>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6" name="Footer Placeholder 5">
            <a:extLst>
              <a:ext uri="{FF2B5EF4-FFF2-40B4-BE49-F238E27FC236}">
                <a16:creationId xmlns:a16="http://schemas.microsoft.com/office/drawing/2014/main" id="{D25CB56C-4433-9CD5-A41C-22C96FB1C4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68EDD3-3D9E-1AA4-4224-04DFE09FF0E7}"/>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139049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CDB1-2C8A-FA94-CE38-AFA9C277D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00F5D1-51E1-53FD-6678-FAC4129DC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EC2EA3-5C54-B220-C338-833DF8A3F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47DCF-C691-B56F-B532-437B007AD5AD}"/>
              </a:ext>
            </a:extLst>
          </p:cNvPr>
          <p:cNvSpPr>
            <a:spLocks noGrp="1"/>
          </p:cNvSpPr>
          <p:nvPr>
            <p:ph type="dt" sz="half" idx="10"/>
          </p:nvPr>
        </p:nvSpPr>
        <p:spPr/>
        <p:txBody>
          <a:bodyPr/>
          <a:lstStyle/>
          <a:p>
            <a:fld id="{E25D8473-B577-4B7E-89AD-A0DA54B6F4CD}" type="datetimeFigureOut">
              <a:rPr lang="en-GB" smtClean="0"/>
              <a:t>15/07/2024</a:t>
            </a:fld>
            <a:endParaRPr lang="en-GB"/>
          </a:p>
        </p:txBody>
      </p:sp>
      <p:sp>
        <p:nvSpPr>
          <p:cNvPr id="6" name="Footer Placeholder 5">
            <a:extLst>
              <a:ext uri="{FF2B5EF4-FFF2-40B4-BE49-F238E27FC236}">
                <a16:creationId xmlns:a16="http://schemas.microsoft.com/office/drawing/2014/main" id="{38601A6A-DD95-F4FA-BBE7-6BF4442307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0AF45A-4309-F36F-7D9E-ED7E3162AE4A}"/>
              </a:ext>
            </a:extLst>
          </p:cNvPr>
          <p:cNvSpPr>
            <a:spLocks noGrp="1"/>
          </p:cNvSpPr>
          <p:nvPr>
            <p:ph type="sldNum" sz="quarter" idx="12"/>
          </p:nvPr>
        </p:nvSpPr>
        <p:spPr/>
        <p:txBody>
          <a:bodyPr/>
          <a:lstStyle/>
          <a:p>
            <a:fld id="{EAD15E70-206E-473A-84DE-264B30E55792}" type="slidenum">
              <a:rPr lang="en-GB" smtClean="0"/>
              <a:t>‹#›</a:t>
            </a:fld>
            <a:endParaRPr lang="en-GB"/>
          </a:p>
        </p:txBody>
      </p:sp>
    </p:spTree>
    <p:extLst>
      <p:ext uri="{BB962C8B-B14F-4D97-AF65-F5344CB8AC3E}">
        <p14:creationId xmlns:p14="http://schemas.microsoft.com/office/powerpoint/2010/main" val="269757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75F94-AB9B-CF3F-CA0C-D960D2558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890F2B-8BA4-8BCC-431B-35CAD6767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11DF36-EAF0-F5F9-8455-0F352C800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D8473-B577-4B7E-89AD-A0DA54B6F4CD}" type="datetimeFigureOut">
              <a:rPr lang="en-GB" smtClean="0"/>
              <a:t>15/07/2024</a:t>
            </a:fld>
            <a:endParaRPr lang="en-GB"/>
          </a:p>
        </p:txBody>
      </p:sp>
      <p:sp>
        <p:nvSpPr>
          <p:cNvPr id="5" name="Footer Placeholder 4">
            <a:extLst>
              <a:ext uri="{FF2B5EF4-FFF2-40B4-BE49-F238E27FC236}">
                <a16:creationId xmlns:a16="http://schemas.microsoft.com/office/drawing/2014/main" id="{71BB0E2B-D474-D97F-071D-9503E3923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8AAC5E8-2EB6-29DE-D8DB-EBDA86B8C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15E70-206E-473A-84DE-264B30E55792}" type="slidenum">
              <a:rPr lang="en-GB" smtClean="0"/>
              <a:t>‹#›</a:t>
            </a:fld>
            <a:endParaRPr lang="en-GB"/>
          </a:p>
        </p:txBody>
      </p:sp>
    </p:spTree>
    <p:extLst>
      <p:ext uri="{BB962C8B-B14F-4D97-AF65-F5344CB8AC3E}">
        <p14:creationId xmlns:p14="http://schemas.microsoft.com/office/powerpoint/2010/main" val="1615391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atology.org/mtcars-dataset-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tatology.org/chi-square-p-value-calcula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etwork&#10;&#10;Description automatically generated">
            <a:extLst>
              <a:ext uri="{FF2B5EF4-FFF2-40B4-BE49-F238E27FC236}">
                <a16:creationId xmlns:a16="http://schemas.microsoft.com/office/drawing/2014/main" id="{B79111E3-E275-ADD3-3DBD-D85CF947D4EB}"/>
              </a:ext>
            </a:extLst>
          </p:cNvPr>
          <p:cNvPicPr>
            <a:picLocks noChangeAspect="1"/>
          </p:cNvPicPr>
          <p:nvPr/>
        </p:nvPicPr>
        <p:blipFill rotWithShape="1">
          <a:blip r:embed="rId2"/>
          <a:srcRect t="1108" r="-1" b="-1"/>
          <a:stretch/>
        </p:blipFill>
        <p:spPr>
          <a:xfrm>
            <a:off x="3362960" y="10"/>
            <a:ext cx="8829040"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7A4EE6-E41D-C0BC-BF03-A1F53501626A}"/>
              </a:ext>
            </a:extLst>
          </p:cNvPr>
          <p:cNvSpPr>
            <a:spLocks noGrp="1"/>
          </p:cNvSpPr>
          <p:nvPr>
            <p:ph type="ctrTitle"/>
          </p:nvPr>
        </p:nvSpPr>
        <p:spPr>
          <a:xfrm>
            <a:off x="477981" y="1122363"/>
            <a:ext cx="4023360" cy="3204134"/>
          </a:xfrm>
        </p:spPr>
        <p:txBody>
          <a:bodyPr anchor="b">
            <a:normAutofit/>
          </a:bodyPr>
          <a:lstStyle/>
          <a:p>
            <a:pPr algn="l"/>
            <a:r>
              <a:rPr lang="it-IT" sz="4800" dirty="0" err="1"/>
              <a:t>GLMMs</a:t>
            </a:r>
            <a:r>
              <a:rPr lang="it-IT" sz="4800" dirty="0"/>
              <a:t> in R, STATA, SPSS</a:t>
            </a:r>
            <a:endParaRPr lang="en-GB" sz="4800" dirty="0"/>
          </a:p>
        </p:txBody>
      </p:sp>
      <p:sp>
        <p:nvSpPr>
          <p:cNvPr id="3" name="Subtitle 2">
            <a:extLst>
              <a:ext uri="{FF2B5EF4-FFF2-40B4-BE49-F238E27FC236}">
                <a16:creationId xmlns:a16="http://schemas.microsoft.com/office/drawing/2014/main" id="{CC374C8E-301A-9384-0839-8444C3AD8B82}"/>
              </a:ext>
            </a:extLst>
          </p:cNvPr>
          <p:cNvSpPr>
            <a:spLocks noGrp="1"/>
          </p:cNvSpPr>
          <p:nvPr>
            <p:ph type="subTitle" idx="1"/>
          </p:nvPr>
        </p:nvSpPr>
        <p:spPr>
          <a:xfrm>
            <a:off x="477980" y="4872922"/>
            <a:ext cx="4023359" cy="1208141"/>
          </a:xfrm>
        </p:spPr>
        <p:txBody>
          <a:bodyPr>
            <a:normAutofit/>
          </a:bodyPr>
          <a:lstStyle/>
          <a:p>
            <a:pPr algn="l"/>
            <a:r>
              <a:rPr lang="en-GB" sz="2000" dirty="0"/>
              <a:t>Narges Sohrabi</a:t>
            </a:r>
          </a:p>
          <a:p>
            <a:pPr algn="l"/>
            <a:r>
              <a:rPr lang="en-GB" sz="1400" dirty="0"/>
              <a:t>August 2015</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83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4393-DB46-3818-C2DF-D0F72E25AE59}"/>
              </a:ext>
            </a:extLst>
          </p:cNvPr>
          <p:cNvSpPr>
            <a:spLocks noGrp="1"/>
          </p:cNvSpPr>
          <p:nvPr>
            <p:ph type="title"/>
          </p:nvPr>
        </p:nvSpPr>
        <p:spPr/>
        <p:txBody>
          <a:bodyPr/>
          <a:lstStyle/>
          <a:p>
            <a:r>
              <a:rPr lang="en-GB" dirty="0"/>
              <a:t>GLM</a:t>
            </a:r>
          </a:p>
        </p:txBody>
      </p:sp>
      <p:sp>
        <p:nvSpPr>
          <p:cNvPr id="3" name="Content Placeholder 2">
            <a:extLst>
              <a:ext uri="{FF2B5EF4-FFF2-40B4-BE49-F238E27FC236}">
                <a16:creationId xmlns:a16="http://schemas.microsoft.com/office/drawing/2014/main" id="{7102A17E-5E63-8D5D-202F-1F5D5C175BE8}"/>
              </a:ext>
            </a:extLst>
          </p:cNvPr>
          <p:cNvSpPr>
            <a:spLocks noGrp="1"/>
          </p:cNvSpPr>
          <p:nvPr>
            <p:ph idx="1"/>
          </p:nvPr>
        </p:nvSpPr>
        <p:spPr/>
        <p:txBody>
          <a:bodyPr/>
          <a:lstStyle/>
          <a:p>
            <a:r>
              <a:rPr lang="en-US" dirty="0"/>
              <a:t>Multiple responses from the same subject cannot be regarded as independent from each other.</a:t>
            </a:r>
          </a:p>
          <a:p>
            <a:endParaRPr lang="en-US" dirty="0"/>
          </a:p>
          <a:p>
            <a:r>
              <a:rPr lang="en-GB" b="0" i="1" dirty="0">
                <a:solidFill>
                  <a:srgbClr val="161616"/>
                </a:solidFill>
                <a:effectLst/>
                <a:latin typeface="IBM Plex Sans" panose="020B0503050203000203" pitchFamily="34" charset="0"/>
              </a:rPr>
              <a:t>testmarket_1month.sav</a:t>
            </a:r>
            <a:r>
              <a:rPr lang="en-US" b="0" i="1" dirty="0">
                <a:solidFill>
                  <a:srgbClr val="161616"/>
                </a:solidFill>
                <a:effectLst/>
                <a:latin typeface="IBM Plex Sans" panose="020B0503050203000203" pitchFamily="34" charset="0"/>
              </a:rPr>
              <a:t> in </a:t>
            </a:r>
            <a:r>
              <a:rPr lang="en-US" b="0" i="1" dirty="0" err="1">
                <a:solidFill>
                  <a:srgbClr val="161616"/>
                </a:solidFill>
                <a:effectLst/>
                <a:latin typeface="IBM Plex Sans" panose="020B0503050203000203" pitchFamily="34" charset="0"/>
              </a:rPr>
              <a:t>spss</a:t>
            </a:r>
            <a:endParaRPr lang="en-US" b="0" i="1" dirty="0">
              <a:solidFill>
                <a:srgbClr val="161616"/>
              </a:solidFill>
              <a:effectLst/>
              <a:latin typeface="IBM Plex Sans" panose="020B0503050203000203" pitchFamily="34" charset="0"/>
            </a:endParaRPr>
          </a:p>
          <a:p>
            <a:r>
              <a:rPr lang="en-GB" dirty="0"/>
              <a:t>Politeness data in R</a:t>
            </a:r>
          </a:p>
        </p:txBody>
      </p:sp>
    </p:spTree>
    <p:extLst>
      <p:ext uri="{BB962C8B-B14F-4D97-AF65-F5344CB8AC3E}">
        <p14:creationId xmlns:p14="http://schemas.microsoft.com/office/powerpoint/2010/main" val="353098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3F21-C30F-735F-8EB8-5235053C9460}"/>
              </a:ext>
            </a:extLst>
          </p:cNvPr>
          <p:cNvSpPr>
            <a:spLocks noGrp="1"/>
          </p:cNvSpPr>
          <p:nvPr>
            <p:ph type="title"/>
          </p:nvPr>
        </p:nvSpPr>
        <p:spPr/>
        <p:txBody>
          <a:bodyPr/>
          <a:lstStyle/>
          <a:p>
            <a:r>
              <a:rPr lang="en-US" dirty="0"/>
              <a:t>Examples in medicine or  </a:t>
            </a:r>
            <a:endParaRPr lang="en-GB" dirty="0"/>
          </a:p>
        </p:txBody>
      </p:sp>
      <p:sp>
        <p:nvSpPr>
          <p:cNvPr id="3" name="Text Placeholder 2">
            <a:extLst>
              <a:ext uri="{FF2B5EF4-FFF2-40B4-BE49-F238E27FC236}">
                <a16:creationId xmlns:a16="http://schemas.microsoft.com/office/drawing/2014/main" id="{19E005DB-7DBA-C7E6-CC5D-B9B4C5AC9720}"/>
              </a:ext>
            </a:extLst>
          </p:cNvPr>
          <p:cNvSpPr>
            <a:spLocks noGrp="1"/>
          </p:cNvSpPr>
          <p:nvPr>
            <p:ph type="body" idx="1"/>
          </p:nvPr>
        </p:nvSpPr>
        <p:spPr/>
        <p:txBody>
          <a:bodyPr/>
          <a:lstStyle/>
          <a:p>
            <a:r>
              <a:rPr lang="en-US" dirty="0"/>
              <a:t>Count data</a:t>
            </a:r>
            <a:endParaRPr lang="en-GB" dirty="0"/>
          </a:p>
        </p:txBody>
      </p:sp>
      <p:sp>
        <p:nvSpPr>
          <p:cNvPr id="4" name="Content Placeholder 3">
            <a:extLst>
              <a:ext uri="{FF2B5EF4-FFF2-40B4-BE49-F238E27FC236}">
                <a16:creationId xmlns:a16="http://schemas.microsoft.com/office/drawing/2014/main" id="{1DA74CA4-0723-05AC-B216-E0EAE3BF19F3}"/>
              </a:ext>
            </a:extLst>
          </p:cNvPr>
          <p:cNvSpPr>
            <a:spLocks noGrp="1"/>
          </p:cNvSpPr>
          <p:nvPr>
            <p:ph sz="half" idx="2"/>
          </p:nvPr>
        </p:nvSpPr>
        <p:spPr/>
        <p:txBody>
          <a:bodyPr>
            <a:normAutofit/>
          </a:bodyPr>
          <a:lstStyle/>
          <a:p>
            <a:r>
              <a:rPr lang="en-US" dirty="0"/>
              <a:t>number of side effects after treatment </a:t>
            </a:r>
          </a:p>
          <a:p>
            <a:r>
              <a:rPr lang="en-US" dirty="0"/>
              <a:t>number of living piglets in a litter</a:t>
            </a:r>
          </a:p>
          <a:p>
            <a:r>
              <a:rPr lang="en-US" dirty="0"/>
              <a:t>number of episodes in multiple sclerosis patients </a:t>
            </a:r>
          </a:p>
          <a:p>
            <a:pPr marL="0" indent="0">
              <a:buNone/>
            </a:pPr>
            <a:endParaRPr lang="en-US" dirty="0"/>
          </a:p>
        </p:txBody>
      </p:sp>
      <p:sp>
        <p:nvSpPr>
          <p:cNvPr id="5" name="Text Placeholder 4">
            <a:extLst>
              <a:ext uri="{FF2B5EF4-FFF2-40B4-BE49-F238E27FC236}">
                <a16:creationId xmlns:a16="http://schemas.microsoft.com/office/drawing/2014/main" id="{D71030EF-6A9D-DB87-5E38-E4977C72A186}"/>
              </a:ext>
            </a:extLst>
          </p:cNvPr>
          <p:cNvSpPr>
            <a:spLocks noGrp="1"/>
          </p:cNvSpPr>
          <p:nvPr>
            <p:ph type="body" sz="quarter" idx="3"/>
          </p:nvPr>
        </p:nvSpPr>
        <p:spPr/>
        <p:txBody>
          <a:bodyPr/>
          <a:lstStyle/>
          <a:p>
            <a:r>
              <a:rPr lang="en-US" dirty="0"/>
              <a:t>Binary data</a:t>
            </a:r>
            <a:endParaRPr lang="en-GB" dirty="0"/>
          </a:p>
        </p:txBody>
      </p:sp>
      <p:sp>
        <p:nvSpPr>
          <p:cNvPr id="6" name="Content Placeholder 5">
            <a:extLst>
              <a:ext uri="{FF2B5EF4-FFF2-40B4-BE49-F238E27FC236}">
                <a16:creationId xmlns:a16="http://schemas.microsoft.com/office/drawing/2014/main" id="{00AB3300-CD89-AA36-427E-6EBAFE801EA3}"/>
              </a:ext>
            </a:extLst>
          </p:cNvPr>
          <p:cNvSpPr>
            <a:spLocks noGrp="1"/>
          </p:cNvSpPr>
          <p:nvPr>
            <p:ph sz="quarter" idx="4"/>
          </p:nvPr>
        </p:nvSpPr>
        <p:spPr/>
        <p:txBody>
          <a:bodyPr>
            <a:normAutofit/>
          </a:bodyPr>
          <a:lstStyle/>
          <a:p>
            <a:r>
              <a:rPr lang="en-US" dirty="0"/>
              <a:t>Presence (yes/no) of respiratory infection in children</a:t>
            </a:r>
          </a:p>
          <a:p>
            <a:r>
              <a:rPr lang="en-US" dirty="0"/>
              <a:t>Pain relief (yes/no) after analgesic treatment </a:t>
            </a:r>
          </a:p>
          <a:p>
            <a:r>
              <a:rPr lang="en-US" dirty="0"/>
              <a:t>Correct solution (yes/no) to a task or test question</a:t>
            </a:r>
            <a:endParaRPr lang="en-GB" dirty="0"/>
          </a:p>
        </p:txBody>
      </p:sp>
    </p:spTree>
    <p:extLst>
      <p:ext uri="{BB962C8B-B14F-4D97-AF65-F5344CB8AC3E}">
        <p14:creationId xmlns:p14="http://schemas.microsoft.com/office/powerpoint/2010/main" val="364528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F9D3-BFC9-53B1-5994-F3AF20D0AD2B}"/>
              </a:ext>
            </a:extLst>
          </p:cNvPr>
          <p:cNvSpPr>
            <a:spLocks noGrp="1"/>
          </p:cNvSpPr>
          <p:nvPr>
            <p:ph type="title"/>
          </p:nvPr>
        </p:nvSpPr>
        <p:spPr/>
        <p:txBody>
          <a:bodyPr/>
          <a:lstStyle/>
          <a:p>
            <a:r>
              <a:rPr lang="en-US" dirty="0"/>
              <a:t>Example in Marketing</a:t>
            </a:r>
            <a:endParaRPr lang="en-GB" dirty="0"/>
          </a:p>
        </p:txBody>
      </p:sp>
      <p:sp>
        <p:nvSpPr>
          <p:cNvPr id="3" name="Content Placeholder 2">
            <a:extLst>
              <a:ext uri="{FF2B5EF4-FFF2-40B4-BE49-F238E27FC236}">
                <a16:creationId xmlns:a16="http://schemas.microsoft.com/office/drawing/2014/main" id="{CDD3FEF9-966C-D5A4-2C0C-4D18BC8FE6B6}"/>
              </a:ext>
            </a:extLst>
          </p:cNvPr>
          <p:cNvSpPr>
            <a:spLocks noGrp="1"/>
          </p:cNvSpPr>
          <p:nvPr>
            <p:ph idx="1"/>
          </p:nvPr>
        </p:nvSpPr>
        <p:spPr>
          <a:xfrm>
            <a:off x="838200" y="2908453"/>
            <a:ext cx="10515600" cy="3268510"/>
          </a:xfrm>
        </p:spPr>
        <p:txBody>
          <a:bodyPr/>
          <a:lstStyle/>
          <a:p>
            <a:r>
              <a:rPr lang="en-US" b="0" i="0" dirty="0">
                <a:solidFill>
                  <a:srgbClr val="161616"/>
                </a:solidFill>
                <a:effectLst/>
                <a:latin typeface="Calibri "/>
              </a:rPr>
              <a:t>A shipping company can use generalized linear models to fit a Poisson regression to damage counts for several types of ships constructed in different time periods, and the resulting model can help determine which ship types are most prone to damage.</a:t>
            </a:r>
            <a:endParaRPr lang="en-GB" dirty="0">
              <a:latin typeface="Calibri "/>
            </a:endParaRPr>
          </a:p>
        </p:txBody>
      </p:sp>
    </p:spTree>
    <p:extLst>
      <p:ext uri="{BB962C8B-B14F-4D97-AF65-F5344CB8AC3E}">
        <p14:creationId xmlns:p14="http://schemas.microsoft.com/office/powerpoint/2010/main" val="237282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B099F7-94BE-375E-17A2-01446EBEC95F}"/>
              </a:ext>
            </a:extLst>
          </p:cNvPr>
          <p:cNvSpPr>
            <a:spLocks noGrp="1"/>
          </p:cNvSpPr>
          <p:nvPr>
            <p:ph type="title"/>
          </p:nvPr>
        </p:nvSpPr>
        <p:spPr>
          <a:xfrm>
            <a:off x="838201" y="643467"/>
            <a:ext cx="3888526" cy="1800526"/>
          </a:xfrm>
        </p:spPr>
        <p:txBody>
          <a:bodyPr>
            <a:normAutofit/>
          </a:bodyPr>
          <a:lstStyle/>
          <a:p>
            <a:r>
              <a:rPr lang="en-US" sz="4000" b="0" i="0" dirty="0">
                <a:effectLst/>
              </a:rPr>
              <a:t>Example with R </a:t>
            </a:r>
            <a:endParaRPr lang="en-GB" sz="4000" dirty="0"/>
          </a:p>
        </p:txBody>
      </p:sp>
      <p:sp>
        <p:nvSpPr>
          <p:cNvPr id="3" name="Content Placeholder 2">
            <a:extLst>
              <a:ext uri="{FF2B5EF4-FFF2-40B4-BE49-F238E27FC236}">
                <a16:creationId xmlns:a16="http://schemas.microsoft.com/office/drawing/2014/main" id="{8068BE0B-900D-14E2-87C0-068B9AADD9D4}"/>
              </a:ext>
            </a:extLst>
          </p:cNvPr>
          <p:cNvSpPr>
            <a:spLocks noGrp="1"/>
          </p:cNvSpPr>
          <p:nvPr>
            <p:ph idx="1"/>
          </p:nvPr>
        </p:nvSpPr>
        <p:spPr>
          <a:xfrm>
            <a:off x="838201" y="2623381"/>
            <a:ext cx="3888528" cy="3553581"/>
          </a:xfrm>
        </p:spPr>
        <p:txBody>
          <a:bodyPr>
            <a:normAutofit/>
          </a:bodyPr>
          <a:lstStyle/>
          <a:p>
            <a:pPr marL="0" indent="0" fontAlgn="base">
              <a:buNone/>
            </a:pPr>
            <a:r>
              <a:rPr lang="en-US" sz="2000" b="0" i="0" dirty="0">
                <a:effectLst/>
                <a:latin typeface="Calibri "/>
              </a:rPr>
              <a:t>we’ll use the built-in </a:t>
            </a:r>
            <a:r>
              <a:rPr lang="en-US" sz="2000" b="0" i="0" u="none" strike="noStrike" dirty="0" err="1">
                <a:effectLst/>
                <a:latin typeface="Calibri "/>
                <a:hlinkClick r:id="rId3"/>
              </a:rPr>
              <a:t>mtcars</a:t>
            </a:r>
            <a:r>
              <a:rPr lang="en-US" sz="2000" b="0" i="0" dirty="0">
                <a:effectLst/>
                <a:latin typeface="Calibri "/>
              </a:rPr>
              <a:t> dataset in R:</a:t>
            </a:r>
          </a:p>
          <a:p>
            <a:pPr marL="0" indent="0" fontAlgn="base">
              <a:buNone/>
            </a:pPr>
            <a:endParaRPr lang="en-US" sz="2000" b="0" i="0" dirty="0">
              <a:effectLst/>
              <a:latin typeface="Lato" panose="020F0502020204030203" pitchFamily="34" charset="0"/>
            </a:endParaRPr>
          </a:p>
        </p:txBody>
      </p:sp>
      <p:pic>
        <p:nvPicPr>
          <p:cNvPr id="6" name="Picture 5">
            <a:extLst>
              <a:ext uri="{FF2B5EF4-FFF2-40B4-BE49-F238E27FC236}">
                <a16:creationId xmlns:a16="http://schemas.microsoft.com/office/drawing/2014/main" id="{7F14ECD8-46FB-3E06-1D1C-E4BE335F8B46}"/>
              </a:ext>
            </a:extLst>
          </p:cNvPr>
          <p:cNvPicPr>
            <a:picLocks noChangeAspect="1"/>
          </p:cNvPicPr>
          <p:nvPr/>
        </p:nvPicPr>
        <p:blipFill>
          <a:blip r:embed="rId4"/>
          <a:stretch>
            <a:fillRect/>
          </a:stretch>
        </p:blipFill>
        <p:spPr>
          <a:xfrm>
            <a:off x="5288280" y="320040"/>
            <a:ext cx="6203427" cy="6355080"/>
          </a:xfrm>
          <a:prstGeom prst="rect">
            <a:avLst/>
          </a:prstGeom>
        </p:spPr>
      </p:pic>
    </p:spTree>
    <p:extLst>
      <p:ext uri="{BB962C8B-B14F-4D97-AF65-F5344CB8AC3E}">
        <p14:creationId xmlns:p14="http://schemas.microsoft.com/office/powerpoint/2010/main" val="32002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A6F3-1D7D-479F-915D-5CEBFE90C963}"/>
              </a:ext>
            </a:extLst>
          </p:cNvPr>
          <p:cNvSpPr>
            <a:spLocks noGrp="1"/>
          </p:cNvSpPr>
          <p:nvPr>
            <p:ph type="title"/>
          </p:nvPr>
        </p:nvSpPr>
        <p:spPr/>
        <p:txBody>
          <a:bodyPr/>
          <a:lstStyle/>
          <a:p>
            <a:r>
              <a:rPr lang="en-US" i="0" dirty="0">
                <a:solidFill>
                  <a:srgbClr val="000000"/>
                </a:solidFill>
                <a:effectLst/>
              </a:rPr>
              <a:t>Coefficients &amp; P-Values</a:t>
            </a:r>
            <a:endParaRPr lang="en-GB" dirty="0"/>
          </a:p>
        </p:txBody>
      </p:sp>
      <p:sp>
        <p:nvSpPr>
          <p:cNvPr id="3" name="Content Placeholder 2">
            <a:extLst>
              <a:ext uri="{FF2B5EF4-FFF2-40B4-BE49-F238E27FC236}">
                <a16:creationId xmlns:a16="http://schemas.microsoft.com/office/drawing/2014/main" id="{CC152E42-2746-5EE6-F543-35918F162B4D}"/>
              </a:ext>
            </a:extLst>
          </p:cNvPr>
          <p:cNvSpPr>
            <a:spLocks noGrp="1"/>
          </p:cNvSpPr>
          <p:nvPr>
            <p:ph idx="1"/>
          </p:nvPr>
        </p:nvSpPr>
        <p:spPr/>
        <p:txBody>
          <a:bodyPr>
            <a:normAutofit fontScale="70000" lnSpcReduction="20000"/>
          </a:bodyPr>
          <a:lstStyle/>
          <a:p>
            <a:pPr marL="0" indent="0" algn="l" fontAlgn="base">
              <a:buNone/>
            </a:pPr>
            <a:r>
              <a:rPr lang="en-US" b="0" i="0" dirty="0">
                <a:solidFill>
                  <a:srgbClr val="000000"/>
                </a:solidFill>
                <a:effectLst/>
                <a:latin typeface="Calibri "/>
              </a:rPr>
              <a:t>The </a:t>
            </a:r>
            <a:r>
              <a:rPr lang="en-US" b="1" i="0" dirty="0">
                <a:solidFill>
                  <a:srgbClr val="000000"/>
                </a:solidFill>
                <a:effectLst/>
                <a:latin typeface="Calibri "/>
              </a:rPr>
              <a:t>coefficient estimate</a:t>
            </a:r>
            <a:r>
              <a:rPr lang="en-US" b="0" i="0" dirty="0">
                <a:solidFill>
                  <a:srgbClr val="000000"/>
                </a:solidFill>
                <a:effectLst/>
                <a:latin typeface="Calibri "/>
              </a:rPr>
              <a:t> in the output indicate the average change in the log odds of the response variable associated with a one unit increase in each predictor </a:t>
            </a:r>
            <a:r>
              <a:rPr lang="en-US" b="0" i="0" dirty="0" err="1">
                <a:solidFill>
                  <a:srgbClr val="000000"/>
                </a:solidFill>
                <a:effectLst/>
                <a:latin typeface="Calibri "/>
              </a:rPr>
              <a:t>variable.For</a:t>
            </a:r>
            <a:r>
              <a:rPr lang="en-US" b="0" i="0" dirty="0">
                <a:solidFill>
                  <a:srgbClr val="000000"/>
                </a:solidFill>
                <a:effectLst/>
                <a:latin typeface="Calibri "/>
              </a:rPr>
              <a:t> example, a one unit increase in the predictor variable </a:t>
            </a:r>
            <a:r>
              <a:rPr lang="en-US" b="0" i="0" dirty="0" err="1">
                <a:solidFill>
                  <a:srgbClr val="000000"/>
                </a:solidFill>
                <a:effectLst/>
                <a:latin typeface="Calibri "/>
              </a:rPr>
              <a:t>disp</a:t>
            </a:r>
            <a:r>
              <a:rPr lang="en-US" b="0" i="0" dirty="0">
                <a:solidFill>
                  <a:srgbClr val="000000"/>
                </a:solidFill>
                <a:effectLst/>
                <a:latin typeface="Calibri "/>
              </a:rPr>
              <a:t> is associated with an average change of -0.09518 in the log odds of the response variable am taking on a value of 1. This means that higher values of </a:t>
            </a:r>
            <a:r>
              <a:rPr lang="en-US" b="0" i="0" dirty="0" err="1">
                <a:solidFill>
                  <a:srgbClr val="000000"/>
                </a:solidFill>
                <a:effectLst/>
                <a:latin typeface="Calibri "/>
              </a:rPr>
              <a:t>disp</a:t>
            </a:r>
            <a:r>
              <a:rPr lang="en-US" b="0" i="0" dirty="0">
                <a:solidFill>
                  <a:srgbClr val="000000"/>
                </a:solidFill>
                <a:effectLst/>
                <a:latin typeface="Calibri "/>
              </a:rPr>
              <a:t> are associated with a lower likelihood of the am variable taking on a value of 1.</a:t>
            </a:r>
            <a:endParaRPr lang="en-US" b="0" i="0" dirty="0">
              <a:solidFill>
                <a:srgbClr val="3D3D3D"/>
              </a:solidFill>
              <a:effectLst/>
              <a:latin typeface="Calibri "/>
            </a:endParaRPr>
          </a:p>
          <a:p>
            <a:pPr marL="0" indent="0" algn="l" fontAlgn="base">
              <a:buNone/>
            </a:pPr>
            <a:r>
              <a:rPr lang="en-US" b="0" i="0" dirty="0">
                <a:solidFill>
                  <a:srgbClr val="000000"/>
                </a:solidFill>
                <a:effectLst/>
                <a:latin typeface="Calibri "/>
              </a:rPr>
              <a:t>The </a:t>
            </a:r>
            <a:r>
              <a:rPr lang="en-US" b="1" i="0" dirty="0">
                <a:solidFill>
                  <a:srgbClr val="000000"/>
                </a:solidFill>
                <a:effectLst/>
                <a:latin typeface="Calibri "/>
              </a:rPr>
              <a:t>standard error</a:t>
            </a:r>
            <a:r>
              <a:rPr lang="en-US" b="0" i="0" dirty="0">
                <a:solidFill>
                  <a:srgbClr val="000000"/>
                </a:solidFill>
                <a:effectLst/>
                <a:latin typeface="Calibri "/>
              </a:rPr>
              <a:t> gives us an idea of the variability associated with the coefficient estimate. We then divide the coefficient estimate by the standard error to obtain a z </a:t>
            </a:r>
            <a:r>
              <a:rPr lang="en-US" b="0" i="0" dirty="0" err="1">
                <a:solidFill>
                  <a:srgbClr val="000000"/>
                </a:solidFill>
                <a:effectLst/>
                <a:latin typeface="Calibri "/>
              </a:rPr>
              <a:t>value.For</a:t>
            </a:r>
            <a:r>
              <a:rPr lang="en-US" b="0" i="0" dirty="0">
                <a:solidFill>
                  <a:srgbClr val="000000"/>
                </a:solidFill>
                <a:effectLst/>
                <a:latin typeface="Calibri "/>
              </a:rPr>
              <a:t> example, the </a:t>
            </a:r>
            <a:r>
              <a:rPr lang="en-US" b="1" i="0" dirty="0">
                <a:solidFill>
                  <a:srgbClr val="000000"/>
                </a:solidFill>
                <a:effectLst/>
                <a:latin typeface="Calibri "/>
              </a:rPr>
              <a:t>z value</a:t>
            </a:r>
            <a:r>
              <a:rPr lang="en-US" b="0" i="0" dirty="0">
                <a:solidFill>
                  <a:srgbClr val="000000"/>
                </a:solidFill>
                <a:effectLst/>
                <a:latin typeface="Calibri "/>
              </a:rPr>
              <a:t> for the predictor variable </a:t>
            </a:r>
            <a:r>
              <a:rPr lang="en-US" b="0" i="0" dirty="0" err="1">
                <a:solidFill>
                  <a:srgbClr val="000000"/>
                </a:solidFill>
                <a:effectLst/>
                <a:latin typeface="Calibri "/>
              </a:rPr>
              <a:t>disp</a:t>
            </a:r>
            <a:r>
              <a:rPr lang="en-US" b="0" i="0" dirty="0">
                <a:solidFill>
                  <a:srgbClr val="000000"/>
                </a:solidFill>
                <a:effectLst/>
                <a:latin typeface="Calibri "/>
              </a:rPr>
              <a:t> is calculated as -.09518 / .048 = -1.983.</a:t>
            </a:r>
            <a:endParaRPr lang="en-US" b="0" i="0" dirty="0">
              <a:solidFill>
                <a:srgbClr val="3D3D3D"/>
              </a:solidFill>
              <a:effectLst/>
              <a:latin typeface="Calibri "/>
            </a:endParaRPr>
          </a:p>
          <a:p>
            <a:pPr marL="0" indent="0" algn="l" fontAlgn="base">
              <a:buNone/>
            </a:pPr>
            <a:r>
              <a:rPr lang="en-US" b="0" i="0" dirty="0">
                <a:solidFill>
                  <a:srgbClr val="000000"/>
                </a:solidFill>
                <a:effectLst/>
                <a:latin typeface="Calibri "/>
              </a:rPr>
              <a:t>The </a:t>
            </a:r>
            <a:r>
              <a:rPr lang="en-US" b="1" i="0" dirty="0">
                <a:solidFill>
                  <a:srgbClr val="000000"/>
                </a:solidFill>
                <a:effectLst/>
                <a:latin typeface="Calibri "/>
              </a:rPr>
              <a:t>p-value</a:t>
            </a:r>
            <a:r>
              <a:rPr lang="en-US" b="0" i="0" dirty="0">
                <a:solidFill>
                  <a:srgbClr val="000000"/>
                </a:solidFill>
                <a:effectLst/>
                <a:latin typeface="Calibri "/>
              </a:rPr>
              <a:t> </a:t>
            </a:r>
            <a:r>
              <a:rPr lang="en-US" b="0" i="0" dirty="0" err="1">
                <a:solidFill>
                  <a:srgbClr val="000000"/>
                </a:solidFill>
                <a:effectLst/>
                <a:latin typeface="Calibri "/>
              </a:rPr>
              <a:t>Pr</a:t>
            </a:r>
            <a:r>
              <a:rPr lang="en-US" b="0" i="0" dirty="0">
                <a:solidFill>
                  <a:srgbClr val="000000"/>
                </a:solidFill>
                <a:effectLst/>
                <a:latin typeface="Calibri "/>
              </a:rPr>
              <a:t>(&gt;|z|) tells us the probability associated with a particular z value. This essentially tells us how well each predictor variable is able to predict the value of the response variable in the </a:t>
            </a:r>
            <a:r>
              <a:rPr lang="en-US" b="0" i="0" dirty="0" err="1">
                <a:solidFill>
                  <a:srgbClr val="000000"/>
                </a:solidFill>
                <a:effectLst/>
                <a:latin typeface="Calibri "/>
              </a:rPr>
              <a:t>model.For</a:t>
            </a:r>
            <a:r>
              <a:rPr lang="en-US" b="0" i="0" dirty="0">
                <a:solidFill>
                  <a:srgbClr val="000000"/>
                </a:solidFill>
                <a:effectLst/>
                <a:latin typeface="Calibri "/>
              </a:rPr>
              <a:t> example, the p-value associated with the z value for the </a:t>
            </a:r>
            <a:r>
              <a:rPr lang="en-US" b="0" i="0" dirty="0" err="1">
                <a:solidFill>
                  <a:srgbClr val="000000"/>
                </a:solidFill>
                <a:effectLst/>
                <a:latin typeface="Calibri "/>
              </a:rPr>
              <a:t>disp</a:t>
            </a:r>
            <a:r>
              <a:rPr lang="en-US" b="0" i="0" dirty="0">
                <a:solidFill>
                  <a:srgbClr val="000000"/>
                </a:solidFill>
                <a:effectLst/>
                <a:latin typeface="Calibri "/>
              </a:rPr>
              <a:t> variable is .0474. Since this value is less than .05, we would say that </a:t>
            </a:r>
            <a:r>
              <a:rPr lang="en-US" b="0" i="0" dirty="0" err="1">
                <a:solidFill>
                  <a:srgbClr val="000000"/>
                </a:solidFill>
                <a:effectLst/>
                <a:latin typeface="Calibri "/>
              </a:rPr>
              <a:t>disp</a:t>
            </a:r>
            <a:r>
              <a:rPr lang="en-US" b="0" i="0" dirty="0">
                <a:solidFill>
                  <a:srgbClr val="000000"/>
                </a:solidFill>
                <a:effectLst/>
                <a:latin typeface="Calibri "/>
              </a:rPr>
              <a:t> is a statistically significant predictor variable in the model.</a:t>
            </a:r>
            <a:endParaRPr lang="en-US" b="0" i="0" dirty="0">
              <a:solidFill>
                <a:srgbClr val="3D3D3D"/>
              </a:solidFill>
              <a:effectLst/>
              <a:latin typeface="Calibri "/>
            </a:endParaRPr>
          </a:p>
          <a:p>
            <a:pPr marL="0" indent="0" algn="l" fontAlgn="base">
              <a:buNone/>
            </a:pPr>
            <a:r>
              <a:rPr lang="en-US" b="0" i="0" dirty="0">
                <a:solidFill>
                  <a:srgbClr val="000000"/>
                </a:solidFill>
                <a:effectLst/>
                <a:latin typeface="Calibri "/>
              </a:rPr>
              <a:t>Depending on your preferences, you may decide to use a significance level of .01, .05, or 0.10 to determine whether or not each predictor variable is statistically significant.</a:t>
            </a:r>
            <a:endParaRPr lang="en-US" b="0" i="0" dirty="0">
              <a:solidFill>
                <a:srgbClr val="3D3D3D"/>
              </a:solidFill>
              <a:effectLst/>
              <a:latin typeface="Calibri "/>
            </a:endParaRPr>
          </a:p>
          <a:p>
            <a:pPr marL="0" indent="0">
              <a:buNone/>
            </a:pPr>
            <a:endParaRPr lang="en-GB" dirty="0"/>
          </a:p>
        </p:txBody>
      </p:sp>
    </p:spTree>
    <p:extLst>
      <p:ext uri="{BB962C8B-B14F-4D97-AF65-F5344CB8AC3E}">
        <p14:creationId xmlns:p14="http://schemas.microsoft.com/office/powerpoint/2010/main" val="322548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42F4-AB52-268E-7E81-04B4EBF7C24E}"/>
              </a:ext>
            </a:extLst>
          </p:cNvPr>
          <p:cNvSpPr>
            <a:spLocks noGrp="1"/>
          </p:cNvSpPr>
          <p:nvPr>
            <p:ph type="title"/>
          </p:nvPr>
        </p:nvSpPr>
        <p:spPr>
          <a:xfrm>
            <a:off x="838200" y="426085"/>
            <a:ext cx="10515600" cy="823595"/>
          </a:xfrm>
        </p:spPr>
        <p:txBody>
          <a:bodyPr/>
          <a:lstStyle/>
          <a:p>
            <a:r>
              <a:rPr lang="en-GB" i="0" dirty="0">
                <a:solidFill>
                  <a:srgbClr val="000000"/>
                </a:solidFill>
                <a:effectLst/>
              </a:rPr>
              <a:t>Null &amp; Residual Deviance</a:t>
            </a:r>
            <a:endParaRPr lang="en-GB" dirty="0"/>
          </a:p>
        </p:txBody>
      </p:sp>
      <p:sp>
        <p:nvSpPr>
          <p:cNvPr id="3" name="Content Placeholder 2">
            <a:extLst>
              <a:ext uri="{FF2B5EF4-FFF2-40B4-BE49-F238E27FC236}">
                <a16:creationId xmlns:a16="http://schemas.microsoft.com/office/drawing/2014/main" id="{932EEF93-D5B5-7D6C-5703-6D41910E9608}"/>
              </a:ext>
            </a:extLst>
          </p:cNvPr>
          <p:cNvSpPr>
            <a:spLocks noGrp="1"/>
          </p:cNvSpPr>
          <p:nvPr>
            <p:ph idx="1"/>
          </p:nvPr>
        </p:nvSpPr>
        <p:spPr>
          <a:xfrm>
            <a:off x="558800" y="1249680"/>
            <a:ext cx="11306366" cy="5182235"/>
          </a:xfrm>
        </p:spPr>
        <p:txBody>
          <a:bodyPr>
            <a:noAutofit/>
          </a:bodyPr>
          <a:lstStyle/>
          <a:p>
            <a:pPr marL="0" indent="0">
              <a:buNone/>
            </a:pPr>
            <a:r>
              <a:rPr lang="en-US" sz="1600" b="0" i="0" dirty="0">
                <a:solidFill>
                  <a:srgbClr val="000000"/>
                </a:solidFill>
                <a:effectLst/>
                <a:latin typeface="Calibri "/>
              </a:rPr>
              <a:t>The </a:t>
            </a:r>
            <a:r>
              <a:rPr lang="en-US" sz="1600" b="1" i="0" dirty="0">
                <a:solidFill>
                  <a:srgbClr val="000000"/>
                </a:solidFill>
                <a:effectLst/>
                <a:latin typeface="Calibri "/>
              </a:rPr>
              <a:t>null deviance</a:t>
            </a:r>
            <a:r>
              <a:rPr lang="en-US" sz="1600" b="0" i="0" dirty="0">
                <a:solidFill>
                  <a:srgbClr val="000000"/>
                </a:solidFill>
                <a:effectLst/>
                <a:latin typeface="Calibri "/>
              </a:rPr>
              <a:t> in the output tells us how well the response variable can be predicted by a model with only an intercept term.</a:t>
            </a:r>
          </a:p>
          <a:p>
            <a:pPr marL="0" indent="0" algn="l" fontAlgn="base">
              <a:buNone/>
            </a:pPr>
            <a:r>
              <a:rPr lang="en-US" sz="1600" b="0" i="0" dirty="0">
                <a:solidFill>
                  <a:srgbClr val="000000"/>
                </a:solidFill>
                <a:effectLst/>
                <a:latin typeface="Calibri "/>
              </a:rPr>
              <a:t>The </a:t>
            </a:r>
            <a:r>
              <a:rPr lang="en-US" sz="1600" b="1" i="0" dirty="0">
                <a:solidFill>
                  <a:srgbClr val="000000"/>
                </a:solidFill>
                <a:effectLst/>
                <a:latin typeface="Calibri "/>
              </a:rPr>
              <a:t>residual deviance</a:t>
            </a:r>
            <a:r>
              <a:rPr lang="en-US" sz="1600" b="0" i="0" dirty="0">
                <a:solidFill>
                  <a:srgbClr val="000000"/>
                </a:solidFill>
                <a:effectLst/>
                <a:latin typeface="Calibri "/>
              </a:rPr>
              <a:t> tells us how well the response variable can be predicted by the specific model that we fit with </a:t>
            </a:r>
            <a:r>
              <a:rPr lang="en-US" sz="1600" b="0" i="1" dirty="0">
                <a:solidFill>
                  <a:srgbClr val="000000"/>
                </a:solidFill>
                <a:effectLst/>
                <a:latin typeface="Calibri "/>
              </a:rPr>
              <a:t>p</a:t>
            </a:r>
            <a:r>
              <a:rPr lang="en-US" sz="1600" b="0" i="0" dirty="0">
                <a:solidFill>
                  <a:srgbClr val="000000"/>
                </a:solidFill>
                <a:effectLst/>
                <a:latin typeface="Calibri "/>
              </a:rPr>
              <a:t> predictor variables. The lower the value, the better the model is able to predict the value of the response </a:t>
            </a:r>
            <a:r>
              <a:rPr lang="en-US" sz="1600" b="0" i="0" dirty="0" err="1">
                <a:solidFill>
                  <a:srgbClr val="000000"/>
                </a:solidFill>
                <a:effectLst/>
                <a:latin typeface="Calibri "/>
              </a:rPr>
              <a:t>variable.To</a:t>
            </a:r>
            <a:r>
              <a:rPr lang="en-US" sz="1600" b="0" i="0" dirty="0">
                <a:solidFill>
                  <a:srgbClr val="000000"/>
                </a:solidFill>
                <a:effectLst/>
                <a:latin typeface="Calibri "/>
              </a:rPr>
              <a:t> determine if a model is “useful” we can compute the Chi-Square statistic as:</a:t>
            </a:r>
            <a:endParaRPr lang="en-US" sz="1600" b="0" i="0" dirty="0">
              <a:solidFill>
                <a:srgbClr val="3D3D3D"/>
              </a:solidFill>
              <a:effectLst/>
              <a:latin typeface="Calibri "/>
            </a:endParaRPr>
          </a:p>
          <a:p>
            <a:pPr algn="l" fontAlgn="base"/>
            <a:r>
              <a:rPr lang="en-US" sz="1600" b="1" i="0" dirty="0">
                <a:solidFill>
                  <a:srgbClr val="000000"/>
                </a:solidFill>
                <a:effectLst/>
                <a:latin typeface="Calibri "/>
              </a:rPr>
              <a:t>X</a:t>
            </a:r>
            <a:r>
              <a:rPr lang="en-US" sz="1600" b="1" i="0" baseline="30000" dirty="0">
                <a:solidFill>
                  <a:srgbClr val="000000"/>
                </a:solidFill>
                <a:effectLst/>
                <a:latin typeface="Calibri "/>
              </a:rPr>
              <a:t>2</a:t>
            </a:r>
            <a:r>
              <a:rPr lang="en-US" sz="1600" b="0" i="0" dirty="0">
                <a:solidFill>
                  <a:srgbClr val="000000"/>
                </a:solidFill>
                <a:effectLst/>
                <a:latin typeface="Calibri "/>
              </a:rPr>
              <a:t> = Null deviance – Residual deviance</a:t>
            </a:r>
            <a:endParaRPr lang="en-US" sz="1600" b="0" i="0" dirty="0">
              <a:solidFill>
                <a:srgbClr val="3D3D3D"/>
              </a:solidFill>
              <a:effectLst/>
              <a:latin typeface="Calibri "/>
            </a:endParaRPr>
          </a:p>
          <a:p>
            <a:pPr marL="0" indent="0" algn="l" fontAlgn="base">
              <a:buNone/>
            </a:pPr>
            <a:r>
              <a:rPr lang="en-US" sz="1600" b="0" i="0" dirty="0">
                <a:solidFill>
                  <a:srgbClr val="000000"/>
                </a:solidFill>
                <a:effectLst/>
                <a:latin typeface="Calibri "/>
              </a:rPr>
              <a:t>with </a:t>
            </a:r>
            <a:r>
              <a:rPr lang="en-US" sz="1600" b="0" i="1" dirty="0">
                <a:solidFill>
                  <a:srgbClr val="000000"/>
                </a:solidFill>
                <a:effectLst/>
                <a:latin typeface="Calibri "/>
              </a:rPr>
              <a:t>p</a:t>
            </a:r>
            <a:r>
              <a:rPr lang="en-US" sz="1600" b="0" i="0" dirty="0">
                <a:solidFill>
                  <a:srgbClr val="000000"/>
                </a:solidFill>
                <a:effectLst/>
                <a:latin typeface="Calibri "/>
              </a:rPr>
              <a:t> degrees of </a:t>
            </a:r>
            <a:r>
              <a:rPr lang="en-US" sz="1600" b="0" i="0" dirty="0" err="1">
                <a:solidFill>
                  <a:srgbClr val="000000"/>
                </a:solidFill>
                <a:effectLst/>
                <a:latin typeface="Calibri "/>
              </a:rPr>
              <a:t>freedom.We</a:t>
            </a:r>
            <a:r>
              <a:rPr lang="en-US" sz="1600" b="0" i="0" dirty="0">
                <a:solidFill>
                  <a:srgbClr val="000000"/>
                </a:solidFill>
                <a:effectLst/>
                <a:latin typeface="Calibri "/>
              </a:rPr>
              <a:t> can then find the p-value associated with this Chi-Square statistic. The lower the p-value, the better the model is able to fit the dataset compared to a model with just an intercept term.</a:t>
            </a:r>
            <a:endParaRPr lang="en-US" sz="1600" b="0" i="0" dirty="0">
              <a:solidFill>
                <a:srgbClr val="3D3D3D"/>
              </a:solidFill>
              <a:effectLst/>
              <a:latin typeface="Calibri "/>
            </a:endParaRPr>
          </a:p>
          <a:p>
            <a:pPr marL="0" indent="0" algn="l" fontAlgn="base">
              <a:buNone/>
            </a:pPr>
            <a:r>
              <a:rPr lang="en-US" sz="1600" b="0" i="0" dirty="0">
                <a:solidFill>
                  <a:srgbClr val="000000"/>
                </a:solidFill>
                <a:effectLst/>
                <a:latin typeface="Calibri "/>
              </a:rPr>
              <a:t>For example, in our regression model we can observe the following values in the output for the null and residual deviance:</a:t>
            </a:r>
            <a:endParaRPr lang="en-US" sz="1600" b="0" i="0" dirty="0">
              <a:solidFill>
                <a:srgbClr val="3D3D3D"/>
              </a:solidFill>
              <a:effectLst/>
              <a:latin typeface="Calibri "/>
            </a:endParaRPr>
          </a:p>
          <a:p>
            <a:pPr algn="l" fontAlgn="base">
              <a:buFont typeface="Arial" panose="020B0604020202020204" pitchFamily="34" charset="0"/>
              <a:buChar char="•"/>
            </a:pPr>
            <a:r>
              <a:rPr lang="en-US" sz="1600" b="1" i="0" dirty="0">
                <a:solidFill>
                  <a:srgbClr val="000000"/>
                </a:solidFill>
                <a:effectLst/>
                <a:latin typeface="Calibri "/>
              </a:rPr>
              <a:t>Null deviance</a:t>
            </a:r>
            <a:r>
              <a:rPr lang="en-US" sz="1600" b="0" i="0" dirty="0">
                <a:solidFill>
                  <a:srgbClr val="000000"/>
                </a:solidFill>
                <a:effectLst/>
                <a:latin typeface="Calibri "/>
              </a:rPr>
              <a:t>: 43.23 with </a:t>
            </a:r>
            <a:r>
              <a:rPr lang="en-US" sz="1600" b="0" i="0" dirty="0" err="1">
                <a:solidFill>
                  <a:srgbClr val="000000"/>
                </a:solidFill>
                <a:effectLst/>
                <a:latin typeface="Calibri "/>
              </a:rPr>
              <a:t>df</a:t>
            </a:r>
            <a:r>
              <a:rPr lang="en-US" sz="1600" b="0" i="0" dirty="0">
                <a:solidFill>
                  <a:srgbClr val="000000"/>
                </a:solidFill>
                <a:effectLst/>
                <a:latin typeface="Calibri "/>
              </a:rPr>
              <a:t> = 31</a:t>
            </a:r>
            <a:endParaRPr lang="en-US" sz="1600" b="0" i="0" dirty="0">
              <a:solidFill>
                <a:srgbClr val="3D3D3D"/>
              </a:solidFill>
              <a:effectLst/>
              <a:latin typeface="Calibri "/>
            </a:endParaRPr>
          </a:p>
          <a:p>
            <a:pPr algn="l" fontAlgn="base">
              <a:buFont typeface="Arial" panose="020B0604020202020204" pitchFamily="34" charset="0"/>
              <a:buChar char="•"/>
            </a:pPr>
            <a:r>
              <a:rPr lang="en-US" sz="1600" b="1" i="0" dirty="0">
                <a:solidFill>
                  <a:srgbClr val="000000"/>
                </a:solidFill>
                <a:effectLst/>
                <a:latin typeface="Calibri "/>
              </a:rPr>
              <a:t>Residual deviance</a:t>
            </a:r>
            <a:r>
              <a:rPr lang="en-US" sz="1600" b="0" i="0" dirty="0">
                <a:solidFill>
                  <a:srgbClr val="000000"/>
                </a:solidFill>
                <a:effectLst/>
                <a:latin typeface="Calibri "/>
              </a:rPr>
              <a:t>: 16.713 with </a:t>
            </a:r>
            <a:r>
              <a:rPr lang="en-US" sz="1600" b="0" i="0" dirty="0" err="1">
                <a:solidFill>
                  <a:srgbClr val="000000"/>
                </a:solidFill>
                <a:effectLst/>
                <a:latin typeface="Calibri "/>
              </a:rPr>
              <a:t>df</a:t>
            </a:r>
            <a:r>
              <a:rPr lang="en-US" sz="1600" b="0" i="0" dirty="0">
                <a:solidFill>
                  <a:srgbClr val="000000"/>
                </a:solidFill>
                <a:effectLst/>
                <a:latin typeface="Calibri "/>
              </a:rPr>
              <a:t> = 29</a:t>
            </a:r>
            <a:endParaRPr lang="en-US" sz="1600" b="0" i="0" dirty="0">
              <a:solidFill>
                <a:srgbClr val="3D3D3D"/>
              </a:solidFill>
              <a:effectLst/>
              <a:latin typeface="Calibri "/>
            </a:endParaRPr>
          </a:p>
          <a:p>
            <a:pPr marL="0" indent="0" algn="l" fontAlgn="base">
              <a:buNone/>
            </a:pPr>
            <a:r>
              <a:rPr lang="en-US" sz="1600" b="0" i="0" dirty="0">
                <a:solidFill>
                  <a:srgbClr val="000000"/>
                </a:solidFill>
                <a:effectLst/>
                <a:latin typeface="Calibri "/>
              </a:rPr>
              <a:t>We can use these values to calculate the X</a:t>
            </a:r>
            <a:r>
              <a:rPr lang="en-US" sz="1600" b="0" i="0" baseline="30000" dirty="0">
                <a:solidFill>
                  <a:srgbClr val="000000"/>
                </a:solidFill>
                <a:effectLst/>
                <a:latin typeface="Calibri "/>
              </a:rPr>
              <a:t>2</a:t>
            </a:r>
            <a:r>
              <a:rPr lang="en-US" sz="1600" b="0" i="0" dirty="0">
                <a:solidFill>
                  <a:srgbClr val="000000"/>
                </a:solidFill>
                <a:effectLst/>
                <a:latin typeface="Calibri "/>
              </a:rPr>
              <a:t> statistic of the model:</a:t>
            </a:r>
            <a:endParaRPr lang="en-US" sz="1600" b="0" i="0" dirty="0">
              <a:solidFill>
                <a:srgbClr val="3D3D3D"/>
              </a:solidFill>
              <a:effectLst/>
              <a:latin typeface="Calibri "/>
            </a:endParaRPr>
          </a:p>
          <a:p>
            <a:pPr algn="l" fontAlgn="base">
              <a:buFont typeface="Arial" panose="020B0604020202020204" pitchFamily="34" charset="0"/>
              <a:buChar char="•"/>
            </a:pPr>
            <a:r>
              <a:rPr lang="en-US" sz="1600" b="0" i="0" dirty="0">
                <a:solidFill>
                  <a:srgbClr val="000000"/>
                </a:solidFill>
                <a:effectLst/>
                <a:latin typeface="Calibri "/>
              </a:rPr>
              <a:t>X</a:t>
            </a:r>
            <a:r>
              <a:rPr lang="en-US" sz="1600" b="0" i="0" baseline="30000" dirty="0">
                <a:solidFill>
                  <a:srgbClr val="000000"/>
                </a:solidFill>
                <a:effectLst/>
                <a:latin typeface="Calibri "/>
              </a:rPr>
              <a:t>2</a:t>
            </a:r>
            <a:r>
              <a:rPr lang="en-US" sz="1600" b="0" i="0" dirty="0">
                <a:solidFill>
                  <a:srgbClr val="000000"/>
                </a:solidFill>
                <a:effectLst/>
                <a:latin typeface="Calibri "/>
              </a:rPr>
              <a:t> = Null deviance – Residual deviance</a:t>
            </a:r>
            <a:endParaRPr lang="en-US" sz="1600" b="0" i="0" dirty="0">
              <a:solidFill>
                <a:srgbClr val="3D3D3D"/>
              </a:solidFill>
              <a:effectLst/>
              <a:latin typeface="Calibri "/>
            </a:endParaRPr>
          </a:p>
          <a:p>
            <a:pPr algn="l" fontAlgn="base">
              <a:buFont typeface="Arial" panose="020B0604020202020204" pitchFamily="34" charset="0"/>
              <a:buChar char="•"/>
            </a:pPr>
            <a:r>
              <a:rPr lang="en-US" sz="1600" b="0" i="0" dirty="0">
                <a:solidFill>
                  <a:srgbClr val="000000"/>
                </a:solidFill>
                <a:effectLst/>
                <a:latin typeface="Calibri "/>
              </a:rPr>
              <a:t>X</a:t>
            </a:r>
            <a:r>
              <a:rPr lang="en-US" sz="1600" b="0" i="0" baseline="30000" dirty="0">
                <a:solidFill>
                  <a:srgbClr val="000000"/>
                </a:solidFill>
                <a:effectLst/>
                <a:latin typeface="Calibri "/>
              </a:rPr>
              <a:t>2</a:t>
            </a:r>
            <a:r>
              <a:rPr lang="en-US" sz="1600" b="0" i="0" dirty="0">
                <a:solidFill>
                  <a:srgbClr val="000000"/>
                </a:solidFill>
                <a:effectLst/>
                <a:latin typeface="Calibri "/>
              </a:rPr>
              <a:t> = 43.23 – 16.713</a:t>
            </a:r>
            <a:endParaRPr lang="en-US" sz="1600" b="0" i="0" dirty="0">
              <a:solidFill>
                <a:srgbClr val="3D3D3D"/>
              </a:solidFill>
              <a:effectLst/>
              <a:latin typeface="Calibri "/>
            </a:endParaRPr>
          </a:p>
          <a:p>
            <a:pPr algn="l" fontAlgn="base">
              <a:buFont typeface="Arial" panose="020B0604020202020204" pitchFamily="34" charset="0"/>
              <a:buChar char="•"/>
            </a:pPr>
            <a:r>
              <a:rPr lang="en-US" sz="1600" b="0" i="0" dirty="0">
                <a:solidFill>
                  <a:srgbClr val="000000"/>
                </a:solidFill>
                <a:effectLst/>
                <a:latin typeface="Calibri "/>
              </a:rPr>
              <a:t>X</a:t>
            </a:r>
            <a:r>
              <a:rPr lang="en-US" sz="1600" b="0" i="0" baseline="30000" dirty="0">
                <a:solidFill>
                  <a:srgbClr val="000000"/>
                </a:solidFill>
                <a:effectLst/>
                <a:latin typeface="Calibri "/>
              </a:rPr>
              <a:t>2</a:t>
            </a:r>
            <a:r>
              <a:rPr lang="en-US" sz="1600" b="0" i="0" dirty="0">
                <a:solidFill>
                  <a:srgbClr val="000000"/>
                </a:solidFill>
                <a:effectLst/>
                <a:latin typeface="Calibri "/>
              </a:rPr>
              <a:t> = 26.517</a:t>
            </a:r>
          </a:p>
          <a:p>
            <a:pPr marL="0" indent="0" algn="l" fontAlgn="base">
              <a:buNone/>
            </a:pPr>
            <a:r>
              <a:rPr lang="en-US" sz="1600" b="0" i="0" dirty="0">
                <a:solidFill>
                  <a:srgbClr val="000000"/>
                </a:solidFill>
                <a:effectLst/>
                <a:latin typeface="Calibri "/>
              </a:rPr>
              <a:t>There are </a:t>
            </a:r>
            <a:r>
              <a:rPr lang="en-US" sz="1600" b="0" i="1" dirty="0">
                <a:solidFill>
                  <a:srgbClr val="000000"/>
                </a:solidFill>
                <a:effectLst/>
                <a:latin typeface="Calibri "/>
              </a:rPr>
              <a:t>p</a:t>
            </a:r>
            <a:r>
              <a:rPr lang="en-US" sz="1600" b="0" i="0" dirty="0">
                <a:solidFill>
                  <a:srgbClr val="000000"/>
                </a:solidFill>
                <a:effectLst/>
                <a:latin typeface="Calibri "/>
              </a:rPr>
              <a:t> = 2 predictor variables degrees of freedom.</a:t>
            </a:r>
            <a:endParaRPr lang="en-US" sz="1600" b="0" i="0" dirty="0">
              <a:solidFill>
                <a:srgbClr val="3D3D3D"/>
              </a:solidFill>
              <a:effectLst/>
              <a:latin typeface="Calibri "/>
            </a:endParaRPr>
          </a:p>
          <a:p>
            <a:pPr marL="0" indent="0" algn="l" fontAlgn="base">
              <a:buNone/>
            </a:pPr>
            <a:r>
              <a:rPr lang="en-US" sz="1600" b="0" i="0" dirty="0">
                <a:solidFill>
                  <a:srgbClr val="000000"/>
                </a:solidFill>
                <a:effectLst/>
                <a:latin typeface="Calibri "/>
              </a:rPr>
              <a:t>We can use the </a:t>
            </a:r>
            <a:r>
              <a:rPr lang="en-US" sz="1600" b="0" i="0" u="none" strike="noStrike" dirty="0">
                <a:solidFill>
                  <a:srgbClr val="9B59B6"/>
                </a:solidFill>
                <a:effectLst/>
                <a:latin typeface="Calibri "/>
                <a:hlinkClick r:id="rId2"/>
              </a:rPr>
              <a:t>Chi-Square to P-Value Calculator</a:t>
            </a:r>
            <a:r>
              <a:rPr lang="en-US" sz="1600" b="0" i="0" dirty="0">
                <a:solidFill>
                  <a:srgbClr val="000000"/>
                </a:solidFill>
                <a:effectLst/>
                <a:latin typeface="Calibri "/>
              </a:rPr>
              <a:t> to find that a X</a:t>
            </a:r>
            <a:r>
              <a:rPr lang="en-US" sz="1600" b="0" i="0" baseline="30000" dirty="0">
                <a:solidFill>
                  <a:srgbClr val="000000"/>
                </a:solidFill>
                <a:effectLst/>
                <a:latin typeface="Calibri "/>
              </a:rPr>
              <a:t>2</a:t>
            </a:r>
            <a:r>
              <a:rPr lang="en-US" sz="1600" b="0" i="0" dirty="0">
                <a:solidFill>
                  <a:srgbClr val="000000"/>
                </a:solidFill>
                <a:effectLst/>
                <a:latin typeface="Calibri "/>
              </a:rPr>
              <a:t> value of 26.517 with 2 degrees of freedom has a p-value of 0.000002.</a:t>
            </a:r>
            <a:endParaRPr lang="en-US" sz="1600" b="0" i="0" dirty="0">
              <a:solidFill>
                <a:srgbClr val="3D3D3D"/>
              </a:solidFill>
              <a:effectLst/>
              <a:latin typeface="Calibri "/>
            </a:endParaRPr>
          </a:p>
          <a:p>
            <a:pPr marL="0" indent="0" algn="l" fontAlgn="base">
              <a:buNone/>
            </a:pPr>
            <a:r>
              <a:rPr lang="en-US" sz="1600" b="0" i="0" dirty="0">
                <a:solidFill>
                  <a:srgbClr val="000000"/>
                </a:solidFill>
                <a:effectLst/>
                <a:latin typeface="Calibri "/>
              </a:rPr>
              <a:t>Since this p-value is much less than .05, we would conclude that the model is highly useful.</a:t>
            </a:r>
            <a:endParaRPr lang="en-US" sz="1600" b="0" i="0" dirty="0">
              <a:solidFill>
                <a:srgbClr val="3D3D3D"/>
              </a:solidFill>
              <a:effectLst/>
              <a:latin typeface="Calibri "/>
            </a:endParaRPr>
          </a:p>
        </p:txBody>
      </p:sp>
    </p:spTree>
    <p:extLst>
      <p:ext uri="{BB962C8B-B14F-4D97-AF65-F5344CB8AC3E}">
        <p14:creationId xmlns:p14="http://schemas.microsoft.com/office/powerpoint/2010/main" val="108685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99F7-94BE-375E-17A2-01446EBEC95F}"/>
              </a:ext>
            </a:extLst>
          </p:cNvPr>
          <p:cNvSpPr>
            <a:spLocks noGrp="1"/>
          </p:cNvSpPr>
          <p:nvPr>
            <p:ph type="title"/>
          </p:nvPr>
        </p:nvSpPr>
        <p:spPr/>
        <p:txBody>
          <a:bodyPr>
            <a:normAutofit/>
          </a:bodyPr>
          <a:lstStyle/>
          <a:p>
            <a:r>
              <a:rPr lang="en-US" sz="4000" b="0" i="0" dirty="0">
                <a:effectLst/>
                <a:latin typeface="Helvetica" panose="020B0604020202020204" pitchFamily="34" charset="0"/>
              </a:rPr>
              <a:t>Example with STATA </a:t>
            </a:r>
            <a:endParaRPr lang="en-GB" sz="4000" dirty="0"/>
          </a:p>
        </p:txBody>
      </p:sp>
      <p:sp>
        <p:nvSpPr>
          <p:cNvPr id="4" name="Picture Placeholder 3">
            <a:extLst>
              <a:ext uri="{FF2B5EF4-FFF2-40B4-BE49-F238E27FC236}">
                <a16:creationId xmlns:a16="http://schemas.microsoft.com/office/drawing/2014/main" id="{38EB3D7B-800F-BB63-E016-4A6F18CC749C}"/>
              </a:ext>
            </a:extLst>
          </p:cNvPr>
          <p:cNvSpPr>
            <a:spLocks noGrp="1"/>
          </p:cNvSpPr>
          <p:nvPr>
            <p:ph type="pic" idx="1"/>
          </p:nvPr>
        </p:nvSpPr>
        <p:spPr>
          <a:xfrm>
            <a:off x="4407613" y="380144"/>
            <a:ext cx="6947775" cy="6185043"/>
          </a:xfrm>
        </p:spPr>
        <p:txBody>
          <a:bodyPr>
            <a:normAutofit fontScale="77500" lnSpcReduction="20000"/>
          </a:bodyPr>
          <a:lstStyle/>
          <a:p>
            <a:endParaRPr lang="en-US" sz="2000" b="1" dirty="0"/>
          </a:p>
          <a:p>
            <a:r>
              <a:rPr lang="en-US" sz="2300" b="1" dirty="0"/>
              <a:t>CODES</a:t>
            </a:r>
          </a:p>
          <a:p>
            <a:r>
              <a:rPr lang="en-US" sz="2000" b="1" dirty="0"/>
              <a:t>Model of y as a function of x when y is a proportion</a:t>
            </a:r>
          </a:p>
          <a:p>
            <a:r>
              <a:rPr lang="en-US" sz="2000" dirty="0"/>
              <a:t>       </a:t>
            </a:r>
            <a:r>
              <a:rPr lang="en-US" sz="2000" dirty="0" err="1"/>
              <a:t>glm</a:t>
            </a:r>
            <a:r>
              <a:rPr lang="en-US" sz="2000" dirty="0"/>
              <a:t> y x, family(binomial) </a:t>
            </a:r>
          </a:p>
          <a:p>
            <a:endParaRPr lang="en-US" sz="2000" dirty="0"/>
          </a:p>
          <a:p>
            <a:r>
              <a:rPr lang="en-US" sz="2000" b="1" dirty="0"/>
              <a:t>Logit model of y events occurring in 15 trials as a function of x</a:t>
            </a:r>
          </a:p>
          <a:p>
            <a:r>
              <a:rPr lang="en-US" sz="2000" dirty="0"/>
              <a:t>       </a:t>
            </a:r>
            <a:r>
              <a:rPr lang="en-US" sz="2000" dirty="0" err="1"/>
              <a:t>glm</a:t>
            </a:r>
            <a:r>
              <a:rPr lang="en-US" sz="2000" dirty="0"/>
              <a:t> y x, family(binomial 15) link(logit) </a:t>
            </a:r>
          </a:p>
          <a:p>
            <a:endParaRPr lang="en-US" sz="2000" dirty="0"/>
          </a:p>
          <a:p>
            <a:r>
              <a:rPr lang="en-US" sz="2000" b="1" dirty="0"/>
              <a:t>Probit model of y events as a function of x using grouped data with group sizes n </a:t>
            </a:r>
          </a:p>
          <a:p>
            <a:r>
              <a:rPr lang="en-US" sz="2000" dirty="0"/>
              <a:t>       </a:t>
            </a:r>
            <a:r>
              <a:rPr lang="en-US" sz="2000" dirty="0" err="1"/>
              <a:t>glm</a:t>
            </a:r>
            <a:r>
              <a:rPr lang="en-US" sz="2000" dirty="0"/>
              <a:t> y x, family(binomial n) link(probit) </a:t>
            </a:r>
          </a:p>
          <a:p>
            <a:endParaRPr lang="en-US" sz="2000" dirty="0"/>
          </a:p>
          <a:p>
            <a:r>
              <a:rPr lang="en-US" sz="2000" b="1" dirty="0"/>
              <a:t>Model of discrete y with user-defined family </a:t>
            </a:r>
            <a:r>
              <a:rPr lang="en-US" sz="2000" b="1" dirty="0" err="1"/>
              <a:t>myfamily</a:t>
            </a:r>
            <a:r>
              <a:rPr lang="en-US" sz="2000" b="1" dirty="0"/>
              <a:t> and link </a:t>
            </a:r>
            <a:r>
              <a:rPr lang="en-US" sz="2000" b="1" dirty="0" err="1"/>
              <a:t>mylink</a:t>
            </a:r>
            <a:r>
              <a:rPr lang="en-US" sz="2000" b="1" dirty="0"/>
              <a:t> </a:t>
            </a:r>
          </a:p>
          <a:p>
            <a:r>
              <a:rPr lang="en-US" sz="2000" dirty="0"/>
              <a:t>      </a:t>
            </a:r>
            <a:r>
              <a:rPr lang="en-US" sz="2000" dirty="0" err="1"/>
              <a:t>glm</a:t>
            </a:r>
            <a:r>
              <a:rPr lang="en-US" sz="2000" dirty="0"/>
              <a:t> y x, family(</a:t>
            </a:r>
            <a:r>
              <a:rPr lang="en-US" sz="2000" dirty="0" err="1"/>
              <a:t>myfamily</a:t>
            </a:r>
            <a:r>
              <a:rPr lang="en-US" sz="2000" dirty="0"/>
              <a:t>) link(</a:t>
            </a:r>
            <a:r>
              <a:rPr lang="en-US" sz="2000" dirty="0" err="1"/>
              <a:t>mylink</a:t>
            </a:r>
            <a:r>
              <a:rPr lang="en-US" sz="2000" dirty="0"/>
              <a:t>) </a:t>
            </a:r>
          </a:p>
          <a:p>
            <a:endParaRPr lang="en-US" sz="2000" dirty="0"/>
          </a:p>
          <a:p>
            <a:r>
              <a:rPr lang="en-US" sz="2000" b="1" dirty="0"/>
              <a:t>Bootstrap standard errors in a model of y as a function of x with a gamma family and log link</a:t>
            </a:r>
          </a:p>
          <a:p>
            <a:r>
              <a:rPr lang="en-US" sz="2000" dirty="0"/>
              <a:t>      </a:t>
            </a:r>
            <a:r>
              <a:rPr lang="en-US" sz="2000" dirty="0" err="1"/>
              <a:t>glm</a:t>
            </a:r>
            <a:r>
              <a:rPr lang="en-US" sz="2000" dirty="0"/>
              <a:t> y x, family(gamma) link(log) </a:t>
            </a:r>
            <a:r>
              <a:rPr lang="en-US" sz="2000" dirty="0" err="1"/>
              <a:t>vce</a:t>
            </a:r>
            <a:r>
              <a:rPr lang="en-US" sz="2000" dirty="0"/>
              <a:t>(bootstrap)</a:t>
            </a:r>
          </a:p>
          <a:p>
            <a:endParaRPr lang="en-US" sz="2000" dirty="0"/>
          </a:p>
          <a:p>
            <a:r>
              <a:rPr lang="en-GB" sz="2400" b="1" dirty="0"/>
              <a:t>Menu</a:t>
            </a:r>
          </a:p>
          <a:p>
            <a:r>
              <a:rPr lang="en-US" sz="2100" dirty="0"/>
              <a:t>Statistics &gt; Generalized linear models &gt; Generalized linear models (GLM) </a:t>
            </a:r>
            <a:endParaRPr lang="en-GB" sz="2100" dirty="0"/>
          </a:p>
        </p:txBody>
      </p:sp>
      <p:sp>
        <p:nvSpPr>
          <p:cNvPr id="3" name="Content Placeholder 2">
            <a:extLst>
              <a:ext uri="{FF2B5EF4-FFF2-40B4-BE49-F238E27FC236}">
                <a16:creationId xmlns:a16="http://schemas.microsoft.com/office/drawing/2014/main" id="{8068BE0B-900D-14E2-87C0-068B9AADD9D4}"/>
              </a:ext>
            </a:extLst>
          </p:cNvPr>
          <p:cNvSpPr>
            <a:spLocks noGrp="1"/>
          </p:cNvSpPr>
          <p:nvPr>
            <p:ph type="body" sz="half" idx="2"/>
          </p:nvPr>
        </p:nvSpPr>
        <p:spPr>
          <a:xfrm>
            <a:off x="839789" y="2057400"/>
            <a:ext cx="3331520" cy="3811588"/>
          </a:xfrm>
        </p:spPr>
        <p:txBody>
          <a:bodyPr>
            <a:normAutofit/>
          </a:bodyPr>
          <a:lstStyle/>
          <a:p>
            <a:pPr marL="0" indent="0" fontAlgn="base">
              <a:buNone/>
            </a:pPr>
            <a:r>
              <a:rPr lang="en-US" sz="2000" dirty="0" err="1"/>
              <a:t>glm</a:t>
            </a:r>
            <a:r>
              <a:rPr lang="en-US" sz="2000" dirty="0"/>
              <a:t> fits generalized linear models. It can fit models by using either IRLS (maximum likelihood) or Newton–Raphson (maximum likelihood) optimization, which is the default</a:t>
            </a:r>
            <a:endParaRPr lang="en-US" sz="2000" b="0" i="0" dirty="0">
              <a:effectLst/>
              <a:latin typeface="Lato" panose="020F0502020204030203" pitchFamily="34" charset="0"/>
            </a:endParaRPr>
          </a:p>
        </p:txBody>
      </p:sp>
    </p:spTree>
    <p:extLst>
      <p:ext uri="{BB962C8B-B14F-4D97-AF65-F5344CB8AC3E}">
        <p14:creationId xmlns:p14="http://schemas.microsoft.com/office/powerpoint/2010/main" val="221598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B610E74-AB5D-B25B-CB79-4A849883AC8A}"/>
              </a:ext>
            </a:extLst>
          </p:cNvPr>
          <p:cNvSpPr>
            <a:spLocks noGrp="1"/>
          </p:cNvSpPr>
          <p:nvPr>
            <p:ph type="title"/>
          </p:nvPr>
        </p:nvSpPr>
        <p:spPr>
          <a:xfrm>
            <a:off x="838200" y="566928"/>
            <a:ext cx="4572000" cy="1161288"/>
          </a:xfrm>
        </p:spPr>
        <p:txBody>
          <a:bodyPr anchor="b">
            <a:normAutofit/>
          </a:bodyPr>
          <a:lstStyle/>
          <a:p>
            <a:endParaRPr lang="en-GB" sz="3600"/>
          </a:p>
        </p:txBody>
      </p:sp>
      <p:sp>
        <p:nvSpPr>
          <p:cNvPr id="35" name="Content Placeholder 17">
            <a:extLst>
              <a:ext uri="{FF2B5EF4-FFF2-40B4-BE49-F238E27FC236}">
                <a16:creationId xmlns:a16="http://schemas.microsoft.com/office/drawing/2014/main" id="{9CC950C4-60ED-FB24-C149-CDEBF8364F00}"/>
              </a:ext>
            </a:extLst>
          </p:cNvPr>
          <p:cNvSpPr>
            <a:spLocks noGrp="1"/>
          </p:cNvSpPr>
          <p:nvPr>
            <p:ph idx="1"/>
          </p:nvPr>
        </p:nvSpPr>
        <p:spPr>
          <a:xfrm>
            <a:off x="838200" y="2057400"/>
            <a:ext cx="4572000" cy="3776472"/>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In any case, you specify the link function by using the link() option and specify the distributional family by using family().</a:t>
            </a:r>
          </a:p>
        </p:txBody>
      </p:sp>
      <p:pic>
        <p:nvPicPr>
          <p:cNvPr id="12" name="Picture 11" descr="A white background with black text&#10;&#10;Description automatically generated">
            <a:extLst>
              <a:ext uri="{FF2B5EF4-FFF2-40B4-BE49-F238E27FC236}">
                <a16:creationId xmlns:a16="http://schemas.microsoft.com/office/drawing/2014/main" id="{136856BD-4054-0327-5C28-C2BA4795CAAE}"/>
              </a:ext>
            </a:extLst>
          </p:cNvPr>
          <p:cNvPicPr>
            <a:picLocks noChangeAspect="1"/>
          </p:cNvPicPr>
          <p:nvPr/>
        </p:nvPicPr>
        <p:blipFill>
          <a:blip r:embed="rId2"/>
          <a:stretch>
            <a:fillRect/>
          </a:stretch>
        </p:blipFill>
        <p:spPr>
          <a:xfrm>
            <a:off x="5917915" y="987800"/>
            <a:ext cx="2723859" cy="1822433"/>
          </a:xfrm>
          <a:prstGeom prst="rect">
            <a:avLst/>
          </a:prstGeom>
        </p:spPr>
      </p:pic>
      <p:pic>
        <p:nvPicPr>
          <p:cNvPr id="10" name="Content Placeholder 9" descr="A white and black text&#10;&#10;Description automatically generated">
            <a:extLst>
              <a:ext uri="{FF2B5EF4-FFF2-40B4-BE49-F238E27FC236}">
                <a16:creationId xmlns:a16="http://schemas.microsoft.com/office/drawing/2014/main" id="{07321895-F992-2AE7-D794-63E7EC9B3ECC}"/>
              </a:ext>
            </a:extLst>
          </p:cNvPr>
          <p:cNvPicPr>
            <a:picLocks noChangeAspect="1"/>
          </p:cNvPicPr>
          <p:nvPr/>
        </p:nvPicPr>
        <p:blipFill>
          <a:blip r:embed="rId3"/>
          <a:stretch>
            <a:fillRect/>
          </a:stretch>
        </p:blipFill>
        <p:spPr>
          <a:xfrm>
            <a:off x="8850809" y="633764"/>
            <a:ext cx="2830908" cy="2523028"/>
          </a:xfrm>
          <a:prstGeom prst="rect">
            <a:avLst/>
          </a:prstGeom>
        </p:spPr>
      </p:pic>
      <p:pic>
        <p:nvPicPr>
          <p:cNvPr id="14" name="Picture 13" descr="A table with black text&#10;&#10;Description automatically generated">
            <a:extLst>
              <a:ext uri="{FF2B5EF4-FFF2-40B4-BE49-F238E27FC236}">
                <a16:creationId xmlns:a16="http://schemas.microsoft.com/office/drawing/2014/main" id="{93AE849D-FE5D-71B5-A379-BB99EA0D0364}"/>
              </a:ext>
            </a:extLst>
          </p:cNvPr>
          <p:cNvPicPr>
            <a:picLocks noChangeAspect="1"/>
          </p:cNvPicPr>
          <p:nvPr/>
        </p:nvPicPr>
        <p:blipFill>
          <a:blip r:embed="rId4"/>
          <a:stretch>
            <a:fillRect/>
          </a:stretch>
        </p:blipFill>
        <p:spPr>
          <a:xfrm>
            <a:off x="6332606" y="3251522"/>
            <a:ext cx="5274946" cy="2618678"/>
          </a:xfrm>
          <a:prstGeom prst="rect">
            <a:avLst/>
          </a:prstGeom>
        </p:spPr>
      </p:pic>
      <p:sp>
        <p:nvSpPr>
          <p:cNvPr id="36" name="Rectangle 35">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42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EAF234-7532-3556-C015-EDF517E3C106}"/>
              </a:ext>
            </a:extLst>
          </p:cNvPr>
          <p:cNvPicPr>
            <a:picLocks noChangeAspect="1"/>
          </p:cNvPicPr>
          <p:nvPr/>
        </p:nvPicPr>
        <p:blipFill>
          <a:blip r:embed="rId2"/>
          <a:stretch>
            <a:fillRect/>
          </a:stretch>
        </p:blipFill>
        <p:spPr>
          <a:xfrm>
            <a:off x="1573394" y="1009000"/>
            <a:ext cx="9041812" cy="2472114"/>
          </a:xfrm>
          <a:prstGeom prst="rect">
            <a:avLst/>
          </a:prstGeom>
        </p:spPr>
      </p:pic>
      <p:sp>
        <p:nvSpPr>
          <p:cNvPr id="3" name="Content Placeholder 2">
            <a:extLst>
              <a:ext uri="{FF2B5EF4-FFF2-40B4-BE49-F238E27FC236}">
                <a16:creationId xmlns:a16="http://schemas.microsoft.com/office/drawing/2014/main" id="{EF1CB303-A0C5-9ABA-52A8-B21E866F7DD6}"/>
              </a:ext>
            </a:extLst>
          </p:cNvPr>
          <p:cNvSpPr>
            <a:spLocks noGrp="1"/>
          </p:cNvSpPr>
          <p:nvPr>
            <p:ph idx="1"/>
          </p:nvPr>
        </p:nvSpPr>
        <p:spPr>
          <a:xfrm>
            <a:off x="1289304" y="4612943"/>
            <a:ext cx="7745969" cy="1408222"/>
          </a:xfrm>
        </p:spPr>
        <p:txBody>
          <a:bodyPr anchor="t">
            <a:normAutofit/>
          </a:bodyPr>
          <a:lstStyle/>
          <a:p>
            <a:pPr marL="0" indent="0">
              <a:buNone/>
            </a:pPr>
            <a:r>
              <a:rPr lang="en-US" sz="2000" dirty="0"/>
              <a:t>If you specify both family() and link(), not all combinations make sense. You may choose from the following combinations:</a:t>
            </a:r>
          </a:p>
          <a:p>
            <a:endParaRPr lang="en-US" sz="2000" dirty="0"/>
          </a:p>
          <a:p>
            <a:endParaRPr lang="en-GB" sz="2000" dirty="0"/>
          </a:p>
        </p:txBody>
      </p:sp>
    </p:spTree>
    <p:extLst>
      <p:ext uri="{BB962C8B-B14F-4D97-AF65-F5344CB8AC3E}">
        <p14:creationId xmlns:p14="http://schemas.microsoft.com/office/powerpoint/2010/main" val="209683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5D92-8655-C956-2DD8-EF15D7DC29A4}"/>
              </a:ext>
            </a:extLst>
          </p:cNvPr>
          <p:cNvSpPr>
            <a:spLocks noGrp="1"/>
          </p:cNvSpPr>
          <p:nvPr>
            <p:ph type="title"/>
          </p:nvPr>
        </p:nvSpPr>
        <p:spPr/>
        <p:txBody>
          <a:bodyPr/>
          <a:lstStyle/>
          <a:p>
            <a:r>
              <a:rPr lang="en-US" dirty="0"/>
              <a:t>distributions</a:t>
            </a:r>
            <a:endParaRPr lang="en-GB" dirty="0"/>
          </a:p>
        </p:txBody>
      </p:sp>
      <p:pic>
        <p:nvPicPr>
          <p:cNvPr id="5" name="Content Placeholder 4">
            <a:extLst>
              <a:ext uri="{FF2B5EF4-FFF2-40B4-BE49-F238E27FC236}">
                <a16:creationId xmlns:a16="http://schemas.microsoft.com/office/drawing/2014/main" id="{45623225-29FC-F43E-6635-3082C119F3D0}"/>
              </a:ext>
            </a:extLst>
          </p:cNvPr>
          <p:cNvPicPr>
            <a:picLocks noGrp="1" noChangeAspect="1"/>
          </p:cNvPicPr>
          <p:nvPr>
            <p:ph idx="1"/>
          </p:nvPr>
        </p:nvPicPr>
        <p:blipFill>
          <a:blip r:embed="rId2"/>
          <a:stretch>
            <a:fillRect/>
          </a:stretch>
        </p:blipFill>
        <p:spPr>
          <a:xfrm>
            <a:off x="974834" y="1255924"/>
            <a:ext cx="10016359" cy="5355658"/>
          </a:xfrm>
        </p:spPr>
      </p:pic>
    </p:spTree>
    <p:extLst>
      <p:ext uri="{BB962C8B-B14F-4D97-AF65-F5344CB8AC3E}">
        <p14:creationId xmlns:p14="http://schemas.microsoft.com/office/powerpoint/2010/main" val="252463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F4A369-EBEE-FEF8-9A2E-DEEB22BDB289}"/>
              </a:ext>
            </a:extLst>
          </p:cNvPr>
          <p:cNvSpPr>
            <a:spLocks noGrp="1"/>
          </p:cNvSpPr>
          <p:nvPr>
            <p:ph type="title"/>
          </p:nvPr>
        </p:nvSpPr>
        <p:spPr>
          <a:xfrm>
            <a:off x="395893" y="1076325"/>
            <a:ext cx="3438144" cy="1239012"/>
          </a:xfrm>
        </p:spPr>
        <p:txBody>
          <a:bodyPr anchor="ctr">
            <a:normAutofit/>
          </a:bodyPr>
          <a:lstStyle/>
          <a:p>
            <a:r>
              <a:rPr lang="en-GB" sz="2800" b="0" i="0" dirty="0">
                <a:effectLst/>
              </a:rPr>
              <a:t>The RIKZ dataset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5A7AB8-8FD2-AC92-FA3C-A231E4B65EDD}"/>
              </a:ext>
            </a:extLst>
          </p:cNvPr>
          <p:cNvSpPr>
            <a:spLocks noGrp="1"/>
          </p:cNvSpPr>
          <p:nvPr>
            <p:ph idx="1"/>
          </p:nvPr>
        </p:nvSpPr>
        <p:spPr>
          <a:xfrm>
            <a:off x="371094" y="2718054"/>
            <a:ext cx="4161282" cy="3781898"/>
          </a:xfrm>
        </p:spPr>
        <p:txBody>
          <a:bodyPr anchor="t">
            <a:normAutofit fontScale="77500" lnSpcReduction="20000"/>
          </a:bodyPr>
          <a:lstStyle/>
          <a:p>
            <a:pPr marL="0" indent="0" algn="l">
              <a:buNone/>
            </a:pPr>
            <a:r>
              <a:rPr lang="en-US" sz="1200" b="0" i="0" dirty="0">
                <a:solidFill>
                  <a:srgbClr val="555555"/>
                </a:solidFill>
                <a:effectLst/>
                <a:latin typeface="Source Sans Pro" panose="020B0503030403020204" pitchFamily="34" charset="0"/>
              </a:rPr>
              <a:t> </a:t>
            </a:r>
            <a:r>
              <a:rPr lang="en-US"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For each of 9 intertidal areas (denoted ‘Beaches’), the researchers sampled five sites (denoted ‘Sites’) and at each site they measured abiotic variables and the diversity of macro-fauna (e.g. aquatic invertebrates). Here, species richness refers to the total number of species found at a given site while NAP ( i.e. Normal </a:t>
            </a:r>
            <a:r>
              <a:rPr lang="en-US" sz="2400" dirty="0" err="1">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Amsterdams</a:t>
            </a:r>
            <a:r>
              <a:rPr lang="en-US"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 </a:t>
            </a:r>
            <a:r>
              <a:rPr lang="en-US" sz="2400" dirty="0" err="1">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Peil</a:t>
            </a:r>
            <a:r>
              <a:rPr lang="en-US"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 refers to the height of the sampling location relative to the mean sea level and represents a measure of the amount of food available for birds, etc. For our purpose, the main question is:</a:t>
            </a:r>
          </a:p>
          <a:p>
            <a:pPr algn="l">
              <a:buFont typeface="+mj-lt"/>
              <a:buAutoNum type="arabicPeriod"/>
            </a:pPr>
            <a:r>
              <a:rPr lang="en-US"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What is the influence of NAP on species richness?</a:t>
            </a:r>
          </a:p>
        </p:txBody>
      </p:sp>
      <p:pic>
        <p:nvPicPr>
          <p:cNvPr id="5" name="Picture 4" descr="A diagram of a beach&#10;&#10;Description automatically generated">
            <a:extLst>
              <a:ext uri="{FF2B5EF4-FFF2-40B4-BE49-F238E27FC236}">
                <a16:creationId xmlns:a16="http://schemas.microsoft.com/office/drawing/2014/main" id="{721DB5D3-3102-D610-FDD1-7358B851D512}"/>
              </a:ext>
            </a:extLst>
          </p:cNvPr>
          <p:cNvPicPr>
            <a:picLocks noChangeAspect="1"/>
          </p:cNvPicPr>
          <p:nvPr/>
        </p:nvPicPr>
        <p:blipFill>
          <a:blip r:embed="rId2"/>
          <a:stretch>
            <a:fillRect/>
          </a:stretch>
        </p:blipFill>
        <p:spPr>
          <a:xfrm>
            <a:off x="4901184" y="1445952"/>
            <a:ext cx="6922008" cy="4066679"/>
          </a:xfrm>
          <a:prstGeom prst="rect">
            <a:avLst/>
          </a:prstGeom>
        </p:spPr>
      </p:pic>
    </p:spTree>
    <p:extLst>
      <p:ext uri="{BB962C8B-B14F-4D97-AF65-F5344CB8AC3E}">
        <p14:creationId xmlns:p14="http://schemas.microsoft.com/office/powerpoint/2010/main" val="3837667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CAC5-0A94-9E38-D099-BFD9B28944DE}"/>
              </a:ext>
            </a:extLst>
          </p:cNvPr>
          <p:cNvSpPr>
            <a:spLocks noGrp="1"/>
          </p:cNvSpPr>
          <p:nvPr>
            <p:ph type="title"/>
          </p:nvPr>
        </p:nvSpPr>
        <p:spPr/>
        <p:txBody>
          <a:bodyPr/>
          <a:lstStyle/>
          <a:p>
            <a:r>
              <a:rPr lang="en-US" dirty="0"/>
              <a:t>Link function</a:t>
            </a:r>
            <a:endParaRPr lang="en-GB" dirty="0"/>
          </a:p>
        </p:txBody>
      </p:sp>
      <p:pic>
        <p:nvPicPr>
          <p:cNvPr id="5" name="Content Placeholder 4">
            <a:extLst>
              <a:ext uri="{FF2B5EF4-FFF2-40B4-BE49-F238E27FC236}">
                <a16:creationId xmlns:a16="http://schemas.microsoft.com/office/drawing/2014/main" id="{C0A06061-29C6-E8A2-44B6-06CC6739439F}"/>
              </a:ext>
            </a:extLst>
          </p:cNvPr>
          <p:cNvPicPr>
            <a:picLocks noGrp="1" noChangeAspect="1"/>
          </p:cNvPicPr>
          <p:nvPr>
            <p:ph idx="1"/>
          </p:nvPr>
        </p:nvPicPr>
        <p:blipFill>
          <a:blip r:embed="rId2"/>
          <a:stretch>
            <a:fillRect/>
          </a:stretch>
        </p:blipFill>
        <p:spPr>
          <a:xfrm>
            <a:off x="1002535" y="1489543"/>
            <a:ext cx="8720092" cy="5003332"/>
          </a:xfrm>
        </p:spPr>
      </p:pic>
    </p:spTree>
    <p:extLst>
      <p:ext uri="{BB962C8B-B14F-4D97-AF65-F5344CB8AC3E}">
        <p14:creationId xmlns:p14="http://schemas.microsoft.com/office/powerpoint/2010/main" val="201182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54FB-E2B7-F297-EB69-C128AA03519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D8B4EAC3-421D-C8F2-1909-741AFD66FBFF}"/>
              </a:ext>
            </a:extLst>
          </p:cNvPr>
          <p:cNvSpPr>
            <a:spLocks noGrp="1"/>
          </p:cNvSpPr>
          <p:nvPr>
            <p:ph idx="1"/>
          </p:nvPr>
        </p:nvSpPr>
        <p:spPr/>
        <p:txBody>
          <a:bodyPr>
            <a:normAutofit fontScale="92500" lnSpcReduction="20000"/>
          </a:bodyPr>
          <a:lstStyle/>
          <a:p>
            <a:r>
              <a:rPr lang="en-US" sz="2600" dirty="0">
                <a:solidFill>
                  <a:srgbClr val="161616"/>
                </a:solidFill>
                <a:latin typeface="Calibri "/>
              </a:rPr>
              <a:t>Medical researchers can use a generalized linear mixed model to determine whether a new anticonvulsant drug can reduce a patient's rate of epileptic seizures. Repeated measurements from the same patient are typically positively correlated so a mixed model with some random effects should be appropriate. The target field, the number of seizures, takes positive integer values, so a generalized linear mixed model with a Poisson distribution and log link may be appropriate.</a:t>
            </a:r>
          </a:p>
          <a:p>
            <a:endParaRPr lang="en-US" sz="2600" dirty="0">
              <a:solidFill>
                <a:srgbClr val="161616"/>
              </a:solidFill>
              <a:latin typeface="Calibri "/>
            </a:endParaRPr>
          </a:p>
          <a:p>
            <a:r>
              <a:rPr lang="en-US" sz="2600" dirty="0">
                <a:solidFill>
                  <a:srgbClr val="161616"/>
                </a:solidFill>
                <a:latin typeface="Calibri "/>
              </a:rPr>
              <a:t>Executives at a cable provider of television, phone, and internet services can use a generalized linear mixed model to know more about potential customers. Since possible answers have nominal measurement levels, the company analyst uses a generalized logit mixed model with a random intercept to capture correlation between answers to the service usage questions across service types (tv, phone, internet) within a given survey responder's answers.</a:t>
            </a:r>
            <a:endParaRPr lang="en-GB" sz="2600" dirty="0">
              <a:solidFill>
                <a:srgbClr val="161616"/>
              </a:solidFill>
              <a:latin typeface="Calibri "/>
            </a:endParaRPr>
          </a:p>
        </p:txBody>
      </p:sp>
    </p:spTree>
    <p:extLst>
      <p:ext uri="{BB962C8B-B14F-4D97-AF65-F5344CB8AC3E}">
        <p14:creationId xmlns:p14="http://schemas.microsoft.com/office/powerpoint/2010/main" val="46582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F95E-D756-60AC-2083-1B6727BEBCFC}"/>
              </a:ext>
            </a:extLst>
          </p:cNvPr>
          <p:cNvSpPr>
            <a:spLocks noGrp="1"/>
          </p:cNvSpPr>
          <p:nvPr>
            <p:ph type="title"/>
          </p:nvPr>
        </p:nvSpPr>
        <p:spPr/>
        <p:txBody>
          <a:bodyPr/>
          <a:lstStyle/>
          <a:p>
            <a:r>
              <a:rPr lang="en-GB" dirty="0"/>
              <a:t>Example in SPSS</a:t>
            </a:r>
          </a:p>
        </p:txBody>
      </p:sp>
      <p:sp>
        <p:nvSpPr>
          <p:cNvPr id="3" name="Content Placeholder 2">
            <a:extLst>
              <a:ext uri="{FF2B5EF4-FFF2-40B4-BE49-F238E27FC236}">
                <a16:creationId xmlns:a16="http://schemas.microsoft.com/office/drawing/2014/main" id="{968B3494-3F5E-1FBF-43E7-CF99881CA084}"/>
              </a:ext>
            </a:extLst>
          </p:cNvPr>
          <p:cNvSpPr>
            <a:spLocks noGrp="1"/>
          </p:cNvSpPr>
          <p:nvPr>
            <p:ph idx="1"/>
          </p:nvPr>
        </p:nvSpPr>
        <p:spPr/>
        <p:txBody>
          <a:bodyPr>
            <a:normAutofit fontScale="92500" lnSpcReduction="20000"/>
          </a:bodyPr>
          <a:lstStyle/>
          <a:p>
            <a:pPr marL="0" indent="0">
              <a:buNone/>
            </a:pPr>
            <a:r>
              <a:rPr lang="en-US" b="0" i="0" dirty="0">
                <a:solidFill>
                  <a:srgbClr val="161616"/>
                </a:solidFill>
                <a:effectLst/>
                <a:latin typeface="Calibri "/>
              </a:rPr>
              <a:t>The district school board wants to know if an experimental teaching method is effective at improving math scores. They select at random schools within the district, then some classrooms within each school. The classrooms are randomly assigned to the experimental or control group, and the classroom teachers are asked to use the new or standard method to teach mathematics in the coming school year. All students within the classrooms are tested at the beginning and end of the school year. The data have a hierarchical 3-level structure: school – class – student with 23 schools, 97 classes and 2209 students.</a:t>
            </a:r>
          </a:p>
          <a:p>
            <a:r>
              <a:rPr lang="en-US" b="0" i="0" dirty="0">
                <a:solidFill>
                  <a:srgbClr val="161616"/>
                </a:solidFill>
                <a:effectLst/>
                <a:latin typeface="Calibri "/>
              </a:rPr>
              <a:t>This information is collected in </a:t>
            </a:r>
            <a:r>
              <a:rPr lang="en-US" b="0" i="1" dirty="0" err="1">
                <a:solidFill>
                  <a:srgbClr val="C00000"/>
                </a:solidFill>
                <a:effectLst/>
                <a:latin typeface="Calibri "/>
              </a:rPr>
              <a:t>test_scores.sav</a:t>
            </a:r>
            <a:r>
              <a:rPr lang="en-US" b="0" i="0" dirty="0">
                <a:solidFill>
                  <a:srgbClr val="C00000"/>
                </a:solidFill>
                <a:effectLst/>
                <a:latin typeface="Calibri "/>
              </a:rPr>
              <a:t> </a:t>
            </a:r>
          </a:p>
          <a:p>
            <a:r>
              <a:rPr lang="en-US" dirty="0">
                <a:solidFill>
                  <a:srgbClr val="161616"/>
                </a:solidFill>
                <a:latin typeface="Calibri "/>
              </a:rPr>
              <a:t>The target, </a:t>
            </a:r>
            <a:r>
              <a:rPr lang="en-US" dirty="0" err="1">
                <a:solidFill>
                  <a:srgbClr val="161616"/>
                </a:solidFill>
                <a:latin typeface="Calibri "/>
              </a:rPr>
              <a:t>Yijk</a:t>
            </a:r>
            <a:r>
              <a:rPr lang="en-US" dirty="0">
                <a:solidFill>
                  <a:srgbClr val="161616"/>
                </a:solidFill>
                <a:latin typeface="Calibri "/>
              </a:rPr>
              <a:t>, is the test score after a teaching method is applied for a year at school </a:t>
            </a:r>
            <a:r>
              <a:rPr lang="en-US" dirty="0" err="1">
                <a:solidFill>
                  <a:srgbClr val="161616"/>
                </a:solidFill>
                <a:latin typeface="Calibri "/>
              </a:rPr>
              <a:t>i</a:t>
            </a:r>
            <a:r>
              <a:rPr lang="en-US" dirty="0">
                <a:solidFill>
                  <a:srgbClr val="161616"/>
                </a:solidFill>
                <a:latin typeface="Calibri "/>
              </a:rPr>
              <a:t>, class j and student k. The possible predictors come from different levels.</a:t>
            </a:r>
            <a:endParaRPr lang="en-GB" dirty="0">
              <a:solidFill>
                <a:srgbClr val="161616"/>
              </a:solidFill>
              <a:latin typeface="Calibri "/>
            </a:endParaRPr>
          </a:p>
        </p:txBody>
      </p:sp>
    </p:spTree>
    <p:extLst>
      <p:ext uri="{BB962C8B-B14F-4D97-AF65-F5344CB8AC3E}">
        <p14:creationId xmlns:p14="http://schemas.microsoft.com/office/powerpoint/2010/main" val="402598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E9D9-F74C-43BF-F2FE-AB0C28545C55}"/>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C166CCB2-2A81-A3C5-4C6C-520895FF3BFA}"/>
              </a:ext>
            </a:extLst>
          </p:cNvPr>
          <p:cNvPicPr>
            <a:picLocks noGrp="1" noChangeAspect="1"/>
          </p:cNvPicPr>
          <p:nvPr>
            <p:ph idx="1"/>
          </p:nvPr>
        </p:nvPicPr>
        <p:blipFill>
          <a:blip r:embed="rId2"/>
          <a:stretch>
            <a:fillRect/>
          </a:stretch>
        </p:blipFill>
        <p:spPr>
          <a:xfrm>
            <a:off x="2184199" y="1845358"/>
            <a:ext cx="7823602" cy="4311872"/>
          </a:xfrm>
        </p:spPr>
      </p:pic>
    </p:spTree>
    <p:extLst>
      <p:ext uri="{BB962C8B-B14F-4D97-AF65-F5344CB8AC3E}">
        <p14:creationId xmlns:p14="http://schemas.microsoft.com/office/powerpoint/2010/main" val="36571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06AC1-0470-CE43-2A0B-8EF9E07F3804}"/>
              </a:ext>
            </a:extLst>
          </p:cNvPr>
          <p:cNvSpPr>
            <a:spLocks noGrp="1"/>
          </p:cNvSpPr>
          <p:nvPr>
            <p:ph idx="1"/>
          </p:nvPr>
        </p:nvSpPr>
        <p:spPr>
          <a:xfrm>
            <a:off x="838200" y="685800"/>
            <a:ext cx="10515600" cy="5963477"/>
          </a:xfrm>
        </p:spPr>
        <p:txBody>
          <a:bodyPr>
            <a:normAutofit fontScale="77500" lnSpcReduction="20000"/>
          </a:bodyPr>
          <a:lstStyle/>
          <a:p>
            <a:r>
              <a:rPr lang="en-US" b="0" i="0" dirty="0">
                <a:solidFill>
                  <a:srgbClr val="161616"/>
                </a:solidFill>
                <a:effectLst/>
                <a:latin typeface="Calibri "/>
              </a:rPr>
              <a:t>Select </a:t>
            </a:r>
            <a:r>
              <a:rPr lang="en-US" b="0" i="1" dirty="0">
                <a:solidFill>
                  <a:srgbClr val="161616"/>
                </a:solidFill>
                <a:effectLst/>
                <a:latin typeface="Calibri "/>
              </a:rPr>
              <a:t>School (school)</a:t>
            </a:r>
            <a:r>
              <a:rPr lang="en-US" b="0" i="0" dirty="0">
                <a:solidFill>
                  <a:srgbClr val="161616"/>
                </a:solidFill>
                <a:effectLst/>
                <a:latin typeface="Calibri "/>
              </a:rPr>
              <a:t>, </a:t>
            </a:r>
            <a:r>
              <a:rPr lang="en-US" b="0" i="1" dirty="0">
                <a:solidFill>
                  <a:srgbClr val="161616"/>
                </a:solidFill>
                <a:effectLst/>
                <a:latin typeface="Calibri "/>
              </a:rPr>
              <a:t>Classroom (classroom)</a:t>
            </a:r>
            <a:r>
              <a:rPr lang="en-US" b="0" i="0" dirty="0">
                <a:solidFill>
                  <a:srgbClr val="161616"/>
                </a:solidFill>
                <a:effectLst/>
                <a:latin typeface="Calibri "/>
              </a:rPr>
              <a:t>, and </a:t>
            </a:r>
            <a:r>
              <a:rPr lang="en-US" b="0" i="1" dirty="0">
                <a:solidFill>
                  <a:srgbClr val="161616"/>
                </a:solidFill>
                <a:effectLst/>
                <a:latin typeface="Calibri "/>
              </a:rPr>
              <a:t>Student ID (</a:t>
            </a:r>
            <a:r>
              <a:rPr lang="en-US" b="0" i="1" dirty="0" err="1">
                <a:solidFill>
                  <a:srgbClr val="161616"/>
                </a:solidFill>
                <a:effectLst/>
                <a:latin typeface="Calibri "/>
              </a:rPr>
              <a:t>student_id</a:t>
            </a:r>
            <a:r>
              <a:rPr lang="en-US" b="0" i="1" dirty="0">
                <a:solidFill>
                  <a:srgbClr val="161616"/>
                </a:solidFill>
                <a:effectLst/>
                <a:latin typeface="Calibri "/>
              </a:rPr>
              <a:t>) </a:t>
            </a:r>
            <a:r>
              <a:rPr lang="en-US" b="0" i="0" dirty="0">
                <a:solidFill>
                  <a:srgbClr val="161616"/>
                </a:solidFill>
                <a:effectLst/>
                <a:latin typeface="Calibri "/>
              </a:rPr>
              <a:t>as subject fields</a:t>
            </a:r>
          </a:p>
          <a:p>
            <a:r>
              <a:rPr lang="en-US" b="0" i="0" dirty="0">
                <a:solidFill>
                  <a:srgbClr val="161616"/>
                </a:solidFill>
                <a:effectLst/>
                <a:latin typeface="Calibri "/>
              </a:rPr>
              <a:t>On the Target settings, confirm that </a:t>
            </a:r>
            <a:r>
              <a:rPr lang="en-US" b="0" i="1" dirty="0">
                <a:solidFill>
                  <a:srgbClr val="161616"/>
                </a:solidFill>
                <a:effectLst/>
                <a:latin typeface="Calibri "/>
              </a:rPr>
              <a:t>Post-test (posttest) </a:t>
            </a:r>
            <a:r>
              <a:rPr lang="en-US" b="0" i="0" dirty="0">
                <a:solidFill>
                  <a:srgbClr val="161616"/>
                </a:solidFill>
                <a:effectLst/>
                <a:latin typeface="Calibri "/>
              </a:rPr>
              <a:t>is selected as the target. </a:t>
            </a:r>
            <a:r>
              <a:rPr lang="en-US" b="0" i="1" dirty="0">
                <a:solidFill>
                  <a:srgbClr val="C00000"/>
                </a:solidFill>
                <a:effectLst/>
                <a:latin typeface="Calibri "/>
              </a:rPr>
              <a:t>Post-test </a:t>
            </a:r>
            <a:r>
              <a:rPr lang="en-US" b="0" i="1" dirty="0">
                <a:solidFill>
                  <a:srgbClr val="161616"/>
                </a:solidFill>
                <a:effectLst/>
                <a:latin typeface="Calibri "/>
              </a:rPr>
              <a:t>(posttest) </a:t>
            </a:r>
            <a:r>
              <a:rPr lang="en-US" b="0" i="0" dirty="0">
                <a:solidFill>
                  <a:srgbClr val="161616"/>
                </a:solidFill>
                <a:effectLst/>
                <a:latin typeface="Calibri "/>
              </a:rPr>
              <a:t>has a predefined role as a target, so it is automatically selected as the target by default.</a:t>
            </a:r>
          </a:p>
          <a:p>
            <a:r>
              <a:rPr lang="en-US" b="0" i="0" dirty="0">
                <a:solidFill>
                  <a:srgbClr val="161616"/>
                </a:solidFill>
                <a:effectLst/>
                <a:latin typeface="Calibri "/>
              </a:rPr>
              <a:t>Confirm that </a:t>
            </a:r>
            <a:r>
              <a:rPr lang="en-US" b="1" i="0" dirty="0">
                <a:solidFill>
                  <a:srgbClr val="C00000"/>
                </a:solidFill>
                <a:effectLst/>
                <a:latin typeface="Calibri "/>
              </a:rPr>
              <a:t>Linear model </a:t>
            </a:r>
            <a:r>
              <a:rPr lang="en-US" b="0" i="0" dirty="0">
                <a:solidFill>
                  <a:srgbClr val="161616"/>
                </a:solidFill>
                <a:effectLst/>
                <a:latin typeface="Calibri "/>
              </a:rPr>
              <a:t>is selected in the Target Distribution and Relationship (Link) with the Linear Model group. The linear model assumes a normal distribution for the target and uses an identity link function.</a:t>
            </a:r>
          </a:p>
          <a:p>
            <a:r>
              <a:rPr lang="en-US" b="0" i="0" dirty="0">
                <a:solidFill>
                  <a:srgbClr val="161616"/>
                </a:solidFill>
                <a:effectLst/>
                <a:latin typeface="Calibri "/>
              </a:rPr>
              <a:t>in</a:t>
            </a:r>
            <a:r>
              <a:rPr lang="en-GB" b="0" i="0" dirty="0">
                <a:solidFill>
                  <a:srgbClr val="161616"/>
                </a:solidFill>
                <a:effectLst/>
                <a:latin typeface="Calibri "/>
              </a:rPr>
              <a:t> </a:t>
            </a:r>
            <a:r>
              <a:rPr lang="en-GB" b="1" i="0" dirty="0">
                <a:solidFill>
                  <a:srgbClr val="161616"/>
                </a:solidFill>
                <a:effectLst/>
                <a:latin typeface="Calibri "/>
              </a:rPr>
              <a:t>Fixed Effects </a:t>
            </a:r>
            <a:r>
              <a:rPr lang="en-US" b="0" i="0" dirty="0">
                <a:solidFill>
                  <a:srgbClr val="161616"/>
                </a:solidFill>
                <a:effectLst/>
                <a:latin typeface="Calibri "/>
              </a:rPr>
              <a:t>Confirm that </a:t>
            </a:r>
            <a:r>
              <a:rPr lang="en-US" b="1" i="0" dirty="0">
                <a:solidFill>
                  <a:srgbClr val="C00000"/>
                </a:solidFill>
                <a:effectLst/>
                <a:latin typeface="Calibri "/>
              </a:rPr>
              <a:t>Use custom inputs </a:t>
            </a:r>
            <a:r>
              <a:rPr lang="en-US" b="0" i="0" dirty="0">
                <a:solidFill>
                  <a:srgbClr val="161616"/>
                </a:solidFill>
                <a:effectLst/>
                <a:latin typeface="Calibri "/>
              </a:rPr>
              <a:t>is selected.</a:t>
            </a:r>
          </a:p>
          <a:p>
            <a:r>
              <a:rPr lang="en-US" b="0" i="0" dirty="0">
                <a:solidFill>
                  <a:srgbClr val="161616"/>
                </a:solidFill>
                <a:effectLst/>
                <a:latin typeface="Calibri "/>
              </a:rPr>
              <a:t>Select </a:t>
            </a:r>
            <a:r>
              <a:rPr lang="en-US" b="0" i="1" dirty="0">
                <a:solidFill>
                  <a:srgbClr val="161616"/>
                </a:solidFill>
                <a:effectLst/>
                <a:latin typeface="Calibri "/>
              </a:rPr>
              <a:t>School setting</a:t>
            </a:r>
            <a:r>
              <a:rPr lang="en-US" b="0" i="0" dirty="0">
                <a:solidFill>
                  <a:srgbClr val="161616"/>
                </a:solidFill>
                <a:effectLst/>
                <a:latin typeface="Calibri "/>
              </a:rPr>
              <a:t>, </a:t>
            </a:r>
            <a:r>
              <a:rPr lang="en-US" b="0" i="1" dirty="0">
                <a:solidFill>
                  <a:srgbClr val="161616"/>
                </a:solidFill>
                <a:effectLst/>
                <a:latin typeface="Calibri "/>
              </a:rPr>
              <a:t>School type</a:t>
            </a:r>
            <a:r>
              <a:rPr lang="en-US" b="0" i="0" dirty="0">
                <a:solidFill>
                  <a:srgbClr val="161616"/>
                </a:solidFill>
                <a:effectLst/>
                <a:latin typeface="Calibri "/>
              </a:rPr>
              <a:t>, </a:t>
            </a:r>
            <a:r>
              <a:rPr lang="en-US" b="0" i="1" dirty="0">
                <a:solidFill>
                  <a:srgbClr val="161616"/>
                </a:solidFill>
                <a:effectLst/>
                <a:latin typeface="Calibri "/>
              </a:rPr>
              <a:t>Teaching method</a:t>
            </a:r>
            <a:r>
              <a:rPr lang="en-US" b="0" i="0" dirty="0">
                <a:solidFill>
                  <a:srgbClr val="161616"/>
                </a:solidFill>
                <a:effectLst/>
                <a:latin typeface="Calibri "/>
              </a:rPr>
              <a:t>, </a:t>
            </a:r>
            <a:r>
              <a:rPr lang="en-US" b="0" i="1" dirty="0">
                <a:solidFill>
                  <a:srgbClr val="161616"/>
                </a:solidFill>
                <a:effectLst/>
                <a:latin typeface="Calibri "/>
              </a:rPr>
              <a:t>Number of students in the classroom</a:t>
            </a:r>
            <a:r>
              <a:rPr lang="en-US" b="0" i="0" dirty="0">
                <a:solidFill>
                  <a:srgbClr val="161616"/>
                </a:solidFill>
                <a:effectLst/>
                <a:latin typeface="Calibri "/>
              </a:rPr>
              <a:t>, </a:t>
            </a:r>
            <a:r>
              <a:rPr lang="en-US" b="0" i="1" dirty="0">
                <a:solidFill>
                  <a:srgbClr val="161616"/>
                </a:solidFill>
                <a:effectLst/>
                <a:latin typeface="Calibri "/>
              </a:rPr>
              <a:t>Gender</a:t>
            </a:r>
            <a:r>
              <a:rPr lang="en-US" b="0" i="0" dirty="0">
                <a:solidFill>
                  <a:srgbClr val="161616"/>
                </a:solidFill>
                <a:effectLst/>
                <a:latin typeface="Calibri "/>
              </a:rPr>
              <a:t>, </a:t>
            </a:r>
            <a:r>
              <a:rPr lang="en-US" b="0" i="1" dirty="0">
                <a:solidFill>
                  <a:srgbClr val="161616"/>
                </a:solidFill>
                <a:effectLst/>
                <a:latin typeface="Calibri "/>
              </a:rPr>
              <a:t>Reduced/Free lunch</a:t>
            </a:r>
            <a:r>
              <a:rPr lang="en-US" b="0" i="0" dirty="0">
                <a:solidFill>
                  <a:srgbClr val="161616"/>
                </a:solidFill>
                <a:effectLst/>
                <a:latin typeface="Calibri "/>
              </a:rPr>
              <a:t>, and </a:t>
            </a:r>
            <a:r>
              <a:rPr lang="en-US" b="0" i="1" dirty="0">
                <a:solidFill>
                  <a:srgbClr val="161616"/>
                </a:solidFill>
                <a:effectLst/>
                <a:latin typeface="Calibri "/>
              </a:rPr>
              <a:t>Pre-test</a:t>
            </a:r>
            <a:r>
              <a:rPr lang="en-US" b="0" i="0" dirty="0">
                <a:solidFill>
                  <a:srgbClr val="161616"/>
                </a:solidFill>
                <a:effectLst/>
                <a:latin typeface="Calibri "/>
              </a:rPr>
              <a:t>, and drag to the Main drop zone to create the main </a:t>
            </a:r>
            <a:r>
              <a:rPr lang="en-US" b="0" i="0" dirty="0" err="1">
                <a:solidFill>
                  <a:srgbClr val="161616"/>
                </a:solidFill>
                <a:effectLst/>
                <a:latin typeface="Calibri "/>
              </a:rPr>
              <a:t>effects.The</a:t>
            </a:r>
            <a:r>
              <a:rPr lang="en-US" b="0" i="0" dirty="0">
                <a:solidFill>
                  <a:srgbClr val="161616"/>
                </a:solidFill>
                <a:effectLst/>
                <a:latin typeface="Calibri "/>
              </a:rPr>
              <a:t> fields with categorical (flag, nominal, or ordinal) measurement level are treated as factors by the procedure and those with continuous (scale) measurement level are treated as covariates.</a:t>
            </a:r>
          </a:p>
          <a:p>
            <a:r>
              <a:rPr lang="en-GB" dirty="0">
                <a:solidFill>
                  <a:srgbClr val="161616"/>
                </a:solidFill>
                <a:latin typeface="Calibri "/>
              </a:rPr>
              <a:t>In</a:t>
            </a:r>
            <a:r>
              <a:rPr lang="en-GB" b="1" i="0" dirty="0">
                <a:solidFill>
                  <a:srgbClr val="161616"/>
                </a:solidFill>
                <a:effectLst/>
                <a:latin typeface="Calibri "/>
              </a:rPr>
              <a:t> Random Effects, </a:t>
            </a:r>
            <a:r>
              <a:rPr lang="en-US" b="0" i="0" dirty="0">
                <a:solidFill>
                  <a:srgbClr val="161616"/>
                </a:solidFill>
                <a:effectLst/>
                <a:latin typeface="Calibri "/>
              </a:rPr>
              <a:t>Confirm that two intercept-only random effect subject blocks exist; one with </a:t>
            </a:r>
            <a:r>
              <a:rPr lang="en-US" b="0" i="1" dirty="0">
                <a:solidFill>
                  <a:srgbClr val="161616"/>
                </a:solidFill>
                <a:effectLst/>
                <a:latin typeface="Calibri "/>
              </a:rPr>
              <a:t>school </a:t>
            </a:r>
            <a:r>
              <a:rPr lang="en-US" b="0" i="0" dirty="0">
                <a:solidFill>
                  <a:srgbClr val="161616"/>
                </a:solidFill>
                <a:effectLst/>
                <a:latin typeface="Calibri "/>
              </a:rPr>
              <a:t>as the subject field and one with </a:t>
            </a:r>
            <a:r>
              <a:rPr lang="en-US" b="0" i="1" dirty="0">
                <a:solidFill>
                  <a:srgbClr val="161616"/>
                </a:solidFill>
                <a:effectLst/>
                <a:latin typeface="Calibri "/>
              </a:rPr>
              <a:t>school*classroom </a:t>
            </a:r>
            <a:r>
              <a:rPr lang="en-US" b="0" i="0" dirty="0">
                <a:solidFill>
                  <a:srgbClr val="161616"/>
                </a:solidFill>
                <a:effectLst/>
                <a:latin typeface="Calibri "/>
              </a:rPr>
              <a:t>as the subject field. The procedure automatically creates a Random Effect block for each subject beyond the innermost </a:t>
            </a:r>
            <a:r>
              <a:rPr lang="en-US" b="0" i="0" dirty="0" err="1">
                <a:solidFill>
                  <a:srgbClr val="161616"/>
                </a:solidFill>
                <a:effectLst/>
                <a:latin typeface="Calibri "/>
              </a:rPr>
              <a:t>subject.The</a:t>
            </a:r>
            <a:r>
              <a:rPr lang="en-US" b="0" i="0" dirty="0">
                <a:solidFill>
                  <a:srgbClr val="161616"/>
                </a:solidFill>
                <a:effectLst/>
                <a:latin typeface="Calibri "/>
              </a:rPr>
              <a:t> first block should account for correlation between classrooms within the same school. The second block should account for correlation between students within the same classroom.</a:t>
            </a:r>
          </a:p>
          <a:p>
            <a:r>
              <a:rPr lang="en-US" dirty="0">
                <a:solidFill>
                  <a:srgbClr val="161616"/>
                </a:solidFill>
                <a:latin typeface="Calibri "/>
              </a:rPr>
              <a:t>Click run</a:t>
            </a:r>
          </a:p>
        </p:txBody>
      </p:sp>
    </p:spTree>
    <p:extLst>
      <p:ext uri="{BB962C8B-B14F-4D97-AF65-F5344CB8AC3E}">
        <p14:creationId xmlns:p14="http://schemas.microsoft.com/office/powerpoint/2010/main" val="92927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03FD2-7A78-076A-DCFA-CCB5834ADD3D}"/>
              </a:ext>
            </a:extLst>
          </p:cNvPr>
          <p:cNvSpPr>
            <a:spLocks noGrp="1"/>
          </p:cNvSpPr>
          <p:nvPr>
            <p:ph type="title"/>
          </p:nvPr>
        </p:nvSpPr>
        <p:spPr>
          <a:xfrm>
            <a:off x="848740" y="535465"/>
            <a:ext cx="4766330" cy="552120"/>
          </a:xfrm>
        </p:spPr>
        <p:txBody>
          <a:bodyPr>
            <a:normAutofit fontScale="90000"/>
          </a:bodyPr>
          <a:lstStyle/>
          <a:p>
            <a:r>
              <a:rPr lang="en-US" sz="3600" dirty="0">
                <a:solidFill>
                  <a:schemeClr val="tx2"/>
                </a:solidFill>
              </a:rPr>
              <a:t>Result:</a:t>
            </a:r>
            <a:r>
              <a:rPr lang="en-GB" sz="3200" dirty="0">
                <a:solidFill>
                  <a:schemeClr val="tx2"/>
                </a:solidFill>
              </a:rPr>
              <a:t>Model Summary</a:t>
            </a:r>
          </a:p>
        </p:txBody>
      </p:sp>
      <p:sp>
        <p:nvSpPr>
          <p:cNvPr id="9" name="Content Placeholder 8">
            <a:extLst>
              <a:ext uri="{FF2B5EF4-FFF2-40B4-BE49-F238E27FC236}">
                <a16:creationId xmlns:a16="http://schemas.microsoft.com/office/drawing/2014/main" id="{E5F4C48F-3520-B939-175A-FFE6F75DAA9D}"/>
              </a:ext>
            </a:extLst>
          </p:cNvPr>
          <p:cNvSpPr>
            <a:spLocks noGrp="1"/>
          </p:cNvSpPr>
          <p:nvPr>
            <p:ph idx="1"/>
          </p:nvPr>
        </p:nvSpPr>
        <p:spPr>
          <a:xfrm>
            <a:off x="341376" y="1384260"/>
            <a:ext cx="6775520" cy="5302980"/>
          </a:xfrm>
        </p:spPr>
        <p:txBody>
          <a:bodyPr anchor="t">
            <a:normAutofit lnSpcReduction="10000"/>
          </a:bodyPr>
          <a:lstStyle/>
          <a:p>
            <a:pPr fontAlgn="base"/>
            <a:r>
              <a:rPr lang="en-US" sz="1600" b="0" i="0" dirty="0">
                <a:solidFill>
                  <a:schemeClr val="tx2"/>
                </a:solidFill>
                <a:effectLst/>
                <a:latin typeface="Calibri "/>
              </a:rPr>
              <a:t>By default, the procedure creates a model object in the output Viewer. Alternatively, you can generate pivot tables and charts by selecting </a:t>
            </a:r>
            <a:r>
              <a:rPr lang="en-US" sz="1600" b="1" i="0" dirty="0">
                <a:solidFill>
                  <a:schemeClr val="tx2"/>
                </a:solidFill>
                <a:effectLst/>
                <a:latin typeface="Calibri "/>
              </a:rPr>
              <a:t>Pivot tables and charts</a:t>
            </a:r>
            <a:r>
              <a:rPr lang="en-US" sz="1600" b="0" i="0" dirty="0">
                <a:solidFill>
                  <a:schemeClr val="tx2"/>
                </a:solidFill>
                <a:effectLst/>
                <a:latin typeface="Calibri "/>
              </a:rPr>
              <a:t> in the Output Display group on the Output tab of the Options dialog (Edit &gt; Options).</a:t>
            </a:r>
          </a:p>
          <a:p>
            <a:pPr fontAlgn="base"/>
            <a:r>
              <a:rPr lang="en-US" sz="1600" b="0" i="0" dirty="0">
                <a:solidFill>
                  <a:schemeClr val="tx2"/>
                </a:solidFill>
                <a:effectLst/>
                <a:latin typeface="Calibri "/>
              </a:rPr>
              <a:t>This example uses the model object. Activate the object by double-clicking on it.</a:t>
            </a:r>
          </a:p>
          <a:p>
            <a:pPr fontAlgn="base"/>
            <a:r>
              <a:rPr lang="en-US" sz="1600" b="0" i="0" dirty="0">
                <a:solidFill>
                  <a:schemeClr val="tx2"/>
                </a:solidFill>
                <a:effectLst/>
                <a:latin typeface="Calibri "/>
              </a:rPr>
              <a:t>The first visible model view is a high-level summary of the model and its fit. Confirm basic model selections like the choices of target, probability distribution, and link function. Three fit values are listed:</a:t>
            </a:r>
          </a:p>
          <a:p>
            <a:pPr fontAlgn="base">
              <a:buFont typeface="Arial" panose="020B0604020202020204" pitchFamily="34" charset="0"/>
              <a:buChar char="•"/>
            </a:pPr>
            <a:r>
              <a:rPr lang="en-US" sz="1600" b="1" i="0" dirty="0">
                <a:solidFill>
                  <a:schemeClr val="tx2"/>
                </a:solidFill>
                <a:effectLst/>
                <a:latin typeface="Calibri "/>
              </a:rPr>
              <a:t>Akaike Corrected. </a:t>
            </a:r>
            <a:r>
              <a:rPr lang="en-US" sz="1600" b="0" i="0" dirty="0">
                <a:solidFill>
                  <a:schemeClr val="tx2"/>
                </a:solidFill>
                <a:effectLst/>
                <a:latin typeface="Calibri "/>
              </a:rPr>
              <a:t>The Akaike information criterion, corrected (AICC) is a measure for selecting and comparing models based on the -2 log likelihood. Smaller values indicate better models. The AICC "corrects" the Akaike information criterion (AIC) for small sample sizes. As the sample size increases, the AICC converges to the AIC. The AIC "penalizes" overparametrized models.</a:t>
            </a:r>
          </a:p>
          <a:p>
            <a:pPr fontAlgn="base">
              <a:buFont typeface="Arial" panose="020B0604020202020204" pitchFamily="34" charset="0"/>
              <a:buChar char="•"/>
            </a:pPr>
            <a:r>
              <a:rPr lang="en-US" sz="1600" b="1" i="0" dirty="0">
                <a:solidFill>
                  <a:schemeClr val="tx2"/>
                </a:solidFill>
                <a:effectLst/>
                <a:latin typeface="Calibri "/>
              </a:rPr>
              <a:t>Bayesian. </a:t>
            </a:r>
            <a:r>
              <a:rPr lang="en-US" sz="1600" b="0" i="0" dirty="0">
                <a:solidFill>
                  <a:schemeClr val="tx2"/>
                </a:solidFill>
                <a:effectLst/>
                <a:latin typeface="Calibri "/>
              </a:rPr>
              <a:t>The Bayesian information criterion (BIC) is a measure for selecting and comparing models based on the -2 log likelihood. Smaller values indicate better models. The BIC also penalizes overparametrized models, but more strictly than the AIC because the BIC accounts for the size of the dataset as well as the size of the model.</a:t>
            </a:r>
          </a:p>
          <a:p>
            <a:pPr fontAlgn="base">
              <a:buFont typeface="Arial" panose="020B0604020202020204" pitchFamily="34" charset="0"/>
              <a:buChar char="•"/>
            </a:pPr>
            <a:r>
              <a:rPr lang="en-US" sz="1600" b="1" i="0" dirty="0">
                <a:solidFill>
                  <a:schemeClr val="tx2"/>
                </a:solidFill>
                <a:effectLst/>
                <a:latin typeface="Calibri "/>
              </a:rPr>
              <a:t>-2 log likelihood.</a:t>
            </a:r>
            <a:r>
              <a:rPr lang="en-US" sz="1600" b="0" i="0" dirty="0">
                <a:solidFill>
                  <a:schemeClr val="tx2"/>
                </a:solidFill>
                <a:effectLst/>
                <a:latin typeface="Calibri "/>
              </a:rPr>
              <a:t> Listed in a footnote under the table, the -2 log likelihood is the basis for the AIC and BIC.</a:t>
            </a:r>
          </a:p>
          <a:p>
            <a:endParaRPr lang="en-US" sz="900" dirty="0">
              <a:solidFill>
                <a:schemeClr val="tx2"/>
              </a:solidFill>
            </a:endParaRPr>
          </a:p>
        </p:txBody>
      </p:sp>
      <p:grpSp>
        <p:nvGrpSpPr>
          <p:cNvPr id="39" name="Group 3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6" name="Freeform: Shape 2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model summary&#10;&#10;Description automatically generated">
            <a:extLst>
              <a:ext uri="{FF2B5EF4-FFF2-40B4-BE49-F238E27FC236}">
                <a16:creationId xmlns:a16="http://schemas.microsoft.com/office/drawing/2014/main" id="{A8313701-D6B6-4FC6-BF97-BDDF3E514D1D}"/>
              </a:ext>
            </a:extLst>
          </p:cNvPr>
          <p:cNvPicPr>
            <a:picLocks noChangeAspect="1"/>
          </p:cNvPicPr>
          <p:nvPr/>
        </p:nvPicPr>
        <p:blipFill>
          <a:blip r:embed="rId2"/>
          <a:stretch>
            <a:fillRect/>
          </a:stretch>
        </p:blipFill>
        <p:spPr>
          <a:xfrm>
            <a:off x="7540978" y="1878496"/>
            <a:ext cx="4142232" cy="3562318"/>
          </a:xfrm>
          <a:prstGeom prst="rect">
            <a:avLst/>
          </a:prstGeom>
        </p:spPr>
      </p:pic>
    </p:spTree>
    <p:extLst>
      <p:ext uri="{BB962C8B-B14F-4D97-AF65-F5344CB8AC3E}">
        <p14:creationId xmlns:p14="http://schemas.microsoft.com/office/powerpoint/2010/main" val="262507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79D5-DCEC-C651-86FC-AD3DDA37BF9A}"/>
              </a:ext>
            </a:extLst>
          </p:cNvPr>
          <p:cNvSpPr>
            <a:spLocks noGrp="1"/>
          </p:cNvSpPr>
          <p:nvPr>
            <p:ph type="title"/>
          </p:nvPr>
        </p:nvSpPr>
        <p:spPr>
          <a:xfrm>
            <a:off x="762000" y="1138265"/>
            <a:ext cx="5791199" cy="551387"/>
          </a:xfrm>
        </p:spPr>
        <p:txBody>
          <a:bodyPr anchor="t">
            <a:normAutofit fontScale="90000"/>
          </a:bodyPr>
          <a:lstStyle/>
          <a:p>
            <a:r>
              <a:rPr lang="en-US" sz="3600" dirty="0">
                <a:solidFill>
                  <a:schemeClr val="tx2"/>
                </a:solidFill>
              </a:rPr>
              <a:t>Result:</a:t>
            </a:r>
            <a:r>
              <a:rPr lang="en-GB" sz="3200" dirty="0">
                <a:solidFill>
                  <a:schemeClr val="tx2"/>
                </a:solidFill>
              </a:rPr>
              <a:t> Data Structure</a:t>
            </a:r>
            <a:br>
              <a:rPr lang="en-GB" sz="1200" b="0" i="0" dirty="0">
                <a:solidFill>
                  <a:srgbClr val="161616"/>
                </a:solidFill>
                <a:effectLst/>
                <a:latin typeface="IBM Plex Sans" panose="020B0503050203000203" pitchFamily="34" charset="0"/>
              </a:rPr>
            </a:br>
            <a:endParaRPr lang="en-GB" sz="3200" dirty="0"/>
          </a:p>
        </p:txBody>
      </p:sp>
      <p:cxnSp>
        <p:nvCxnSpPr>
          <p:cNvPr id="18" name="Straight Connector 1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Content Placeholder 8">
            <a:extLst>
              <a:ext uri="{FF2B5EF4-FFF2-40B4-BE49-F238E27FC236}">
                <a16:creationId xmlns:a16="http://schemas.microsoft.com/office/drawing/2014/main" id="{C1C7D3D7-4B37-8983-9EF0-D18484A0EC75}"/>
              </a:ext>
            </a:extLst>
          </p:cNvPr>
          <p:cNvSpPr>
            <a:spLocks noGrp="1"/>
          </p:cNvSpPr>
          <p:nvPr>
            <p:ph idx="1"/>
          </p:nvPr>
        </p:nvSpPr>
        <p:spPr>
          <a:xfrm>
            <a:off x="762000" y="1798984"/>
            <a:ext cx="6546575" cy="4355128"/>
          </a:xfrm>
        </p:spPr>
        <p:txBody>
          <a:bodyPr>
            <a:normAutofit/>
          </a:bodyPr>
          <a:lstStyle/>
          <a:p>
            <a:pPr algn="l" fontAlgn="base"/>
            <a:r>
              <a:rPr lang="en-US" sz="2000" b="0" i="0" dirty="0">
                <a:solidFill>
                  <a:srgbClr val="161616"/>
                </a:solidFill>
                <a:effectLst/>
                <a:latin typeface="Calibri "/>
              </a:rPr>
              <a:t>This view helps you to confirm your data structure selections, and shows the actual values for the first subject. Note that though you specified </a:t>
            </a:r>
            <a:r>
              <a:rPr lang="en-US" sz="2000" b="0" i="1" dirty="0">
                <a:solidFill>
                  <a:srgbClr val="161616"/>
                </a:solidFill>
                <a:effectLst/>
                <a:latin typeface="Calibri "/>
              </a:rPr>
              <a:t>Student ID </a:t>
            </a:r>
            <a:r>
              <a:rPr lang="en-US" sz="2000" b="0" i="0" dirty="0">
                <a:solidFill>
                  <a:srgbClr val="161616"/>
                </a:solidFill>
                <a:effectLst/>
                <a:latin typeface="Calibri "/>
              </a:rPr>
              <a:t>on the data structure tab, it is not displayed in the table because it is not used in the model, either as a subject specification in a random effect block or for repeated measures (there are no repeated measures in the model at all). The purpose of specifying </a:t>
            </a:r>
            <a:r>
              <a:rPr lang="en-US" sz="2000" b="0" i="1" dirty="0">
                <a:solidFill>
                  <a:srgbClr val="161616"/>
                </a:solidFill>
                <a:effectLst/>
                <a:latin typeface="Calibri "/>
              </a:rPr>
              <a:t>Student ID </a:t>
            </a:r>
            <a:r>
              <a:rPr lang="en-US" sz="2000" b="0" i="0" dirty="0">
                <a:solidFill>
                  <a:srgbClr val="161616"/>
                </a:solidFill>
                <a:effectLst/>
                <a:latin typeface="Calibri "/>
              </a:rPr>
              <a:t>as a subject in the dialog is largely for the automatic creation of the random effect blocks that use </a:t>
            </a:r>
            <a:r>
              <a:rPr lang="en-US" sz="2000" b="0" i="1" dirty="0">
                <a:solidFill>
                  <a:srgbClr val="161616"/>
                </a:solidFill>
                <a:effectLst/>
                <a:latin typeface="Calibri "/>
              </a:rPr>
              <a:t>school </a:t>
            </a:r>
            <a:r>
              <a:rPr lang="en-US" sz="2000" b="0" i="0" dirty="0">
                <a:solidFill>
                  <a:srgbClr val="161616"/>
                </a:solidFill>
                <a:effectLst/>
                <a:latin typeface="Calibri "/>
              </a:rPr>
              <a:t>and </a:t>
            </a:r>
            <a:r>
              <a:rPr lang="en-US" sz="2000" b="0" i="1" dirty="0">
                <a:solidFill>
                  <a:srgbClr val="161616"/>
                </a:solidFill>
                <a:effectLst/>
                <a:latin typeface="Calibri "/>
              </a:rPr>
              <a:t>school*classroom </a:t>
            </a:r>
            <a:r>
              <a:rPr lang="en-US" sz="2000" b="0" i="0" dirty="0">
                <a:solidFill>
                  <a:srgbClr val="161616"/>
                </a:solidFill>
                <a:effectLst/>
                <a:latin typeface="Calibri "/>
              </a:rPr>
              <a:t>for subject effects, and because it is natural to think of each student as an individual subject in the study.</a:t>
            </a:r>
          </a:p>
        </p:txBody>
      </p:sp>
      <p:sp>
        <p:nvSpPr>
          <p:cNvPr id="20" name="Rectangle 19">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C72C1FFA-8396-1F9D-297F-05EFB2B51515}"/>
              </a:ext>
            </a:extLst>
          </p:cNvPr>
          <p:cNvPicPr>
            <a:picLocks noChangeAspect="1"/>
          </p:cNvPicPr>
          <p:nvPr/>
        </p:nvPicPr>
        <p:blipFill>
          <a:blip r:embed="rId2"/>
          <a:stretch>
            <a:fillRect/>
          </a:stretch>
        </p:blipFill>
        <p:spPr>
          <a:xfrm>
            <a:off x="8187259" y="842824"/>
            <a:ext cx="3126056" cy="5167037"/>
          </a:xfrm>
          <a:prstGeom prst="rect">
            <a:avLst/>
          </a:prstGeom>
        </p:spPr>
      </p:pic>
    </p:spTree>
    <p:extLst>
      <p:ext uri="{BB962C8B-B14F-4D97-AF65-F5344CB8AC3E}">
        <p14:creationId xmlns:p14="http://schemas.microsoft.com/office/powerpoint/2010/main" val="2405849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with dots and numbers&#10;&#10;Description automatically generated">
            <a:extLst>
              <a:ext uri="{FF2B5EF4-FFF2-40B4-BE49-F238E27FC236}">
                <a16:creationId xmlns:a16="http://schemas.microsoft.com/office/drawing/2014/main" id="{53216086-8466-4345-A1D9-8E50E3577954}"/>
              </a:ext>
            </a:extLst>
          </p:cNvPr>
          <p:cNvPicPr>
            <a:picLocks noChangeAspect="1"/>
          </p:cNvPicPr>
          <p:nvPr/>
        </p:nvPicPr>
        <p:blipFill>
          <a:blip r:embed="rId2"/>
          <a:stretch>
            <a:fillRect/>
          </a:stretch>
        </p:blipFill>
        <p:spPr>
          <a:xfrm>
            <a:off x="6541053" y="1336146"/>
            <a:ext cx="4777381" cy="40129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D344-57CF-0011-B52B-40FAA3A506A7}"/>
              </a:ext>
            </a:extLst>
          </p:cNvPr>
          <p:cNvSpPr>
            <a:spLocks noGrp="1"/>
          </p:cNvSpPr>
          <p:nvPr>
            <p:ph type="title"/>
          </p:nvPr>
        </p:nvSpPr>
        <p:spPr>
          <a:xfrm>
            <a:off x="838201" y="479493"/>
            <a:ext cx="6751748" cy="1325563"/>
          </a:xfrm>
        </p:spPr>
        <p:txBody>
          <a:bodyPr>
            <a:normAutofit/>
          </a:bodyPr>
          <a:lstStyle/>
          <a:p>
            <a:r>
              <a:rPr lang="en-GB" b="0" i="0" dirty="0">
                <a:solidFill>
                  <a:srgbClr val="161616"/>
                </a:solidFill>
                <a:effectLst/>
              </a:rPr>
              <a:t>Predicted by Observed</a:t>
            </a:r>
            <a:endParaRPr lang="en-GB" dirty="0"/>
          </a:p>
        </p:txBody>
      </p:sp>
      <p:sp>
        <p:nvSpPr>
          <p:cNvPr id="9" name="Content Placeholder 8">
            <a:extLst>
              <a:ext uri="{FF2B5EF4-FFF2-40B4-BE49-F238E27FC236}">
                <a16:creationId xmlns:a16="http://schemas.microsoft.com/office/drawing/2014/main" id="{1FCBE6FA-A5C9-D63B-73E0-957D59B89259}"/>
              </a:ext>
            </a:extLst>
          </p:cNvPr>
          <p:cNvSpPr>
            <a:spLocks noGrp="1"/>
          </p:cNvSpPr>
          <p:nvPr>
            <p:ph idx="1"/>
          </p:nvPr>
        </p:nvSpPr>
        <p:spPr>
          <a:xfrm>
            <a:off x="838201" y="1984443"/>
            <a:ext cx="5257800" cy="4192520"/>
          </a:xfrm>
        </p:spPr>
        <p:txBody>
          <a:bodyPr>
            <a:normAutofit/>
          </a:bodyPr>
          <a:lstStyle/>
          <a:p>
            <a:pPr algn="l" fontAlgn="base"/>
            <a:r>
              <a:rPr lang="en-US" b="0" i="0" dirty="0">
                <a:solidFill>
                  <a:srgbClr val="161616"/>
                </a:solidFill>
                <a:effectLst/>
                <a:latin typeface="Calibri "/>
              </a:rPr>
              <a:t>The points lie near the diagonal, which means that no records are fit badly by the model.</a:t>
            </a:r>
          </a:p>
          <a:p>
            <a:pPr marL="0" indent="0">
              <a:buNone/>
            </a:pPr>
            <a:br>
              <a:rPr lang="en-US" dirty="0"/>
            </a:br>
            <a:endParaRPr lang="en-US" dirty="0"/>
          </a:p>
        </p:txBody>
      </p:sp>
    </p:spTree>
    <p:extLst>
      <p:ext uri="{BB962C8B-B14F-4D97-AF65-F5344CB8AC3E}">
        <p14:creationId xmlns:p14="http://schemas.microsoft.com/office/powerpoint/2010/main" val="369425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3396D3-EE8C-B798-7239-D1A6E2DFB803}"/>
              </a:ext>
            </a:extLst>
          </p:cNvPr>
          <p:cNvSpPr>
            <a:spLocks noGrp="1"/>
          </p:cNvSpPr>
          <p:nvPr>
            <p:ph type="title"/>
          </p:nvPr>
        </p:nvSpPr>
        <p:spPr>
          <a:xfrm>
            <a:off x="1137034" y="609599"/>
            <a:ext cx="5338194" cy="798787"/>
          </a:xfrm>
        </p:spPr>
        <p:txBody>
          <a:bodyPr>
            <a:normAutofit/>
          </a:bodyPr>
          <a:lstStyle/>
          <a:p>
            <a:r>
              <a:rPr lang="en-GB" b="0" i="0" dirty="0">
                <a:effectLst/>
              </a:rPr>
              <a:t>Fixed Effects</a:t>
            </a:r>
            <a:endParaRPr lang="en-GB" dirty="0"/>
          </a:p>
        </p:txBody>
      </p:sp>
      <p:sp>
        <p:nvSpPr>
          <p:cNvPr id="27" name="Content Placeholder 8">
            <a:extLst>
              <a:ext uri="{FF2B5EF4-FFF2-40B4-BE49-F238E27FC236}">
                <a16:creationId xmlns:a16="http://schemas.microsoft.com/office/drawing/2014/main" id="{A1DFE4BE-D7F3-163E-82AA-F28168875A0F}"/>
              </a:ext>
            </a:extLst>
          </p:cNvPr>
          <p:cNvSpPr>
            <a:spLocks noGrp="1"/>
          </p:cNvSpPr>
          <p:nvPr>
            <p:ph idx="1"/>
          </p:nvPr>
        </p:nvSpPr>
        <p:spPr>
          <a:xfrm>
            <a:off x="520090" y="1408387"/>
            <a:ext cx="7059090" cy="4769130"/>
          </a:xfrm>
        </p:spPr>
        <p:txBody>
          <a:bodyPr>
            <a:normAutofit/>
          </a:bodyPr>
          <a:lstStyle/>
          <a:p>
            <a:r>
              <a:rPr lang="en-US" sz="2000" b="0" i="0" dirty="0">
                <a:effectLst/>
              </a:rPr>
              <a:t>This is a visualization of the traditional tests of fixed effects table. The effects are ordered from top to bottom in the order in which they were specified on the Fixed Effects settings, and the thickness of each connecting line is based on the statistical significance of the effect. Note that this view displays field names rather than field labels because, under the assumption that field labels will generally be longer than field names, displaying labels for interactions and nested effects would quickly become unwieldy.</a:t>
            </a:r>
          </a:p>
          <a:p>
            <a:r>
              <a:rPr lang="en-US" sz="2000" b="0" i="0" dirty="0">
                <a:solidFill>
                  <a:srgbClr val="161616"/>
                </a:solidFill>
                <a:effectLst/>
              </a:rPr>
              <a:t>This is the traditional tests of fixed effects table for the overall model and individual effects. The model, and all effects except </a:t>
            </a:r>
            <a:r>
              <a:rPr lang="en-US" sz="2000" b="0" i="1" dirty="0" err="1">
                <a:solidFill>
                  <a:srgbClr val="161616"/>
                </a:solidFill>
                <a:effectLst/>
              </a:rPr>
              <a:t>n_student</a:t>
            </a:r>
            <a:r>
              <a:rPr lang="en-US" sz="2000" b="0" i="1" dirty="0">
                <a:solidFill>
                  <a:srgbClr val="161616"/>
                </a:solidFill>
                <a:effectLst/>
              </a:rPr>
              <a:t> (Number of students in the classroom)</a:t>
            </a:r>
            <a:r>
              <a:rPr lang="en-US" sz="2000" b="0" i="0" dirty="0">
                <a:solidFill>
                  <a:srgbClr val="161616"/>
                </a:solidFill>
                <a:effectLst/>
              </a:rPr>
              <a:t>, appear to be statistically significant.</a:t>
            </a:r>
            <a:endParaRPr lang="en-US" sz="2000" dirty="0"/>
          </a:p>
          <a:p>
            <a:endParaRPr lang="en-US" sz="1900" dirty="0"/>
          </a:p>
        </p:txBody>
      </p:sp>
      <p:pic>
        <p:nvPicPr>
          <p:cNvPr id="6" name="Content Placeholder 4" descr="A screenshot of a computer&#10;&#10;Description automatically generated">
            <a:extLst>
              <a:ext uri="{FF2B5EF4-FFF2-40B4-BE49-F238E27FC236}">
                <a16:creationId xmlns:a16="http://schemas.microsoft.com/office/drawing/2014/main" id="{DD37D15A-10F5-1529-2EAD-DFAEB7383432}"/>
              </a:ext>
            </a:extLst>
          </p:cNvPr>
          <p:cNvPicPr>
            <a:picLocks noChangeAspect="1"/>
          </p:cNvPicPr>
          <p:nvPr/>
        </p:nvPicPr>
        <p:blipFill rotWithShape="1">
          <a:blip r:embed="rId2"/>
          <a:srcRect r="-2" b="15461"/>
          <a:stretch/>
        </p:blipFill>
        <p:spPr>
          <a:xfrm>
            <a:off x="7855945" y="238308"/>
            <a:ext cx="3066778" cy="3757352"/>
          </a:xfrm>
          <a:prstGeom prst="rect">
            <a:avLst/>
          </a:prstGeom>
        </p:spPr>
      </p:pic>
      <p:pic>
        <p:nvPicPr>
          <p:cNvPr id="5" name="Content Placeholder 4" descr="A diagram of a graph&#10;&#10;Description automatically generated">
            <a:extLst>
              <a:ext uri="{FF2B5EF4-FFF2-40B4-BE49-F238E27FC236}">
                <a16:creationId xmlns:a16="http://schemas.microsoft.com/office/drawing/2014/main" id="{7A831351-755B-4F83-FD8C-86C267D95C9B}"/>
              </a:ext>
            </a:extLst>
          </p:cNvPr>
          <p:cNvPicPr>
            <a:picLocks noChangeAspect="1"/>
          </p:cNvPicPr>
          <p:nvPr/>
        </p:nvPicPr>
        <p:blipFill>
          <a:blip r:embed="rId3"/>
          <a:stretch>
            <a:fillRect/>
          </a:stretch>
        </p:blipFill>
        <p:spPr>
          <a:xfrm>
            <a:off x="7767223" y="3601878"/>
            <a:ext cx="3432265" cy="2445489"/>
          </a:xfrm>
          <a:prstGeom prst="rect">
            <a:avLst/>
          </a:prstGeom>
        </p:spPr>
      </p:pic>
    </p:spTree>
    <p:extLst>
      <p:ext uri="{BB962C8B-B14F-4D97-AF65-F5344CB8AC3E}">
        <p14:creationId xmlns:p14="http://schemas.microsoft.com/office/powerpoint/2010/main" val="3569646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21F180-80E2-F84B-FD5A-E9C5E26FBC08}"/>
              </a:ext>
            </a:extLst>
          </p:cNvPr>
          <p:cNvSpPr>
            <a:spLocks noGrp="1"/>
          </p:cNvSpPr>
          <p:nvPr>
            <p:ph type="title"/>
          </p:nvPr>
        </p:nvSpPr>
        <p:spPr>
          <a:xfrm>
            <a:off x="1137034" y="609599"/>
            <a:ext cx="5338194" cy="798787"/>
          </a:xfrm>
        </p:spPr>
        <p:txBody>
          <a:bodyPr>
            <a:normAutofit/>
          </a:bodyPr>
          <a:lstStyle/>
          <a:p>
            <a:r>
              <a:rPr lang="en-GB" b="0" i="0" dirty="0">
                <a:solidFill>
                  <a:srgbClr val="161616"/>
                </a:solidFill>
                <a:effectLst/>
              </a:rPr>
              <a:t>Fixed Coefficients</a:t>
            </a:r>
            <a:endParaRPr lang="en-GB" dirty="0"/>
          </a:p>
        </p:txBody>
      </p:sp>
      <p:sp>
        <p:nvSpPr>
          <p:cNvPr id="9" name="Content Placeholder 8">
            <a:extLst>
              <a:ext uri="{FF2B5EF4-FFF2-40B4-BE49-F238E27FC236}">
                <a16:creationId xmlns:a16="http://schemas.microsoft.com/office/drawing/2014/main" id="{006AC1F7-2357-47B6-4794-5752D7615CF2}"/>
              </a:ext>
            </a:extLst>
          </p:cNvPr>
          <p:cNvSpPr>
            <a:spLocks noGrp="1"/>
          </p:cNvSpPr>
          <p:nvPr>
            <p:ph idx="1"/>
          </p:nvPr>
        </p:nvSpPr>
        <p:spPr>
          <a:xfrm>
            <a:off x="541612" y="1639615"/>
            <a:ext cx="6839689" cy="4537902"/>
          </a:xfrm>
        </p:spPr>
        <p:txBody>
          <a:bodyPr>
            <a:normAutofit fontScale="92500" lnSpcReduction="10000"/>
          </a:bodyPr>
          <a:lstStyle/>
          <a:p>
            <a:pPr algn="l" fontAlgn="base"/>
            <a:r>
              <a:rPr lang="en-US" sz="1800" b="0" i="0" dirty="0">
                <a:solidFill>
                  <a:srgbClr val="161616"/>
                </a:solidFill>
                <a:effectLst/>
                <a:latin typeface="Calibri "/>
              </a:rPr>
              <a:t>This is the traditional parameter estimates table for the overall model and individual effects. The coefficients show the relationship of each model parameter to </a:t>
            </a:r>
            <a:r>
              <a:rPr lang="en-US" sz="1800" b="0" i="1" dirty="0">
                <a:solidFill>
                  <a:srgbClr val="161616"/>
                </a:solidFill>
                <a:effectLst/>
                <a:latin typeface="Calibri "/>
              </a:rPr>
              <a:t>Post-test</a:t>
            </a:r>
            <a:r>
              <a:rPr lang="en-US" sz="1800" b="0" i="0" dirty="0">
                <a:solidFill>
                  <a:srgbClr val="161616"/>
                </a:solidFill>
                <a:effectLst/>
                <a:latin typeface="Calibri "/>
              </a:rPr>
              <a:t> score. For a continuous field, the coefficient is the expected change in test score for a unit increase in the value of the continuous field. For example, the value of 0.001 for </a:t>
            </a:r>
            <a:r>
              <a:rPr lang="en-US" sz="1800" b="0" i="1" dirty="0" err="1">
                <a:solidFill>
                  <a:srgbClr val="161616"/>
                </a:solidFill>
                <a:effectLst/>
                <a:latin typeface="Calibri "/>
              </a:rPr>
              <a:t>n_student</a:t>
            </a:r>
            <a:r>
              <a:rPr lang="en-US" sz="1800" b="0" i="1" dirty="0">
                <a:solidFill>
                  <a:srgbClr val="161616"/>
                </a:solidFill>
                <a:effectLst/>
                <a:latin typeface="Calibri "/>
              </a:rPr>
              <a:t> (Number of students in the classroom)</a:t>
            </a:r>
            <a:r>
              <a:rPr lang="en-US" sz="1800" b="0" i="0" dirty="0">
                <a:solidFill>
                  <a:srgbClr val="161616"/>
                </a:solidFill>
                <a:effectLst/>
                <a:latin typeface="Calibri "/>
              </a:rPr>
              <a:t> means that, all other things being equal, we would expect the test score of a student in a classroom with 16 students to be 0.001 points higher than the score of a student in a classroom with 15 students.</a:t>
            </a:r>
          </a:p>
          <a:p>
            <a:pPr algn="l" fontAlgn="base"/>
            <a:r>
              <a:rPr lang="en-US" sz="1800" b="0" i="0" dirty="0">
                <a:solidFill>
                  <a:srgbClr val="161616"/>
                </a:solidFill>
                <a:effectLst/>
                <a:latin typeface="Calibri "/>
              </a:rPr>
              <a:t>For the categorical fields in this model, the coefficient is the expected change in test score relative to the </a:t>
            </a:r>
            <a:r>
              <a:rPr lang="en-US" sz="1800" b="1" i="0" dirty="0">
                <a:solidFill>
                  <a:srgbClr val="161616"/>
                </a:solidFill>
                <a:effectLst/>
                <a:latin typeface="Calibri "/>
              </a:rPr>
              <a:t>reference category </a:t>
            </a:r>
            <a:r>
              <a:rPr lang="en-US" sz="1800" b="0" i="0" dirty="0">
                <a:solidFill>
                  <a:srgbClr val="161616"/>
                </a:solidFill>
                <a:effectLst/>
                <a:latin typeface="Calibri "/>
              </a:rPr>
              <a:t>of the categorical field. The reference category is the last (highest valued) category, marked as redundant (meaning that the parameter is equal to a linear combination of other parameters in the model), and its coefficient value is set to 0. For example, the reference category for </a:t>
            </a:r>
            <a:r>
              <a:rPr lang="en-US" sz="1800" b="0" i="1" dirty="0" err="1">
                <a:solidFill>
                  <a:srgbClr val="161616"/>
                </a:solidFill>
                <a:effectLst/>
                <a:latin typeface="Calibri "/>
              </a:rPr>
              <a:t>school_setting</a:t>
            </a:r>
            <a:r>
              <a:rPr lang="en-US" sz="1800" b="0" i="1" dirty="0">
                <a:solidFill>
                  <a:srgbClr val="161616"/>
                </a:solidFill>
                <a:effectLst/>
                <a:latin typeface="Calibri "/>
              </a:rPr>
              <a:t> (School setting)</a:t>
            </a:r>
            <a:r>
              <a:rPr lang="en-US" sz="1800" b="0" i="0" dirty="0">
                <a:solidFill>
                  <a:srgbClr val="161616"/>
                </a:solidFill>
                <a:effectLst/>
                <a:latin typeface="Calibri "/>
              </a:rPr>
              <a:t> is </a:t>
            </a:r>
            <a:r>
              <a:rPr lang="en-US" sz="1800" b="0" i="1" dirty="0" err="1">
                <a:solidFill>
                  <a:srgbClr val="161616"/>
                </a:solidFill>
                <a:effectLst/>
                <a:latin typeface="Calibri "/>
              </a:rPr>
              <a:t>school_setting</a:t>
            </a:r>
            <a:r>
              <a:rPr lang="en-US" sz="1800" b="0" i="1" dirty="0">
                <a:solidFill>
                  <a:srgbClr val="161616"/>
                </a:solidFill>
                <a:effectLst/>
                <a:latin typeface="Calibri "/>
              </a:rPr>
              <a:t>=3 </a:t>
            </a:r>
            <a:r>
              <a:rPr lang="en-US" sz="1800" b="0" i="0" dirty="0">
                <a:solidFill>
                  <a:srgbClr val="161616"/>
                </a:solidFill>
                <a:effectLst/>
                <a:latin typeface="Calibri "/>
              </a:rPr>
              <a:t>, and the value of 4.724 for </a:t>
            </a:r>
            <a:r>
              <a:rPr lang="en-US" sz="1800" b="0" i="1" dirty="0" err="1">
                <a:solidFill>
                  <a:srgbClr val="161616"/>
                </a:solidFill>
                <a:effectLst/>
                <a:latin typeface="Calibri "/>
              </a:rPr>
              <a:t>school_setting</a:t>
            </a:r>
            <a:r>
              <a:rPr lang="en-US" sz="1800" b="0" i="1" dirty="0">
                <a:solidFill>
                  <a:srgbClr val="161616"/>
                </a:solidFill>
                <a:effectLst/>
                <a:latin typeface="Calibri "/>
              </a:rPr>
              <a:t>=2 </a:t>
            </a:r>
            <a:r>
              <a:rPr lang="en-US" sz="1800" b="0" i="0" dirty="0">
                <a:solidFill>
                  <a:srgbClr val="161616"/>
                </a:solidFill>
                <a:effectLst/>
                <a:latin typeface="Calibri "/>
              </a:rPr>
              <a:t>means that, all other things being equal, we would expect the test score of a student at a suburban school to be 4.724 points higher than a student at a rural school.</a:t>
            </a:r>
          </a:p>
          <a:p>
            <a:endParaRPr lang="en-US" sz="2000" dirty="0"/>
          </a:p>
        </p:txBody>
      </p:sp>
      <p:pic>
        <p:nvPicPr>
          <p:cNvPr id="7" name="Picture 6" descr="A screenshot of a computer&#10;&#10;Description automatically generated">
            <a:extLst>
              <a:ext uri="{FF2B5EF4-FFF2-40B4-BE49-F238E27FC236}">
                <a16:creationId xmlns:a16="http://schemas.microsoft.com/office/drawing/2014/main" id="{C335C5D7-55A1-91F3-DD36-168AE456A397}"/>
              </a:ext>
            </a:extLst>
          </p:cNvPr>
          <p:cNvPicPr>
            <a:picLocks noChangeAspect="1"/>
          </p:cNvPicPr>
          <p:nvPr/>
        </p:nvPicPr>
        <p:blipFill>
          <a:blip r:embed="rId2"/>
          <a:stretch>
            <a:fillRect/>
          </a:stretch>
        </p:blipFill>
        <p:spPr>
          <a:xfrm>
            <a:off x="8434853" y="834656"/>
            <a:ext cx="2097006" cy="2445489"/>
          </a:xfrm>
          <a:prstGeom prst="rect">
            <a:avLst/>
          </a:prstGeom>
        </p:spPr>
      </p:pic>
      <p:pic>
        <p:nvPicPr>
          <p:cNvPr id="5" name="Content Placeholder 4" descr="A diagram with a graph and text&#10;&#10;Description automatically generated with medium confidence">
            <a:extLst>
              <a:ext uri="{FF2B5EF4-FFF2-40B4-BE49-F238E27FC236}">
                <a16:creationId xmlns:a16="http://schemas.microsoft.com/office/drawing/2014/main" id="{D2DD275A-80A2-E452-74D6-A7ADE016E499}"/>
              </a:ext>
            </a:extLst>
          </p:cNvPr>
          <p:cNvPicPr>
            <a:picLocks noChangeAspect="1"/>
          </p:cNvPicPr>
          <p:nvPr/>
        </p:nvPicPr>
        <p:blipFill>
          <a:blip r:embed="rId3"/>
          <a:stretch>
            <a:fillRect/>
          </a:stretch>
        </p:blipFill>
        <p:spPr>
          <a:xfrm>
            <a:off x="8023362" y="3601878"/>
            <a:ext cx="2919987" cy="2445489"/>
          </a:xfrm>
          <a:prstGeom prst="rect">
            <a:avLst/>
          </a:prstGeom>
        </p:spPr>
      </p:pic>
    </p:spTree>
    <p:extLst>
      <p:ext uri="{BB962C8B-B14F-4D97-AF65-F5344CB8AC3E}">
        <p14:creationId xmlns:p14="http://schemas.microsoft.com/office/powerpoint/2010/main" val="12337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D868-B880-A839-D0CC-50524B6014B9}"/>
              </a:ext>
            </a:extLst>
          </p:cNvPr>
          <p:cNvSpPr>
            <a:spLocks noGrp="1"/>
          </p:cNvSpPr>
          <p:nvPr>
            <p:ph type="title"/>
          </p:nvPr>
        </p:nvSpPr>
        <p:spPr>
          <a:xfrm>
            <a:off x="838200" y="365125"/>
            <a:ext cx="10515600" cy="1145623"/>
          </a:xfrm>
        </p:spPr>
        <p:txBody>
          <a:bodyPr>
            <a:normAutofit/>
          </a:bodyPr>
          <a:lstStyle/>
          <a:p>
            <a:r>
              <a:rPr lang="en-US" sz="3600" dirty="0"/>
              <a:t>Example in R (</a:t>
            </a:r>
            <a:r>
              <a:rPr lang="en-GB" sz="3600" b="0" i="0" dirty="0">
                <a:solidFill>
                  <a:srgbClr val="333333"/>
                </a:solidFill>
                <a:effectLst/>
              </a:rPr>
              <a:t>Standard linear regression</a:t>
            </a:r>
            <a:r>
              <a:rPr lang="en-US" sz="3600" dirty="0"/>
              <a:t>)</a:t>
            </a:r>
            <a:endParaRPr lang="en-GB" sz="3600" dirty="0"/>
          </a:p>
        </p:txBody>
      </p:sp>
      <p:sp>
        <p:nvSpPr>
          <p:cNvPr id="3" name="Content Placeholder 2">
            <a:extLst>
              <a:ext uri="{FF2B5EF4-FFF2-40B4-BE49-F238E27FC236}">
                <a16:creationId xmlns:a16="http://schemas.microsoft.com/office/drawing/2014/main" id="{CE9DE361-1A40-DB43-F00E-8549D625929E}"/>
              </a:ext>
            </a:extLst>
          </p:cNvPr>
          <p:cNvSpPr>
            <a:spLocks noGrp="1"/>
          </p:cNvSpPr>
          <p:nvPr>
            <p:ph idx="1"/>
          </p:nvPr>
        </p:nvSpPr>
        <p:spPr>
          <a:xfrm>
            <a:off x="838200" y="1371600"/>
            <a:ext cx="10515600" cy="4805363"/>
          </a:xfrm>
        </p:spPr>
        <p:txBody>
          <a:bodyPr>
            <a:normAutofit fontScale="47500" lnSpcReduction="20000"/>
          </a:bodyPr>
          <a:lstStyle/>
          <a:p>
            <a:pPr marL="0" indent="0">
              <a:buNone/>
            </a:pPr>
            <a:r>
              <a:rPr lang="en-GB" dirty="0"/>
              <a:t>library(</a:t>
            </a:r>
            <a:r>
              <a:rPr lang="en-GB" dirty="0" err="1"/>
              <a:t>tidyverse</a:t>
            </a:r>
            <a:r>
              <a:rPr lang="en-GB" dirty="0"/>
              <a:t>) </a:t>
            </a:r>
          </a:p>
          <a:p>
            <a:pPr marL="0" indent="0">
              <a:buNone/>
            </a:pPr>
            <a:r>
              <a:rPr lang="en-GB" dirty="0"/>
              <a:t># Load data</a:t>
            </a:r>
          </a:p>
          <a:p>
            <a:pPr marL="0" indent="0">
              <a:buNone/>
            </a:pPr>
            <a:r>
              <a:rPr lang="en-GB" dirty="0" err="1"/>
              <a:t>rikz_data</a:t>
            </a:r>
            <a:r>
              <a:rPr lang="en-GB" dirty="0"/>
              <a:t> &lt;- "https://uoftcoders.github.io/</a:t>
            </a:r>
            <a:r>
              <a:rPr lang="en-GB" dirty="0" err="1"/>
              <a:t>rcourse</a:t>
            </a:r>
            <a:r>
              <a:rPr lang="en-GB" dirty="0"/>
              <a:t>/data/rikz_data.txt"</a:t>
            </a:r>
          </a:p>
          <a:p>
            <a:pPr marL="0" indent="0">
              <a:buNone/>
            </a:pPr>
            <a:r>
              <a:rPr lang="en-GB" dirty="0" err="1"/>
              <a:t>download.file</a:t>
            </a:r>
            <a:r>
              <a:rPr lang="en-GB" dirty="0"/>
              <a:t>(</a:t>
            </a:r>
            <a:r>
              <a:rPr lang="en-GB" dirty="0" err="1"/>
              <a:t>rikz_data</a:t>
            </a:r>
            <a:r>
              <a:rPr lang="en-GB" dirty="0"/>
              <a:t>, "rikz_data.txt")</a:t>
            </a:r>
          </a:p>
          <a:p>
            <a:endParaRPr lang="en-GB" dirty="0"/>
          </a:p>
          <a:p>
            <a:pPr marL="0" indent="0">
              <a:buNone/>
            </a:pPr>
            <a:r>
              <a:rPr lang="en-GB" dirty="0" err="1"/>
              <a:t>rikz_data</a:t>
            </a:r>
            <a:r>
              <a:rPr lang="en-GB" dirty="0"/>
              <a:t> &lt;- </a:t>
            </a:r>
            <a:r>
              <a:rPr lang="en-GB" dirty="0" err="1"/>
              <a:t>read_delim</a:t>
            </a:r>
            <a:r>
              <a:rPr lang="en-GB" dirty="0"/>
              <a:t>("rikz_data.txt",</a:t>
            </a:r>
          </a:p>
          <a:p>
            <a:pPr marL="0" indent="0">
              <a:buNone/>
            </a:pPr>
            <a:r>
              <a:rPr lang="en-GB" dirty="0"/>
              <a:t>                         </a:t>
            </a:r>
            <a:r>
              <a:rPr lang="en-GB" dirty="0" err="1"/>
              <a:t>col_names</a:t>
            </a:r>
            <a:r>
              <a:rPr lang="en-GB" dirty="0"/>
              <a:t> = TRUE,</a:t>
            </a:r>
          </a:p>
          <a:p>
            <a:pPr marL="0" indent="0">
              <a:buNone/>
            </a:pPr>
            <a:r>
              <a:rPr lang="en-GB" dirty="0"/>
              <a:t>                         </a:t>
            </a:r>
            <a:r>
              <a:rPr lang="en-GB" dirty="0" err="1"/>
              <a:t>delim</a:t>
            </a:r>
            <a:r>
              <a:rPr lang="en-GB" dirty="0"/>
              <a:t> = "\t")</a:t>
            </a:r>
          </a:p>
          <a:p>
            <a:pPr marL="0" indent="0">
              <a:buNone/>
            </a:pPr>
            <a:r>
              <a:rPr lang="en-US" dirty="0" err="1"/>
              <a:t>rikz_data</a:t>
            </a:r>
            <a:r>
              <a:rPr lang="en-US" dirty="0"/>
              <a:t> &lt;- </a:t>
            </a:r>
            <a:r>
              <a:rPr lang="en-US" dirty="0" err="1"/>
              <a:t>rikz_data</a:t>
            </a:r>
            <a:r>
              <a:rPr lang="en-US" dirty="0"/>
              <a:t> %&gt;% </a:t>
            </a:r>
          </a:p>
          <a:p>
            <a:pPr marL="0" indent="0">
              <a:buNone/>
            </a:pPr>
            <a:r>
              <a:rPr lang="en-US" dirty="0"/>
              <a:t>    mutate(Beach = </a:t>
            </a:r>
            <a:r>
              <a:rPr lang="en-US" dirty="0" err="1"/>
              <a:t>as.factor</a:t>
            </a:r>
            <a:r>
              <a:rPr lang="en-US" dirty="0"/>
              <a:t>(Beach))</a:t>
            </a:r>
          </a:p>
          <a:p>
            <a:pPr marL="0" indent="0">
              <a:buNone/>
            </a:pPr>
            <a:endParaRPr lang="en-US" dirty="0"/>
          </a:p>
          <a:p>
            <a:pPr marL="0" indent="0">
              <a:buNone/>
            </a:pPr>
            <a:r>
              <a:rPr lang="en-US" dirty="0"/>
              <a:t># Examine structure of the </a:t>
            </a:r>
            <a:r>
              <a:rPr lang="en-US" dirty="0" err="1"/>
              <a:t>dataframe</a:t>
            </a:r>
            <a:r>
              <a:rPr lang="en-US" dirty="0"/>
              <a:t> and view first 5 columns</a:t>
            </a:r>
          </a:p>
          <a:p>
            <a:pPr marL="0" indent="0">
              <a:buNone/>
            </a:pPr>
            <a:r>
              <a:rPr lang="en-US" dirty="0"/>
              <a:t>str(</a:t>
            </a:r>
            <a:r>
              <a:rPr lang="en-US" dirty="0" err="1"/>
              <a:t>rikz_data</a:t>
            </a:r>
            <a:r>
              <a:rPr lang="en-US" dirty="0"/>
              <a:t>)</a:t>
            </a:r>
          </a:p>
          <a:p>
            <a:pPr marL="0" indent="0">
              <a:buNone/>
            </a:pPr>
            <a:endParaRPr lang="en-US" dirty="0"/>
          </a:p>
          <a:p>
            <a:pPr marL="0" indent="0">
              <a:buNone/>
            </a:pPr>
            <a:r>
              <a:rPr lang="en-US" dirty="0"/>
              <a:t># Run basic linear model using all of the data.</a:t>
            </a:r>
          </a:p>
          <a:p>
            <a:pPr marL="0" indent="0">
              <a:buNone/>
            </a:pPr>
            <a:r>
              <a:rPr lang="en-US" dirty="0" err="1"/>
              <a:t>basic.lm</a:t>
            </a:r>
            <a:r>
              <a:rPr lang="en-US" dirty="0"/>
              <a:t> &lt;- </a:t>
            </a:r>
            <a:r>
              <a:rPr lang="en-US" dirty="0" err="1"/>
              <a:t>lm</a:t>
            </a:r>
            <a:r>
              <a:rPr lang="en-US" dirty="0"/>
              <a:t>(Richness~ NAP, data = </a:t>
            </a:r>
            <a:r>
              <a:rPr lang="en-US" dirty="0" err="1"/>
              <a:t>rikz_data</a:t>
            </a:r>
            <a:r>
              <a:rPr lang="en-US" dirty="0"/>
              <a:t>)</a:t>
            </a:r>
          </a:p>
          <a:p>
            <a:pPr marL="0" indent="0">
              <a:buNone/>
            </a:pPr>
            <a:r>
              <a:rPr lang="en-US" dirty="0"/>
              <a:t>summary(</a:t>
            </a:r>
            <a:r>
              <a:rPr lang="en-US" dirty="0" err="1"/>
              <a:t>basic.lm</a:t>
            </a:r>
            <a:r>
              <a:rPr lang="en-US" dirty="0"/>
              <a:t>)</a:t>
            </a:r>
            <a:endParaRPr lang="en-GB" dirty="0"/>
          </a:p>
        </p:txBody>
      </p:sp>
    </p:spTree>
    <p:extLst>
      <p:ext uri="{BB962C8B-B14F-4D97-AF65-F5344CB8AC3E}">
        <p14:creationId xmlns:p14="http://schemas.microsoft.com/office/powerpoint/2010/main" val="1182294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AEC20-E667-039E-F257-94902AF04EF4}"/>
              </a:ext>
            </a:extLst>
          </p:cNvPr>
          <p:cNvSpPr>
            <a:spLocks noGrp="1"/>
          </p:cNvSpPr>
          <p:nvPr>
            <p:ph type="title"/>
          </p:nvPr>
        </p:nvSpPr>
        <p:spPr>
          <a:xfrm>
            <a:off x="1137034" y="609599"/>
            <a:ext cx="6463301" cy="1322888"/>
          </a:xfrm>
        </p:spPr>
        <p:txBody>
          <a:bodyPr>
            <a:normAutofit/>
          </a:bodyPr>
          <a:lstStyle/>
          <a:p>
            <a:r>
              <a:rPr lang="en-GB" b="0" i="0">
                <a:effectLst/>
                <a:latin typeface="IBM Plex Sans" panose="020B0503050203000203" pitchFamily="34" charset="0"/>
              </a:rPr>
              <a:t>Covariance Parameters</a:t>
            </a:r>
            <a:endParaRPr lang="en-GB"/>
          </a:p>
        </p:txBody>
      </p:sp>
      <p:sp>
        <p:nvSpPr>
          <p:cNvPr id="51" name="Freeform: Shape 50">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Content Placeholder 8">
            <a:extLst>
              <a:ext uri="{FF2B5EF4-FFF2-40B4-BE49-F238E27FC236}">
                <a16:creationId xmlns:a16="http://schemas.microsoft.com/office/drawing/2014/main" id="{72B6AFFD-5D40-2A00-2D95-69D97B33C792}"/>
              </a:ext>
            </a:extLst>
          </p:cNvPr>
          <p:cNvSpPr>
            <a:spLocks noGrp="1"/>
          </p:cNvSpPr>
          <p:nvPr>
            <p:ph idx="1"/>
          </p:nvPr>
        </p:nvSpPr>
        <p:spPr>
          <a:xfrm>
            <a:off x="472966" y="1817783"/>
            <a:ext cx="7602076" cy="4677610"/>
          </a:xfrm>
        </p:spPr>
        <p:txBody>
          <a:bodyPr>
            <a:noAutofit/>
          </a:bodyPr>
          <a:lstStyle/>
          <a:p>
            <a:r>
              <a:rPr lang="en-US" sz="1800" b="0" i="0" dirty="0">
                <a:effectLst/>
                <a:latin typeface="Calibri "/>
              </a:rPr>
              <a:t>This view displays the covariance parameter estimates and related statistics for residual and random effects. The residual (</a:t>
            </a:r>
            <a:r>
              <a:rPr lang="en-US" sz="1800" b="1" i="0" dirty="0">
                <a:effectLst/>
                <a:latin typeface="Calibri "/>
              </a:rPr>
              <a:t>R</a:t>
            </a:r>
            <a:r>
              <a:rPr lang="en-US" sz="1800" b="0" i="0" dirty="0">
                <a:effectLst/>
                <a:latin typeface="Calibri "/>
              </a:rPr>
              <a:t>) covariance parameters are shown by default. There are no repeated measures, so there is a single variance estimate for the residuals.</a:t>
            </a:r>
          </a:p>
          <a:p>
            <a:r>
              <a:rPr lang="en-US" sz="1800" b="0" i="0" dirty="0">
                <a:solidFill>
                  <a:srgbClr val="161616"/>
                </a:solidFill>
                <a:effectLst/>
                <a:latin typeface="Calibri "/>
              </a:rPr>
              <a:t>This is the variance estimate for the intercept of the random effect with </a:t>
            </a:r>
            <a:r>
              <a:rPr lang="en-US" sz="1800" b="0" i="1" dirty="0">
                <a:solidFill>
                  <a:srgbClr val="161616"/>
                </a:solidFill>
                <a:effectLst/>
                <a:latin typeface="Calibri "/>
              </a:rPr>
              <a:t>school </a:t>
            </a:r>
            <a:r>
              <a:rPr lang="en-US" sz="1800" b="0" i="0" dirty="0">
                <a:solidFill>
                  <a:srgbClr val="161616"/>
                </a:solidFill>
                <a:effectLst/>
                <a:latin typeface="Calibri "/>
              </a:rPr>
              <a:t>defining subjects, and is a measure of the between-school variation. The estimate is large relative to the residual variance and (looking ahead) the variance for Block 2, suggesting that most of the variability in test scores that is not explained by the fixed effects can be explained by school-to-school variation, but the standard error is also large, so there is a lot of uncertainty concerning the actual size of this effect.</a:t>
            </a:r>
            <a:endParaRPr lang="en-US" sz="1800" dirty="0">
              <a:solidFill>
                <a:srgbClr val="161616"/>
              </a:solidFill>
              <a:latin typeface="Calibri "/>
            </a:endParaRPr>
          </a:p>
          <a:p>
            <a:r>
              <a:rPr lang="en-US" sz="1800" b="0" i="0" dirty="0">
                <a:solidFill>
                  <a:srgbClr val="161616"/>
                </a:solidFill>
                <a:effectLst/>
                <a:latin typeface="Calibri "/>
              </a:rPr>
              <a:t>This is the variance estimate for the intercept of the random effect with </a:t>
            </a:r>
            <a:r>
              <a:rPr lang="en-US" sz="1800" b="0" i="1" dirty="0">
                <a:solidFill>
                  <a:srgbClr val="161616"/>
                </a:solidFill>
                <a:effectLst/>
                <a:latin typeface="Calibri "/>
              </a:rPr>
              <a:t>school*classroom </a:t>
            </a:r>
            <a:r>
              <a:rPr lang="en-US" sz="1800" b="0" i="0" dirty="0">
                <a:solidFill>
                  <a:srgbClr val="161616"/>
                </a:solidFill>
                <a:effectLst/>
                <a:latin typeface="Calibri "/>
              </a:rPr>
              <a:t>defining subjects, and is a measure of between-classroom variation. The size of the effect is roughly equivalent to the residual variance, but with a little more uncertainty</a:t>
            </a:r>
            <a:r>
              <a:rPr lang="en-US" sz="1800" dirty="0">
                <a:latin typeface="Calibri "/>
              </a:rPr>
              <a:t> in the estimate; that is, a larger standard error.</a:t>
            </a:r>
          </a:p>
        </p:txBody>
      </p:sp>
      <p:pic>
        <p:nvPicPr>
          <p:cNvPr id="5" name="Content Placeholder 4" descr="A screenshot of a computer&#10;&#10;Description automatically generated">
            <a:extLst>
              <a:ext uri="{FF2B5EF4-FFF2-40B4-BE49-F238E27FC236}">
                <a16:creationId xmlns:a16="http://schemas.microsoft.com/office/drawing/2014/main" id="{350FA0A5-FC46-CF6F-E5B1-26B5AFE2C11E}"/>
              </a:ext>
            </a:extLst>
          </p:cNvPr>
          <p:cNvPicPr>
            <a:picLocks noChangeAspect="1"/>
          </p:cNvPicPr>
          <p:nvPr/>
        </p:nvPicPr>
        <p:blipFill>
          <a:blip r:embed="rId2"/>
          <a:stretch>
            <a:fillRect/>
          </a:stretch>
        </p:blipFill>
        <p:spPr>
          <a:xfrm>
            <a:off x="8364353" y="470846"/>
            <a:ext cx="2690613" cy="3004859"/>
          </a:xfrm>
          <a:prstGeom prst="rect">
            <a:avLst/>
          </a:prstGeom>
        </p:spPr>
      </p:pic>
      <p:pic>
        <p:nvPicPr>
          <p:cNvPr id="7" name="Picture 6" descr="A screenshot of a graph&#10;&#10;Description automatically generated">
            <a:extLst>
              <a:ext uri="{FF2B5EF4-FFF2-40B4-BE49-F238E27FC236}">
                <a16:creationId xmlns:a16="http://schemas.microsoft.com/office/drawing/2014/main" id="{8D4EFFF0-9928-9D54-2A02-1AB666F58A59}"/>
              </a:ext>
            </a:extLst>
          </p:cNvPr>
          <p:cNvPicPr>
            <a:picLocks noChangeAspect="1"/>
          </p:cNvPicPr>
          <p:nvPr/>
        </p:nvPicPr>
        <p:blipFill>
          <a:blip r:embed="rId3"/>
          <a:stretch>
            <a:fillRect/>
          </a:stretch>
        </p:blipFill>
        <p:spPr>
          <a:xfrm>
            <a:off x="8364353" y="3757187"/>
            <a:ext cx="2974698" cy="951903"/>
          </a:xfrm>
          <a:prstGeom prst="rect">
            <a:avLst/>
          </a:prstGeom>
        </p:spPr>
      </p:pic>
      <p:sp>
        <p:nvSpPr>
          <p:cNvPr id="53" name="Freeform: Shape 52">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graph&#10;&#10;Description automatically generated">
            <a:extLst>
              <a:ext uri="{FF2B5EF4-FFF2-40B4-BE49-F238E27FC236}">
                <a16:creationId xmlns:a16="http://schemas.microsoft.com/office/drawing/2014/main" id="{27914158-F7BF-A4FA-C55C-7ADF2DCA35E2}"/>
              </a:ext>
            </a:extLst>
          </p:cNvPr>
          <p:cNvPicPr>
            <a:picLocks noChangeAspect="1"/>
          </p:cNvPicPr>
          <p:nvPr/>
        </p:nvPicPr>
        <p:blipFill>
          <a:blip r:embed="rId4"/>
          <a:stretch>
            <a:fillRect/>
          </a:stretch>
        </p:blipFill>
        <p:spPr>
          <a:xfrm>
            <a:off x="8390962" y="4839079"/>
            <a:ext cx="2974698" cy="944465"/>
          </a:xfrm>
          <a:prstGeom prst="rect">
            <a:avLst/>
          </a:prstGeom>
        </p:spPr>
      </p:pic>
    </p:spTree>
    <p:extLst>
      <p:ext uri="{BB962C8B-B14F-4D97-AF65-F5344CB8AC3E}">
        <p14:creationId xmlns:p14="http://schemas.microsoft.com/office/powerpoint/2010/main" val="504120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D498B-F9BE-2A1C-BDE5-8523685B08EA}"/>
              </a:ext>
            </a:extLst>
          </p:cNvPr>
          <p:cNvSpPr>
            <a:spLocks noGrp="1"/>
          </p:cNvSpPr>
          <p:nvPr>
            <p:ph type="title"/>
          </p:nvPr>
        </p:nvSpPr>
        <p:spPr>
          <a:xfrm>
            <a:off x="581646" y="349664"/>
            <a:ext cx="5845571" cy="1638377"/>
          </a:xfrm>
        </p:spPr>
        <p:txBody>
          <a:bodyPr anchor="b">
            <a:normAutofit/>
          </a:bodyPr>
          <a:lstStyle/>
          <a:p>
            <a:pPr fontAlgn="base"/>
            <a:r>
              <a:rPr lang="en-US" b="0" i="0" dirty="0">
                <a:effectLst/>
              </a:rPr>
              <a:t>Comparing to a linear regression model</a:t>
            </a:r>
          </a:p>
        </p:txBody>
      </p:sp>
      <p:sp>
        <p:nvSpPr>
          <p:cNvPr id="9" name="Content Placeholder 8">
            <a:extLst>
              <a:ext uri="{FF2B5EF4-FFF2-40B4-BE49-F238E27FC236}">
                <a16:creationId xmlns:a16="http://schemas.microsoft.com/office/drawing/2014/main" id="{BDC98D5B-7D48-2956-07B0-772F2E54C5D6}"/>
              </a:ext>
            </a:extLst>
          </p:cNvPr>
          <p:cNvSpPr>
            <a:spLocks noGrp="1"/>
          </p:cNvSpPr>
          <p:nvPr>
            <p:ph idx="1"/>
          </p:nvPr>
        </p:nvSpPr>
        <p:spPr>
          <a:xfrm>
            <a:off x="587988" y="2620641"/>
            <a:ext cx="5837750" cy="3023702"/>
          </a:xfrm>
        </p:spPr>
        <p:txBody>
          <a:bodyPr anchor="ctr">
            <a:normAutofit/>
          </a:bodyPr>
          <a:lstStyle/>
          <a:p>
            <a:pPr fontAlgn="base"/>
            <a:r>
              <a:rPr lang="en-US" sz="2000" b="0" i="0" dirty="0">
                <a:effectLst/>
                <a:latin typeface="Calibri "/>
              </a:rPr>
              <a:t>The school board wonders whether the mixed model is better than a relatively simple linear regression model.</a:t>
            </a:r>
          </a:p>
          <a:p>
            <a:pPr fontAlgn="base">
              <a:buFont typeface="+mj-lt"/>
              <a:buAutoNum type="arabicPeriod"/>
            </a:pPr>
            <a:r>
              <a:rPr lang="en-US" sz="2000" b="0" i="0" dirty="0">
                <a:effectLst/>
                <a:latin typeface="Calibri "/>
              </a:rPr>
              <a:t>To fit a linear regression model, recall the Generalized Linear Mixed Models dialog.</a:t>
            </a:r>
          </a:p>
          <a:p>
            <a:pPr fontAlgn="base">
              <a:buFont typeface="+mj-lt"/>
              <a:buAutoNum type="arabicPeriod"/>
            </a:pPr>
            <a:r>
              <a:rPr lang="en-US" sz="2000" b="0" i="0" dirty="0">
                <a:effectLst/>
                <a:latin typeface="Calibri "/>
              </a:rPr>
              <a:t>On the Random Effects settings, select the two random effects blocks and delete them.</a:t>
            </a:r>
          </a:p>
          <a:p>
            <a:pPr fontAlgn="base">
              <a:buFont typeface="+mj-lt"/>
              <a:buAutoNum type="arabicPeriod"/>
            </a:pPr>
            <a:r>
              <a:rPr lang="en-US" sz="2000" b="0" i="0" dirty="0">
                <a:effectLst/>
                <a:latin typeface="Calibri "/>
              </a:rPr>
              <a:t>Click </a:t>
            </a:r>
            <a:r>
              <a:rPr lang="en-US" sz="2000" b="1" i="0" dirty="0">
                <a:effectLst/>
                <a:latin typeface="Calibri "/>
              </a:rPr>
              <a:t>Run</a:t>
            </a:r>
            <a:r>
              <a:rPr lang="en-US" sz="2000" b="0" i="0" dirty="0">
                <a:effectLst/>
                <a:latin typeface="Calibri "/>
              </a:rPr>
              <a:t>.</a:t>
            </a:r>
          </a:p>
        </p:txBody>
      </p:sp>
      <p:sp>
        <p:nvSpPr>
          <p:cNvPr id="32" name="Rectangle 3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Statistics">
            <a:extLst>
              <a:ext uri="{FF2B5EF4-FFF2-40B4-BE49-F238E27FC236}">
                <a16:creationId xmlns:a16="http://schemas.microsoft.com/office/drawing/2014/main" id="{6BB67B2C-5E50-234A-7957-1D2723893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373" y="1186882"/>
            <a:ext cx="4235516" cy="4235516"/>
          </a:xfrm>
          <a:prstGeom prst="rect">
            <a:avLst/>
          </a:prstGeom>
        </p:spPr>
      </p:pic>
      <p:sp>
        <p:nvSpPr>
          <p:cNvPr id="36" name="Rectangle 35">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013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4AFB76-02ED-DFFA-C6A7-039FC64C2630}"/>
              </a:ext>
            </a:extLst>
          </p:cNvPr>
          <p:cNvSpPr>
            <a:spLocks noGrp="1"/>
          </p:cNvSpPr>
          <p:nvPr>
            <p:ph type="title"/>
          </p:nvPr>
        </p:nvSpPr>
        <p:spPr>
          <a:xfrm>
            <a:off x="1051560" y="4329321"/>
            <a:ext cx="3657600" cy="1645920"/>
          </a:xfrm>
        </p:spPr>
        <p:txBody>
          <a:bodyPr>
            <a:normAutofit/>
          </a:bodyPr>
          <a:lstStyle/>
          <a:p>
            <a:r>
              <a:rPr lang="en-GB" sz="3200" b="0" i="0" dirty="0">
                <a:effectLst/>
              </a:rPr>
              <a:t>Model Summary</a:t>
            </a:r>
            <a:br>
              <a:rPr lang="en-GB" sz="3200" b="0" i="0" dirty="0">
                <a:effectLst/>
              </a:rPr>
            </a:br>
            <a:endParaRPr lang="en-GB" sz="3200" dirty="0"/>
          </a:p>
        </p:txBody>
      </p:sp>
      <p:pic>
        <p:nvPicPr>
          <p:cNvPr id="5" name="Content Placeholder 4" descr="A screenshot of a survey&#10;&#10;Description automatically generated">
            <a:extLst>
              <a:ext uri="{FF2B5EF4-FFF2-40B4-BE49-F238E27FC236}">
                <a16:creationId xmlns:a16="http://schemas.microsoft.com/office/drawing/2014/main" id="{A74D1BB8-141A-0355-9298-B1EC1DAE3D74}"/>
              </a:ext>
            </a:extLst>
          </p:cNvPr>
          <p:cNvPicPr>
            <a:picLocks noChangeAspect="1"/>
          </p:cNvPicPr>
          <p:nvPr/>
        </p:nvPicPr>
        <p:blipFill>
          <a:blip r:embed="rId2"/>
          <a:stretch>
            <a:fillRect/>
          </a:stretch>
        </p:blipFill>
        <p:spPr>
          <a:xfrm>
            <a:off x="1437954" y="361910"/>
            <a:ext cx="3726058" cy="3483864"/>
          </a:xfrm>
          <a:prstGeom prst="rect">
            <a:avLst/>
          </a:prstGeom>
        </p:spPr>
      </p:pic>
      <p:pic>
        <p:nvPicPr>
          <p:cNvPr id="6" name="Content Placeholder 4" descr="A screenshot of a model summary&#10;&#10;Description automatically generated">
            <a:extLst>
              <a:ext uri="{FF2B5EF4-FFF2-40B4-BE49-F238E27FC236}">
                <a16:creationId xmlns:a16="http://schemas.microsoft.com/office/drawing/2014/main" id="{F2EF65C0-D2F2-50A8-2F1C-8EAEC3EB7F59}"/>
              </a:ext>
            </a:extLst>
          </p:cNvPr>
          <p:cNvPicPr>
            <a:picLocks noChangeAspect="1"/>
          </p:cNvPicPr>
          <p:nvPr/>
        </p:nvPicPr>
        <p:blipFill>
          <a:blip r:embed="rId3"/>
          <a:stretch>
            <a:fillRect/>
          </a:stretch>
        </p:blipFill>
        <p:spPr>
          <a:xfrm>
            <a:off x="6934872" y="357251"/>
            <a:ext cx="4051005" cy="3483864"/>
          </a:xfrm>
          <a:prstGeom prst="rect">
            <a:avLst/>
          </a:prstGeom>
        </p:spPr>
      </p:pic>
      <p:sp>
        <p:nvSpPr>
          <p:cNvPr id="48" name="Rectangle 4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7617A45-F50A-B0DB-E620-340674AFFD1D}"/>
              </a:ext>
            </a:extLst>
          </p:cNvPr>
          <p:cNvSpPr>
            <a:spLocks noGrp="1"/>
          </p:cNvSpPr>
          <p:nvPr>
            <p:ph idx="1"/>
          </p:nvPr>
        </p:nvSpPr>
        <p:spPr>
          <a:xfrm>
            <a:off x="5250106" y="4329321"/>
            <a:ext cx="6106742" cy="2005378"/>
          </a:xfrm>
        </p:spPr>
        <p:txBody>
          <a:bodyPr anchor="ctr">
            <a:normAutofit fontScale="92500" lnSpcReduction="10000"/>
          </a:bodyPr>
          <a:lstStyle/>
          <a:p>
            <a:pPr fontAlgn="base">
              <a:buFont typeface="Arial" panose="020B0604020202020204" pitchFamily="34" charset="0"/>
              <a:buChar char="•"/>
            </a:pPr>
            <a:r>
              <a:rPr lang="en-US" sz="1300" b="0" i="0" dirty="0">
                <a:effectLst/>
                <a:latin typeface="Calibri "/>
              </a:rPr>
              <a:t>Based on the information criteria, the linear mixed model with two random intercepts is preferred over the linear regression model because it has smaller AICC (10793.793 &lt; 11053.347) and BIC (10811.765 &lt; 11059.006) values.</a:t>
            </a:r>
          </a:p>
          <a:p>
            <a:pPr fontAlgn="base">
              <a:buFont typeface="Arial" panose="020B0604020202020204" pitchFamily="34" charset="0"/>
              <a:buChar char="•"/>
            </a:pPr>
            <a:r>
              <a:rPr lang="en-US" sz="1300" b="0" i="0" dirty="0">
                <a:effectLst/>
                <a:latin typeface="Calibri "/>
              </a:rPr>
              <a:t>Based on a likelihood ratio test, the linear mixed model with two random intercepts is still preferred. Under the null hypothesis that the variances for the two random intercepts is zero, the difference in the −2 restricted log likelihoods (−2LL) for the two models has a chi-square distribution with degrees of freedom equal to the difference in the number of model parameters. The linear mixed model has a −2LL of 10787.782 and 12 parameters; the linear regression has a −2LL of 11051.344 and 10 parameters. The </a:t>
            </a:r>
            <a:r>
              <a:rPr lang="en-US" sz="1300" b="0" i="1" dirty="0">
                <a:effectLst/>
                <a:latin typeface="Calibri "/>
              </a:rPr>
              <a:t>p</a:t>
            </a:r>
            <a:r>
              <a:rPr lang="en-US" sz="1300" b="0" i="0" dirty="0">
                <a:effectLst/>
                <a:latin typeface="Calibri "/>
              </a:rPr>
              <a:t> value for the likelihood ratio test is the probability that a chi-square random variate with 12−10 = 2 degrees of freedom is larger than (11051.345 − 10787.782 = 263.563), which is near 0.</a:t>
            </a:r>
          </a:p>
          <a:p>
            <a:endParaRPr lang="en-US" sz="1000" dirty="0"/>
          </a:p>
        </p:txBody>
      </p:sp>
    </p:spTree>
    <p:extLst>
      <p:ext uri="{BB962C8B-B14F-4D97-AF65-F5344CB8AC3E}">
        <p14:creationId xmlns:p14="http://schemas.microsoft.com/office/powerpoint/2010/main" val="4098310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74B7-E60C-AED1-28F5-9F10B1F9C919}"/>
              </a:ext>
            </a:extLst>
          </p:cNvPr>
          <p:cNvSpPr>
            <a:spLocks noGrp="1"/>
          </p:cNvSpPr>
          <p:nvPr>
            <p:ph type="title"/>
          </p:nvPr>
        </p:nvSpPr>
        <p:spPr>
          <a:xfrm>
            <a:off x="630936" y="4440365"/>
            <a:ext cx="4245864" cy="1722691"/>
          </a:xfrm>
        </p:spPr>
        <p:txBody>
          <a:bodyPr anchor="ctr">
            <a:normAutofit/>
          </a:bodyPr>
          <a:lstStyle/>
          <a:p>
            <a:r>
              <a:rPr lang="en-GB" sz="5400" b="0" i="0" dirty="0">
                <a:effectLst/>
              </a:rPr>
              <a:t>Covariance Parameters</a:t>
            </a:r>
            <a:endParaRPr lang="en-GB" sz="5400" dirty="0"/>
          </a:p>
        </p:txBody>
      </p:sp>
      <p:pic>
        <p:nvPicPr>
          <p:cNvPr id="6" name="Content Placeholder 4" descr="A screenshot of a computer&#10;&#10;Description automatically generated">
            <a:extLst>
              <a:ext uri="{FF2B5EF4-FFF2-40B4-BE49-F238E27FC236}">
                <a16:creationId xmlns:a16="http://schemas.microsoft.com/office/drawing/2014/main" id="{A8A26E24-DA5C-F71B-8490-443054E37432}"/>
              </a:ext>
            </a:extLst>
          </p:cNvPr>
          <p:cNvPicPr>
            <a:picLocks noChangeAspect="1"/>
          </p:cNvPicPr>
          <p:nvPr/>
        </p:nvPicPr>
        <p:blipFill>
          <a:blip r:embed="rId2"/>
          <a:stretch>
            <a:fillRect/>
          </a:stretch>
        </p:blipFill>
        <p:spPr>
          <a:xfrm>
            <a:off x="1574067" y="320040"/>
            <a:ext cx="3249617" cy="3927031"/>
          </a:xfrm>
          <a:prstGeom prst="rect">
            <a:avLst/>
          </a:prstGeom>
        </p:spPr>
      </p:pic>
      <p:pic>
        <p:nvPicPr>
          <p:cNvPr id="5" name="Content Placeholder 4" descr="A screenshot of a test&#10;&#10;Description automatically generated">
            <a:extLst>
              <a:ext uri="{FF2B5EF4-FFF2-40B4-BE49-F238E27FC236}">
                <a16:creationId xmlns:a16="http://schemas.microsoft.com/office/drawing/2014/main" id="{70AC67DB-C6A1-0F64-D96C-CE5066A07732}"/>
              </a:ext>
            </a:extLst>
          </p:cNvPr>
          <p:cNvPicPr>
            <a:picLocks noChangeAspect="1"/>
          </p:cNvPicPr>
          <p:nvPr/>
        </p:nvPicPr>
        <p:blipFill>
          <a:blip r:embed="rId3"/>
          <a:stretch>
            <a:fillRect/>
          </a:stretch>
        </p:blipFill>
        <p:spPr>
          <a:xfrm>
            <a:off x="6901230" y="320040"/>
            <a:ext cx="4177692" cy="3927031"/>
          </a:xfrm>
          <a:prstGeom prst="rect">
            <a:avLst/>
          </a:prstGeom>
        </p:spPr>
      </p:pic>
      <p:sp>
        <p:nvSpPr>
          <p:cNvPr id="25"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0CECEEB-DB3C-39A5-97AE-70AAB0789FA6}"/>
              </a:ext>
            </a:extLst>
          </p:cNvPr>
          <p:cNvSpPr>
            <a:spLocks noGrp="1"/>
          </p:cNvSpPr>
          <p:nvPr>
            <p:ph idx="1"/>
          </p:nvPr>
        </p:nvSpPr>
        <p:spPr>
          <a:xfrm>
            <a:off x="5333999" y="4440365"/>
            <a:ext cx="6214871" cy="1722691"/>
          </a:xfrm>
        </p:spPr>
        <p:txBody>
          <a:bodyPr anchor="ctr">
            <a:normAutofit/>
          </a:bodyPr>
          <a:lstStyle/>
          <a:p>
            <a:r>
              <a:rPr lang="en-US" sz="1800" b="0" i="0" dirty="0">
                <a:solidFill>
                  <a:srgbClr val="161616"/>
                </a:solidFill>
                <a:effectLst/>
                <a:latin typeface="Calibri "/>
              </a:rPr>
              <a:t>The variance estimate for the residual effect is larger in the linear regression than in the linear mixed model. Given the information criteria and −2LL statistics, we expected the amount of variation left unexplained by the linear regression to be greater than the variation unexplained by the linear mixed model.</a:t>
            </a:r>
            <a:endParaRPr lang="en-US" sz="1800" dirty="0">
              <a:latin typeface="Calibri "/>
            </a:endParaRPr>
          </a:p>
        </p:txBody>
      </p:sp>
    </p:spTree>
    <p:extLst>
      <p:ext uri="{BB962C8B-B14F-4D97-AF65-F5344CB8AC3E}">
        <p14:creationId xmlns:p14="http://schemas.microsoft.com/office/powerpoint/2010/main" val="339602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0" name="Freeform: Shape 149">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Freeform: Shape 151">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001706-8CBA-17BB-E8C6-ADB0EFA7C5F6}"/>
              </a:ext>
            </a:extLst>
          </p:cNvPr>
          <p:cNvSpPr>
            <a:spLocks noGrp="1"/>
          </p:cNvSpPr>
          <p:nvPr>
            <p:ph type="title"/>
          </p:nvPr>
        </p:nvSpPr>
        <p:spPr>
          <a:xfrm>
            <a:off x="438913" y="859536"/>
            <a:ext cx="4832802" cy="1170432"/>
          </a:xfrm>
        </p:spPr>
        <p:txBody>
          <a:bodyPr anchor="b">
            <a:normAutofit/>
          </a:bodyPr>
          <a:lstStyle/>
          <a:p>
            <a:r>
              <a:rPr lang="en-US" sz="3400" dirty="0"/>
              <a:t>RESULT</a:t>
            </a:r>
            <a:endParaRPr lang="en-GB" sz="3400" dirty="0"/>
          </a:p>
        </p:txBody>
      </p:sp>
      <p:sp>
        <p:nvSpPr>
          <p:cNvPr id="154" name="Rectangle 153">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6" name="Rectangle 15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18A88D-B7B9-6635-4DC2-5AE22FE818B3}"/>
              </a:ext>
            </a:extLst>
          </p:cNvPr>
          <p:cNvSpPr>
            <a:spLocks noGrp="1"/>
          </p:cNvSpPr>
          <p:nvPr>
            <p:ph idx="1"/>
          </p:nvPr>
        </p:nvSpPr>
        <p:spPr>
          <a:xfrm>
            <a:off x="438912" y="2512611"/>
            <a:ext cx="4832803" cy="3664351"/>
          </a:xfrm>
        </p:spPr>
        <p:txBody>
          <a:bodyPr>
            <a:normAutofit fontScale="70000" lnSpcReduction="20000"/>
          </a:bodyPr>
          <a:lstStyle/>
          <a:p>
            <a:pPr marL="0" indent="0">
              <a:buNone/>
            </a:pPr>
            <a:r>
              <a:rPr lang="en-US"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From the model output above, it looks like NAP is significantly, negatively (Estimate &lt; 0) associated with species richness. Let’s plot this relationship to see what it looks like.</a:t>
            </a:r>
          </a:p>
          <a:p>
            <a:pPr marL="0" indent="0">
              <a:buNone/>
            </a:pPr>
            <a:endPar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endParaRPr>
          </a:p>
          <a:p>
            <a:pPr marL="0" indent="0">
              <a:buNone/>
            </a:pP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 Plot relationship from above model </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ggplot</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rikz_data</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 </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aes</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(x = NAP, y = Richness)) +</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geom_point</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 +</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geom_smooth</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(method = "</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lm</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 + </a:t>
            </a:r>
            <a:r>
              <a:rPr lang="en-GB" sz="2400" dirty="0" err="1">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theme_classic</a:t>
            </a:r>
            <a:r>
              <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rPr>
              <a:t>()</a:t>
            </a:r>
          </a:p>
          <a:p>
            <a:pPr marL="0" indent="0">
              <a:buNone/>
            </a:pPr>
            <a:endParaRPr lang="en-GB" sz="2400" dirty="0">
              <a:solidFill>
                <a:prstClr val="black">
                  <a:hueOff val="0"/>
                  <a:satOff val="0"/>
                  <a:lumOff val="0"/>
                  <a:alphaOff val="0"/>
                </a:prstClr>
              </a:solidFill>
              <a:latin typeface="Amasis MT Pro" panose="02040504050005020304" pitchFamily="18" charset="0"/>
              <a:ea typeface="ADLaM Display" panose="020F0502020204030204" pitchFamily="2" charset="0"/>
              <a:cs typeface="AngsanaUPC" panose="020B0502040204020203" pitchFamily="18" charset="-34"/>
            </a:endParaRPr>
          </a:p>
          <a:p>
            <a:pPr marL="0" indent="0">
              <a:buNone/>
            </a:pPr>
            <a:r>
              <a:rPr lang="en-US"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rPr>
              <a:t>However, before we trust this result, we should confirm that the assumptions of the linear regression are met. We can plot the residuals against the fitted values (homogeneity and independence) and a QQ-plot (normality). Thankfully, R’s base plotting function does all of this work for us.</a:t>
            </a:r>
            <a:endParaRPr lang="en-GB" sz="2400" dirty="0">
              <a:solidFill>
                <a:prstClr val="black">
                  <a:hueOff val="0"/>
                  <a:satOff val="0"/>
                  <a:lumOff val="0"/>
                  <a:alphaOff val="0"/>
                </a:prstClr>
              </a:solidFill>
              <a:latin typeface="Calibri "/>
              <a:ea typeface="ADLaM Display" panose="020F0502020204030204" pitchFamily="2" charset="0"/>
              <a:cs typeface="AngsanaUPC" panose="020B0502040204020203" pitchFamily="18" charset="-34"/>
            </a:endParaRPr>
          </a:p>
        </p:txBody>
      </p:sp>
      <p:pic>
        <p:nvPicPr>
          <p:cNvPr id="5" name="Picture 4" descr="A screenshot of a computer&#10;&#10;Description automatically generated">
            <a:extLst>
              <a:ext uri="{FF2B5EF4-FFF2-40B4-BE49-F238E27FC236}">
                <a16:creationId xmlns:a16="http://schemas.microsoft.com/office/drawing/2014/main" id="{F43D0057-9409-2076-83B4-A2C4C6D40F31}"/>
              </a:ext>
            </a:extLst>
          </p:cNvPr>
          <p:cNvPicPr>
            <a:picLocks noChangeAspect="1"/>
          </p:cNvPicPr>
          <p:nvPr/>
        </p:nvPicPr>
        <p:blipFill>
          <a:blip r:embed="rId2"/>
          <a:stretch>
            <a:fillRect/>
          </a:stretch>
        </p:blipFill>
        <p:spPr>
          <a:xfrm>
            <a:off x="7506775" y="517600"/>
            <a:ext cx="3365890" cy="2743200"/>
          </a:xfrm>
          <a:prstGeom prst="rect">
            <a:avLst/>
          </a:prstGeom>
        </p:spPr>
      </p:pic>
      <p:pic>
        <p:nvPicPr>
          <p:cNvPr id="8" name="Picture 7">
            <a:extLst>
              <a:ext uri="{FF2B5EF4-FFF2-40B4-BE49-F238E27FC236}">
                <a16:creationId xmlns:a16="http://schemas.microsoft.com/office/drawing/2014/main" id="{315A8906-5813-A470-FFBB-0D793F5023C3}"/>
              </a:ext>
            </a:extLst>
          </p:cNvPr>
          <p:cNvPicPr>
            <a:picLocks noChangeAspect="1"/>
          </p:cNvPicPr>
          <p:nvPr/>
        </p:nvPicPr>
        <p:blipFill>
          <a:blip r:embed="rId3"/>
          <a:stretch>
            <a:fillRect/>
          </a:stretch>
        </p:blipFill>
        <p:spPr>
          <a:xfrm>
            <a:off x="7103636" y="3429000"/>
            <a:ext cx="4172167" cy="2743200"/>
          </a:xfrm>
          <a:prstGeom prst="rect">
            <a:avLst/>
          </a:prstGeom>
        </p:spPr>
      </p:pic>
    </p:spTree>
    <p:extLst>
      <p:ext uri="{BB962C8B-B14F-4D97-AF65-F5344CB8AC3E}">
        <p14:creationId xmlns:p14="http://schemas.microsoft.com/office/powerpoint/2010/main" val="206181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36E80E-C970-27B5-E078-72D354E9305D}"/>
              </a:ext>
            </a:extLst>
          </p:cNvPr>
          <p:cNvSpPr>
            <a:spLocks noGrp="1"/>
          </p:cNvSpPr>
          <p:nvPr>
            <p:ph type="title"/>
          </p:nvPr>
        </p:nvSpPr>
        <p:spPr>
          <a:xfrm>
            <a:off x="1137034" y="609597"/>
            <a:ext cx="9392421" cy="481073"/>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D275FA0E-6816-9ECA-7DC6-B12733E4A6B6}"/>
              </a:ext>
            </a:extLst>
          </p:cNvPr>
          <p:cNvSpPr>
            <a:spLocks noGrp="1"/>
          </p:cNvSpPr>
          <p:nvPr>
            <p:ph idx="1"/>
          </p:nvPr>
        </p:nvSpPr>
        <p:spPr>
          <a:xfrm>
            <a:off x="425823" y="1090670"/>
            <a:ext cx="6140229" cy="5025465"/>
          </a:xfrm>
        </p:spPr>
        <p:txBody>
          <a:bodyPr>
            <a:normAutofit/>
          </a:bodyPr>
          <a:lstStyle/>
          <a:p>
            <a:pPr marL="0" indent="0" defTabSz="360000">
              <a:buNone/>
            </a:pPr>
            <a:r>
              <a:rPr lang="en-US" sz="1100" dirty="0">
                <a:latin typeface="Source Sans Pro" panose="020B0503030403020204" pitchFamily="34" charset="0"/>
              </a:rPr>
              <a:t># Check assumptions.</a:t>
            </a:r>
          </a:p>
          <a:p>
            <a:pPr marL="0" indent="0" defTabSz="360000">
              <a:buNone/>
            </a:pPr>
            <a:r>
              <a:rPr lang="en-US" sz="1100" dirty="0">
                <a:latin typeface="Source Sans Pro" panose="020B0503030403020204" pitchFamily="34" charset="0"/>
              </a:rPr>
              <a:t># Normality homogeneity of variance violated</a:t>
            </a:r>
          </a:p>
          <a:p>
            <a:pPr marL="0" indent="0" defTabSz="360000">
              <a:buNone/>
            </a:pPr>
            <a:r>
              <a:rPr lang="en-US" sz="1100" dirty="0">
                <a:latin typeface="Source Sans Pro" panose="020B0503030403020204" pitchFamily="34" charset="0"/>
              </a:rPr>
              <a:t>par(</a:t>
            </a:r>
            <a:r>
              <a:rPr lang="en-US" sz="1100" dirty="0" err="1">
                <a:latin typeface="Source Sans Pro" panose="020B0503030403020204" pitchFamily="34" charset="0"/>
              </a:rPr>
              <a:t>mfrow</a:t>
            </a:r>
            <a:r>
              <a:rPr lang="en-US" sz="1100" dirty="0">
                <a:latin typeface="Source Sans Pro" panose="020B0503030403020204" pitchFamily="34" charset="0"/>
              </a:rPr>
              <a:t>=c(2,2))</a:t>
            </a:r>
          </a:p>
          <a:p>
            <a:pPr marL="0" indent="0" defTabSz="360000">
              <a:buNone/>
            </a:pPr>
            <a:r>
              <a:rPr lang="en-US" sz="1100" dirty="0">
                <a:latin typeface="Source Sans Pro" panose="020B0503030403020204" pitchFamily="34" charset="0"/>
              </a:rPr>
              <a:t>plot(</a:t>
            </a:r>
            <a:r>
              <a:rPr lang="en-US" sz="1100" dirty="0" err="1">
                <a:latin typeface="Source Sans Pro" panose="020B0503030403020204" pitchFamily="34" charset="0"/>
              </a:rPr>
              <a:t>basic.lm</a:t>
            </a:r>
            <a:r>
              <a:rPr lang="en-US" sz="1100" dirty="0">
                <a:latin typeface="Source Sans Pro" panose="020B0503030403020204" pitchFamily="34" charset="0"/>
              </a:rPr>
              <a:t>)</a:t>
            </a:r>
          </a:p>
          <a:p>
            <a:pPr marL="0" indent="0">
              <a:buNone/>
            </a:pPr>
            <a:r>
              <a:rPr lang="en-US" sz="1600" dirty="0">
                <a:latin typeface="Calibri "/>
              </a:rPr>
              <a:t>The first and third </a:t>
            </a:r>
            <a:r>
              <a:rPr lang="en-US" sz="1600" b="0" i="0" dirty="0">
                <a:effectLst/>
                <a:latin typeface="Calibri "/>
              </a:rPr>
              <a:t>panels suggest that the homogeneity assumption is violated (increasing variance in the residuals with increasing fitted values). Similarly, panel 2 suggests non-normality (points falling off of the dotted line). A third-root transformation of the response variable (i.e. Richness) seems to alleviate both of these problems.</a:t>
            </a:r>
          </a:p>
          <a:p>
            <a:pPr marL="0" indent="0">
              <a:buNone/>
            </a:pPr>
            <a:r>
              <a:rPr lang="en-US" sz="1600" b="1" i="0" dirty="0">
                <a:effectLst/>
                <a:latin typeface="Calibri "/>
              </a:rPr>
              <a:t>Tip: </a:t>
            </a:r>
            <a:r>
              <a:rPr lang="en-US" sz="1600" b="0" i="0" dirty="0">
                <a:effectLst/>
                <a:latin typeface="Calibri "/>
              </a:rPr>
              <a:t>Right skewed response variables can be normalized using root transformations (e.g. square root, log, third-root, etc.), with greater roots required for increasingly right-skewed data. Left skewed response variables can be normalized with power transformations (e.g. squared, 3rd power, etc.)</a:t>
            </a:r>
          </a:p>
          <a:p>
            <a:pPr marL="0" indent="0">
              <a:buNone/>
            </a:pPr>
            <a:r>
              <a:rPr lang="en-US" sz="1600" b="0" i="0" dirty="0">
                <a:effectLst/>
                <a:latin typeface="Calibri "/>
              </a:rPr>
              <a:t>Nonetheless, for the analyses in this section, we will ignore violations of these assumptions for the purpose of better illustrating mixed-effects modelling strategies on untransformed data. In fact, these data violate another, potentially more problematic assumption; namely, the observations are not independent.</a:t>
            </a:r>
          </a:p>
          <a:p>
            <a:pPr marL="0" indent="0">
              <a:buNone/>
            </a:pPr>
            <a:endParaRPr lang="en-GB" sz="1100" dirty="0"/>
          </a:p>
        </p:txBody>
      </p:sp>
      <p:pic>
        <p:nvPicPr>
          <p:cNvPr id="8" name="Picture 7" descr="A group of graphs showing different values&#10;&#10;Description automatically generated">
            <a:extLst>
              <a:ext uri="{FF2B5EF4-FFF2-40B4-BE49-F238E27FC236}">
                <a16:creationId xmlns:a16="http://schemas.microsoft.com/office/drawing/2014/main" id="{71FC20B2-CC17-CCE8-C34A-1E53322491AE}"/>
              </a:ext>
            </a:extLst>
          </p:cNvPr>
          <p:cNvPicPr>
            <a:picLocks noChangeAspect="1"/>
          </p:cNvPicPr>
          <p:nvPr/>
        </p:nvPicPr>
        <p:blipFill>
          <a:blip r:embed="rId2"/>
          <a:stretch>
            <a:fillRect/>
          </a:stretch>
        </p:blipFill>
        <p:spPr>
          <a:xfrm>
            <a:off x="6719367" y="2494636"/>
            <a:ext cx="4788505" cy="3136471"/>
          </a:xfrm>
          <a:prstGeom prst="rect">
            <a:avLst/>
          </a:prstGeom>
        </p:spPr>
      </p:pic>
      <p:sp>
        <p:nvSpPr>
          <p:cNvPr id="26" name="Freeform: Shape 2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162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0F230-01EA-15D7-AF76-4929F94386B0}"/>
              </a:ext>
            </a:extLst>
          </p:cNvPr>
          <p:cNvSpPr>
            <a:spLocks noGrp="1"/>
          </p:cNvSpPr>
          <p:nvPr>
            <p:ph type="title"/>
          </p:nvPr>
        </p:nvSpPr>
        <p:spPr>
          <a:xfrm>
            <a:off x="1137033" y="609600"/>
            <a:ext cx="9688621" cy="712424"/>
          </a:xfrm>
        </p:spPr>
        <p:txBody>
          <a:bodyPr>
            <a:normAutofit/>
          </a:bodyPr>
          <a:lstStyle/>
          <a:p>
            <a:r>
              <a:rPr lang="en-GB" b="0" i="0" dirty="0">
                <a:effectLst/>
              </a:rPr>
              <a:t>Non-independence of observations</a:t>
            </a:r>
            <a:endParaRPr lang="en-GB" dirty="0"/>
          </a:p>
        </p:txBody>
      </p:sp>
      <p:sp>
        <p:nvSpPr>
          <p:cNvPr id="3" name="Content Placeholder 2">
            <a:extLst>
              <a:ext uri="{FF2B5EF4-FFF2-40B4-BE49-F238E27FC236}">
                <a16:creationId xmlns:a16="http://schemas.microsoft.com/office/drawing/2014/main" id="{5B836EA8-886B-C577-9A3A-0D72DF465E38}"/>
              </a:ext>
            </a:extLst>
          </p:cNvPr>
          <p:cNvSpPr>
            <a:spLocks noGrp="1"/>
          </p:cNvSpPr>
          <p:nvPr>
            <p:ph idx="1"/>
          </p:nvPr>
        </p:nvSpPr>
        <p:spPr>
          <a:xfrm>
            <a:off x="415222" y="1322024"/>
            <a:ext cx="6123865" cy="5267962"/>
          </a:xfrm>
        </p:spPr>
        <p:txBody>
          <a:bodyPr>
            <a:noAutofit/>
          </a:bodyPr>
          <a:lstStyle/>
          <a:p>
            <a:pPr>
              <a:buFont typeface="+mj-lt"/>
              <a:buAutoNum type="arabicPeriod"/>
            </a:pPr>
            <a:r>
              <a:rPr lang="en-US" sz="1600" b="0" i="0" dirty="0">
                <a:solidFill>
                  <a:srgbClr val="555555"/>
                </a:solidFill>
                <a:effectLst/>
                <a:latin typeface="Calibri "/>
              </a:rPr>
              <a:t>each beach may be independent, sites within a beach are likely to have similar species richness due simply to their proximity within the same beach. </a:t>
            </a:r>
          </a:p>
          <a:p>
            <a:pPr>
              <a:buFont typeface="+mj-lt"/>
              <a:buAutoNum type="arabicPeriod"/>
            </a:pPr>
            <a:r>
              <a:rPr lang="en-US" sz="1600" b="0" i="0" dirty="0">
                <a:solidFill>
                  <a:srgbClr val="555555"/>
                </a:solidFill>
                <a:effectLst/>
                <a:latin typeface="Calibri "/>
              </a:rPr>
              <a:t> In other words, observations among sites within a beach are </a:t>
            </a:r>
            <a:r>
              <a:rPr lang="en-US" sz="1600" b="1" i="0" dirty="0">
                <a:solidFill>
                  <a:srgbClr val="555555"/>
                </a:solidFill>
                <a:effectLst/>
                <a:latin typeface="Calibri "/>
              </a:rPr>
              <a:t>not independent</a:t>
            </a:r>
            <a:endParaRPr lang="en-US" sz="1600" dirty="0">
              <a:solidFill>
                <a:srgbClr val="555555"/>
              </a:solidFill>
              <a:latin typeface="Calibri "/>
            </a:endParaRPr>
          </a:p>
          <a:p>
            <a:pPr>
              <a:buFont typeface="+mj-lt"/>
              <a:buAutoNum type="arabicPeriod"/>
            </a:pPr>
            <a:r>
              <a:rPr lang="en-US" sz="1600" b="0" i="0" dirty="0">
                <a:solidFill>
                  <a:srgbClr val="555555"/>
                </a:solidFill>
                <a:effectLst/>
                <a:latin typeface="Calibri "/>
              </a:rPr>
              <a:t> Another way of saying this is that the data are </a:t>
            </a:r>
            <a:r>
              <a:rPr lang="en-US" sz="1600" b="1" i="0" dirty="0">
                <a:solidFill>
                  <a:srgbClr val="555555"/>
                </a:solidFill>
                <a:effectLst/>
                <a:latin typeface="Calibri "/>
              </a:rPr>
              <a:t>nested</a:t>
            </a:r>
            <a:r>
              <a:rPr lang="en-US" sz="1600" b="0" i="0" dirty="0">
                <a:solidFill>
                  <a:srgbClr val="555555"/>
                </a:solidFill>
                <a:effectLst/>
                <a:latin typeface="Calibri "/>
              </a:rPr>
              <a:t>. </a:t>
            </a:r>
          </a:p>
          <a:p>
            <a:pPr marL="0" indent="0">
              <a:buNone/>
            </a:pPr>
            <a:r>
              <a:rPr lang="en-US" sz="1600" b="0" i="0" dirty="0">
                <a:solidFill>
                  <a:srgbClr val="555555"/>
                </a:solidFill>
                <a:effectLst/>
                <a:latin typeface="Calibri "/>
              </a:rPr>
              <a:t> Other types of nested data include: sampling the same individual pre- and post-treatment or sampling them multiple times (i.e. repeated measures), or sampling multiple tissues from the same individuals. </a:t>
            </a:r>
            <a:endParaRPr lang="en-GB" sz="1600" dirty="0">
              <a:solidFill>
                <a:srgbClr val="161616"/>
              </a:solidFill>
              <a:latin typeface="Calibri "/>
            </a:endParaRPr>
          </a:p>
          <a:p>
            <a:pPr marL="0" indent="0">
              <a:lnSpc>
                <a:spcPct val="0"/>
              </a:lnSpc>
              <a:buNone/>
            </a:pPr>
            <a:endParaRPr lang="en-GB" sz="1100" dirty="0">
              <a:solidFill>
                <a:srgbClr val="161616"/>
              </a:solidFill>
              <a:latin typeface="+mj-lt"/>
            </a:endParaRPr>
          </a:p>
          <a:p>
            <a:pPr marL="0" indent="0">
              <a:lnSpc>
                <a:spcPct val="0"/>
              </a:lnSpc>
              <a:buNone/>
            </a:pPr>
            <a:r>
              <a:rPr lang="en-GB" sz="1100" dirty="0">
                <a:solidFill>
                  <a:srgbClr val="161616"/>
                </a:solidFill>
                <a:latin typeface="inherit"/>
              </a:rPr>
              <a:t>library(</a:t>
            </a:r>
            <a:r>
              <a:rPr lang="en-GB" sz="1100" dirty="0" err="1">
                <a:solidFill>
                  <a:srgbClr val="161616"/>
                </a:solidFill>
                <a:latin typeface="inherit"/>
              </a:rPr>
              <a:t>plyr</a:t>
            </a:r>
            <a:r>
              <a:rPr lang="en-GB" sz="1100" dirty="0">
                <a:solidFill>
                  <a:srgbClr val="161616"/>
                </a:solidFill>
                <a:latin typeface="inherit"/>
              </a:rPr>
              <a:t>)</a:t>
            </a:r>
          </a:p>
          <a:p>
            <a:pPr marL="0" indent="0">
              <a:lnSpc>
                <a:spcPct val="0"/>
              </a:lnSpc>
              <a:buNone/>
            </a:pPr>
            <a:r>
              <a:rPr lang="en-GB" sz="1100" dirty="0">
                <a:solidFill>
                  <a:srgbClr val="161616"/>
                </a:solidFill>
                <a:latin typeface="inherit"/>
              </a:rPr>
              <a:t># Function to find polygons</a:t>
            </a:r>
          </a:p>
          <a:p>
            <a:pPr marL="0" indent="0">
              <a:lnSpc>
                <a:spcPct val="0"/>
              </a:lnSpc>
              <a:buNone/>
            </a:pPr>
            <a:r>
              <a:rPr lang="en-GB" sz="1100" dirty="0" err="1">
                <a:solidFill>
                  <a:srgbClr val="161616"/>
                </a:solidFill>
                <a:latin typeface="inherit"/>
              </a:rPr>
              <a:t>find_hull</a:t>
            </a:r>
            <a:r>
              <a:rPr lang="en-GB" sz="1100" dirty="0">
                <a:solidFill>
                  <a:srgbClr val="161616"/>
                </a:solidFill>
                <a:latin typeface="inherit"/>
              </a:rPr>
              <a:t> &lt;- function(</a:t>
            </a:r>
            <a:r>
              <a:rPr lang="en-GB" sz="1100" dirty="0" err="1">
                <a:solidFill>
                  <a:srgbClr val="161616"/>
                </a:solidFill>
                <a:latin typeface="inherit"/>
              </a:rPr>
              <a:t>df</a:t>
            </a:r>
            <a:r>
              <a:rPr lang="en-GB" sz="1100" dirty="0">
                <a:solidFill>
                  <a:srgbClr val="161616"/>
                </a:solidFill>
                <a:latin typeface="inherit"/>
              </a:rPr>
              <a:t>) </a:t>
            </a:r>
            <a:r>
              <a:rPr lang="en-GB" sz="1100" dirty="0" err="1">
                <a:solidFill>
                  <a:srgbClr val="161616"/>
                </a:solidFill>
                <a:latin typeface="inherit"/>
              </a:rPr>
              <a:t>df</a:t>
            </a:r>
            <a:r>
              <a:rPr lang="en-GB" sz="1100" dirty="0">
                <a:solidFill>
                  <a:srgbClr val="161616"/>
                </a:solidFill>
                <a:latin typeface="inherit"/>
              </a:rPr>
              <a:t>[</a:t>
            </a:r>
            <a:r>
              <a:rPr lang="en-GB" sz="1100" dirty="0" err="1">
                <a:solidFill>
                  <a:srgbClr val="161616"/>
                </a:solidFill>
                <a:latin typeface="inherit"/>
              </a:rPr>
              <a:t>chull</a:t>
            </a:r>
            <a:r>
              <a:rPr lang="en-GB" sz="1100" dirty="0">
                <a:solidFill>
                  <a:srgbClr val="161616"/>
                </a:solidFill>
                <a:latin typeface="inherit"/>
              </a:rPr>
              <a:t>(</a:t>
            </a:r>
            <a:r>
              <a:rPr lang="en-GB" sz="1100" dirty="0" err="1">
                <a:solidFill>
                  <a:srgbClr val="161616"/>
                </a:solidFill>
                <a:latin typeface="inherit"/>
              </a:rPr>
              <a:t>df$Richness</a:t>
            </a:r>
            <a:r>
              <a:rPr lang="en-GB" sz="1100" dirty="0">
                <a:solidFill>
                  <a:srgbClr val="161616"/>
                </a:solidFill>
                <a:latin typeface="inherit"/>
              </a:rPr>
              <a:t>, </a:t>
            </a:r>
            <a:r>
              <a:rPr lang="en-GB" sz="1100" dirty="0" err="1">
                <a:solidFill>
                  <a:srgbClr val="161616"/>
                </a:solidFill>
                <a:latin typeface="inherit"/>
              </a:rPr>
              <a:t>df$NAP</a:t>
            </a:r>
            <a:r>
              <a:rPr lang="en-GB" sz="1100" dirty="0">
                <a:solidFill>
                  <a:srgbClr val="161616"/>
                </a:solidFill>
                <a:latin typeface="inherit"/>
              </a:rPr>
              <a:t>), ] </a:t>
            </a:r>
          </a:p>
          <a:p>
            <a:pPr marL="0" indent="0">
              <a:lnSpc>
                <a:spcPct val="0"/>
              </a:lnSpc>
              <a:buNone/>
            </a:pPr>
            <a:r>
              <a:rPr lang="en-GB" sz="1100" dirty="0">
                <a:solidFill>
                  <a:srgbClr val="161616"/>
                </a:solidFill>
                <a:latin typeface="inherit"/>
              </a:rPr>
              <a:t># Identify polygons in data</a:t>
            </a:r>
          </a:p>
          <a:p>
            <a:pPr marL="0" indent="0">
              <a:lnSpc>
                <a:spcPct val="0"/>
              </a:lnSpc>
              <a:buNone/>
            </a:pPr>
            <a:r>
              <a:rPr lang="en-GB" sz="1100" dirty="0">
                <a:solidFill>
                  <a:srgbClr val="161616"/>
                </a:solidFill>
                <a:latin typeface="inherit"/>
              </a:rPr>
              <a:t>hulls &lt;- </a:t>
            </a:r>
            <a:r>
              <a:rPr lang="en-GB" sz="1100" dirty="0" err="1">
                <a:solidFill>
                  <a:srgbClr val="161616"/>
                </a:solidFill>
                <a:latin typeface="inherit"/>
              </a:rPr>
              <a:t>ddply</a:t>
            </a:r>
            <a:r>
              <a:rPr lang="en-GB" sz="1100" dirty="0">
                <a:solidFill>
                  <a:srgbClr val="161616"/>
                </a:solidFill>
                <a:latin typeface="inherit"/>
              </a:rPr>
              <a:t>(</a:t>
            </a:r>
            <a:r>
              <a:rPr lang="en-GB" sz="1100" dirty="0" err="1">
                <a:solidFill>
                  <a:srgbClr val="161616"/>
                </a:solidFill>
                <a:latin typeface="inherit"/>
              </a:rPr>
              <a:t>rikz_data</a:t>
            </a:r>
            <a:r>
              <a:rPr lang="en-GB" sz="1100" dirty="0">
                <a:solidFill>
                  <a:srgbClr val="161616"/>
                </a:solidFill>
                <a:latin typeface="inherit"/>
              </a:rPr>
              <a:t>, "Beach", </a:t>
            </a:r>
            <a:r>
              <a:rPr lang="en-GB" sz="1100" dirty="0" err="1">
                <a:solidFill>
                  <a:srgbClr val="161616"/>
                </a:solidFill>
                <a:latin typeface="inherit"/>
              </a:rPr>
              <a:t>find_hull</a:t>
            </a:r>
            <a:r>
              <a:rPr lang="en-GB" sz="1100" dirty="0">
                <a:solidFill>
                  <a:srgbClr val="161616"/>
                </a:solidFill>
                <a:latin typeface="inherit"/>
              </a:rPr>
              <a:t>) </a:t>
            </a:r>
          </a:p>
          <a:p>
            <a:pPr marL="0" indent="0">
              <a:lnSpc>
                <a:spcPct val="0"/>
              </a:lnSpc>
              <a:buNone/>
            </a:pPr>
            <a:r>
              <a:rPr lang="en-GB" sz="1100" dirty="0">
                <a:solidFill>
                  <a:srgbClr val="161616"/>
                </a:solidFill>
                <a:latin typeface="inherit"/>
              </a:rPr>
              <a:t># Plot</a:t>
            </a:r>
          </a:p>
          <a:p>
            <a:pPr marL="0" indent="0">
              <a:lnSpc>
                <a:spcPct val="0"/>
              </a:lnSpc>
              <a:buNone/>
            </a:pPr>
            <a:r>
              <a:rPr lang="en-GB" sz="1100" dirty="0" err="1">
                <a:solidFill>
                  <a:srgbClr val="161616"/>
                </a:solidFill>
                <a:latin typeface="inherit"/>
              </a:rPr>
              <a:t>ggplot</a:t>
            </a:r>
            <a:r>
              <a:rPr lang="en-GB" sz="1100" dirty="0">
                <a:solidFill>
                  <a:srgbClr val="161616"/>
                </a:solidFill>
                <a:latin typeface="inherit"/>
              </a:rPr>
              <a:t>(</a:t>
            </a:r>
            <a:r>
              <a:rPr lang="en-GB" sz="1100" dirty="0" err="1">
                <a:solidFill>
                  <a:srgbClr val="161616"/>
                </a:solidFill>
                <a:latin typeface="inherit"/>
              </a:rPr>
              <a:t>rikz_data</a:t>
            </a:r>
            <a:r>
              <a:rPr lang="en-GB" sz="1100" dirty="0">
                <a:solidFill>
                  <a:srgbClr val="161616"/>
                </a:solidFill>
                <a:latin typeface="inherit"/>
              </a:rPr>
              <a:t>, </a:t>
            </a:r>
            <a:r>
              <a:rPr lang="en-GB" sz="1100" dirty="0" err="1">
                <a:solidFill>
                  <a:srgbClr val="161616"/>
                </a:solidFill>
                <a:latin typeface="inherit"/>
              </a:rPr>
              <a:t>aes</a:t>
            </a:r>
            <a:r>
              <a:rPr lang="en-GB" sz="1100" dirty="0">
                <a:solidFill>
                  <a:srgbClr val="161616"/>
                </a:solidFill>
                <a:latin typeface="inherit"/>
              </a:rPr>
              <a:t>(x = NAP, y = Richness, colour = Beach)) +</a:t>
            </a:r>
          </a:p>
          <a:p>
            <a:pPr marL="0" indent="0">
              <a:lnSpc>
                <a:spcPct val="0"/>
              </a:lnSpc>
              <a:buNone/>
            </a:pPr>
            <a:r>
              <a:rPr lang="en-GB" sz="1100" dirty="0">
                <a:solidFill>
                  <a:srgbClr val="161616"/>
                </a:solidFill>
                <a:latin typeface="inherit"/>
              </a:rPr>
              <a:t>    </a:t>
            </a:r>
            <a:r>
              <a:rPr lang="en-GB" sz="1100" dirty="0" err="1">
                <a:solidFill>
                  <a:srgbClr val="161616"/>
                </a:solidFill>
                <a:latin typeface="inherit"/>
              </a:rPr>
              <a:t>geom_point</a:t>
            </a:r>
            <a:r>
              <a:rPr lang="en-GB" sz="1100" dirty="0">
                <a:solidFill>
                  <a:srgbClr val="161616"/>
                </a:solidFill>
                <a:latin typeface="inherit"/>
              </a:rPr>
              <a:t>(size = 3) +</a:t>
            </a:r>
          </a:p>
          <a:p>
            <a:pPr marL="0" indent="0">
              <a:lnSpc>
                <a:spcPct val="0"/>
              </a:lnSpc>
              <a:buNone/>
            </a:pPr>
            <a:r>
              <a:rPr lang="en-GB" sz="1100" dirty="0">
                <a:solidFill>
                  <a:srgbClr val="161616"/>
                </a:solidFill>
                <a:latin typeface="inherit"/>
              </a:rPr>
              <a:t>    </a:t>
            </a:r>
            <a:r>
              <a:rPr lang="en-GB" sz="1100" dirty="0" err="1">
                <a:solidFill>
                  <a:srgbClr val="161616"/>
                </a:solidFill>
                <a:latin typeface="inherit"/>
              </a:rPr>
              <a:t>theme_classic</a:t>
            </a:r>
            <a:r>
              <a:rPr lang="en-GB" sz="1100" dirty="0">
                <a:solidFill>
                  <a:srgbClr val="161616"/>
                </a:solidFill>
                <a:latin typeface="inherit"/>
              </a:rPr>
              <a:t>() +</a:t>
            </a:r>
          </a:p>
          <a:p>
            <a:pPr marL="0" indent="0">
              <a:lnSpc>
                <a:spcPct val="0"/>
              </a:lnSpc>
              <a:buNone/>
            </a:pPr>
            <a:r>
              <a:rPr lang="en-GB" sz="1100" dirty="0">
                <a:solidFill>
                  <a:srgbClr val="161616"/>
                </a:solidFill>
                <a:latin typeface="inherit"/>
              </a:rPr>
              <a:t>    theme(</a:t>
            </a:r>
            <a:r>
              <a:rPr lang="en-GB" sz="1100" dirty="0" err="1">
                <a:solidFill>
                  <a:srgbClr val="161616"/>
                </a:solidFill>
                <a:latin typeface="inherit"/>
              </a:rPr>
              <a:t>legend.position</a:t>
            </a:r>
            <a:r>
              <a:rPr lang="en-GB" sz="1100" dirty="0">
                <a:solidFill>
                  <a:srgbClr val="161616"/>
                </a:solidFill>
                <a:latin typeface="inherit"/>
              </a:rPr>
              <a:t> = "none") +</a:t>
            </a:r>
          </a:p>
          <a:p>
            <a:pPr marL="0" indent="0">
              <a:lnSpc>
                <a:spcPct val="0"/>
              </a:lnSpc>
              <a:buNone/>
            </a:pPr>
            <a:r>
              <a:rPr lang="en-GB" sz="1100" dirty="0">
                <a:solidFill>
                  <a:srgbClr val="161616"/>
                </a:solidFill>
                <a:latin typeface="inherit"/>
              </a:rPr>
              <a:t>    </a:t>
            </a:r>
            <a:r>
              <a:rPr lang="en-GB" sz="1100" dirty="0" err="1">
                <a:solidFill>
                  <a:srgbClr val="161616"/>
                </a:solidFill>
                <a:latin typeface="inherit"/>
              </a:rPr>
              <a:t>scale_colour_brewer</a:t>
            </a:r>
            <a:r>
              <a:rPr lang="en-GB" sz="1100" dirty="0">
                <a:solidFill>
                  <a:srgbClr val="161616"/>
                </a:solidFill>
                <a:latin typeface="inherit"/>
              </a:rPr>
              <a:t>(palette="Set1") +</a:t>
            </a:r>
          </a:p>
          <a:p>
            <a:pPr marL="0" indent="0">
              <a:lnSpc>
                <a:spcPct val="0"/>
              </a:lnSpc>
              <a:buNone/>
            </a:pPr>
            <a:r>
              <a:rPr lang="en-GB" sz="1100" dirty="0">
                <a:solidFill>
                  <a:srgbClr val="161616"/>
                </a:solidFill>
                <a:latin typeface="inherit"/>
              </a:rPr>
              <a:t>    </a:t>
            </a:r>
            <a:r>
              <a:rPr lang="en-GB" sz="1100" dirty="0" err="1">
                <a:solidFill>
                  <a:srgbClr val="161616"/>
                </a:solidFill>
                <a:latin typeface="inherit"/>
              </a:rPr>
              <a:t>scale_fill_brewer</a:t>
            </a:r>
            <a:r>
              <a:rPr lang="en-GB" sz="1100" dirty="0">
                <a:solidFill>
                  <a:srgbClr val="161616"/>
                </a:solidFill>
                <a:latin typeface="inherit"/>
              </a:rPr>
              <a:t>(palette="Set1") +</a:t>
            </a:r>
          </a:p>
          <a:p>
            <a:pPr marL="0" indent="0">
              <a:lnSpc>
                <a:spcPct val="0"/>
              </a:lnSpc>
              <a:buNone/>
            </a:pPr>
            <a:r>
              <a:rPr lang="en-GB" sz="1100" dirty="0">
                <a:solidFill>
                  <a:srgbClr val="161616"/>
                </a:solidFill>
                <a:latin typeface="inherit"/>
              </a:rPr>
              <a:t>    </a:t>
            </a:r>
            <a:r>
              <a:rPr lang="en-GB" sz="1100" dirty="0" err="1">
                <a:solidFill>
                  <a:srgbClr val="161616"/>
                </a:solidFill>
                <a:latin typeface="inherit"/>
              </a:rPr>
              <a:t>geom_polygon</a:t>
            </a:r>
            <a:r>
              <a:rPr lang="en-GB" sz="1100" dirty="0">
                <a:solidFill>
                  <a:srgbClr val="161616"/>
                </a:solidFill>
                <a:latin typeface="inherit"/>
              </a:rPr>
              <a:t>(data=hulls, </a:t>
            </a:r>
            <a:r>
              <a:rPr lang="en-GB" sz="1100" dirty="0" err="1">
                <a:solidFill>
                  <a:srgbClr val="161616"/>
                </a:solidFill>
                <a:latin typeface="inherit"/>
              </a:rPr>
              <a:t>aes</a:t>
            </a:r>
            <a:r>
              <a:rPr lang="en-GB" sz="1100" dirty="0">
                <a:solidFill>
                  <a:srgbClr val="161616"/>
                </a:solidFill>
                <a:latin typeface="inherit"/>
              </a:rPr>
              <a:t>(fill = Beach), alpha = 0.2)</a:t>
            </a:r>
          </a:p>
          <a:p>
            <a:pPr marL="0" indent="0">
              <a:lnSpc>
                <a:spcPct val="0"/>
              </a:lnSpc>
              <a:buNone/>
            </a:pPr>
            <a:endParaRPr lang="en-GB" sz="1100" dirty="0">
              <a:solidFill>
                <a:srgbClr val="161616"/>
              </a:solidFill>
              <a:latin typeface="inherit"/>
            </a:endParaRPr>
          </a:p>
          <a:p>
            <a:pPr>
              <a:lnSpc>
                <a:spcPct val="0"/>
              </a:lnSpc>
              <a:buFont typeface="+mj-lt"/>
              <a:buAutoNum type="arabicPeriod"/>
            </a:pPr>
            <a:r>
              <a:rPr lang="en-US" sz="1600" dirty="0">
                <a:solidFill>
                  <a:srgbClr val="555555"/>
                </a:solidFill>
                <a:latin typeface="Calibri "/>
              </a:rPr>
              <a:t>observations from the same beach tend to cluster together.</a:t>
            </a:r>
          </a:p>
          <a:p>
            <a:pPr>
              <a:lnSpc>
                <a:spcPct val="0"/>
              </a:lnSpc>
              <a:buFont typeface="+mj-lt"/>
              <a:buAutoNum type="arabicPeriod"/>
            </a:pPr>
            <a:endParaRPr lang="en-US" sz="1600" dirty="0">
              <a:solidFill>
                <a:srgbClr val="555555"/>
              </a:solidFill>
              <a:latin typeface="Calibri "/>
            </a:endParaRPr>
          </a:p>
          <a:p>
            <a:pPr>
              <a:lnSpc>
                <a:spcPct val="0"/>
              </a:lnSpc>
              <a:buFont typeface="+mj-lt"/>
              <a:buAutoNum type="arabicPeriod"/>
            </a:pPr>
            <a:r>
              <a:rPr lang="en-US" sz="1600" dirty="0">
                <a:solidFill>
                  <a:srgbClr val="555555"/>
                </a:solidFill>
                <a:latin typeface="Calibri "/>
              </a:rPr>
              <a:t>We need to account for this non-independence in our modelling</a:t>
            </a:r>
            <a:endParaRPr lang="en-GB" sz="1600" dirty="0">
              <a:solidFill>
                <a:srgbClr val="555555"/>
              </a:solidFill>
              <a:latin typeface="Calibri "/>
            </a:endParaRPr>
          </a:p>
        </p:txBody>
      </p:sp>
      <p:pic>
        <p:nvPicPr>
          <p:cNvPr id="6" name="Picture 5" descr="A diagram of a graph&#10;&#10;Description automatically generated with medium confidence">
            <a:extLst>
              <a:ext uri="{FF2B5EF4-FFF2-40B4-BE49-F238E27FC236}">
                <a16:creationId xmlns:a16="http://schemas.microsoft.com/office/drawing/2014/main" id="{EBC05C30-8B0D-9E56-05B8-D2E33C841776}"/>
              </a:ext>
            </a:extLst>
          </p:cNvPr>
          <p:cNvPicPr>
            <a:picLocks noChangeAspect="1"/>
          </p:cNvPicPr>
          <p:nvPr/>
        </p:nvPicPr>
        <p:blipFill>
          <a:blip r:embed="rId3"/>
          <a:stretch>
            <a:fillRect/>
          </a:stretch>
        </p:blipFill>
        <p:spPr>
          <a:xfrm>
            <a:off x="6880610" y="1947748"/>
            <a:ext cx="4737650" cy="2984718"/>
          </a:xfrm>
          <a:prstGeom prst="rect">
            <a:avLst/>
          </a:prstGeom>
        </p:spPr>
      </p:pic>
    </p:spTree>
    <p:extLst>
      <p:ext uri="{BB962C8B-B14F-4D97-AF65-F5344CB8AC3E}">
        <p14:creationId xmlns:p14="http://schemas.microsoft.com/office/powerpoint/2010/main" val="231626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1E10B-0EF4-14A7-D1B8-C430AEBD8C93}"/>
              </a:ext>
            </a:extLst>
          </p:cNvPr>
          <p:cNvSpPr>
            <a:spLocks noGrp="1"/>
          </p:cNvSpPr>
          <p:nvPr>
            <p:ph type="title"/>
          </p:nvPr>
        </p:nvSpPr>
        <p:spPr>
          <a:xfrm>
            <a:off x="1103772" y="733072"/>
            <a:ext cx="4928291" cy="1035781"/>
          </a:xfrm>
        </p:spPr>
        <p:txBody>
          <a:bodyPr anchor="ctr">
            <a:normAutofit/>
          </a:bodyPr>
          <a:lstStyle/>
          <a:p>
            <a:r>
              <a:rPr lang="en-GB" sz="3300" b="0" i="0" dirty="0">
                <a:effectLst/>
              </a:rPr>
              <a:t>Accounting for non-independence</a:t>
            </a:r>
            <a:endParaRPr lang="en-GB" sz="3300" dirty="0"/>
          </a:p>
        </p:txBody>
      </p:sp>
      <p:sp>
        <p:nvSpPr>
          <p:cNvPr id="3" name="Content Placeholder 2">
            <a:extLst>
              <a:ext uri="{FF2B5EF4-FFF2-40B4-BE49-F238E27FC236}">
                <a16:creationId xmlns:a16="http://schemas.microsoft.com/office/drawing/2014/main" id="{E1207205-2E8A-A7F0-9958-DBECB3246C09}"/>
              </a:ext>
            </a:extLst>
          </p:cNvPr>
          <p:cNvSpPr>
            <a:spLocks noGrp="1"/>
          </p:cNvSpPr>
          <p:nvPr>
            <p:ph idx="1"/>
          </p:nvPr>
        </p:nvSpPr>
        <p:spPr>
          <a:xfrm>
            <a:off x="195859" y="1828799"/>
            <a:ext cx="6768658" cy="4929809"/>
          </a:xfrm>
        </p:spPr>
        <p:txBody>
          <a:bodyPr anchor="ctr">
            <a:normAutofit/>
          </a:bodyPr>
          <a:lstStyle/>
          <a:p>
            <a:pPr marL="0" indent="0">
              <a:buNone/>
            </a:pPr>
            <a:r>
              <a:rPr lang="en-US" sz="1600" dirty="0">
                <a:latin typeface="Calibri "/>
              </a:rPr>
              <a:t>One approach </a:t>
            </a:r>
            <a:r>
              <a:rPr lang="en-US" sz="1600" b="0" i="0" dirty="0">
                <a:effectLst/>
                <a:latin typeface="Calibri "/>
              </a:rPr>
              <a:t>to account for this non-independence would be to run a separate analysis for each beach, as shown in the figure and table below.</a:t>
            </a:r>
          </a:p>
          <a:p>
            <a:pPr marL="0" indent="0">
              <a:buNone/>
            </a:pPr>
            <a:endParaRPr lang="en-US" sz="1600" b="0" i="0" dirty="0">
              <a:effectLst/>
              <a:latin typeface="Source Sans Pro" panose="020B0503030403020204" pitchFamily="34" charset="0"/>
            </a:endParaRPr>
          </a:p>
          <a:p>
            <a:pPr marL="0" indent="0">
              <a:lnSpc>
                <a:spcPct val="10000"/>
              </a:lnSpc>
              <a:buNone/>
            </a:pPr>
            <a:r>
              <a:rPr lang="en-US" sz="1200" b="0" i="0" dirty="0">
                <a:effectLst/>
                <a:latin typeface="Source Sans Pro" panose="020B0503030403020204" pitchFamily="34" charset="0"/>
              </a:rPr>
              <a:t># We could account for non-independence by running a separate analysis </a:t>
            </a:r>
          </a:p>
          <a:p>
            <a:pPr marL="0" indent="0">
              <a:lnSpc>
                <a:spcPct val="10000"/>
              </a:lnSpc>
              <a:buNone/>
            </a:pPr>
            <a:r>
              <a:rPr lang="en-US" sz="1200" b="0" i="0" dirty="0">
                <a:effectLst/>
                <a:latin typeface="Source Sans Pro" panose="020B0503030403020204" pitchFamily="34" charset="0"/>
              </a:rPr>
              <a:t># for each beach</a:t>
            </a:r>
          </a:p>
          <a:p>
            <a:pPr marL="0" indent="0">
              <a:lnSpc>
                <a:spcPct val="10000"/>
              </a:lnSpc>
              <a:buNone/>
            </a:pPr>
            <a:r>
              <a:rPr lang="en-US" sz="1200" b="0" i="0" dirty="0" err="1">
                <a:effectLst/>
                <a:latin typeface="Source Sans Pro" panose="020B0503030403020204" pitchFamily="34" charset="0"/>
              </a:rPr>
              <a:t>ggplot</a:t>
            </a:r>
            <a:r>
              <a:rPr lang="en-US" sz="1200" b="0" i="0" dirty="0">
                <a:effectLst/>
                <a:latin typeface="Source Sans Pro" panose="020B0503030403020204" pitchFamily="34" charset="0"/>
              </a:rPr>
              <a:t>(</a:t>
            </a:r>
            <a:r>
              <a:rPr lang="en-US" sz="1200" b="0" i="0" dirty="0" err="1">
                <a:effectLst/>
                <a:latin typeface="Source Sans Pro" panose="020B0503030403020204" pitchFamily="34" charset="0"/>
              </a:rPr>
              <a:t>rikz_data</a:t>
            </a:r>
            <a:r>
              <a:rPr lang="en-US" sz="1200" b="0" i="0" dirty="0">
                <a:effectLst/>
                <a:latin typeface="Source Sans Pro" panose="020B0503030403020204" pitchFamily="34" charset="0"/>
              </a:rPr>
              <a:t>, </a:t>
            </a:r>
            <a:r>
              <a:rPr lang="en-US" sz="1200" b="0" i="0" dirty="0" err="1">
                <a:effectLst/>
                <a:latin typeface="Source Sans Pro" panose="020B0503030403020204" pitchFamily="34" charset="0"/>
              </a:rPr>
              <a:t>aes</a:t>
            </a:r>
            <a:r>
              <a:rPr lang="en-US" sz="1200" b="0" i="0" dirty="0">
                <a:effectLst/>
                <a:latin typeface="Source Sans Pro" panose="020B0503030403020204" pitchFamily="34" charset="0"/>
              </a:rPr>
              <a:t>(x = NAP, y = Richness)) +</a:t>
            </a:r>
          </a:p>
          <a:p>
            <a:pPr marL="0" indent="0">
              <a:lnSpc>
                <a:spcPct val="10000"/>
              </a:lnSpc>
              <a:buNone/>
            </a:pPr>
            <a:r>
              <a:rPr lang="en-US" sz="1200" b="0" i="0" dirty="0">
                <a:effectLst/>
                <a:latin typeface="Source Sans Pro" panose="020B0503030403020204" pitchFamily="34" charset="0"/>
              </a:rPr>
              <a:t>    </a:t>
            </a:r>
            <a:r>
              <a:rPr lang="en-US" sz="1200" b="0" i="0" dirty="0" err="1">
                <a:effectLst/>
                <a:latin typeface="Source Sans Pro" panose="020B0503030403020204" pitchFamily="34" charset="0"/>
              </a:rPr>
              <a:t>geom_point</a:t>
            </a:r>
            <a:r>
              <a:rPr lang="en-US" sz="1200" b="0" i="0" dirty="0">
                <a:effectLst/>
                <a:latin typeface="Source Sans Pro" panose="020B0503030403020204" pitchFamily="34" charset="0"/>
              </a:rPr>
              <a:t>() +</a:t>
            </a:r>
          </a:p>
          <a:p>
            <a:pPr marL="0" indent="0">
              <a:lnSpc>
                <a:spcPct val="10000"/>
              </a:lnSpc>
              <a:buNone/>
            </a:pPr>
            <a:r>
              <a:rPr lang="en-US" sz="1200" b="0" i="0" dirty="0">
                <a:effectLst/>
                <a:latin typeface="Source Sans Pro" panose="020B0503030403020204" pitchFamily="34" charset="0"/>
              </a:rPr>
              <a:t>    </a:t>
            </a:r>
            <a:r>
              <a:rPr lang="en-US" sz="1200" b="0" i="0" dirty="0" err="1">
                <a:effectLst/>
                <a:latin typeface="Source Sans Pro" panose="020B0503030403020204" pitchFamily="34" charset="0"/>
              </a:rPr>
              <a:t>geom_smooth</a:t>
            </a:r>
            <a:r>
              <a:rPr lang="en-US" sz="1200" b="0" i="0" dirty="0">
                <a:effectLst/>
                <a:latin typeface="Source Sans Pro" panose="020B0503030403020204" pitchFamily="34" charset="0"/>
              </a:rPr>
              <a:t>(method = "</a:t>
            </a:r>
            <a:r>
              <a:rPr lang="en-US" sz="1200" b="0" i="0" dirty="0" err="1">
                <a:effectLst/>
                <a:latin typeface="Source Sans Pro" panose="020B0503030403020204" pitchFamily="34" charset="0"/>
              </a:rPr>
              <a:t>lm</a:t>
            </a:r>
            <a:r>
              <a:rPr lang="en-US" sz="1200" b="0" i="0" dirty="0">
                <a:effectLst/>
                <a:latin typeface="Source Sans Pro" panose="020B0503030403020204" pitchFamily="34" charset="0"/>
              </a:rPr>
              <a:t>") +</a:t>
            </a:r>
          </a:p>
          <a:p>
            <a:pPr marL="0" indent="0">
              <a:lnSpc>
                <a:spcPct val="10000"/>
              </a:lnSpc>
              <a:buNone/>
            </a:pPr>
            <a:r>
              <a:rPr lang="en-US" sz="1200" b="0" i="0" dirty="0">
                <a:effectLst/>
                <a:latin typeface="Source Sans Pro" panose="020B0503030403020204" pitchFamily="34" charset="0"/>
              </a:rPr>
              <a:t>    </a:t>
            </a:r>
            <a:r>
              <a:rPr lang="en-US" sz="1200" b="0" i="0" dirty="0" err="1">
                <a:effectLst/>
                <a:latin typeface="Source Sans Pro" panose="020B0503030403020204" pitchFamily="34" charset="0"/>
              </a:rPr>
              <a:t>facet_wrap</a:t>
            </a:r>
            <a:r>
              <a:rPr lang="en-US" sz="1200" b="0" i="0" dirty="0">
                <a:effectLst/>
                <a:latin typeface="Source Sans Pro" panose="020B0503030403020204" pitchFamily="34" charset="0"/>
              </a:rPr>
              <a:t>(~ Beach) +</a:t>
            </a:r>
          </a:p>
          <a:p>
            <a:pPr marL="0" indent="0">
              <a:lnSpc>
                <a:spcPct val="10000"/>
              </a:lnSpc>
              <a:buNone/>
            </a:pPr>
            <a:r>
              <a:rPr lang="en-US" sz="1200" b="0" i="0" dirty="0">
                <a:effectLst/>
                <a:latin typeface="Source Sans Pro" panose="020B0503030403020204" pitchFamily="34" charset="0"/>
              </a:rPr>
              <a:t>    </a:t>
            </a:r>
            <a:r>
              <a:rPr lang="en-US" sz="1200" b="0" i="0" dirty="0" err="1">
                <a:effectLst/>
                <a:latin typeface="Source Sans Pro" panose="020B0503030403020204" pitchFamily="34" charset="0"/>
              </a:rPr>
              <a:t>xlab</a:t>
            </a:r>
            <a:r>
              <a:rPr lang="en-US" sz="1200" b="0" i="0" dirty="0">
                <a:effectLst/>
                <a:latin typeface="Source Sans Pro" panose="020B0503030403020204" pitchFamily="34" charset="0"/>
              </a:rPr>
              <a:t>("NAP") + </a:t>
            </a:r>
            <a:r>
              <a:rPr lang="en-US" sz="1200" b="0" i="0" dirty="0" err="1">
                <a:effectLst/>
                <a:latin typeface="Source Sans Pro" panose="020B0503030403020204" pitchFamily="34" charset="0"/>
              </a:rPr>
              <a:t>ylab</a:t>
            </a:r>
            <a:r>
              <a:rPr lang="en-US" sz="1200" b="0" i="0" dirty="0">
                <a:effectLst/>
                <a:latin typeface="Source Sans Pro" panose="020B0503030403020204" pitchFamily="34" charset="0"/>
              </a:rPr>
              <a:t>("Richness") +</a:t>
            </a:r>
          </a:p>
          <a:p>
            <a:pPr marL="0" indent="0">
              <a:lnSpc>
                <a:spcPct val="10000"/>
              </a:lnSpc>
              <a:buNone/>
            </a:pPr>
            <a:r>
              <a:rPr lang="en-US" sz="1200" b="0" i="0" dirty="0">
                <a:effectLst/>
                <a:latin typeface="Source Sans Pro" panose="020B0503030403020204" pitchFamily="34" charset="0"/>
              </a:rPr>
              <a:t>    </a:t>
            </a:r>
            <a:r>
              <a:rPr lang="en-US" sz="1200" b="0" i="0" dirty="0" err="1">
                <a:effectLst/>
                <a:latin typeface="Source Sans Pro" panose="020B0503030403020204" pitchFamily="34" charset="0"/>
              </a:rPr>
              <a:t>theme_classic</a:t>
            </a:r>
            <a:r>
              <a:rPr lang="en-US" sz="1200" b="0" i="0" dirty="0">
                <a:effectLst/>
                <a:latin typeface="Source Sans Pro" panose="020B0503030403020204" pitchFamily="34" charset="0"/>
              </a:rPr>
              <a:t>()</a:t>
            </a:r>
          </a:p>
          <a:p>
            <a:pPr marL="0" indent="0">
              <a:lnSpc>
                <a:spcPct val="10000"/>
              </a:lnSpc>
              <a:buNone/>
            </a:pPr>
            <a:r>
              <a:rPr lang="en-GB" sz="1200" dirty="0"/>
              <a:t># Run linear model of Richness against NAP for each beach</a:t>
            </a:r>
          </a:p>
          <a:p>
            <a:pPr marL="0" indent="0">
              <a:lnSpc>
                <a:spcPct val="10000"/>
              </a:lnSpc>
              <a:buNone/>
            </a:pPr>
            <a:r>
              <a:rPr lang="en-GB" sz="1200" dirty="0" err="1"/>
              <a:t>beach_models</a:t>
            </a:r>
            <a:r>
              <a:rPr lang="en-GB" sz="1200" dirty="0"/>
              <a:t> &lt;-  </a:t>
            </a:r>
            <a:r>
              <a:rPr lang="en-GB" sz="1200" dirty="0" err="1"/>
              <a:t>rikz_data</a:t>
            </a:r>
            <a:r>
              <a:rPr lang="en-GB" sz="1200" dirty="0"/>
              <a:t> %&gt;%</a:t>
            </a:r>
          </a:p>
          <a:p>
            <a:pPr marL="0" indent="0">
              <a:lnSpc>
                <a:spcPct val="10000"/>
              </a:lnSpc>
              <a:buNone/>
            </a:pPr>
            <a:r>
              <a:rPr lang="en-GB" sz="1200" dirty="0"/>
              <a:t>    </a:t>
            </a:r>
            <a:r>
              <a:rPr lang="en-GB" sz="1200" dirty="0" err="1"/>
              <a:t>group_by</a:t>
            </a:r>
            <a:r>
              <a:rPr lang="en-GB" sz="1200" dirty="0"/>
              <a:t>(Beach) %&gt;%</a:t>
            </a:r>
          </a:p>
          <a:p>
            <a:pPr marL="0" indent="0">
              <a:lnSpc>
                <a:spcPct val="10000"/>
              </a:lnSpc>
              <a:buNone/>
            </a:pPr>
            <a:r>
              <a:rPr lang="en-GB" sz="1200" dirty="0"/>
              <a:t>    do(mod = </a:t>
            </a:r>
            <a:r>
              <a:rPr lang="en-GB" sz="1200" dirty="0" err="1"/>
              <a:t>lm</a:t>
            </a:r>
            <a:r>
              <a:rPr lang="en-GB" sz="1200" dirty="0"/>
              <a:t>(Richness ~ NAP, data = .))</a:t>
            </a:r>
          </a:p>
          <a:p>
            <a:pPr marL="0" indent="0">
              <a:lnSpc>
                <a:spcPct val="10000"/>
              </a:lnSpc>
              <a:buNone/>
            </a:pPr>
            <a:endParaRPr lang="en-GB" sz="1200" dirty="0"/>
          </a:p>
          <a:p>
            <a:pPr marL="0" indent="0">
              <a:lnSpc>
                <a:spcPct val="10000"/>
              </a:lnSpc>
              <a:buNone/>
            </a:pPr>
            <a:r>
              <a:rPr lang="en-GB" sz="1200" dirty="0"/>
              <a:t># Get the coefficients by group in a tidy </a:t>
            </a:r>
            <a:r>
              <a:rPr lang="en-GB" sz="1200" dirty="0" err="1"/>
              <a:t>data_frame</a:t>
            </a:r>
            <a:endParaRPr lang="en-GB" sz="1200" dirty="0"/>
          </a:p>
          <a:p>
            <a:pPr marL="0" indent="0">
              <a:lnSpc>
                <a:spcPct val="10000"/>
              </a:lnSpc>
              <a:buNone/>
            </a:pPr>
            <a:r>
              <a:rPr lang="en-GB" sz="1200" dirty="0"/>
              <a:t>library(broom)</a:t>
            </a:r>
          </a:p>
          <a:p>
            <a:pPr marL="0" indent="0">
              <a:lnSpc>
                <a:spcPct val="10000"/>
              </a:lnSpc>
              <a:buNone/>
            </a:pPr>
            <a:r>
              <a:rPr lang="en-GB" sz="1200" dirty="0" err="1"/>
              <a:t>dfBeachModels</a:t>
            </a:r>
            <a:r>
              <a:rPr lang="en-GB" sz="1200" dirty="0"/>
              <a:t> = tidy(</a:t>
            </a:r>
            <a:r>
              <a:rPr lang="en-GB" sz="1200" dirty="0" err="1"/>
              <a:t>beach_models</a:t>
            </a:r>
            <a:r>
              <a:rPr lang="en-GB" sz="1200" dirty="0"/>
              <a:t>, mod)</a:t>
            </a:r>
          </a:p>
          <a:p>
            <a:pPr marL="0" indent="0">
              <a:lnSpc>
                <a:spcPct val="10000"/>
              </a:lnSpc>
              <a:buNone/>
            </a:pPr>
            <a:r>
              <a:rPr lang="en-GB" sz="1200" dirty="0" err="1"/>
              <a:t>dfBeachModels</a:t>
            </a:r>
            <a:r>
              <a:rPr lang="en-GB" sz="1200" dirty="0"/>
              <a:t> %&gt;% </a:t>
            </a:r>
          </a:p>
          <a:p>
            <a:pPr marL="0" indent="0">
              <a:lnSpc>
                <a:spcPct val="10000"/>
              </a:lnSpc>
              <a:buNone/>
            </a:pPr>
            <a:r>
              <a:rPr lang="en-GB" sz="1200" dirty="0"/>
              <a:t>    filter(term == "NAP") %&gt;% </a:t>
            </a:r>
          </a:p>
          <a:p>
            <a:pPr marL="0" indent="0">
              <a:lnSpc>
                <a:spcPct val="10000"/>
              </a:lnSpc>
              <a:buNone/>
            </a:pPr>
            <a:r>
              <a:rPr lang="en-GB" sz="1200" dirty="0"/>
              <a:t>    </a:t>
            </a:r>
            <a:r>
              <a:rPr lang="en-GB" sz="1200" dirty="0" err="1"/>
              <a:t>dplyr</a:t>
            </a:r>
            <a:r>
              <a:rPr lang="en-GB" sz="1200" dirty="0"/>
              <a:t>::select(estimate, </a:t>
            </a:r>
            <a:r>
              <a:rPr lang="en-GB" sz="1200" dirty="0" err="1"/>
              <a:t>p.value</a:t>
            </a:r>
            <a:r>
              <a:rPr lang="en-GB" sz="1200" dirty="0"/>
              <a:t>)</a:t>
            </a:r>
          </a:p>
          <a:p>
            <a:pPr marL="0" indent="0">
              <a:lnSpc>
                <a:spcPct val="10000"/>
              </a:lnSpc>
              <a:buNone/>
            </a:pPr>
            <a:endParaRPr lang="en-GB" sz="1200" dirty="0"/>
          </a:p>
          <a:p>
            <a:pPr marL="0" indent="0">
              <a:lnSpc>
                <a:spcPct val="100000"/>
              </a:lnSpc>
              <a:buNone/>
            </a:pPr>
            <a:r>
              <a:rPr lang="en-US" sz="1400" b="0" i="0" dirty="0">
                <a:solidFill>
                  <a:srgbClr val="555555"/>
                </a:solidFill>
                <a:effectLst/>
                <a:latin typeface="Calibri "/>
              </a:rPr>
              <a:t>the issue with this approach is that each analysis only has 5 points (a really low sample size!) and we have to run multiple tests. As such, we run the risk of obtaining spuriously significant results purely by chance. </a:t>
            </a:r>
            <a:endParaRPr lang="en-GB" sz="1400" dirty="0">
              <a:latin typeface="Calibri "/>
            </a:endParaRPr>
          </a:p>
        </p:txBody>
      </p:sp>
      <p:pic>
        <p:nvPicPr>
          <p:cNvPr id="6" name="Picture 5" descr="A graph of a graph of a line&#10;&#10;Description automatically generated with medium confidence">
            <a:extLst>
              <a:ext uri="{FF2B5EF4-FFF2-40B4-BE49-F238E27FC236}">
                <a16:creationId xmlns:a16="http://schemas.microsoft.com/office/drawing/2014/main" id="{4E36E0CF-0ECF-23F5-59C5-5C7ABC50B404}"/>
              </a:ext>
            </a:extLst>
          </p:cNvPr>
          <p:cNvPicPr>
            <a:picLocks noChangeAspect="1"/>
          </p:cNvPicPr>
          <p:nvPr/>
        </p:nvPicPr>
        <p:blipFill rotWithShape="1">
          <a:blip r:embed="rId2"/>
          <a:srcRect r="4" b="9371"/>
          <a:stretch/>
        </p:blipFill>
        <p:spPr>
          <a:xfrm>
            <a:off x="6928724" y="518376"/>
            <a:ext cx="4565417" cy="2925182"/>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9CC8860C-3BC4-C035-504A-F932A8FC6064}"/>
              </a:ext>
            </a:extLst>
          </p:cNvPr>
          <p:cNvPicPr>
            <a:picLocks noChangeAspect="1"/>
          </p:cNvPicPr>
          <p:nvPr/>
        </p:nvPicPr>
        <p:blipFill rotWithShape="1">
          <a:blip r:embed="rId3"/>
          <a:srcRect t="24093" r="-3" b="24773"/>
          <a:stretch/>
        </p:blipFill>
        <p:spPr>
          <a:xfrm>
            <a:off x="7662375" y="4126065"/>
            <a:ext cx="3578130" cy="2099808"/>
          </a:xfrm>
          <a:prstGeom prst="rect">
            <a:avLst/>
          </a:prstGeom>
        </p:spPr>
      </p:pic>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75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B0E82-869F-AC43-FFAC-685F89F53894}"/>
              </a:ext>
            </a:extLst>
          </p:cNvPr>
          <p:cNvSpPr>
            <a:spLocks noGrp="1"/>
          </p:cNvSpPr>
          <p:nvPr>
            <p:ph type="title"/>
          </p:nvPr>
        </p:nvSpPr>
        <p:spPr>
          <a:xfrm>
            <a:off x="871442" y="685800"/>
            <a:ext cx="4353116" cy="1474666"/>
          </a:xfrm>
        </p:spPr>
        <p:txBody>
          <a:bodyPr anchor="b">
            <a:normAutofit/>
          </a:bodyPr>
          <a:lstStyle/>
          <a:p>
            <a:pPr algn="ctr"/>
            <a:endParaRPr lang="en-GB" sz="3200">
              <a:solidFill>
                <a:srgbClr val="595959"/>
              </a:solidFill>
            </a:endParaRPr>
          </a:p>
        </p:txBody>
      </p:sp>
      <p:sp>
        <p:nvSpPr>
          <p:cNvPr id="3" name="Content Placeholder 2">
            <a:extLst>
              <a:ext uri="{FF2B5EF4-FFF2-40B4-BE49-F238E27FC236}">
                <a16:creationId xmlns:a16="http://schemas.microsoft.com/office/drawing/2014/main" id="{324AC5F0-F800-1922-320A-116EA381166D}"/>
              </a:ext>
            </a:extLst>
          </p:cNvPr>
          <p:cNvSpPr>
            <a:spLocks noGrp="1"/>
          </p:cNvSpPr>
          <p:nvPr>
            <p:ph idx="1"/>
          </p:nvPr>
        </p:nvSpPr>
        <p:spPr>
          <a:xfrm>
            <a:off x="871442" y="2447337"/>
            <a:ext cx="4353116" cy="3770434"/>
          </a:xfrm>
        </p:spPr>
        <p:txBody>
          <a:bodyPr anchor="t">
            <a:normAutofit/>
          </a:bodyPr>
          <a:lstStyle/>
          <a:p>
            <a:pPr marL="0" indent="0">
              <a:buNone/>
            </a:pPr>
            <a:r>
              <a:rPr lang="en-US" sz="2000" b="0" i="0" dirty="0">
                <a:solidFill>
                  <a:srgbClr val="595959"/>
                </a:solidFill>
                <a:effectLst/>
                <a:latin typeface="Source Sans Pro" panose="020B0503030403020204" pitchFamily="34" charset="0"/>
              </a:rPr>
              <a:t> </a:t>
            </a:r>
            <a:r>
              <a:rPr lang="en-US" sz="2000" b="0" i="0" dirty="0">
                <a:solidFill>
                  <a:srgbClr val="595959"/>
                </a:solidFill>
                <a:effectLst/>
                <a:latin typeface="Calibri "/>
              </a:rPr>
              <a:t>we can simply include a term for beach in our model, thereby estimating its effects</a:t>
            </a:r>
            <a:endParaRPr lang="en-GB" sz="2000" dirty="0">
              <a:solidFill>
                <a:srgbClr val="595959"/>
              </a:solidFill>
              <a:latin typeface="Calibri "/>
            </a:endParaRPr>
          </a:p>
          <a:p>
            <a:pPr marL="0" indent="0">
              <a:buNone/>
            </a:pPr>
            <a:r>
              <a:rPr lang="en-GB" sz="2000" dirty="0" err="1">
                <a:solidFill>
                  <a:srgbClr val="595959"/>
                </a:solidFill>
                <a:latin typeface="Andalus" panose="02020603050405020304" pitchFamily="18" charset="-78"/>
                <a:cs typeface="Andalus" panose="02020603050405020304" pitchFamily="18" charset="-78"/>
              </a:rPr>
              <a:t>basic.lm</a:t>
            </a:r>
            <a:r>
              <a:rPr lang="en-GB" sz="2000" dirty="0">
                <a:solidFill>
                  <a:srgbClr val="595959"/>
                </a:solidFill>
                <a:latin typeface="Andalus" panose="02020603050405020304" pitchFamily="18" charset="-78"/>
                <a:cs typeface="Andalus" panose="02020603050405020304" pitchFamily="18" charset="-78"/>
              </a:rPr>
              <a:t> &lt;- </a:t>
            </a:r>
            <a:r>
              <a:rPr lang="en-GB" sz="2000" dirty="0" err="1">
                <a:solidFill>
                  <a:srgbClr val="595959"/>
                </a:solidFill>
                <a:latin typeface="Andalus" panose="02020603050405020304" pitchFamily="18" charset="-78"/>
                <a:cs typeface="Andalus" panose="02020603050405020304" pitchFamily="18" charset="-78"/>
              </a:rPr>
              <a:t>lm</a:t>
            </a:r>
            <a:r>
              <a:rPr lang="en-GB" sz="2000" dirty="0">
                <a:solidFill>
                  <a:srgbClr val="595959"/>
                </a:solidFill>
                <a:latin typeface="Andalus" panose="02020603050405020304" pitchFamily="18" charset="-78"/>
                <a:cs typeface="Andalus" panose="02020603050405020304" pitchFamily="18" charset="-78"/>
              </a:rPr>
              <a:t>(Richness ~ NAP + Beach, data = </a:t>
            </a:r>
            <a:r>
              <a:rPr lang="en-GB" sz="2000" dirty="0" err="1">
                <a:solidFill>
                  <a:srgbClr val="595959"/>
                </a:solidFill>
                <a:latin typeface="Andalus" panose="02020603050405020304" pitchFamily="18" charset="-78"/>
                <a:cs typeface="Andalus" panose="02020603050405020304" pitchFamily="18" charset="-78"/>
              </a:rPr>
              <a:t>rikz_data</a:t>
            </a:r>
            <a:r>
              <a:rPr lang="en-GB" sz="2000" dirty="0">
                <a:solidFill>
                  <a:srgbClr val="595959"/>
                </a:solidFill>
                <a:latin typeface="Andalus" panose="02020603050405020304" pitchFamily="18" charset="-78"/>
                <a:cs typeface="Andalus" panose="02020603050405020304" pitchFamily="18" charset="-78"/>
              </a:rPr>
              <a:t>)</a:t>
            </a:r>
          </a:p>
          <a:p>
            <a:pPr marL="0" indent="0">
              <a:buNone/>
            </a:pPr>
            <a:r>
              <a:rPr lang="en-GB" sz="2000" dirty="0">
                <a:solidFill>
                  <a:srgbClr val="595959"/>
                </a:solidFill>
                <a:latin typeface="Andalus" panose="02020603050405020304" pitchFamily="18" charset="-78"/>
                <a:cs typeface="Andalus" panose="02020603050405020304" pitchFamily="18" charset="-78"/>
              </a:rPr>
              <a:t>summary(</a:t>
            </a:r>
            <a:r>
              <a:rPr lang="en-GB" sz="2000" dirty="0" err="1">
                <a:solidFill>
                  <a:srgbClr val="595959"/>
                </a:solidFill>
                <a:latin typeface="Andalus" panose="02020603050405020304" pitchFamily="18" charset="-78"/>
                <a:cs typeface="Andalus" panose="02020603050405020304" pitchFamily="18" charset="-78"/>
              </a:rPr>
              <a:t>basic.lm</a:t>
            </a:r>
            <a:r>
              <a:rPr lang="en-GB" sz="2000" dirty="0">
                <a:solidFill>
                  <a:srgbClr val="595959"/>
                </a:solidFill>
                <a:latin typeface="Andalus" panose="02020603050405020304" pitchFamily="18" charset="-78"/>
                <a:cs typeface="Andalus" panose="02020603050405020304" pitchFamily="18" charset="-78"/>
              </a:rPr>
              <a:t>)</a:t>
            </a:r>
            <a:endParaRPr lang="en-GB" sz="2000" dirty="0">
              <a:solidFill>
                <a:srgbClr val="595959"/>
              </a:solidFill>
            </a:endParaRPr>
          </a:p>
          <a:p>
            <a:pPr marL="0" indent="0">
              <a:buNone/>
            </a:pPr>
            <a:r>
              <a:rPr lang="en-US" sz="2000" b="0" i="0" dirty="0">
                <a:solidFill>
                  <a:srgbClr val="555555"/>
                </a:solidFill>
                <a:effectLst/>
                <a:latin typeface="Calibri "/>
              </a:rPr>
              <a:t> The model is estimating a separate effect for each level of beach (8 total since 1 is used as the reference)</a:t>
            </a:r>
            <a:endParaRPr lang="en-GB" sz="2000" dirty="0">
              <a:solidFill>
                <a:srgbClr val="595959"/>
              </a:solidFill>
              <a:latin typeface="Calibri "/>
            </a:endParaRPr>
          </a:p>
        </p:txBody>
      </p:sp>
      <p:pic>
        <p:nvPicPr>
          <p:cNvPr id="6" name="Picture 5" descr="A screenshot of a computer&#10;&#10;Description automatically generated">
            <a:extLst>
              <a:ext uri="{FF2B5EF4-FFF2-40B4-BE49-F238E27FC236}">
                <a16:creationId xmlns:a16="http://schemas.microsoft.com/office/drawing/2014/main" id="{977B931F-3AB8-FB69-C151-544CC2981526}"/>
              </a:ext>
            </a:extLst>
          </p:cNvPr>
          <p:cNvPicPr>
            <a:picLocks noChangeAspect="1"/>
          </p:cNvPicPr>
          <p:nvPr/>
        </p:nvPicPr>
        <p:blipFill>
          <a:blip r:embed="rId3"/>
          <a:stretch>
            <a:fillRect/>
          </a:stretch>
        </p:blipFill>
        <p:spPr>
          <a:xfrm>
            <a:off x="6781801" y="801477"/>
            <a:ext cx="4797056" cy="5300615"/>
          </a:xfrm>
          <a:prstGeom prst="rect">
            <a:avLst/>
          </a:prstGeom>
        </p:spPr>
      </p:pic>
    </p:spTree>
    <p:extLst>
      <p:ext uri="{BB962C8B-B14F-4D97-AF65-F5344CB8AC3E}">
        <p14:creationId xmlns:p14="http://schemas.microsoft.com/office/powerpoint/2010/main" val="110609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96A-A7AA-B3C1-42AC-ECDC9BC2D789}"/>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5B66CB3D-AF49-506B-2790-C07CBCD2536C}"/>
              </a:ext>
            </a:extLst>
          </p:cNvPr>
          <p:cNvSpPr>
            <a:spLocks noGrp="1"/>
          </p:cNvSpPr>
          <p:nvPr>
            <p:ph idx="1"/>
          </p:nvPr>
        </p:nvSpPr>
        <p:spPr>
          <a:xfrm>
            <a:off x="838200" y="2644047"/>
            <a:ext cx="10515600" cy="3532915"/>
          </a:xfrm>
        </p:spPr>
        <p:txBody>
          <a:bodyPr/>
          <a:lstStyle/>
          <a:p>
            <a:r>
              <a:rPr lang="en-US" b="0" i="0" dirty="0">
                <a:solidFill>
                  <a:srgbClr val="161616"/>
                </a:solidFill>
                <a:effectLst/>
                <a:latin typeface="Calibri "/>
              </a:rPr>
              <a:t>A fast food chain plans to add a new item to its menu. However, they are still undecided between three possible campaigns for promoting the new product. In order to determine which promotion has the greatest effect on sales, the new item is introduced at locations in several randomly selected markets. A different promotion is used at each location, and the first month sales of the new item recorded.</a:t>
            </a:r>
            <a:endParaRPr lang="en-GB" dirty="0">
              <a:latin typeface="Calibri "/>
            </a:endParaRPr>
          </a:p>
        </p:txBody>
      </p:sp>
    </p:spTree>
    <p:extLst>
      <p:ext uri="{BB962C8B-B14F-4D97-AF65-F5344CB8AC3E}">
        <p14:creationId xmlns:p14="http://schemas.microsoft.com/office/powerpoint/2010/main" val="2748451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4389</Words>
  <Application>Microsoft Office PowerPoint</Application>
  <PresentationFormat>Widescreen</PresentationFormat>
  <Paragraphs>212</Paragraphs>
  <Slides>33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Amasis MT Pro</vt:lpstr>
      <vt:lpstr>Andalus</vt:lpstr>
      <vt:lpstr>Arial</vt:lpstr>
      <vt:lpstr>Calibri</vt:lpstr>
      <vt:lpstr>Calibri </vt:lpstr>
      <vt:lpstr>Calibri Light</vt:lpstr>
      <vt:lpstr>Helvetica</vt:lpstr>
      <vt:lpstr>IBM Plex Sans</vt:lpstr>
      <vt:lpstr>inherit</vt:lpstr>
      <vt:lpstr>Lato</vt:lpstr>
      <vt:lpstr>Source Sans Pro</vt:lpstr>
      <vt:lpstr>Office Theme</vt:lpstr>
      <vt:lpstr>GLMMs in R, STATA, SPSS</vt:lpstr>
      <vt:lpstr>The RIKZ dataset</vt:lpstr>
      <vt:lpstr>Example in R (Standard linear regression)</vt:lpstr>
      <vt:lpstr>RESULT</vt:lpstr>
      <vt:lpstr>PowerPoint Presentation</vt:lpstr>
      <vt:lpstr>Non-independence of observations</vt:lpstr>
      <vt:lpstr>Accounting for non-independence</vt:lpstr>
      <vt:lpstr>PowerPoint Presentation</vt:lpstr>
      <vt:lpstr>Example</vt:lpstr>
      <vt:lpstr>GLM</vt:lpstr>
      <vt:lpstr>Examples in medicine or  </vt:lpstr>
      <vt:lpstr>Example in Marketing</vt:lpstr>
      <vt:lpstr>Example with R </vt:lpstr>
      <vt:lpstr>Coefficients &amp; P-Values</vt:lpstr>
      <vt:lpstr>Null &amp; Residual Deviance</vt:lpstr>
      <vt:lpstr>Example with STATA </vt:lpstr>
      <vt:lpstr>PowerPoint Presentation</vt:lpstr>
      <vt:lpstr>PowerPoint Presentation</vt:lpstr>
      <vt:lpstr>distributions</vt:lpstr>
      <vt:lpstr>Link function</vt:lpstr>
      <vt:lpstr>EXAMPLE</vt:lpstr>
      <vt:lpstr>Example in SPSS</vt:lpstr>
      <vt:lpstr>PowerPoint Presentation</vt:lpstr>
      <vt:lpstr>PowerPoint Presentation</vt:lpstr>
      <vt:lpstr>Result:Model Summary</vt:lpstr>
      <vt:lpstr>Result: Data Structure </vt:lpstr>
      <vt:lpstr>Predicted by Observed</vt:lpstr>
      <vt:lpstr>Fixed Effects</vt:lpstr>
      <vt:lpstr>Fixed Coefficients</vt:lpstr>
      <vt:lpstr>Covariance Parameters</vt:lpstr>
      <vt:lpstr>Comparing to a linear regression model</vt:lpstr>
      <vt:lpstr>Model Summary </vt:lpstr>
      <vt:lpstr>Covariance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mixed models(GLMMs)</dc:title>
  <dc:creator>narges sohrabi</dc:creator>
  <cp:lastModifiedBy>narges sohrabi</cp:lastModifiedBy>
  <cp:revision>2</cp:revision>
  <dcterms:created xsi:type="dcterms:W3CDTF">2023-08-30T22:55:19Z</dcterms:created>
  <dcterms:modified xsi:type="dcterms:W3CDTF">2024-07-15T22:59:19Z</dcterms:modified>
</cp:coreProperties>
</file>