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2D2-5E48-43B7-9FD1-38D1F345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4706-F5B9-47CE-B2DB-014F7129B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A53D-DAAE-4758-95A9-62E6AF78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67EB-0278-402C-929D-D00F3B6F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B0AB-B2CF-4A48-961A-58383C4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0E10-94CE-4B21-9704-8B58E494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A710D-9A16-4229-80B4-A77E60FF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3975-AD6D-49CA-AA74-A5873041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45DB-132B-42DC-9566-F6EEA01F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EBE5-59A0-42D0-A2E9-39C99DF4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B0A34-265C-4D47-B183-45411DBF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E7D0C-5301-4EB1-8942-4E6D3617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7663-F6A0-4584-8853-01C61ED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7D8B-AEC0-4979-AA5F-F151F388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F650-E618-48A0-8D72-609128C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6767-F106-446C-B502-E836282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446F-937E-46CA-A9AC-D1F54EE8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DC50-60A7-4CEA-85DD-A5A2154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A4F6-629F-4003-B7B2-6F1B2BCF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4810-591A-49D9-8F18-60A5491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44E4-7849-41DA-85A6-89C6983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DB3B-CBB8-4563-8A5E-A613681D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B23E-F437-4C60-85DA-D91077C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25E9-3D81-4B17-B0F7-62F21682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5B07-5BAF-421B-9B5F-B79FC9C9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1BCB-D3E8-4DF7-B6AE-F8473702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A249-ECC5-4148-ACAD-233ED5D5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5122-7E3A-4446-A849-268CF61E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7DF6-2533-4FC3-8B52-199430F8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AB2A-192C-4F3B-A641-BFFE6694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A0FDF-41E9-448E-BDF5-26250BC2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4520-55E5-4D31-9CF8-010DEEB5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F5E9-5718-4ABF-8BAB-0D791FA1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4BA11-31EE-4FB6-8263-C7047C26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9239E-AFB9-4677-8BB3-8E0A15F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C97FB-1846-4DF0-920E-BDDEF6B5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DE14-F31C-4552-A21C-E3C551E1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C50C4-3379-47B5-B7F3-9067864E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3E1B5-FD67-4EBD-97D8-69BD708D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B6B9-539C-479A-B8DF-343D0A87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AF7DA-BA4A-4CF5-9675-4FE0F365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94B1A-21EC-4A1E-83AF-577B410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F9F22-3B4A-41E7-974E-6F25BC5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F7E36-9E12-43C2-9F35-E10790B1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0DD80-60E3-46BC-BB04-89198265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29AC-EE8E-40FA-ADBE-3B8B0F09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27CF-58E7-4BD1-ADB7-7CF6A3E8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6D88-6BA4-4542-B93F-0E9D652B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C32E-AEE4-4A6C-A610-34D638DE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F9A3-99A5-44E2-9854-743EE678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9DE6-500E-4D44-B9A2-B318E0B8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CA0B-83B5-4C20-8693-72A94DF0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384-46ED-489D-8479-56D0561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645FB-C1BF-4A5E-A306-F0B1D0AD3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9DFB1-3867-45D5-996E-99DC4F3F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8374C-78E8-41F1-A1C9-307D599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DF2A6-3155-467A-BAEA-C4C5F38D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F0673-EE17-4549-85DB-B860B835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E7319-CB53-42B2-9127-6EA9878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897B-A48A-4D50-A006-9D3A3446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1FBE-07ED-4147-9182-42252F8B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2032-8CFE-4F1A-BC36-80B0C548DE9C}" type="datetimeFigureOut">
              <a:rPr lang="en-US" smtClean="0"/>
              <a:t>01-Jun-18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7BF9-02B5-4081-B7D6-A4013959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363A-D0E6-4ADC-8080-02814305B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3927-26F1-4643-A86D-55692755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107E-7C93-436C-8ED8-92B49669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8C99E-1B3B-43C3-8B2E-E5CDDDCC9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8A9-60F2-4950-9522-C0C89021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0359-8D20-4A87-8DCE-415CB3D5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46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Grid Structure instead of single feature vector</a:t>
            </a:r>
          </a:p>
          <a:p>
            <a:r>
              <a:rPr lang="en-US" dirty="0"/>
              <a:t>uses the CNN that takes an image as input and outputs an object mask through regression, highlighting the object location</a:t>
            </a:r>
          </a:p>
          <a:p>
            <a:r>
              <a:rPr lang="en-US" dirty="0"/>
              <a:t>To distinguish multiple nearby objects, different part-detectors output object </a:t>
            </a:r>
            <a:r>
              <a:rPr lang="en-US" dirty="0" err="1"/>
              <a:t>masks,from</a:t>
            </a:r>
            <a:r>
              <a:rPr lang="en-US" dirty="0"/>
              <a:t> which bounding boxes are then extracted .</a:t>
            </a:r>
          </a:p>
          <a:p>
            <a:r>
              <a:rPr lang="en-US" dirty="0"/>
              <a:t>The detector must take many crops of the image, and run multiple CNNs for each part on every crop [</a:t>
            </a:r>
            <a:r>
              <a:rPr lang="en-US" dirty="0" err="1"/>
              <a:t>Szegedy</a:t>
            </a:r>
            <a:r>
              <a:rPr lang="en-US" dirty="0"/>
              <a:t> et al]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F55FE-23B1-4B9E-854C-28385A8C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838" y="1690688"/>
            <a:ext cx="4321834" cy="51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C3B-9C9C-44F7-8618-8E9C69E3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2B76-B531-4013-A492-1CCF128D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B1D00-2265-447C-9F7B-1E24D7EB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71462"/>
            <a:ext cx="77819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3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8EAA-D683-416F-9A9F-0B35C59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60E9-6AF3-424C-9C15-D68D9ADB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0197-8E88-4F7E-A2CD-E024D6AE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0" y="365125"/>
            <a:ext cx="9634537" cy="63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BC8EB71-AE17-4763-9B12-7C4F401F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9664"/>
            <a:ext cx="5294716" cy="383866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717E1FB-A992-4BBF-B72A-6416269A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450100"/>
            <a:ext cx="5294715" cy="39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1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26D82B6-D685-45B2-AFA1-87717887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842" y="643467"/>
            <a:ext cx="91283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DB44-4867-4B9C-AC20-01C6A589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Vision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936D-583F-403F-BC2D-835DE989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1664" cy="4351338"/>
          </a:xfrm>
        </p:spPr>
        <p:txBody>
          <a:bodyPr/>
          <a:lstStyle/>
          <a:p>
            <a:r>
              <a:rPr lang="en-US" dirty="0"/>
              <a:t>1000-category ImageNet with 50 million labelled images </a:t>
            </a:r>
          </a:p>
          <a:p>
            <a:r>
              <a:rPr lang="en-US" dirty="0"/>
              <a:t>On the ILSVRC 2013 dataset </a:t>
            </a:r>
            <a:r>
              <a:rPr lang="en-US" dirty="0" err="1"/>
              <a:t>OverFeat</a:t>
            </a:r>
            <a:r>
              <a:rPr lang="en-US" dirty="0"/>
              <a:t> ranked 4th in classification, 1st in localization, and 1st in detection</a:t>
            </a:r>
          </a:p>
          <a:p>
            <a:r>
              <a:rPr lang="en-US" dirty="0"/>
              <a:t>Replaced by SSD , YOLO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3DEB4-EA88-4648-A5DB-6CAB958E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0203"/>
            <a:ext cx="6096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35F4-2EB1-46A0-8FDB-A26A3C7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Overfeat</a:t>
            </a:r>
            <a:r>
              <a:rPr lang="en-US" dirty="0"/>
              <a:t> (2013)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13F6-6055-4979-9930-16FE2ABC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823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Training a convolutional network that simultaneously classifies, locates, and detects objects in images can boost the classification, detection, and localization accuracy of all tasks.</a:t>
            </a:r>
          </a:p>
          <a:p>
            <a:r>
              <a:rPr lang="en-US" dirty="0" err="1"/>
              <a:t>Overfeat</a:t>
            </a:r>
            <a:r>
              <a:rPr lang="en-US" dirty="0"/>
              <a:t> trains an image classifier first</a:t>
            </a:r>
          </a:p>
          <a:p>
            <a:r>
              <a:rPr lang="en-US" dirty="0"/>
              <a:t>Then it fixes the feature layers and train the boundary regressor</a:t>
            </a:r>
          </a:p>
          <a:p>
            <a:r>
              <a:rPr lang="en-US" dirty="0"/>
              <a:t> Accumulates predicted bounding boxes</a:t>
            </a:r>
          </a:p>
          <a:p>
            <a:r>
              <a:rPr lang="en-US" dirty="0"/>
              <a:t>Fully connected layers do not exist</a:t>
            </a:r>
          </a:p>
          <a:p>
            <a:endParaRPr lang="en-US" dirty="0"/>
          </a:p>
        </p:txBody>
      </p:sp>
      <p:pic>
        <p:nvPicPr>
          <p:cNvPr id="1026" name="Picture 2" descr="https://cdn-images-1.medium.com/max/1600/1*LOjfqvJ0zDuSSq443Z9SNA.png">
            <a:extLst>
              <a:ext uri="{FF2B5EF4-FFF2-40B4-BE49-F238E27FC236}">
                <a16:creationId xmlns:a16="http://schemas.microsoft.com/office/drawing/2014/main" id="{63D54D78-0426-4EA7-ADDE-1699E05A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30" y="1338177"/>
            <a:ext cx="6815570" cy="29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CF294-49C9-4976-919D-15E8AD442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055"/>
          <a:stretch/>
        </p:blipFill>
        <p:spPr>
          <a:xfrm>
            <a:off x="5292436" y="10"/>
            <a:ext cx="6899563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37967-96D8-4064-847D-D8B52F68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3 ideas of </a:t>
            </a:r>
            <a:r>
              <a:rPr lang="en-US" dirty="0" err="1"/>
              <a:t>Overfeat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1879-9BAE-4C2A-AA51-0CAAE7C1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4874415" cy="334356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The first idea in addressing this is to apply a </a:t>
            </a:r>
            <a:r>
              <a:rPr lang="en-US" sz="2400" dirty="0" err="1"/>
              <a:t>ConvNet</a:t>
            </a:r>
            <a:r>
              <a:rPr lang="en-US" sz="2400" dirty="0"/>
              <a:t> at multiple locations in the image, in a sliding window fashion, and over multiple scales</a:t>
            </a:r>
          </a:p>
          <a:p>
            <a:r>
              <a:rPr lang="en-US" sz="2400" dirty="0"/>
              <a:t>The second idea is to train the system to not only produce a distribution over categories for each window, but to also produce a prediction of the location and size of the bounding box containing the object relative to the window</a:t>
            </a:r>
          </a:p>
          <a:p>
            <a:r>
              <a:rPr lang="en-US" sz="2400" dirty="0"/>
              <a:t>The third idea is to accumulate the evidence for each category at each location and size</a:t>
            </a:r>
          </a:p>
        </p:txBody>
      </p:sp>
    </p:spTree>
    <p:extLst>
      <p:ext uri="{BB962C8B-B14F-4D97-AF65-F5344CB8AC3E}">
        <p14:creationId xmlns:p14="http://schemas.microsoft.com/office/powerpoint/2010/main" val="262528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811DC9E-B3CD-44D5-A048-E2790C64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5" b="624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D9400-EC33-4AAD-96D9-E5412536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Multi-scale 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27888-6EB5-43E9-8624-B3C6568B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takes advantage of the spatial feature of convolutional neural nets to reduce computation</a:t>
            </a:r>
          </a:p>
          <a:p>
            <a:r>
              <a:rPr lang="en-US" sz="1800" dirty="0"/>
              <a:t>improve image classification accuracy by simply cropping multiple image patches and voting the final prediction from the predictions of the patches in the testing phrase.</a:t>
            </a:r>
          </a:p>
          <a:p>
            <a:r>
              <a:rPr lang="en-US" sz="1800" dirty="0"/>
              <a:t>proposes a clever method to remove multi crop redundancy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9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0D356E-59FF-44CF-8EEE-C0D63F5CB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6" b="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747A2-DF5F-48F6-8EDB-5F078267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sliding window technique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4DE88D-4604-483B-B935-C2CD6A22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Here ,feature map or image with size 18x18</a:t>
            </a:r>
          </a:p>
          <a:p>
            <a:r>
              <a:rPr lang="en-US" sz="2000" dirty="0"/>
              <a:t>Consider ,crop with size 12x12 ,apply convolutional and pooling.</a:t>
            </a:r>
          </a:p>
          <a:p>
            <a:r>
              <a:rPr lang="en-US" sz="2000" dirty="0"/>
              <a:t>apply the operations on the original map once and get the feature maps for the four crops</a:t>
            </a:r>
          </a:p>
          <a:p>
            <a:r>
              <a:rPr lang="en-US" sz="2000" dirty="0"/>
              <a:t>The comprise on the architecture here is non-overlap, no-overlap filters and non-overlap </a:t>
            </a:r>
            <a:r>
              <a:rPr lang="en-US" sz="2000" dirty="0" err="1"/>
              <a:t>poolings</a:t>
            </a:r>
            <a:r>
              <a:rPr lang="en-US" sz="2000" dirty="0"/>
              <a:t>.</a:t>
            </a:r>
          </a:p>
          <a:p>
            <a:r>
              <a:rPr lang="en-US" sz="2000" dirty="0"/>
              <a:t>Smaller stride to improve accuracy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03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FF14-2C37-4B59-8FF1-F9CA7547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843-390E-477F-A528-708B7B08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classifiers predict one box for each of  the objects</a:t>
            </a:r>
          </a:p>
          <a:p>
            <a:r>
              <a:rPr lang="en-US" dirty="0" err="1"/>
              <a:t>Overfeat</a:t>
            </a:r>
            <a:r>
              <a:rPr lang="en-US" dirty="0"/>
              <a:t> keeps the boxes with big overlap and close to each other, and average the coordinates of two far away boxes</a:t>
            </a:r>
          </a:p>
          <a:p>
            <a:r>
              <a:rPr lang="en-US" dirty="0"/>
              <a:t>Then the classification score of a detector is used to pick out the final box.</a:t>
            </a:r>
          </a:p>
          <a:p>
            <a:r>
              <a:rPr lang="en-US" dirty="0"/>
              <a:t>you need some negative samples to make the classifier be able to predict background besides objects</a:t>
            </a:r>
          </a:p>
          <a:p>
            <a:r>
              <a:rPr lang="en-US" dirty="0"/>
              <a:t>multiple crops and multi-scale classification can help in terms of accuracy and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8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712F-3773-4899-A333-F88963F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B08C-2FA7-4128-BA03-EF27A371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2D9F5-D7C9-479E-AC4C-44D7CE06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185062"/>
            <a:ext cx="10021454" cy="65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CCDC-0DB6-45B4-8DF3-2EED4DF6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0206-A47A-4241-8D67-BF065B4E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Thedetection</a:t>
            </a:r>
            <a:r>
              <a:rPr lang="en-US" dirty="0"/>
              <a:t> system capable of operating at greater than 10Hz using nothing but a laptop GPU</a:t>
            </a:r>
          </a:p>
          <a:p>
            <a:r>
              <a:rPr lang="en-US" dirty="0"/>
              <a:t>can detect cars more than 100m away and can operate at speeds greater than 10Hz @ higher image resolutions of 640 × 480</a:t>
            </a:r>
          </a:p>
          <a:p>
            <a:r>
              <a:rPr lang="en-US" dirty="0"/>
              <a:t>Use </a:t>
            </a:r>
            <a:r>
              <a:rPr lang="en-US" dirty="0" err="1"/>
              <a:t>Overfeat</a:t>
            </a:r>
            <a:r>
              <a:rPr lang="en-US" dirty="0"/>
              <a:t> few minor modifications to its labels in order to handle occlusions of cars, predictions of lanes, and accelerate performance during inference</a:t>
            </a:r>
          </a:p>
        </p:txBody>
      </p:sp>
    </p:spTree>
    <p:extLst>
      <p:ext uri="{BB962C8B-B14F-4D97-AF65-F5344CB8AC3E}">
        <p14:creationId xmlns:p14="http://schemas.microsoft.com/office/powerpoint/2010/main" val="16158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454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Different Vision Tasks</vt:lpstr>
      <vt:lpstr>Overfeat (2013)</vt:lpstr>
      <vt:lpstr>3 ideas of Overfeat</vt:lpstr>
      <vt:lpstr>Multi-scale Classification</vt:lpstr>
      <vt:lpstr>The sliding window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</dc:creator>
  <cp:lastModifiedBy>NS</cp:lastModifiedBy>
  <cp:revision>12</cp:revision>
  <dcterms:created xsi:type="dcterms:W3CDTF">2018-06-01T12:02:28Z</dcterms:created>
  <dcterms:modified xsi:type="dcterms:W3CDTF">2018-06-01T07:44:41Z</dcterms:modified>
</cp:coreProperties>
</file>