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6" r:id="rId6"/>
    <p:sldId id="265" r:id="rId7"/>
    <p:sldId id="263" r:id="rId8"/>
  </p:sldIdLst>
  <p:sldSz cx="12192000" cy="6858000"/>
  <p:notesSz cx="6858000" cy="9144000"/>
  <p:embeddedFontLst>
    <p:embeddedFont>
      <p:font typeface="123RF" panose="02020603020101020101" pitchFamily="18" charset="-127"/>
      <p:regular r:id="rId9"/>
    </p:embeddedFont>
    <p:embeddedFont>
      <p:font typeface="210 맨발의청춘 L" panose="0202060302010102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0635A"/>
    <a:srgbClr val="504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4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7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2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2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6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89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33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74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1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03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1119-8857-4E49-BE27-D884AFEA3EE9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64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390293" y="1815612"/>
            <a:ext cx="3411415" cy="3226777"/>
          </a:xfrm>
          <a:prstGeom prst="ellipse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FE1C3-20DE-4E50-8D43-C2130FC4B806}"/>
              </a:ext>
            </a:extLst>
          </p:cNvPr>
          <p:cNvSpPr txBox="1"/>
          <p:nvPr/>
        </p:nvSpPr>
        <p:spPr>
          <a:xfrm>
            <a:off x="3138668" y="2767280"/>
            <a:ext cx="5914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123RF" panose="02020603020101020101" pitchFamily="18" charset="-127"/>
                <a:ea typeface="123RF" panose="02020603020101020101" pitchFamily="18" charset="-127"/>
              </a:rPr>
              <a:t>Web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123RF" panose="02020603020101020101" pitchFamily="18" charset="-127"/>
                <a:ea typeface="123RF" panose="02020603020101020101" pitchFamily="18" charset="-127"/>
              </a:rPr>
              <a:t>Application</a:t>
            </a:r>
            <a:endParaRPr lang="ko-KR" altLang="en-US" sz="4000" dirty="0">
              <a:solidFill>
                <a:schemeClr val="bg1"/>
              </a:solidFill>
              <a:latin typeface="123RF" panose="02020603020101020101" pitchFamily="18" charset="-127"/>
              <a:ea typeface="123RF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17521A-391F-4B85-B37B-1B04EB08DAAC}"/>
              </a:ext>
            </a:extLst>
          </p:cNvPr>
          <p:cNvSpPr txBox="1"/>
          <p:nvPr/>
        </p:nvSpPr>
        <p:spPr>
          <a:xfrm>
            <a:off x="3474334" y="5580862"/>
            <a:ext cx="524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50453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김재현</a:t>
            </a:r>
            <a:r>
              <a:rPr lang="en-US" altLang="ko-KR" dirty="0">
                <a:solidFill>
                  <a:srgbClr val="50453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rgbClr val="50453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모지환</a:t>
            </a:r>
            <a:r>
              <a:rPr lang="en-US" altLang="ko-KR" dirty="0">
                <a:solidFill>
                  <a:srgbClr val="50453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rgbClr val="50453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박서연</a:t>
            </a:r>
            <a:r>
              <a:rPr lang="en-US" altLang="ko-KR" dirty="0">
                <a:solidFill>
                  <a:srgbClr val="50453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rgbClr val="50453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이효원</a:t>
            </a:r>
            <a:r>
              <a:rPr lang="en-US" altLang="ko-KR" dirty="0">
                <a:solidFill>
                  <a:srgbClr val="50453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 err="1">
                <a:solidFill>
                  <a:srgbClr val="50453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정희재</a:t>
            </a:r>
            <a:r>
              <a:rPr lang="en-US" altLang="ko-KR" dirty="0">
                <a:solidFill>
                  <a:srgbClr val="50453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 err="1">
                <a:solidFill>
                  <a:srgbClr val="50453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황예찬</a:t>
            </a:r>
            <a:endParaRPr lang="ko-KR" altLang="en-US" dirty="0">
              <a:solidFill>
                <a:srgbClr val="50453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42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화살표: 오각형 9">
            <a:extLst>
              <a:ext uri="{FF2B5EF4-FFF2-40B4-BE49-F238E27FC236}">
                <a16:creationId xmlns:a16="http://schemas.microsoft.com/office/drawing/2014/main" id="{51CD2662-8E89-4D0B-AC5A-9C364F689A9E}"/>
              </a:ext>
            </a:extLst>
          </p:cNvPr>
          <p:cNvSpPr/>
          <p:nvPr/>
        </p:nvSpPr>
        <p:spPr>
          <a:xfrm rot="5400000">
            <a:off x="304800" y="123825"/>
            <a:ext cx="1116330" cy="868680"/>
          </a:xfrm>
          <a:prstGeom prst="homePlate">
            <a:avLst/>
          </a:prstGeom>
          <a:solidFill>
            <a:srgbClr val="504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오각형 7">
            <a:extLst>
              <a:ext uri="{FF2B5EF4-FFF2-40B4-BE49-F238E27FC236}">
                <a16:creationId xmlns:a16="http://schemas.microsoft.com/office/drawing/2014/main" id="{42FC9E16-3C8E-41C2-A1F1-4A04F3D30C27}"/>
              </a:ext>
            </a:extLst>
          </p:cNvPr>
          <p:cNvSpPr/>
          <p:nvPr/>
        </p:nvSpPr>
        <p:spPr>
          <a:xfrm rot="5400000">
            <a:off x="207645" y="114300"/>
            <a:ext cx="1097280" cy="868680"/>
          </a:xfrm>
          <a:prstGeom prst="homePlate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57000-6A37-4783-A196-C84D1786F5B3}"/>
              </a:ext>
            </a:extLst>
          </p:cNvPr>
          <p:cNvSpPr txBox="1"/>
          <p:nvPr/>
        </p:nvSpPr>
        <p:spPr>
          <a:xfrm>
            <a:off x="321945" y="1303020"/>
            <a:ext cx="1805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123RF" panose="02020603020101020101" pitchFamily="18" charset="-127"/>
                <a:ea typeface="123RF" panose="02020603020101020101" pitchFamily="18" charset="-127"/>
              </a:rPr>
              <a:t>INDEX</a:t>
            </a:r>
            <a:endParaRPr lang="ko-KR" altLang="en-US" sz="3200" dirty="0">
              <a:latin typeface="123RF" panose="02020603020101020101" pitchFamily="18" charset="-127"/>
              <a:ea typeface="123RF" panose="020206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F37226-4DD5-4D7C-9B6E-21D702659CFB}"/>
              </a:ext>
            </a:extLst>
          </p:cNvPr>
          <p:cNvCxnSpPr>
            <a:cxnSpLocks/>
            <a:endCxn id="11" idx="6"/>
          </p:cNvCxnSpPr>
          <p:nvPr/>
        </p:nvCxnSpPr>
        <p:spPr>
          <a:xfrm flipV="1">
            <a:off x="1685925" y="3352179"/>
            <a:ext cx="9030628" cy="29064"/>
          </a:xfrm>
          <a:prstGeom prst="line">
            <a:avLst/>
          </a:prstGeom>
          <a:ln w="25400">
            <a:solidFill>
              <a:srgbClr val="5F54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FE6D4DA0-E7BF-41C7-9C79-8B6C7A739C6F}"/>
              </a:ext>
            </a:extLst>
          </p:cNvPr>
          <p:cNvSpPr/>
          <p:nvPr/>
        </p:nvSpPr>
        <p:spPr>
          <a:xfrm>
            <a:off x="1566862" y="3262183"/>
            <a:ext cx="180000" cy="180000"/>
          </a:xfrm>
          <a:prstGeom prst="ellipse">
            <a:avLst/>
          </a:prstGeom>
          <a:solidFill>
            <a:srgbClr val="AEA198"/>
          </a:solidFill>
          <a:ln w="63500">
            <a:solidFill>
              <a:srgbClr val="5F54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928C25C-98F9-4EB4-87B9-B76E4101FBF3}"/>
              </a:ext>
            </a:extLst>
          </p:cNvPr>
          <p:cNvSpPr/>
          <p:nvPr/>
        </p:nvSpPr>
        <p:spPr>
          <a:xfrm>
            <a:off x="4556759" y="3262183"/>
            <a:ext cx="180000" cy="180000"/>
          </a:xfrm>
          <a:prstGeom prst="ellipse">
            <a:avLst/>
          </a:prstGeom>
          <a:solidFill>
            <a:srgbClr val="AEA198"/>
          </a:solidFill>
          <a:ln w="63500">
            <a:solidFill>
              <a:srgbClr val="5F54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440BCF9-86C5-45DB-B049-83EA8A62BFD9}"/>
              </a:ext>
            </a:extLst>
          </p:cNvPr>
          <p:cNvSpPr/>
          <p:nvPr/>
        </p:nvSpPr>
        <p:spPr>
          <a:xfrm>
            <a:off x="7546656" y="3262183"/>
            <a:ext cx="180000" cy="180000"/>
          </a:xfrm>
          <a:prstGeom prst="ellipse">
            <a:avLst/>
          </a:prstGeom>
          <a:solidFill>
            <a:srgbClr val="AEA198"/>
          </a:solidFill>
          <a:ln w="63500">
            <a:solidFill>
              <a:srgbClr val="5F54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07B63E2-DEE7-404C-B575-C9609C821A09}"/>
              </a:ext>
            </a:extLst>
          </p:cNvPr>
          <p:cNvSpPr/>
          <p:nvPr/>
        </p:nvSpPr>
        <p:spPr>
          <a:xfrm>
            <a:off x="10536553" y="3262179"/>
            <a:ext cx="180000" cy="180000"/>
          </a:xfrm>
          <a:prstGeom prst="ellipse">
            <a:avLst/>
          </a:prstGeom>
          <a:solidFill>
            <a:srgbClr val="AEA198"/>
          </a:solidFill>
          <a:ln w="63500">
            <a:solidFill>
              <a:srgbClr val="5F54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1A472-B8B0-4E06-9A48-FA964C493BBA}"/>
              </a:ext>
            </a:extLst>
          </p:cNvPr>
          <p:cNvSpPr txBox="1"/>
          <p:nvPr/>
        </p:nvSpPr>
        <p:spPr>
          <a:xfrm>
            <a:off x="1057507" y="3613418"/>
            <a:ext cx="125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문제제시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F6ACEC-D2D0-4D9B-9967-E2CC8BC82889}"/>
              </a:ext>
            </a:extLst>
          </p:cNvPr>
          <p:cNvSpPr txBox="1"/>
          <p:nvPr/>
        </p:nvSpPr>
        <p:spPr>
          <a:xfrm>
            <a:off x="3701634" y="3598416"/>
            <a:ext cx="189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Killer</a:t>
            </a:r>
          </a:p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09022A-3712-438D-8444-4FE9960BA11E}"/>
              </a:ext>
            </a:extLst>
          </p:cNvPr>
          <p:cNvSpPr txBox="1"/>
          <p:nvPr/>
        </p:nvSpPr>
        <p:spPr>
          <a:xfrm>
            <a:off x="7008238" y="3598416"/>
            <a:ext cx="125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77755-FF6F-40C8-8049-C67F65F2FA5B}"/>
              </a:ext>
            </a:extLst>
          </p:cNvPr>
          <p:cNvSpPr txBox="1"/>
          <p:nvPr/>
        </p:nvSpPr>
        <p:spPr>
          <a:xfrm>
            <a:off x="9998135" y="3598416"/>
            <a:ext cx="125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Q&amp;A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82C552-5BEB-4EE1-B8F3-53820D7FF617}"/>
              </a:ext>
            </a:extLst>
          </p:cNvPr>
          <p:cNvSpPr/>
          <p:nvPr/>
        </p:nvSpPr>
        <p:spPr>
          <a:xfrm>
            <a:off x="-54124" y="6276975"/>
            <a:ext cx="12246124" cy="581025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5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6518803"/>
            <a:ext cx="12191999" cy="339196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75" y="2194507"/>
            <a:ext cx="1764825" cy="2116864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199" y="2198529"/>
            <a:ext cx="1764825" cy="2116864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48" y="2199390"/>
            <a:ext cx="1764825" cy="2116864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0752CF-E7B8-4780-9512-C9C97F996A90}"/>
              </a:ext>
            </a:extLst>
          </p:cNvPr>
          <p:cNvSpPr/>
          <p:nvPr/>
        </p:nvSpPr>
        <p:spPr>
          <a:xfrm>
            <a:off x="140778" y="180698"/>
            <a:ext cx="1154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AFA2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1600" dirty="0">
                <a:solidFill>
                  <a:srgbClr val="AFA2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문제 제시</a:t>
            </a:r>
            <a:endParaRPr lang="en-US" altLang="ko-KR" sz="1600" dirty="0">
              <a:solidFill>
                <a:srgbClr val="AFA299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AD936B-5D7D-436A-92B2-696C26968512}"/>
              </a:ext>
            </a:extLst>
          </p:cNvPr>
          <p:cNvSpPr txBox="1"/>
          <p:nvPr/>
        </p:nvSpPr>
        <p:spPr>
          <a:xfrm>
            <a:off x="1178212" y="2730537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0F0F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복습 시 </a:t>
            </a:r>
            <a:endParaRPr lang="en-US" altLang="ko-KR" dirty="0">
              <a:solidFill>
                <a:srgbClr val="F0F0F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F0F0F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설명 부족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ABB5B8-32BA-468C-9749-BDE3F2767596}"/>
              </a:ext>
            </a:extLst>
          </p:cNvPr>
          <p:cNvSpPr txBox="1"/>
          <p:nvPr/>
        </p:nvSpPr>
        <p:spPr>
          <a:xfrm>
            <a:off x="5293991" y="2638032"/>
            <a:ext cx="1664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F0F0F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교수님과의</a:t>
            </a:r>
            <a:endParaRPr lang="en-US" altLang="ko-KR" sz="1600" dirty="0">
              <a:solidFill>
                <a:srgbClr val="F0F0F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rgbClr val="F0F0F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직접적인</a:t>
            </a:r>
            <a:endParaRPr lang="en-US" altLang="ko-KR" sz="1600" dirty="0">
              <a:solidFill>
                <a:srgbClr val="F0F0F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rgbClr val="F0F0F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소통 부재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6B69C3-C83C-463A-9088-071AF68BC388}"/>
              </a:ext>
            </a:extLst>
          </p:cNvPr>
          <p:cNvSpPr txBox="1"/>
          <p:nvPr/>
        </p:nvSpPr>
        <p:spPr>
          <a:xfrm>
            <a:off x="8992199" y="2638032"/>
            <a:ext cx="176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0F0F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정보의</a:t>
            </a:r>
            <a:endParaRPr lang="en-US" altLang="ko-KR" sz="1600" dirty="0">
              <a:solidFill>
                <a:srgbClr val="F0F0F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rgbClr val="F0F0F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비판적 섭취의</a:t>
            </a:r>
            <a:endParaRPr lang="en-US" altLang="ko-KR" sz="1600" dirty="0">
              <a:solidFill>
                <a:srgbClr val="F0F0F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rgbClr val="F0F0F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필요성</a:t>
            </a:r>
          </a:p>
        </p:txBody>
      </p:sp>
    </p:spTree>
    <p:extLst>
      <p:ext uri="{BB962C8B-B14F-4D97-AF65-F5344CB8AC3E}">
        <p14:creationId xmlns:p14="http://schemas.microsoft.com/office/powerpoint/2010/main" val="245436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6518803"/>
            <a:ext cx="12191999" cy="339196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30" y="3286429"/>
            <a:ext cx="345911" cy="28514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22607" y="3286428"/>
            <a:ext cx="345911" cy="2851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E5F8EC-E5D1-467C-A9D9-104E4728761E}"/>
              </a:ext>
            </a:extLst>
          </p:cNvPr>
          <p:cNvSpPr txBox="1"/>
          <p:nvPr/>
        </p:nvSpPr>
        <p:spPr>
          <a:xfrm>
            <a:off x="2743078" y="2785521"/>
            <a:ext cx="67235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600" spc="-150" dirty="0" err="1">
                <a:solidFill>
                  <a:srgbClr val="C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강의별</a:t>
            </a:r>
            <a:r>
              <a:rPr lang="ko-KR" altLang="en-US" sz="3600" spc="-150" dirty="0">
                <a:solidFill>
                  <a:srgbClr val="C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매주 </a:t>
            </a:r>
            <a:r>
              <a:rPr lang="en-US" altLang="ko-KR" sz="3600" spc="-150" dirty="0">
                <a:solidFill>
                  <a:srgbClr val="C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Q&amp;A + </a:t>
            </a:r>
            <a:r>
              <a:rPr lang="ko-KR" altLang="en-US" sz="3600" spc="-150" dirty="0">
                <a:solidFill>
                  <a:srgbClr val="C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전체 </a:t>
            </a:r>
            <a:r>
              <a:rPr lang="en-US" altLang="ko-KR" sz="3600" spc="-150" dirty="0">
                <a:solidFill>
                  <a:srgbClr val="C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Q&amp;A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72BC34-B32A-453F-A7E0-9C621A622194}"/>
              </a:ext>
            </a:extLst>
          </p:cNvPr>
          <p:cNvSpPr/>
          <p:nvPr/>
        </p:nvSpPr>
        <p:spPr>
          <a:xfrm>
            <a:off x="140778" y="180698"/>
            <a:ext cx="1154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AFA2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1600" dirty="0">
                <a:solidFill>
                  <a:srgbClr val="AFA2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문제 제시</a:t>
            </a:r>
            <a:endParaRPr lang="en-US" altLang="ko-KR" sz="1600" dirty="0">
              <a:solidFill>
                <a:srgbClr val="AFA299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0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6518803"/>
            <a:ext cx="12191999" cy="339196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30" y="3286429"/>
            <a:ext cx="345911" cy="28514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22607" y="3286428"/>
            <a:ext cx="345911" cy="2851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E5F8EC-E5D1-467C-A9D9-104E4728761E}"/>
              </a:ext>
            </a:extLst>
          </p:cNvPr>
          <p:cNvSpPr txBox="1"/>
          <p:nvPr/>
        </p:nvSpPr>
        <p:spPr>
          <a:xfrm>
            <a:off x="2743078" y="2785521"/>
            <a:ext cx="67235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600" spc="-150" dirty="0">
                <a:solidFill>
                  <a:srgbClr val="50453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실시간 </a:t>
            </a:r>
            <a:r>
              <a:rPr lang="en-US" altLang="ko-KR" sz="3600" spc="-150" dirty="0">
                <a:solidFill>
                  <a:srgbClr val="50453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Q&amp;A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72BC34-B32A-453F-A7E0-9C621A622194}"/>
              </a:ext>
            </a:extLst>
          </p:cNvPr>
          <p:cNvSpPr/>
          <p:nvPr/>
        </p:nvSpPr>
        <p:spPr>
          <a:xfrm>
            <a:off x="140778" y="180698"/>
            <a:ext cx="1154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AFA2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1600" dirty="0">
                <a:solidFill>
                  <a:srgbClr val="AFA2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문제 제시</a:t>
            </a:r>
            <a:endParaRPr lang="en-US" altLang="ko-KR" sz="1600" dirty="0">
              <a:solidFill>
                <a:srgbClr val="AFA299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11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6518803"/>
            <a:ext cx="12191999" cy="339196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E5F8EC-E5D1-467C-A9D9-104E4728761E}"/>
              </a:ext>
            </a:extLst>
          </p:cNvPr>
          <p:cNvSpPr txBox="1"/>
          <p:nvPr/>
        </p:nvSpPr>
        <p:spPr>
          <a:xfrm>
            <a:off x="598346" y="488482"/>
            <a:ext cx="67235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3600" spc="-150" dirty="0">
                <a:solidFill>
                  <a:srgbClr val="70635A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 Advantages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72BC34-B32A-453F-A7E0-9C621A622194}"/>
              </a:ext>
            </a:extLst>
          </p:cNvPr>
          <p:cNvSpPr/>
          <p:nvPr/>
        </p:nvSpPr>
        <p:spPr>
          <a:xfrm>
            <a:off x="140778" y="180698"/>
            <a:ext cx="1920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AFA299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Killer Function</a:t>
            </a:r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99C01EFA-4E1F-43AB-9817-8F6FC7324406}"/>
              </a:ext>
            </a:extLst>
          </p:cNvPr>
          <p:cNvSpPr/>
          <p:nvPr/>
        </p:nvSpPr>
        <p:spPr>
          <a:xfrm>
            <a:off x="1208015" y="2189173"/>
            <a:ext cx="2474752" cy="2290548"/>
          </a:xfrm>
          <a:prstGeom prst="foldedCorner">
            <a:avLst/>
          </a:prstGeom>
          <a:solidFill>
            <a:srgbClr val="70635A"/>
          </a:solidFill>
          <a:ln>
            <a:solidFill>
              <a:srgbClr val="706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26FFA5-8671-47B5-BF6A-6B060D42F257}"/>
              </a:ext>
            </a:extLst>
          </p:cNvPr>
          <p:cNvSpPr txBox="1"/>
          <p:nvPr/>
        </p:nvSpPr>
        <p:spPr>
          <a:xfrm>
            <a:off x="1452385" y="2734282"/>
            <a:ext cx="1986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0F0F0"/>
                </a:solidFill>
              </a:rPr>
              <a:t>수업에 </a:t>
            </a:r>
            <a:endParaRPr lang="en-US" altLang="ko-KR" sz="2400" dirty="0">
              <a:solidFill>
                <a:srgbClr val="F0F0F0"/>
              </a:solidFill>
            </a:endParaRPr>
          </a:p>
          <a:p>
            <a:pPr algn="ctr"/>
            <a:r>
              <a:rPr lang="ko-KR" altLang="en-US" sz="2400" dirty="0">
                <a:solidFill>
                  <a:srgbClr val="F0F0F0"/>
                </a:solidFill>
              </a:rPr>
              <a:t>원활한 </a:t>
            </a:r>
            <a:endParaRPr lang="en-US" altLang="ko-KR" sz="2400" dirty="0">
              <a:solidFill>
                <a:srgbClr val="F0F0F0"/>
              </a:solidFill>
            </a:endParaRPr>
          </a:p>
          <a:p>
            <a:pPr algn="ctr"/>
            <a:r>
              <a:rPr lang="ko-KR" altLang="en-US" sz="2400" dirty="0">
                <a:solidFill>
                  <a:srgbClr val="F0F0F0"/>
                </a:solidFill>
              </a:rPr>
              <a:t>참여 가능</a:t>
            </a:r>
            <a:endParaRPr lang="en-US" altLang="ko-KR" sz="2400" dirty="0">
              <a:solidFill>
                <a:srgbClr val="F0F0F0"/>
              </a:solidFill>
            </a:endParaRPr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64D1DA84-DFB4-4745-9751-A5BA8034F603}"/>
              </a:ext>
            </a:extLst>
          </p:cNvPr>
          <p:cNvSpPr/>
          <p:nvPr/>
        </p:nvSpPr>
        <p:spPr>
          <a:xfrm>
            <a:off x="5008227" y="2197664"/>
            <a:ext cx="2474752" cy="2290548"/>
          </a:xfrm>
          <a:prstGeom prst="foldedCorner">
            <a:avLst/>
          </a:prstGeom>
          <a:solidFill>
            <a:srgbClr val="70635A"/>
          </a:solidFill>
          <a:ln>
            <a:solidFill>
              <a:srgbClr val="706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CB3DF9-F0DA-4B40-AF89-3E2912F35120}"/>
              </a:ext>
            </a:extLst>
          </p:cNvPr>
          <p:cNvSpPr txBox="1"/>
          <p:nvPr/>
        </p:nvSpPr>
        <p:spPr>
          <a:xfrm>
            <a:off x="5252597" y="2742773"/>
            <a:ext cx="1986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0F0F0"/>
                </a:solidFill>
              </a:rPr>
              <a:t>시간에</a:t>
            </a:r>
            <a:endParaRPr lang="en-US" altLang="ko-KR" sz="2400" dirty="0">
              <a:solidFill>
                <a:srgbClr val="F0F0F0"/>
              </a:solidFill>
            </a:endParaRPr>
          </a:p>
          <a:p>
            <a:pPr algn="ctr"/>
            <a:r>
              <a:rPr lang="ko-KR" altLang="en-US" sz="2400" dirty="0">
                <a:solidFill>
                  <a:srgbClr val="F0F0F0"/>
                </a:solidFill>
              </a:rPr>
              <a:t>제한을 </a:t>
            </a:r>
            <a:endParaRPr lang="en-US" altLang="ko-KR" sz="2400" dirty="0">
              <a:solidFill>
                <a:srgbClr val="F0F0F0"/>
              </a:solidFill>
            </a:endParaRPr>
          </a:p>
          <a:p>
            <a:pPr algn="ctr"/>
            <a:r>
              <a:rPr lang="ko-KR" altLang="en-US" sz="2400" dirty="0">
                <a:solidFill>
                  <a:srgbClr val="F0F0F0"/>
                </a:solidFill>
              </a:rPr>
              <a:t>받지 않음</a:t>
            </a:r>
            <a:endParaRPr lang="en-US" altLang="ko-KR" sz="2400" dirty="0">
              <a:solidFill>
                <a:srgbClr val="F0F0F0"/>
              </a:solidFill>
            </a:endParaRP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6768CE7B-1A44-473D-ABC8-4FBB14202DCB}"/>
              </a:ext>
            </a:extLst>
          </p:cNvPr>
          <p:cNvSpPr/>
          <p:nvPr/>
        </p:nvSpPr>
        <p:spPr>
          <a:xfrm>
            <a:off x="8808439" y="2189173"/>
            <a:ext cx="2474752" cy="2290548"/>
          </a:xfrm>
          <a:prstGeom prst="foldedCorner">
            <a:avLst/>
          </a:prstGeom>
          <a:solidFill>
            <a:srgbClr val="70635A"/>
          </a:solidFill>
          <a:ln>
            <a:solidFill>
              <a:srgbClr val="706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7DC59F-5AD7-4F04-BDCB-6894FE5F9D5D}"/>
              </a:ext>
            </a:extLst>
          </p:cNvPr>
          <p:cNvSpPr txBox="1"/>
          <p:nvPr/>
        </p:nvSpPr>
        <p:spPr>
          <a:xfrm>
            <a:off x="9052809" y="2918947"/>
            <a:ext cx="1986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0F0F0"/>
                </a:solidFill>
              </a:rPr>
              <a:t>데이터</a:t>
            </a:r>
            <a:endParaRPr lang="en-US" altLang="ko-KR" sz="2400" dirty="0">
              <a:solidFill>
                <a:srgbClr val="F0F0F0"/>
              </a:solidFill>
            </a:endParaRPr>
          </a:p>
          <a:p>
            <a:pPr algn="ctr"/>
            <a:r>
              <a:rPr lang="ko-KR" altLang="en-US" sz="2400" dirty="0">
                <a:solidFill>
                  <a:srgbClr val="F0F0F0"/>
                </a:solidFill>
              </a:rPr>
              <a:t>축적</a:t>
            </a:r>
            <a:endParaRPr lang="en-US" altLang="ko-KR" sz="2400" dirty="0">
              <a:solidFill>
                <a:srgbClr val="F0F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4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390293" y="1815612"/>
            <a:ext cx="3411415" cy="3226777"/>
          </a:xfrm>
          <a:prstGeom prst="ellipse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FE1C3-20DE-4E50-8D43-C2130FC4B806}"/>
              </a:ext>
            </a:extLst>
          </p:cNvPr>
          <p:cNvSpPr txBox="1"/>
          <p:nvPr/>
        </p:nvSpPr>
        <p:spPr>
          <a:xfrm>
            <a:off x="3138668" y="2962701"/>
            <a:ext cx="5914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123RF" panose="02020603020101020101" pitchFamily="18" charset="-127"/>
                <a:ea typeface="123RF" panose="02020603020101020101" pitchFamily="18" charset="-127"/>
              </a:rPr>
              <a:t>Thank You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123RF" panose="02020603020101020101" pitchFamily="18" charset="-127"/>
                <a:ea typeface="123RF" panose="02020603020101020101" pitchFamily="18" charset="-127"/>
              </a:rPr>
              <a:t>Q&amp;A</a:t>
            </a:r>
            <a:endParaRPr lang="ko-KR" altLang="en-US" sz="2400" dirty="0">
              <a:solidFill>
                <a:schemeClr val="bg1"/>
              </a:solidFill>
              <a:latin typeface="123RF" panose="02020603020101020101" pitchFamily="18" charset="-127"/>
              <a:ea typeface="123RF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E1A81E-7E1F-4989-ADA1-F8FA1EA13458}"/>
              </a:ext>
            </a:extLst>
          </p:cNvPr>
          <p:cNvCxnSpPr>
            <a:cxnSpLocks/>
          </p:cNvCxnSpPr>
          <p:nvPr/>
        </p:nvCxnSpPr>
        <p:spPr>
          <a:xfrm>
            <a:off x="5476086" y="3871303"/>
            <a:ext cx="113431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6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76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맑은 고딕</vt:lpstr>
      <vt:lpstr>123RF</vt:lpstr>
      <vt:lpstr>210 맨발의청춘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Seo Yeon Park</cp:lastModifiedBy>
  <cp:revision>35</cp:revision>
  <dcterms:created xsi:type="dcterms:W3CDTF">2018-05-11T17:49:54Z</dcterms:created>
  <dcterms:modified xsi:type="dcterms:W3CDTF">2019-12-19T16:54:38Z</dcterms:modified>
</cp:coreProperties>
</file>