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0"/>
  </p:notesMasterIdLst>
  <p:handoutMasterIdLst>
    <p:handoutMasterId r:id="rId11"/>
  </p:handoutMasterIdLst>
  <p:sldIdLst>
    <p:sldId id="476" r:id="rId2"/>
    <p:sldId id="478" r:id="rId3"/>
    <p:sldId id="479" r:id="rId4"/>
    <p:sldId id="480" r:id="rId5"/>
    <p:sldId id="481" r:id="rId6"/>
    <p:sldId id="482" r:id="rId7"/>
    <p:sldId id="483" r:id="rId8"/>
    <p:sldId id="484" r:id="rId9"/>
  </p:sldIdLst>
  <p:sldSz cx="9144000" cy="6858000" type="screen4x3"/>
  <p:notesSz cx="6788150" cy="992346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FF"/>
    <a:srgbClr val="000099"/>
    <a:srgbClr val="EAEAEA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30" autoAdjust="0"/>
    <p:restoredTop sz="94660"/>
  </p:normalViewPr>
  <p:slideViewPr>
    <p:cSldViewPr>
      <p:cViewPr>
        <p:scale>
          <a:sx n="100" d="100"/>
          <a:sy n="100" d="100"/>
        </p:scale>
        <p:origin x="46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650" y="-114"/>
      </p:cViewPr>
      <p:guideLst>
        <p:guide orient="horz" pos="3125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2" tIns="47741" rIns="95482" bIns="47741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2" tIns="47741" rIns="95482" bIns="4774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2" tIns="47741" rIns="95482" bIns="47741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1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2657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2" tIns="47741" rIns="95482" bIns="4774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C4CF7B8A-D9F4-4799-8802-9C439520FA2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513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2" tIns="47741" rIns="95482" bIns="47741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2" tIns="47741" rIns="95482" bIns="4774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3288"/>
            <a:ext cx="543242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2" tIns="47741" rIns="95482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2" tIns="47741" rIns="95482" bIns="47741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657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2" tIns="47741" rIns="95482" bIns="4774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0354E8BB-EFE8-4C87-8701-773773D6B2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5643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4E8BB-EFE8-4C87-8701-773773D6B27D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496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40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1788" y="152400"/>
            <a:ext cx="2109787" cy="62293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2425" y="152400"/>
            <a:ext cx="6176963" cy="62293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9AF7E600-6BE1-4A30-B007-0F9E78EAAE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9977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10025" y="1052513"/>
            <a:ext cx="47815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altLang="ko-KR" sz="240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673350" y="2971800"/>
            <a:ext cx="5414963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B6B6B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984250" y="3048000"/>
            <a:ext cx="295433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B6B6B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406525" y="1066800"/>
            <a:ext cx="0" cy="30480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B6B6B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476375" y="2590800"/>
            <a:ext cx="0" cy="22860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B6B6B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17663" y="3263900"/>
            <a:ext cx="6810375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0" latinLnBrk="0" hangingPunct="0">
              <a:spcBef>
                <a:spcPct val="20000"/>
              </a:spcBef>
              <a:buFont typeface="Wingdings" pitchFamily="2" charset="2"/>
              <a:buAutoNum type="arabicPeriod"/>
            </a:pPr>
            <a:endParaRPr lang="ko-KR" altLang="en-US" sz="200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60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484E424E-CBED-4B8D-B975-C5D2641AE8C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8486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2425" y="685800"/>
            <a:ext cx="4143375" cy="569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143375" cy="569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3F9F5F0F-8A69-41A1-A8CA-D583175E234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9152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18CA8818-A360-4340-ACE3-F6BF2353C88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2310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7BFFECEB-973C-4DCC-9F14-F3931DCB4B8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756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947568A4-426E-4110-945D-BB276138B2E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4386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899DE6C1-8F42-4EA3-9D86-34573F34B4A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426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D3ADE6AE-4066-4ED8-A3E5-6E2318BEBDF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7676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B0FC21B2-84CB-4F41-AAED-A3C49558B3F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9817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52400"/>
            <a:ext cx="843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685800"/>
            <a:ext cx="843915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 마스터 문자열 유형 편집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 넷째 수준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52425" y="609600"/>
            <a:ext cx="8439150" cy="0"/>
          </a:xfrm>
          <a:prstGeom prst="line">
            <a:avLst/>
          </a:prstGeom>
          <a:noFill/>
          <a:ln w="7620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9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87750" y="6477000"/>
            <a:ext cx="1898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398DE2A4-9B0C-49FE-A564-D1A027DAD43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4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itchFamily="34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itchFamily="34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itchFamily="34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itchFamily="34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itchFamily="34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itchFamily="34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itchFamily="34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itchFamily="34" charset="0"/>
          <a:ea typeface="돋움" pitchFamily="50" charset="-127"/>
        </a:defRPr>
      </a:lvl9pPr>
    </p:titleStyle>
    <p:bodyStyle>
      <a:lvl1pPr marL="180975" indent="-180975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>
          <a:solidFill>
            <a:schemeClr val="tx1"/>
          </a:solidFill>
          <a:latin typeface="+mn-lt"/>
          <a:ea typeface="+mn-ea"/>
        </a:defRPr>
      </a:lvl2pPr>
      <a:lvl3pPr marL="952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3pPr>
      <a:lvl4pPr marL="1333500" indent="-190500" algn="l" rtl="0" eaLnBrk="0" fontAlgn="base" latinLnBrk="1" hangingPunct="0">
        <a:spcBef>
          <a:spcPct val="20000"/>
        </a:spcBef>
        <a:spcAft>
          <a:spcPct val="0"/>
        </a:spcAft>
        <a:buFont typeface="SimSun" pitchFamily="2" charset="-122"/>
        <a:buChar char="√"/>
        <a:defRPr kumimoji="1" sz="1600">
          <a:solidFill>
            <a:schemeClr val="tx1"/>
          </a:solidFill>
          <a:latin typeface="+mn-lt"/>
          <a:ea typeface="+mn-ea"/>
        </a:defRPr>
      </a:lvl4pPr>
      <a:lvl5pPr marL="2082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40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97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54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911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C397797C-34F7-4785-97CF-33570D2CC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4731" y1="35443" x2="54731" y2="35443"/>
                        <a14:foregroundMark x1="76623" y1="50090" x2="76623" y2="50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030" y="493450"/>
            <a:ext cx="5157970" cy="55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DEFA24-D0A6-43DB-971C-5C39CE9AA3BC}"/>
              </a:ext>
            </a:extLst>
          </p:cNvPr>
          <p:cNvSpPr txBox="1"/>
          <p:nvPr/>
        </p:nvSpPr>
        <p:spPr>
          <a:xfrm>
            <a:off x="221706" y="3140968"/>
            <a:ext cx="8653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latin typeface="HY견고딕" pitchFamily="18" charset="-127"/>
                <a:ea typeface="HY견고딕" pitchFamily="18" charset="-127"/>
              </a:rPr>
              <a:t>제목</a:t>
            </a:r>
            <a:r>
              <a:rPr lang="en-US" altLang="ko-KR" sz="3200" b="1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3200" b="1" dirty="0" err="1">
                <a:latin typeface="HY견고딕" pitchFamily="18" charset="-127"/>
                <a:ea typeface="HY견고딕" pitchFamily="18" charset="-127"/>
              </a:rPr>
              <a:t>Pyqt5</a:t>
            </a:r>
            <a:r>
              <a:rPr lang="en-US" altLang="ko-KR" sz="3200" b="1" dirty="0">
                <a:latin typeface="HY견고딕" pitchFamily="18" charset="-127"/>
                <a:ea typeface="HY견고딕" pitchFamily="18" charset="-127"/>
              </a:rPr>
              <a:t> &amp; OpenCV</a:t>
            </a:r>
            <a:endParaRPr lang="ko-KR" altLang="en-US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370ACAC-2381-4095-87F1-056685FF7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719953"/>
            <a:ext cx="8206803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9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16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375" indent="-19050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6351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5338" indent="-168275" algn="l" rtl="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7263" indent="-160338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6033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1663" indent="-16033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8863" indent="-16033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86063" indent="-160338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b="1" i="0" spc="-200" dirty="0">
                <a:solidFill>
                  <a:srgbClr val="0037A4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b="1" i="0" spc="-200" dirty="0">
                <a:solidFill>
                  <a:srgbClr val="0037A4"/>
                </a:solidFill>
                <a:latin typeface="HY견고딕" pitchFamily="18" charset="-127"/>
                <a:ea typeface="HY견고딕" pitchFamily="18" charset="-127"/>
              </a:rPr>
              <a:t>분야 </a:t>
            </a:r>
            <a:r>
              <a:rPr lang="en-US" altLang="ko-KR" sz="2000" b="1" i="0" spc="-200" dirty="0">
                <a:solidFill>
                  <a:srgbClr val="0037A4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b="1" i="0" spc="-200" dirty="0">
                <a:solidFill>
                  <a:srgbClr val="0037A4"/>
                </a:solidFill>
                <a:latin typeface="HY견고딕" pitchFamily="18" charset="-127"/>
                <a:ea typeface="HY견고딕" pitchFamily="18" charset="-127"/>
              </a:rPr>
              <a:t>인턴십</a:t>
            </a:r>
            <a:r>
              <a:rPr lang="en-US" altLang="ko-KR" sz="2000" b="1" i="0" spc="-200" dirty="0">
                <a:solidFill>
                  <a:srgbClr val="0037A4"/>
                </a:solidFill>
                <a:latin typeface="HY견고딕" pitchFamily="18" charset="-127"/>
                <a:ea typeface="HY견고딕" pitchFamily="18" charset="-127"/>
              </a:rPr>
              <a:t>]</a:t>
            </a:r>
            <a:endParaRPr lang="ko-KR" altLang="en-US" sz="2000" b="1" i="0" spc="-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FAB44-8091-4289-93AC-8F73D97283D0}"/>
              </a:ext>
            </a:extLst>
          </p:cNvPr>
          <p:cNvSpPr txBox="1"/>
          <p:nvPr/>
        </p:nvSpPr>
        <p:spPr>
          <a:xfrm>
            <a:off x="244125" y="5455518"/>
            <a:ext cx="865947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1" algn="r"/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2019. 11. 6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90E27-D3C5-40CB-816D-867D2CDC6FBA}"/>
              </a:ext>
            </a:extLst>
          </p:cNvPr>
          <p:cNvSpPr txBox="1"/>
          <p:nvPr/>
        </p:nvSpPr>
        <p:spPr>
          <a:xfrm>
            <a:off x="395536" y="992922"/>
            <a:ext cx="617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견고딕" pitchFamily="18" charset="-127"/>
                <a:ea typeface="HY견고딕" pitchFamily="18" charset="-127"/>
              </a:rPr>
              <a:t>2019 SW/ICT</a:t>
            </a:r>
            <a:r>
              <a:rPr lang="ko-KR" altLang="en-US" sz="3600" b="1" dirty="0">
                <a:latin typeface="HY견고딕" pitchFamily="18" charset="-127"/>
                <a:ea typeface="HY견고딕" pitchFamily="18" charset="-127"/>
              </a:rPr>
              <a:t> 종합학술대회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C7E3A8-E36A-4476-8BFF-CA2C531C90AB}"/>
              </a:ext>
            </a:extLst>
          </p:cNvPr>
          <p:cNvSpPr txBox="1"/>
          <p:nvPr/>
        </p:nvSpPr>
        <p:spPr>
          <a:xfrm>
            <a:off x="444514" y="663079"/>
            <a:ext cx="6215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HY견고딕" pitchFamily="18" charset="-127"/>
                <a:ea typeface="HY견고딕" pitchFamily="18" charset="-127"/>
              </a:rPr>
              <a:t>한양대학교 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06567F-5D25-4735-9C83-89288507E576}"/>
              </a:ext>
            </a:extLst>
          </p:cNvPr>
          <p:cNvSpPr/>
          <p:nvPr/>
        </p:nvSpPr>
        <p:spPr>
          <a:xfrm>
            <a:off x="541661" y="1628800"/>
            <a:ext cx="7990779" cy="45719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0439D1-69A8-4F6F-BFFF-AAB685157AD2}"/>
              </a:ext>
            </a:extLst>
          </p:cNvPr>
          <p:cNvSpPr txBox="1"/>
          <p:nvPr/>
        </p:nvSpPr>
        <p:spPr>
          <a:xfrm>
            <a:off x="221705" y="4463401"/>
            <a:ext cx="8653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/>
              <a:t>박서연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한양대 </a:t>
            </a:r>
            <a:r>
              <a:rPr lang="en-US" altLang="ko-KR" sz="2000" b="1" dirty="0"/>
              <a:t>SW</a:t>
            </a:r>
            <a:r>
              <a:rPr lang="ko-KR" altLang="en-US" sz="2000" b="1" dirty="0"/>
              <a:t>학부</a:t>
            </a:r>
            <a:r>
              <a:rPr lang="en-US" altLang="ko-KR" sz="2000" b="1" dirty="0"/>
              <a:t>, 2</a:t>
            </a:r>
            <a:r>
              <a:rPr lang="ko-KR" altLang="en-US" sz="2000" b="1" dirty="0"/>
              <a:t>학년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080CB3-EB24-4B1A-AB1A-67148D94E090}"/>
              </a:ext>
            </a:extLst>
          </p:cNvPr>
          <p:cNvSpPr txBox="1"/>
          <p:nvPr/>
        </p:nvSpPr>
        <p:spPr>
          <a:xfrm>
            <a:off x="1460457" y="6188293"/>
            <a:ext cx="6215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HY견고딕" pitchFamily="18" charset="-127"/>
                <a:ea typeface="HY견고딕" pitchFamily="18" charset="-127"/>
              </a:rPr>
              <a:t>한양대학교 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SW</a:t>
            </a:r>
            <a:r>
              <a:rPr lang="ko-KR" altLang="en-US" sz="2000" b="1" dirty="0">
                <a:latin typeface="HY견고딕" pitchFamily="18" charset="-127"/>
                <a:ea typeface="HY견고딕" pitchFamily="18" charset="-127"/>
              </a:rPr>
              <a:t>중심대학사업단</a:t>
            </a:r>
          </a:p>
        </p:txBody>
      </p:sp>
    </p:spTree>
    <p:extLst>
      <p:ext uri="{BB962C8B-B14F-4D97-AF65-F5344CB8AC3E}">
        <p14:creationId xmlns:p14="http://schemas.microsoft.com/office/powerpoint/2010/main" val="129512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05C84-E812-4DE7-A7F4-0658394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pyqt5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764A6-9F41-4FCE-A2B6-D51EE5FD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685800"/>
            <a:ext cx="8439150" cy="115902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a set of Python buildings for the cross-platform application framework that combines all the advantages of Qt and Python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dirty="0"/>
              <a:t>Include Qt libraries in python code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B4500-5E9A-437A-8682-71489B12E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84E424E-CBED-4B8D-B975-C5D2641AE8C0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 -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2C908AC-BD42-4698-8880-E31286AF1E08}"/>
              </a:ext>
            </a:extLst>
          </p:cNvPr>
          <p:cNvSpPr txBox="1">
            <a:spLocks/>
          </p:cNvSpPr>
          <p:nvPr/>
        </p:nvSpPr>
        <p:spPr bwMode="auto">
          <a:xfrm>
            <a:off x="352425" y="2463552"/>
            <a:ext cx="843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r>
              <a:rPr lang="en-US" altLang="ko-KR" kern="0" dirty="0" err="1"/>
              <a:t>pyqt5.QtWidgets</a:t>
            </a:r>
            <a:endParaRPr lang="ko-KR" altLang="en-US" kern="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F24475E-DD0E-437C-9B5D-6BA7F878E163}"/>
              </a:ext>
            </a:extLst>
          </p:cNvPr>
          <p:cNvSpPr txBox="1">
            <a:spLocks/>
          </p:cNvSpPr>
          <p:nvPr/>
        </p:nvSpPr>
        <p:spPr bwMode="auto">
          <a:xfrm>
            <a:off x="352425" y="2996952"/>
            <a:ext cx="8439150" cy="263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335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SimSun" pitchFamily="2" charset="-122"/>
              <a:buChar char="√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828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40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97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54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911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Char char="-"/>
            </a:pPr>
            <a:r>
              <a:rPr lang="ko-KR" altLang="en-US" kern="0" dirty="0"/>
              <a:t>기본적인 </a:t>
            </a:r>
            <a:r>
              <a:rPr lang="en-US" altLang="ko-KR" kern="0" dirty="0"/>
              <a:t>UI</a:t>
            </a:r>
            <a:r>
              <a:rPr lang="ko-KR" altLang="en-US" kern="0" dirty="0"/>
              <a:t>구성요소를 제공하는 위젯들이 포함되어 있는 모듈</a:t>
            </a:r>
            <a:endParaRPr lang="en-US" altLang="ko-KR" kern="0" dirty="0"/>
          </a:p>
          <a:p>
            <a:pPr lvl="1">
              <a:buFontTx/>
              <a:buChar char="-"/>
            </a:pPr>
            <a:r>
              <a:rPr lang="en-US" altLang="ko-KR" kern="0" dirty="0"/>
              <a:t>class Main(</a:t>
            </a:r>
            <a:r>
              <a:rPr lang="en-US" altLang="ko-KR" kern="0" dirty="0" err="1"/>
              <a:t>Qwidget</a:t>
            </a:r>
            <a:r>
              <a:rPr lang="en-US" altLang="ko-KR" kern="0" dirty="0"/>
              <a:t>)</a:t>
            </a:r>
          </a:p>
          <a:p>
            <a:pPr marL="762000" lvl="2" indent="0">
              <a:buNone/>
            </a:pPr>
            <a:r>
              <a:rPr lang="ko-KR" altLang="en-US" kern="0" dirty="0"/>
              <a:t>메인 윈도우 객체 생성</a:t>
            </a:r>
            <a:endParaRPr lang="en-US" altLang="ko-KR" kern="0" dirty="0"/>
          </a:p>
          <a:p>
            <a:pPr lvl="1">
              <a:buFontTx/>
              <a:buChar char="-"/>
            </a:pPr>
            <a:r>
              <a:rPr lang="en-US" altLang="ko-KR" kern="0" dirty="0"/>
              <a:t>show() </a:t>
            </a:r>
          </a:p>
          <a:p>
            <a:pPr marL="762000" lvl="2" indent="0">
              <a:buNone/>
            </a:pPr>
            <a:r>
              <a:rPr lang="ko-KR" altLang="en-US" kern="0" dirty="0"/>
              <a:t>위젯을 스크린에 보여줌</a:t>
            </a:r>
            <a:endParaRPr lang="en-US" altLang="ko-KR" kern="0" dirty="0"/>
          </a:p>
          <a:p>
            <a:pPr lvl="1">
              <a:buFontTx/>
              <a:buChar char="-"/>
            </a:pPr>
            <a:r>
              <a:rPr lang="en-US" altLang="ko-KR" kern="0" dirty="0"/>
              <a:t>app</a:t>
            </a:r>
            <a:r>
              <a:rPr lang="ko-KR" altLang="en-US" kern="0" dirty="0"/>
              <a:t> </a:t>
            </a:r>
            <a:r>
              <a:rPr lang="en-US" altLang="ko-KR" kern="0" dirty="0"/>
              <a:t>= </a:t>
            </a:r>
            <a:r>
              <a:rPr lang="en-US" altLang="ko-KR" kern="0" dirty="0" err="1"/>
              <a:t>Qapplication</a:t>
            </a:r>
            <a:r>
              <a:rPr lang="en-US" altLang="ko-KR" kern="0" dirty="0"/>
              <a:t>(</a:t>
            </a:r>
            <a:r>
              <a:rPr lang="en-US" altLang="ko-KR" kern="0" dirty="0" err="1"/>
              <a:t>sys.argv</a:t>
            </a:r>
            <a:r>
              <a:rPr lang="en-US" altLang="ko-KR" kern="0" dirty="0"/>
              <a:t>) </a:t>
            </a:r>
          </a:p>
          <a:p>
            <a:pPr marL="762000" lvl="2" indent="0">
              <a:buNone/>
            </a:pPr>
            <a:r>
              <a:rPr lang="ko-KR" altLang="en-US" kern="0" dirty="0"/>
              <a:t>모든 </a:t>
            </a:r>
            <a:r>
              <a:rPr lang="en-US" altLang="ko-KR" kern="0" dirty="0" err="1"/>
              <a:t>pyqt5</a:t>
            </a:r>
            <a:r>
              <a:rPr lang="en-US" altLang="ko-KR" kern="0" dirty="0"/>
              <a:t> </a:t>
            </a:r>
            <a:r>
              <a:rPr lang="ko-KR" altLang="en-US" kern="0" dirty="0"/>
              <a:t>어플리케이션은 반드시 객체를 생성해야 함</a:t>
            </a:r>
            <a:endParaRPr lang="en-US" altLang="ko-KR" kern="0" dirty="0"/>
          </a:p>
          <a:p>
            <a:pPr marL="0" indent="0">
              <a:buFont typeface="Wingdings" pitchFamily="2" charset="2"/>
              <a:buNone/>
            </a:pPr>
            <a:endParaRPr lang="en-US" altLang="ko-KR" kern="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28606E-469D-455C-B1D7-3F96DF15F4A7}"/>
              </a:ext>
            </a:extLst>
          </p:cNvPr>
          <p:cNvCxnSpPr/>
          <p:nvPr/>
        </p:nvCxnSpPr>
        <p:spPr bwMode="auto">
          <a:xfrm>
            <a:off x="352425" y="2920752"/>
            <a:ext cx="8439150" cy="0"/>
          </a:xfrm>
          <a:prstGeom prst="line">
            <a:avLst/>
          </a:prstGeom>
          <a:solidFill>
            <a:schemeClr val="accent1"/>
          </a:solidFill>
          <a:ln w="79375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0609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19366-BF04-40EA-BE8E-DA64772E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6307F-A419-44E8-B67A-5FDF2A43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41" y="800708"/>
            <a:ext cx="8439150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** </a:t>
            </a:r>
            <a:r>
              <a:rPr lang="en-US" altLang="ko-KR" dirty="0" err="1"/>
              <a:t>QMainWindow</a:t>
            </a:r>
            <a:r>
              <a:rPr lang="ko-KR" altLang="en-US" dirty="0"/>
              <a:t>에서는 </a:t>
            </a:r>
            <a:r>
              <a:rPr lang="en-US" altLang="ko-KR" dirty="0"/>
              <a:t>layout</a:t>
            </a:r>
            <a:r>
              <a:rPr lang="ko-KR" altLang="en-US" dirty="0"/>
              <a:t>을 사용할 수 없음 </a:t>
            </a:r>
            <a:r>
              <a:rPr lang="en-US" altLang="ko-KR" dirty="0"/>
              <a:t>**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b="0" dirty="0" err="1"/>
              <a:t>Qmainwindow</a:t>
            </a:r>
            <a:r>
              <a:rPr lang="ko-KR" altLang="en-US" b="0" dirty="0"/>
              <a:t>는 자체 레이아웃 </a:t>
            </a:r>
            <a:r>
              <a:rPr lang="en-US" altLang="ko-KR" b="0" dirty="0" err="1"/>
              <a:t>QToolBars</a:t>
            </a:r>
            <a:r>
              <a:rPr lang="en-US" altLang="ko-KR" b="0" dirty="0"/>
              <a:t>, </a:t>
            </a:r>
            <a:r>
              <a:rPr lang="en-US" altLang="ko-KR" b="0" dirty="0" err="1"/>
              <a:t>QDockWidgets</a:t>
            </a:r>
            <a:r>
              <a:rPr lang="en-US" altLang="ko-KR" b="0" dirty="0"/>
              <a:t>,</a:t>
            </a:r>
          </a:p>
          <a:p>
            <a:pPr marL="0" indent="0">
              <a:buNone/>
            </a:pPr>
            <a:r>
              <a:rPr lang="en-US" altLang="ko-KR" b="0" dirty="0"/>
              <a:t>	  </a:t>
            </a:r>
            <a:r>
              <a:rPr lang="en-US" altLang="ko-KR" b="0" dirty="0" err="1"/>
              <a:t>QMenuBar</a:t>
            </a:r>
            <a:r>
              <a:rPr lang="en-US" altLang="ko-KR" b="0" dirty="0"/>
              <a:t>, </a:t>
            </a:r>
            <a:r>
              <a:rPr lang="en-US" altLang="ko-KR" b="0" dirty="0" err="1"/>
              <a:t>QStatusBar</a:t>
            </a:r>
            <a:r>
              <a:rPr lang="ko-KR" altLang="en-US" b="0" dirty="0"/>
              <a:t>을 가지고 있음</a:t>
            </a:r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pPr>
              <a:buFontTx/>
              <a:buChar char="-"/>
            </a:pPr>
            <a:r>
              <a:rPr lang="en-US" altLang="ko-KR" dirty="0"/>
              <a:t>Layout </a:t>
            </a:r>
            <a:r>
              <a:rPr lang="ko-KR" altLang="en-US" dirty="0"/>
              <a:t>배치 방식</a:t>
            </a:r>
            <a:endParaRPr lang="en-US" altLang="ko-KR" dirty="0"/>
          </a:p>
          <a:p>
            <a:pPr marL="723900" lvl="1" indent="-342900">
              <a:buAutoNum type="arabicPeriod"/>
            </a:pPr>
            <a:r>
              <a:rPr lang="en-US" altLang="ko-KR" b="1" dirty="0"/>
              <a:t>absolute position(</a:t>
            </a:r>
            <a:r>
              <a:rPr lang="ko-KR" altLang="en-US" b="1" dirty="0"/>
              <a:t>절대적 배치</a:t>
            </a:r>
            <a:r>
              <a:rPr lang="en-US" altLang="ko-KR" b="1" dirty="0"/>
              <a:t>)</a:t>
            </a:r>
          </a:p>
          <a:p>
            <a:pPr marL="762000" lvl="2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각 위젯의 위치와 크기를 픽셀 단위로 지정</a:t>
            </a:r>
            <a:endParaRPr lang="en-US" altLang="ko-KR" b="0" dirty="0"/>
          </a:p>
          <a:p>
            <a:pPr marL="723900" lvl="1" indent="-342900">
              <a:buAutoNum type="arabicPeriod"/>
            </a:pPr>
            <a:r>
              <a:rPr lang="en-US" altLang="ko-KR" b="1" dirty="0"/>
              <a:t>box layout</a:t>
            </a:r>
          </a:p>
          <a:p>
            <a:pPr marL="1104900" lvl="2" indent="-342900">
              <a:buAutoNum type="arabicPeriod"/>
            </a:pPr>
            <a:r>
              <a:rPr lang="en-US" altLang="ko-KR" b="0" dirty="0" err="1"/>
              <a:t>QHBo</a:t>
            </a:r>
            <a:r>
              <a:rPr lang="en-US" altLang="ko-KR" dirty="0" err="1"/>
              <a:t>xLayout</a:t>
            </a:r>
            <a:endParaRPr lang="en-US" altLang="ko-KR" dirty="0"/>
          </a:p>
          <a:p>
            <a:pPr marL="1143000" lvl="3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여러 위젯을 수평으로 정렬</a:t>
            </a:r>
            <a:endParaRPr lang="en-US" altLang="ko-KR" dirty="0"/>
          </a:p>
          <a:p>
            <a:pPr marL="1104900" lvl="2" indent="-342900">
              <a:buAutoNum type="arabicPeriod"/>
            </a:pPr>
            <a:r>
              <a:rPr lang="en-US" altLang="ko-KR" b="0" dirty="0" err="1"/>
              <a:t>QVBoxLayout</a:t>
            </a:r>
            <a:endParaRPr lang="en-US" altLang="ko-KR" b="0" dirty="0"/>
          </a:p>
          <a:p>
            <a:pPr marL="1143000" lvl="3" indent="0">
              <a:buNone/>
            </a:pPr>
            <a:r>
              <a:rPr lang="en-US" altLang="ko-KR" b="0" dirty="0"/>
              <a:t>- </a:t>
            </a:r>
            <a:r>
              <a:rPr lang="ko-KR" altLang="en-US" b="0" dirty="0"/>
              <a:t>여러 위젯을 수직으로 정렬</a:t>
            </a:r>
            <a:endParaRPr lang="en-US" altLang="ko-KR" b="0" dirty="0"/>
          </a:p>
          <a:p>
            <a:pPr marL="723900" lvl="1" indent="-342900">
              <a:buAutoNum type="arabicPeriod"/>
            </a:pPr>
            <a:r>
              <a:rPr lang="en-US" altLang="ko-KR" b="1" dirty="0"/>
              <a:t>grid layout</a:t>
            </a:r>
          </a:p>
          <a:p>
            <a:pPr marL="762000" lvl="2" indent="0">
              <a:buNone/>
            </a:pPr>
            <a:r>
              <a:rPr lang="en-US" altLang="ko-KR" b="0" dirty="0"/>
              <a:t>- </a:t>
            </a:r>
            <a:r>
              <a:rPr lang="ko-KR" altLang="en-US" b="0" dirty="0"/>
              <a:t>위젯의 공간을 </a:t>
            </a:r>
            <a:r>
              <a:rPr lang="en-US" altLang="ko-KR" b="0" dirty="0"/>
              <a:t>row</a:t>
            </a:r>
            <a:r>
              <a:rPr lang="ko-KR" altLang="en-US" b="0" dirty="0"/>
              <a:t>와 </a:t>
            </a:r>
            <a:r>
              <a:rPr lang="en-US" altLang="ko-KR" b="0" dirty="0"/>
              <a:t>column</a:t>
            </a:r>
            <a:r>
              <a:rPr lang="ko-KR" altLang="en-US" b="0" dirty="0"/>
              <a:t>으로 구분</a:t>
            </a: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B177F-63EE-429B-903E-A33748D4D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84E424E-CBED-4B8D-B975-C5D2641AE8C0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9108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86A8B-6D29-4B4F-B519-607E784F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QWidget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08503-7931-4B22-9BB3-62110A327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base class of all user interface objects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Qwidget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marL="390525" lvl="1" indent="0">
              <a:buNone/>
            </a:pPr>
            <a:r>
              <a:rPr lang="en-US" altLang="ko-KR" b="1" dirty="0"/>
              <a:t>1. </a:t>
            </a:r>
            <a:r>
              <a:rPr lang="en-US" altLang="ko-KR" b="1" dirty="0" err="1"/>
              <a:t>QLabel</a:t>
            </a:r>
            <a:endParaRPr lang="en-US" altLang="ko-KR" b="1" dirty="0"/>
          </a:p>
          <a:p>
            <a:pPr marL="390525" lvl="1" indent="0">
              <a:buNone/>
            </a:pPr>
            <a:r>
              <a:rPr lang="en-US" altLang="ko-KR" dirty="0"/>
              <a:t>    </a:t>
            </a:r>
            <a:r>
              <a:rPr lang="en-US" altLang="ko-KR" b="0" dirty="0"/>
              <a:t>- </a:t>
            </a:r>
            <a:r>
              <a:rPr lang="ko-KR" altLang="en-US" b="0" dirty="0"/>
              <a:t>텍스트나 이미지 출력에 사용</a:t>
            </a:r>
            <a:endParaRPr lang="en-US" altLang="ko-KR" dirty="0"/>
          </a:p>
          <a:p>
            <a:pPr marL="390525" lvl="1" indent="0">
              <a:buNone/>
            </a:pPr>
            <a:r>
              <a:rPr lang="en-US" altLang="ko-KR" b="1" dirty="0"/>
              <a:t>2. </a:t>
            </a:r>
            <a:r>
              <a:rPr lang="en-US" altLang="ko-KR" b="1" dirty="0" err="1"/>
              <a:t>QCheckBox</a:t>
            </a:r>
            <a:endParaRPr lang="en-US" altLang="ko-KR" b="1" dirty="0"/>
          </a:p>
          <a:p>
            <a:pPr marL="390525" lvl="1" indent="0">
              <a:buNone/>
            </a:pPr>
            <a:r>
              <a:rPr lang="en-US" altLang="ko-KR" dirty="0"/>
              <a:t>     </a:t>
            </a:r>
            <a:r>
              <a:rPr lang="en-US" altLang="ko-KR" b="0" dirty="0"/>
              <a:t>- </a:t>
            </a:r>
            <a:r>
              <a:rPr lang="ko-KR" altLang="en-US" b="0" dirty="0"/>
              <a:t>체크박스 기능</a:t>
            </a:r>
            <a:r>
              <a:rPr lang="en-US" altLang="ko-KR" b="0" dirty="0"/>
              <a:t>, </a:t>
            </a:r>
            <a:r>
              <a:rPr lang="ko-KR" altLang="en-US" b="0" dirty="0"/>
              <a:t>중복 체크 가능</a:t>
            </a:r>
            <a:endParaRPr lang="en-US" altLang="ko-KR" dirty="0"/>
          </a:p>
          <a:p>
            <a:pPr marL="390525" lvl="1" indent="0">
              <a:buNone/>
            </a:pPr>
            <a:r>
              <a:rPr lang="en-US" altLang="ko-KR" b="1" dirty="0"/>
              <a:t>3. </a:t>
            </a:r>
            <a:r>
              <a:rPr lang="en-US" altLang="ko-KR" b="1" dirty="0" err="1"/>
              <a:t>QLineEdit</a:t>
            </a:r>
            <a:endParaRPr lang="en-US" altLang="ko-KR" b="1" dirty="0"/>
          </a:p>
          <a:p>
            <a:pPr marL="390525" lvl="1" indent="0">
              <a:buNone/>
            </a:pPr>
            <a:r>
              <a:rPr lang="en-US" altLang="ko-KR" dirty="0"/>
              <a:t>     </a:t>
            </a:r>
            <a:r>
              <a:rPr lang="en-US" altLang="ko-KR" b="0" dirty="0"/>
              <a:t>- </a:t>
            </a:r>
            <a:r>
              <a:rPr lang="ko-KR" altLang="en-US" b="0" dirty="0"/>
              <a:t>사용자로부터 텍스트를 입력 받을 때 사용</a:t>
            </a:r>
            <a:endParaRPr lang="en-US" altLang="ko-KR" b="0" dirty="0"/>
          </a:p>
          <a:p>
            <a:pPr marL="390525" lvl="1" indent="0">
              <a:buNone/>
            </a:pPr>
            <a:r>
              <a:rPr lang="en-US" altLang="ko-KR" b="1" dirty="0"/>
              <a:t>4. </a:t>
            </a:r>
            <a:r>
              <a:rPr lang="en-US" altLang="ko-KR" b="1" dirty="0" err="1"/>
              <a:t>QRadioButton</a:t>
            </a:r>
            <a:r>
              <a:rPr lang="en-US" altLang="ko-KR" b="1" dirty="0"/>
              <a:t> </a:t>
            </a:r>
          </a:p>
          <a:p>
            <a:pPr marL="390525" lvl="1" indent="0">
              <a:buNone/>
            </a:pPr>
            <a:r>
              <a:rPr lang="en-US" altLang="ko-KR" dirty="0"/>
              <a:t>     </a:t>
            </a:r>
            <a:r>
              <a:rPr lang="en-US" altLang="ko-KR" b="0" dirty="0"/>
              <a:t>- </a:t>
            </a:r>
            <a:r>
              <a:rPr lang="ko-KR" altLang="en-US" b="0" dirty="0"/>
              <a:t>체크박스 기능</a:t>
            </a:r>
            <a:r>
              <a:rPr lang="en-US" altLang="ko-KR" b="0" dirty="0"/>
              <a:t>, </a:t>
            </a:r>
            <a:r>
              <a:rPr lang="ko-KR" altLang="en-US" b="0" dirty="0"/>
              <a:t>중복 체크 불가</a:t>
            </a:r>
            <a:endParaRPr lang="en-US" altLang="ko-KR" b="0" dirty="0"/>
          </a:p>
          <a:p>
            <a:pPr marL="390525" lvl="1" indent="0">
              <a:buNone/>
            </a:pPr>
            <a:r>
              <a:rPr lang="en-US" altLang="ko-KR" b="1" dirty="0"/>
              <a:t>5. </a:t>
            </a:r>
            <a:r>
              <a:rPr lang="en-US" altLang="ko-KR" b="1" dirty="0" err="1"/>
              <a:t>QTableWidget</a:t>
            </a:r>
            <a:endParaRPr lang="en-US" altLang="ko-KR" b="1" dirty="0"/>
          </a:p>
          <a:p>
            <a:pPr marL="390525" lvl="1" indent="0">
              <a:buNone/>
            </a:pPr>
            <a:r>
              <a:rPr lang="en-US" altLang="ko-KR" b="0" dirty="0"/>
              <a:t>     - </a:t>
            </a:r>
            <a:r>
              <a:rPr lang="ko-KR" altLang="en-US" b="0" dirty="0"/>
              <a:t>데이터를 표로 </a:t>
            </a:r>
            <a:r>
              <a:rPr lang="ko-KR" altLang="en-US" b="0" dirty="0" err="1"/>
              <a:t>나타내줌</a:t>
            </a: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F3D10-AC66-4EE3-9D7F-99AED1E10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84E424E-CBED-4B8D-B975-C5D2641AE8C0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8302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96E11-4D48-493F-83BB-DA2EDB22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A tab widget provides a tab bar and a page area that is used to display pages related to each tab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addTab</a:t>
            </a:r>
            <a:r>
              <a:rPr lang="en-US" altLang="ko-KR" dirty="0"/>
              <a:t>()</a:t>
            </a:r>
          </a:p>
          <a:p>
            <a:pPr lvl="1">
              <a:buFontTx/>
              <a:buChar char="-"/>
            </a:pPr>
            <a:r>
              <a:rPr lang="en-US" altLang="ko-KR" dirty="0"/>
              <a:t>tab</a:t>
            </a:r>
            <a:r>
              <a:rPr lang="ko-KR" altLang="en-US" dirty="0"/>
              <a:t>추가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indexof</a:t>
            </a:r>
            <a:r>
              <a:rPr lang="en-US" altLang="ko-KR" dirty="0"/>
              <a:t>(A)</a:t>
            </a:r>
          </a:p>
          <a:p>
            <a:pPr lvl="1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라는 이름을 가진 </a:t>
            </a:r>
            <a:r>
              <a:rPr lang="en-US" altLang="ko-KR" dirty="0"/>
              <a:t>tab</a:t>
            </a:r>
            <a:r>
              <a:rPr lang="ko-KR" altLang="en-US" dirty="0"/>
              <a:t>의 </a:t>
            </a:r>
            <a:r>
              <a:rPr lang="en-US" altLang="ko-KR" dirty="0"/>
              <a:t>index return</a:t>
            </a:r>
          </a:p>
          <a:p>
            <a:pPr lvl="1"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tab</a:t>
            </a:r>
            <a:r>
              <a:rPr lang="ko-KR" altLang="en-US" dirty="0"/>
              <a:t>이 없을 경우 </a:t>
            </a:r>
            <a:r>
              <a:rPr lang="en-US" altLang="ko-KR" dirty="0"/>
              <a:t>-1 return </a:t>
            </a:r>
          </a:p>
          <a:p>
            <a:pPr>
              <a:buFontTx/>
              <a:buChar char="-"/>
            </a:pPr>
            <a:r>
              <a:rPr lang="en-US" altLang="ko-KR" dirty="0" err="1"/>
              <a:t>inserttab</a:t>
            </a:r>
            <a:r>
              <a:rPr lang="en-US" altLang="ko-KR" dirty="0"/>
              <a:t>(num)</a:t>
            </a:r>
          </a:p>
          <a:p>
            <a:pPr lvl="1">
              <a:buFontTx/>
              <a:buChar char="-"/>
            </a:pPr>
            <a:r>
              <a:rPr lang="en-US" altLang="ko-KR" dirty="0"/>
              <a:t>index num </a:t>
            </a:r>
            <a:r>
              <a:rPr lang="ko-KR" altLang="en-US" dirty="0"/>
              <a:t>위치에 </a:t>
            </a:r>
            <a:r>
              <a:rPr lang="en-US" altLang="ko-KR" dirty="0"/>
              <a:t>tab </a:t>
            </a:r>
            <a:r>
              <a:rPr lang="ko-KR" altLang="en-US" dirty="0"/>
              <a:t>추가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removetab</a:t>
            </a:r>
            <a:r>
              <a:rPr lang="en-US" altLang="ko-KR" dirty="0"/>
              <a:t>(num)</a:t>
            </a:r>
          </a:p>
          <a:p>
            <a:pPr lvl="1">
              <a:buFontTx/>
              <a:buChar char="-"/>
            </a:pP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num</a:t>
            </a:r>
            <a:r>
              <a:rPr lang="ko-KR" altLang="en-US" dirty="0"/>
              <a:t>인 </a:t>
            </a:r>
            <a:r>
              <a:rPr lang="en-US" altLang="ko-KR" dirty="0"/>
              <a:t>tab</a:t>
            </a:r>
            <a:r>
              <a:rPr lang="ko-KR" altLang="en-US" dirty="0"/>
              <a:t>제거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46D1599-7CDC-4E37-8DA6-D59FD4A91D83}"/>
              </a:ext>
            </a:extLst>
          </p:cNvPr>
          <p:cNvSpPr/>
          <p:nvPr/>
        </p:nvSpPr>
        <p:spPr bwMode="auto">
          <a:xfrm>
            <a:off x="5364088" y="3628256"/>
            <a:ext cx="720080" cy="36004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tab2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8BC5BC-C104-4BD6-B415-DD463742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QTabWidget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297D9B-51DC-4DA5-923B-611F1F8F3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84E424E-CBED-4B8D-B975-C5D2641AE8C0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-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E41AB1-11EC-4AF4-9423-AB1A1A916FFB}"/>
              </a:ext>
            </a:extLst>
          </p:cNvPr>
          <p:cNvSpPr/>
          <p:nvPr/>
        </p:nvSpPr>
        <p:spPr bwMode="auto">
          <a:xfrm>
            <a:off x="4644008" y="3916288"/>
            <a:ext cx="3312368" cy="195111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39FB851-853B-4E0D-804E-B9E75BD07D18}"/>
              </a:ext>
            </a:extLst>
          </p:cNvPr>
          <p:cNvSpPr/>
          <p:nvPr/>
        </p:nvSpPr>
        <p:spPr bwMode="auto">
          <a:xfrm>
            <a:off x="4644008" y="3628256"/>
            <a:ext cx="720080" cy="360040"/>
          </a:xfrm>
          <a:prstGeom prst="round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tab1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800A10-D7E1-4693-BF31-4777B299F1E4}"/>
              </a:ext>
            </a:extLst>
          </p:cNvPr>
          <p:cNvSpPr/>
          <p:nvPr/>
        </p:nvSpPr>
        <p:spPr bwMode="auto">
          <a:xfrm>
            <a:off x="4283968" y="3268216"/>
            <a:ext cx="4032448" cy="290398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2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A9859-1D7D-4D98-8AED-2C911F7C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file</a:t>
            </a:r>
            <a:r>
              <a:rPr lang="ko-KR" altLang="en-US" dirty="0"/>
              <a:t> </a:t>
            </a:r>
            <a:r>
              <a:rPr lang="en-US" altLang="ko-KR" dirty="0"/>
              <a:t>read and write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F9ED3-7178-4D5B-B929-6CA1B9BD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b="0" dirty="0"/>
              <a:t>comma-separated values</a:t>
            </a:r>
          </a:p>
          <a:p>
            <a:pPr>
              <a:buFontTx/>
              <a:buChar char="-"/>
            </a:pPr>
            <a:r>
              <a:rPr lang="ko-KR" altLang="en-US" dirty="0"/>
              <a:t>몇 가지 필드를 쉼표로 구분한 텍스트 데이터 및 텍스트 파일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파이썬에</a:t>
            </a:r>
            <a:r>
              <a:rPr lang="ko-KR" altLang="en-US" dirty="0"/>
              <a:t> 기본 내장된 </a:t>
            </a:r>
            <a:r>
              <a:rPr lang="en-US" altLang="ko-KR" dirty="0"/>
              <a:t>csv</a:t>
            </a:r>
            <a:r>
              <a:rPr lang="ko-KR" altLang="en-US" dirty="0"/>
              <a:t>모듈 </a:t>
            </a:r>
            <a:r>
              <a:rPr lang="en-US" altLang="ko-KR" dirty="0"/>
              <a:t>import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open()</a:t>
            </a:r>
          </a:p>
          <a:p>
            <a:pPr lvl="1">
              <a:buFontTx/>
              <a:buChar char="-"/>
            </a:pPr>
            <a:r>
              <a:rPr lang="en-US" altLang="ko-KR" dirty="0"/>
              <a:t>.csv file open</a:t>
            </a:r>
          </a:p>
          <a:p>
            <a:pPr>
              <a:buFontTx/>
              <a:buChar char="-"/>
            </a:pPr>
            <a:r>
              <a:rPr lang="en-US" altLang="ko-KR" dirty="0" err="1"/>
              <a:t>csv.reader</a:t>
            </a:r>
            <a:r>
              <a:rPr lang="en-US" altLang="ko-KR" dirty="0"/>
              <a:t>()</a:t>
            </a:r>
          </a:p>
          <a:p>
            <a:pPr lvl="1">
              <a:buFontTx/>
              <a:buChar char="-"/>
            </a:pPr>
            <a:r>
              <a:rPr lang="ko-KR" altLang="en-US" dirty="0"/>
              <a:t>오픈한 파일 객체를 넣음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for</a:t>
            </a:r>
            <a:r>
              <a:rPr lang="ko-KR" altLang="en-US" dirty="0"/>
              <a:t>문을 돌며 한 라인 씩 가져올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이 때 </a:t>
            </a:r>
            <a:r>
              <a:rPr lang="en-US" altLang="ko-KR" dirty="0"/>
              <a:t>return</a:t>
            </a:r>
            <a:r>
              <a:rPr lang="ko-KR" altLang="en-US" dirty="0"/>
              <a:t>되는 각 라인은 </a:t>
            </a:r>
            <a:r>
              <a:rPr lang="en-US" altLang="ko-KR" dirty="0"/>
              <a:t>column</a:t>
            </a:r>
            <a:r>
              <a:rPr lang="ko-KR" altLang="en-US" dirty="0"/>
              <a:t>을 나열한 </a:t>
            </a:r>
            <a:r>
              <a:rPr lang="en-US" altLang="ko-KR" dirty="0"/>
              <a:t>list type</a:t>
            </a:r>
          </a:p>
          <a:p>
            <a:pPr>
              <a:buFontTx/>
              <a:buChar char="-"/>
            </a:pPr>
            <a:r>
              <a:rPr lang="en-US" altLang="ko-KR" dirty="0" err="1"/>
              <a:t>csv.writer</a:t>
            </a:r>
            <a:r>
              <a:rPr lang="en-US" altLang="ko-KR" dirty="0"/>
              <a:t>()</a:t>
            </a:r>
          </a:p>
          <a:p>
            <a:pPr lvl="1">
              <a:buFontTx/>
              <a:buChar char="-"/>
            </a:pPr>
            <a:r>
              <a:rPr lang="en-US" altLang="ko-KR" dirty="0"/>
              <a:t>list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한 라인 추가 할 수 있음</a:t>
            </a:r>
            <a:endParaRPr lang="en-US" altLang="ko-KR" dirty="0"/>
          </a:p>
          <a:p>
            <a:pPr lvl="1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EB4793-11E1-4372-9D3F-356325CCB9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84E424E-CBED-4B8D-B975-C5D2641AE8C0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9704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311FC-6187-47D3-B569-49926B68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CV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0CD2B-1557-4591-8D64-5FF1B146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69" y="695325"/>
            <a:ext cx="8439150" cy="569595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Open Source Computer Vision</a:t>
            </a:r>
          </a:p>
          <a:p>
            <a:pPr>
              <a:buFontTx/>
              <a:buChar char="-"/>
            </a:pPr>
            <a:r>
              <a:rPr lang="ko-KR" altLang="en-US" dirty="0"/>
              <a:t>오픈소스 컴퓨터 비전 라이브러리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이미지에서 원을 추출한 후 추출한 원을 이미지에 표시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1800" dirty="0" err="1"/>
              <a:t>cv.circle</a:t>
            </a:r>
            <a:r>
              <a:rPr lang="en-US" altLang="ko-KR" sz="1800" dirty="0"/>
              <a:t>(</a:t>
            </a:r>
            <a:r>
              <a:rPr lang="ko-KR" altLang="en-US" sz="1800" dirty="0"/>
              <a:t>원이 그려질 이미지</a:t>
            </a:r>
            <a:r>
              <a:rPr lang="en-US" altLang="ko-KR" sz="1800" dirty="0"/>
              <a:t>, </a:t>
            </a:r>
            <a:r>
              <a:rPr lang="ko-KR" altLang="en-US" sz="1800" dirty="0"/>
              <a:t>원의 중심좌표</a:t>
            </a:r>
            <a:r>
              <a:rPr lang="en-US" altLang="ko-KR" sz="1800" dirty="0"/>
              <a:t>, </a:t>
            </a:r>
            <a:r>
              <a:rPr lang="ko-KR" altLang="en-US" sz="1800" dirty="0"/>
              <a:t>원의 반지름</a:t>
            </a:r>
            <a:r>
              <a:rPr lang="en-US" altLang="ko-KR" sz="1800" dirty="0"/>
              <a:t>, </a:t>
            </a:r>
            <a:r>
              <a:rPr lang="ko-KR" altLang="en-US" sz="1800" dirty="0"/>
              <a:t>원의 색</a:t>
            </a:r>
            <a:r>
              <a:rPr lang="en-US" altLang="ko-KR" sz="1800" dirty="0"/>
              <a:t>, </a:t>
            </a:r>
            <a:r>
              <a:rPr lang="ko-KR" altLang="en-US" sz="1800" dirty="0"/>
              <a:t>선 굵기</a:t>
            </a:r>
            <a:r>
              <a:rPr lang="en-US" altLang="ko-KR" sz="1800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원을 그리는 함수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39B09F-798B-4517-8026-B34968DB5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84E424E-CBED-4B8D-B975-C5D2641AE8C0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 -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9D90D2-506C-480C-83CF-FDD996C35142}"/>
              </a:ext>
            </a:extLst>
          </p:cNvPr>
          <p:cNvSpPr/>
          <p:nvPr/>
        </p:nvSpPr>
        <p:spPr bwMode="auto">
          <a:xfrm>
            <a:off x="467544" y="3429000"/>
            <a:ext cx="3456384" cy="26642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CBEF75-1C8B-4D42-A07B-6F40FBF09538}"/>
              </a:ext>
            </a:extLst>
          </p:cNvPr>
          <p:cNvSpPr/>
          <p:nvPr/>
        </p:nvSpPr>
        <p:spPr bwMode="auto">
          <a:xfrm>
            <a:off x="4211960" y="4509120"/>
            <a:ext cx="648072" cy="2880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1FED81-175F-46B0-880C-FA767673D39A}"/>
              </a:ext>
            </a:extLst>
          </p:cNvPr>
          <p:cNvSpPr/>
          <p:nvPr/>
        </p:nvSpPr>
        <p:spPr bwMode="auto">
          <a:xfrm>
            <a:off x="5067674" y="3429000"/>
            <a:ext cx="3456384" cy="26642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3ECDD2-362D-441D-A1BD-66DFF031E920}"/>
              </a:ext>
            </a:extLst>
          </p:cNvPr>
          <p:cNvSpPr/>
          <p:nvPr/>
        </p:nvSpPr>
        <p:spPr bwMode="auto">
          <a:xfrm>
            <a:off x="863608" y="394417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854D16-2949-4414-8D03-3047E46EA1EA}"/>
              </a:ext>
            </a:extLst>
          </p:cNvPr>
          <p:cNvSpPr/>
          <p:nvPr/>
        </p:nvSpPr>
        <p:spPr bwMode="auto">
          <a:xfrm>
            <a:off x="1475656" y="5229200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B2A39E-9165-41E0-AC8C-93AD917BBFA3}"/>
              </a:ext>
            </a:extLst>
          </p:cNvPr>
          <p:cNvSpPr/>
          <p:nvPr/>
        </p:nvSpPr>
        <p:spPr bwMode="auto">
          <a:xfrm>
            <a:off x="2663768" y="3709552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A3E6D208-BA9B-4331-8641-3E7EC6A30EDB}"/>
              </a:ext>
            </a:extLst>
          </p:cNvPr>
          <p:cNvSpPr/>
          <p:nvPr/>
        </p:nvSpPr>
        <p:spPr bwMode="auto">
          <a:xfrm>
            <a:off x="1723040" y="4155628"/>
            <a:ext cx="360000" cy="36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BDEF57A-2F39-423D-9E0F-0741B457EC27}"/>
              </a:ext>
            </a:extLst>
          </p:cNvPr>
          <p:cNvSpPr/>
          <p:nvPr/>
        </p:nvSpPr>
        <p:spPr bwMode="auto">
          <a:xfrm>
            <a:off x="2565370" y="5409200"/>
            <a:ext cx="360000" cy="36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B72D45E-2A78-4751-950F-8C1E33E8D1D2}"/>
              </a:ext>
            </a:extLst>
          </p:cNvPr>
          <p:cNvSpPr/>
          <p:nvPr/>
        </p:nvSpPr>
        <p:spPr bwMode="auto">
          <a:xfrm>
            <a:off x="3100087" y="4509120"/>
            <a:ext cx="360000" cy="36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D0888A-2B00-4840-A6E0-6DD0C3073BCC}"/>
              </a:ext>
            </a:extLst>
          </p:cNvPr>
          <p:cNvSpPr/>
          <p:nvPr/>
        </p:nvSpPr>
        <p:spPr bwMode="auto">
          <a:xfrm>
            <a:off x="5575590" y="3944176"/>
            <a:ext cx="360000" cy="360000"/>
          </a:xfrm>
          <a:prstGeom prst="ellipse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D655EC-8CA4-4D2B-B1A0-7595199B4779}"/>
              </a:ext>
            </a:extLst>
          </p:cNvPr>
          <p:cNvSpPr/>
          <p:nvPr/>
        </p:nvSpPr>
        <p:spPr bwMode="auto">
          <a:xfrm>
            <a:off x="6187638" y="5229200"/>
            <a:ext cx="360000" cy="360000"/>
          </a:xfrm>
          <a:prstGeom prst="ellipse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1AFBE39-70FA-4B92-A163-48E59EFFACCF}"/>
              </a:ext>
            </a:extLst>
          </p:cNvPr>
          <p:cNvSpPr/>
          <p:nvPr/>
        </p:nvSpPr>
        <p:spPr bwMode="auto">
          <a:xfrm>
            <a:off x="7375750" y="3709552"/>
            <a:ext cx="360000" cy="360000"/>
          </a:xfrm>
          <a:prstGeom prst="ellipse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850F448-8DC6-4DA9-963F-0DEC5A5CA088}"/>
              </a:ext>
            </a:extLst>
          </p:cNvPr>
          <p:cNvSpPr/>
          <p:nvPr/>
        </p:nvSpPr>
        <p:spPr bwMode="auto">
          <a:xfrm>
            <a:off x="6435022" y="4155628"/>
            <a:ext cx="360000" cy="360000"/>
          </a:xfrm>
          <a:prstGeom prst="triangle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27892D7C-37C9-490B-9B9E-4F0C359D6B1E}"/>
              </a:ext>
            </a:extLst>
          </p:cNvPr>
          <p:cNvSpPr/>
          <p:nvPr/>
        </p:nvSpPr>
        <p:spPr bwMode="auto">
          <a:xfrm>
            <a:off x="7277352" y="5409200"/>
            <a:ext cx="360000" cy="360000"/>
          </a:xfrm>
          <a:prstGeom prst="triangle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9B688A5-79FA-4C69-AA90-BA78BEE5C637}"/>
              </a:ext>
            </a:extLst>
          </p:cNvPr>
          <p:cNvSpPr/>
          <p:nvPr/>
        </p:nvSpPr>
        <p:spPr bwMode="auto">
          <a:xfrm>
            <a:off x="7812069" y="4509120"/>
            <a:ext cx="360000" cy="360000"/>
          </a:xfrm>
          <a:prstGeom prst="triangle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4135807-80D6-449D-916A-7791C425814F}"/>
              </a:ext>
            </a:extLst>
          </p:cNvPr>
          <p:cNvSpPr/>
          <p:nvPr/>
        </p:nvSpPr>
        <p:spPr bwMode="auto">
          <a:xfrm>
            <a:off x="5719586" y="4088176"/>
            <a:ext cx="72008" cy="72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8A52529-F8F9-4ACB-8E35-A492DA1311A0}"/>
              </a:ext>
            </a:extLst>
          </p:cNvPr>
          <p:cNvSpPr/>
          <p:nvPr/>
        </p:nvSpPr>
        <p:spPr bwMode="auto">
          <a:xfrm>
            <a:off x="7527919" y="3853552"/>
            <a:ext cx="72008" cy="72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AB1BC0-B81C-41A8-8060-59D7A9CD9851}"/>
              </a:ext>
            </a:extLst>
          </p:cNvPr>
          <p:cNvSpPr/>
          <p:nvPr/>
        </p:nvSpPr>
        <p:spPr bwMode="auto">
          <a:xfrm>
            <a:off x="6331634" y="5373200"/>
            <a:ext cx="72008" cy="72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D2230E-F65D-47D8-AA90-5C321679791F}"/>
              </a:ext>
            </a:extLst>
          </p:cNvPr>
          <p:cNvSpPr/>
          <p:nvPr/>
        </p:nvSpPr>
        <p:spPr bwMode="auto">
          <a:xfrm>
            <a:off x="5521590" y="3889552"/>
            <a:ext cx="468000" cy="468000"/>
          </a:xfrm>
          <a:prstGeom prst="ellipse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F87ED45-0E38-4034-8DAB-FE3B9F5309F4}"/>
              </a:ext>
            </a:extLst>
          </p:cNvPr>
          <p:cNvSpPr/>
          <p:nvPr/>
        </p:nvSpPr>
        <p:spPr bwMode="auto">
          <a:xfrm>
            <a:off x="7321750" y="3655552"/>
            <a:ext cx="468000" cy="468000"/>
          </a:xfrm>
          <a:prstGeom prst="ellipse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4945585-39D0-46E5-84AB-EB2D8844511C}"/>
              </a:ext>
            </a:extLst>
          </p:cNvPr>
          <p:cNvSpPr/>
          <p:nvPr/>
        </p:nvSpPr>
        <p:spPr bwMode="auto">
          <a:xfrm>
            <a:off x="6133606" y="5175200"/>
            <a:ext cx="468000" cy="468000"/>
          </a:xfrm>
          <a:prstGeom prst="ellipse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91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09518-5F01-4902-9A5E-1F05DA2B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r>
              <a:rPr lang="ko-KR" altLang="en-US" dirty="0"/>
              <a:t>를 이용한 원 검출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AF33A-F3FE-44EC-A7B2-94904B2D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이미지 회색조를 변환한 후 원 검출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cv.HoughCircle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원을 검출하는 방법</a:t>
            </a:r>
            <a:r>
              <a:rPr lang="en-US" altLang="ko-KR" dirty="0"/>
              <a:t>, </a:t>
            </a:r>
            <a:r>
              <a:rPr lang="en-US" altLang="ko-KR" dirty="0" err="1"/>
              <a:t>dp</a:t>
            </a:r>
            <a:r>
              <a:rPr lang="en-US" altLang="ko-KR" dirty="0"/>
              <a:t>, </a:t>
            </a:r>
            <a:r>
              <a:rPr lang="ko-KR" altLang="en-US" dirty="0"/>
              <a:t>검출되는 원사이의 최소거리</a:t>
            </a:r>
            <a:r>
              <a:rPr lang="en-US" altLang="ko-KR" dirty="0"/>
              <a:t>, circles, </a:t>
            </a:r>
            <a:r>
              <a:rPr lang="ko-KR" altLang="en-US" dirty="0"/>
              <a:t>파라미터</a:t>
            </a:r>
            <a:r>
              <a:rPr lang="en-US" altLang="ko-KR" dirty="0"/>
              <a:t>1, </a:t>
            </a:r>
            <a:r>
              <a:rPr lang="ko-KR" altLang="en-US" dirty="0"/>
              <a:t>파라미터</a:t>
            </a:r>
            <a:r>
              <a:rPr lang="en-US" altLang="ko-KR" dirty="0"/>
              <a:t>2, </a:t>
            </a:r>
            <a:r>
              <a:rPr lang="en-US" altLang="ko-KR" dirty="0" err="1"/>
              <a:t>minRadius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maxRadius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원을 검출하는 방법 </a:t>
            </a:r>
            <a:r>
              <a:rPr lang="en-US" altLang="ko-KR" dirty="0"/>
              <a:t>: </a:t>
            </a:r>
            <a:r>
              <a:rPr lang="ko-KR" altLang="en-US" dirty="0"/>
              <a:t>현재는 </a:t>
            </a:r>
            <a:r>
              <a:rPr lang="en-US" altLang="ko-KR" dirty="0" err="1"/>
              <a:t>HOUGH_GRADIENT</a:t>
            </a:r>
            <a:r>
              <a:rPr lang="ko-KR" altLang="en-US" dirty="0"/>
              <a:t>만 사용 가능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err="1"/>
              <a:t>dp</a:t>
            </a:r>
            <a:r>
              <a:rPr lang="en-US" altLang="ko-KR" dirty="0"/>
              <a:t>: </a:t>
            </a:r>
            <a:r>
              <a:rPr lang="ko-KR" altLang="en-US" dirty="0"/>
              <a:t>이미지 해상도에 대한 </a:t>
            </a:r>
            <a:r>
              <a:rPr lang="en-US" altLang="ko-KR" dirty="0" err="1"/>
              <a:t>accmulator</a:t>
            </a:r>
            <a:r>
              <a:rPr lang="ko-KR" altLang="en-US" dirty="0"/>
              <a:t>해상도 비율의 역수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검출된 원 사이의 최소거리</a:t>
            </a:r>
            <a:r>
              <a:rPr lang="en-US" altLang="ko-KR" dirty="0"/>
              <a:t>: </a:t>
            </a:r>
            <a:r>
              <a:rPr lang="ko-KR" altLang="en-US" dirty="0"/>
              <a:t>너무 클 경우 검출되지 못한 원들이 생기며 너무 작을 경우 잘못 검출 되는 경우 발생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circles: </a:t>
            </a:r>
            <a:r>
              <a:rPr lang="ko-KR" altLang="en-US" dirty="0"/>
              <a:t>발견한 원에 대한 벡터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파라미터</a:t>
            </a:r>
            <a:r>
              <a:rPr lang="en-US" altLang="ko-KR" dirty="0"/>
              <a:t>1: </a:t>
            </a:r>
            <a:r>
              <a:rPr lang="ko-KR" altLang="en-US" dirty="0"/>
              <a:t>지정한 원 검출 방법을 위한 파라미터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파라미터</a:t>
            </a:r>
            <a:r>
              <a:rPr lang="en-US" altLang="ko-KR" dirty="0"/>
              <a:t>2: </a:t>
            </a:r>
            <a:r>
              <a:rPr lang="ko-KR" altLang="en-US" dirty="0"/>
              <a:t>지정한 원 검출 방법을 위한 파라미터</a:t>
            </a:r>
            <a:r>
              <a:rPr lang="en-US" altLang="ko-KR" dirty="0"/>
              <a:t>, </a:t>
            </a:r>
            <a:r>
              <a:rPr lang="ko-KR" altLang="en-US" dirty="0"/>
              <a:t>이 값이 너무 작으면 거짓 원이 검출됨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err="1"/>
              <a:t>minRadius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검출되는 원의 최소 반지름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크기를 알 수 없을 경우 </a:t>
            </a:r>
            <a:r>
              <a:rPr lang="en-US" altLang="ko-KR" dirty="0"/>
              <a:t>0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err="1"/>
              <a:t>maxRadius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검출되는 원의 최대 반지름</a:t>
            </a:r>
            <a:r>
              <a:rPr lang="en-US" altLang="ko-KR" dirty="0"/>
              <a:t>,</a:t>
            </a:r>
          </a:p>
          <a:p>
            <a:pPr lvl="2">
              <a:buFontTx/>
              <a:buChar char="-"/>
            </a:pPr>
            <a:r>
              <a:rPr lang="ko-KR" altLang="en-US" dirty="0"/>
              <a:t>크기를 알 수 없을 경우 </a:t>
            </a:r>
            <a:r>
              <a:rPr lang="en-US" altLang="ko-KR" dirty="0"/>
              <a:t>0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음수를 지정하면 원의 중심만 리턴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3E0EE7-2900-4450-AC41-F0DA6F1FA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84E424E-CBED-4B8D-B975-C5D2641AE8C0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91604866"/>
      </p:ext>
    </p:extLst>
  </p:cSld>
  <p:clrMapOvr>
    <a:masterClrMapping/>
  </p:clrMapOvr>
</p:sld>
</file>

<file path=ppt/theme/theme1.xml><?xml version="1.0" encoding="utf-8"?>
<a:theme xmlns:a="http://schemas.openxmlformats.org/drawingml/2006/main" name="박창순">
  <a:themeElements>
    <a:clrScheme name="박창순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박창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박창순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박창순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박창순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박창순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박창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박창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박창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박창순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특강_SDG 의사결정 방법론</Template>
  <TotalTime>7630</TotalTime>
  <Words>461</Words>
  <Application>Microsoft Office PowerPoint</Application>
  <PresentationFormat>화면 슬라이드 쇼(4:3)</PresentationFormat>
  <Paragraphs>106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HY견고딕</vt:lpstr>
      <vt:lpstr>HY헤드라인M</vt:lpstr>
      <vt:lpstr>SimSun</vt:lpstr>
      <vt:lpstr>굴림</vt:lpstr>
      <vt:lpstr>Arial</vt:lpstr>
      <vt:lpstr>Symbol</vt:lpstr>
      <vt:lpstr>Wingdings</vt:lpstr>
      <vt:lpstr>박창순</vt:lpstr>
      <vt:lpstr>PowerPoint 프레젠테이션</vt:lpstr>
      <vt:lpstr>pyqt5</vt:lpstr>
      <vt:lpstr>Layout</vt:lpstr>
      <vt:lpstr>QWidget</vt:lpstr>
      <vt:lpstr>QTabWidget</vt:lpstr>
      <vt:lpstr>csv file read and write </vt:lpstr>
      <vt:lpstr>Open CV</vt:lpstr>
      <vt:lpstr>OpenCV를 이용한 원 검출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박창순</dc:creator>
  <cp:lastModifiedBy>Seo Yeon Park</cp:lastModifiedBy>
  <cp:revision>739</cp:revision>
  <cp:lastPrinted>2016-11-09T08:07:24Z</cp:lastPrinted>
  <dcterms:created xsi:type="dcterms:W3CDTF">1601-01-01T00:00:00Z</dcterms:created>
  <dcterms:modified xsi:type="dcterms:W3CDTF">2019-10-28T05:47:43Z</dcterms:modified>
</cp:coreProperties>
</file>