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6" r:id="rId3"/>
    <p:sldId id="281" r:id="rId4"/>
    <p:sldId id="286" r:id="rId5"/>
    <p:sldId id="282" r:id="rId6"/>
    <p:sldId id="287" r:id="rId7"/>
    <p:sldId id="278" r:id="rId8"/>
    <p:sldId id="279" r:id="rId9"/>
    <p:sldId id="280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F993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4660"/>
  </p:normalViewPr>
  <p:slideViewPr>
    <p:cSldViewPr snapToGrid="0">
      <p:cViewPr>
        <p:scale>
          <a:sx n="75" d="100"/>
          <a:sy n="75" d="100"/>
        </p:scale>
        <p:origin x="254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91793-70F7-445E-AFB1-9FAB3828D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900C17-8F4A-44FA-8450-AC11BFD44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82ADA-67CC-404F-9E41-8E7356C8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65BDA-87AB-4EBC-A6A9-C6D14294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6F9E0-ECC0-4437-B766-B9C531DC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1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A2A2A-0795-45F9-98C2-92E77C86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0FF983-4572-470F-B857-4A41CF2A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DD1D9-F4E7-4460-A27E-BC0A2F68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76755-829F-43D5-AA42-84D1D15E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71470-033B-47D0-896D-EF94D855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4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C46760-FF32-47E8-BC31-534312AF4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AA7B3-E65A-480A-9289-00061DF89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6564A-C2F3-450C-9C0E-F5666D6A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A6322-E9CB-4044-AFB5-620F40B7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99081-EE09-4573-82B2-12ED3F00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2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A86B5-3613-4263-B9A5-E8C58917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D8589-AF0A-4D9A-8F05-E896AD504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D9C9E-2B5F-492F-9F96-F7C9B6C7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CDC0B-1655-43ED-A046-EECA17BE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6BDAE-D57B-4A6D-AB5A-70C7F4AA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3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DAAE9-3BA7-4C12-BA94-6A86CD85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47400-1686-465A-B3CE-4F346B0F1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9140B-4295-40E3-B5F3-72EEF758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F19F4-7B48-430B-B43C-474D4E49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7BA34-63D0-4E6A-AC6A-80366F10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C1160-F37C-453D-AACA-31E7D5EE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EC8E3-374F-430B-8DCA-17AD35868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7B1AE-755C-42AC-A9C8-F1CD3C08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19E8AA-4A1D-4921-8549-D5EB7C10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9D263F-019D-460D-9435-89C5F323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8BC0B-12F8-4DE6-8C21-15E38D08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7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410D6-9784-434E-AB19-EAAADEE4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8BA3A-7F89-457E-93AA-8F02A1D04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DFA25-892B-4610-890C-41088CD8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DFD5A1-0D4F-448A-BAFE-628F110B1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8419AD-8DAE-44E1-8497-FB5E37B89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52DAE9-D99D-4FDF-BB5B-F9DA6015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9A9C10-FAF1-4C7B-ADA7-DA66FC4C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165244-2169-4D4F-BBB3-A0AE0D0E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63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FCABA-4AB8-49C4-837B-514721B9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70E68F-F687-419F-8A02-7F79055B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C86CD8-69A8-4AD5-91A7-0ED9057D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E5F47-D470-46AA-91EC-4B3B3912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8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8810F5-D8B5-4E01-8F1B-12B7481C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946AA-693F-4022-9563-4A9C120F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DF08DB-B521-45FA-9073-431F8D01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2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D4ABE-9559-430A-985F-285BE7B0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57882-822D-4F48-9F33-553241B8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077F5F-1986-4D82-97ED-CB4E0F78C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4B88C-9F9E-4844-B50F-05A093DF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EC4885-2AB0-4283-919D-9827509F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0D489-6352-441E-8259-9B39840A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5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20FF9-6845-4E4B-A49F-5491D2FB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E3F9C2-9431-4AB3-9B21-F85DA8657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8D3F4-56B8-4796-B02B-095826486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5E3C9-DC80-4475-830D-E449554A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0676-DEE7-40BF-BA36-3A27BDF76FD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9CC64-D600-4FC8-A47D-D5EA4DD6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AD848-F7C9-4963-ABC8-A8F2486D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0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5FE603-D931-467B-A63A-B77AA395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9C06D-158E-49FF-8E26-53FD34C27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25A8E-D58A-472D-8E37-7116E8704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F0676-DEE7-40BF-BA36-3A27BDF76FD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6368D-6FE5-4A5F-B7B5-2051BF555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11F60-4E08-492D-8347-C73D95203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47F7B-8A0B-40B9-B238-43F0FEC27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8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82198-D724-411B-92A8-F361F763F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7096"/>
            <a:ext cx="9144000" cy="36238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2019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</a:t>
            </a:r>
            <a:b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반복문</a:t>
            </a:r>
            <a:b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00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 안에 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for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 포함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765339"/>
            <a:ext cx="6297399" cy="3327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=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[1, 2, 3, 4]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result = []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for num in a: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</a:t>
            </a:r>
            <a:r>
              <a:rPr lang="en-US" altLang="ko-KR" sz="36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result.append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(num*3)</a:t>
            </a:r>
          </a:p>
        </p:txBody>
      </p:sp>
    </p:spTree>
    <p:extLst>
      <p:ext uri="{BB962C8B-B14F-4D97-AF65-F5344CB8AC3E}">
        <p14:creationId xmlns:p14="http://schemas.microsoft.com/office/powerpoint/2010/main" val="407881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 안에 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for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 포함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765339"/>
            <a:ext cx="8693758" cy="1665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=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[1, 2, 3, 4]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result = [num * 3 for num in a]</a:t>
            </a:r>
          </a:p>
        </p:txBody>
      </p:sp>
    </p:spTree>
    <p:extLst>
      <p:ext uri="{BB962C8B-B14F-4D97-AF65-F5344CB8AC3E}">
        <p14:creationId xmlns:p14="http://schemas.microsoft.com/office/powerpoint/2010/main" val="381118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while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문의 기본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501547"/>
            <a:ext cx="8849784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while &lt;</a:t>
            </a:r>
            <a:r>
              <a:rPr lang="ko-KR" altLang="en-US" sz="36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조건문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&gt;: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&lt;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수행할 문장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1&gt;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&lt;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수행할 문장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2&gt;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&lt;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수행할 문장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3&gt;</a:t>
            </a: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수행할 문장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4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6797CA-7BB3-4EB8-80D9-164478733597}"/>
              </a:ext>
            </a:extLst>
          </p:cNvPr>
          <p:cNvSpPr/>
          <p:nvPr/>
        </p:nvSpPr>
        <p:spPr>
          <a:xfrm>
            <a:off x="718256" y="4841579"/>
            <a:ext cx="3065468" cy="1029747"/>
          </a:xfrm>
          <a:prstGeom prst="rect">
            <a:avLst/>
          </a:prstGeom>
          <a:noFill/>
          <a:ln w="57150"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09984-FE95-4FD5-93BA-5B32DDCF8388}"/>
              </a:ext>
            </a:extLst>
          </p:cNvPr>
          <p:cNvSpPr txBox="1"/>
          <p:nvPr/>
        </p:nvSpPr>
        <p:spPr>
          <a:xfrm>
            <a:off x="2979683" y="5812149"/>
            <a:ext cx="8849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“while</a:t>
            </a:r>
            <a:r>
              <a:rPr lang="ko-KR" altLang="en-US" sz="5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문이 끝난 후 실행</a:t>
            </a:r>
            <a:r>
              <a:rPr lang="en-US" altLang="ko-KR" sz="5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”</a:t>
            </a:r>
            <a:endParaRPr lang="ko-KR" altLang="en-US" sz="5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3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42411" y="881228"/>
            <a:ext cx="11192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 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_ 0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을 입력할 때까지 계속 입력 받기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56C2D-D3B2-426D-98BB-7D7BF2952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216" y="1997839"/>
            <a:ext cx="9847568" cy="2862322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num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while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num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!=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num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input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입력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 : "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))</a:t>
            </a:r>
            <a:b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num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!=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8F9D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이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아닙니다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.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다시 입력해주세요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."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1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while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 강제로 빠져나가기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2163699"/>
            <a:ext cx="8849784" cy="3327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while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문에서</a:t>
            </a:r>
            <a:endParaRPr lang="en-US" altLang="ko-KR" sz="36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break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를 만날 경우</a:t>
            </a:r>
            <a:endParaRPr lang="en-US" altLang="ko-KR" sz="36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그 즉시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, while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 종료</a:t>
            </a:r>
            <a:endParaRPr lang="en-US" altLang="ko-KR" sz="36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6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6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468A3A6A-F348-46AC-9CFF-22DC54F93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93" y="1778504"/>
            <a:ext cx="10799751" cy="4524315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coffee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10</a:t>
            </a:r>
            <a:b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money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300</a:t>
            </a:r>
            <a:b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while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money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8F9D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돈을 받았으니 커피를 줍니다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."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coffee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coffee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-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8F9D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남은 커피의 양은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 %d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8F9D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개입니다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."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%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coffee)</a:t>
            </a:r>
            <a:b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coffee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==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8F9D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커피가 다 떨어졌습니다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.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8F9D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판매를 중지합니다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."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break</a:t>
            </a:r>
            <a:endParaRPr kumimoji="0" lang="ko-KR" altLang="ko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while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 강제로 빠져나가기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6797CA-7BB3-4EB8-80D9-164478733597}"/>
              </a:ext>
            </a:extLst>
          </p:cNvPr>
          <p:cNvSpPr/>
          <p:nvPr/>
        </p:nvSpPr>
        <p:spPr>
          <a:xfrm>
            <a:off x="1601125" y="5758940"/>
            <a:ext cx="1189372" cy="543879"/>
          </a:xfrm>
          <a:prstGeom prst="rect">
            <a:avLst/>
          </a:prstGeom>
          <a:noFill/>
          <a:ln w="57150"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27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while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문에서의 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continue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743923"/>
            <a:ext cx="9608158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for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문과 마찬가지로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continue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를 만날 경우</a:t>
            </a:r>
            <a:endParaRPr lang="en-US" altLang="ko-KR" sz="36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while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문의 맨 처음으로 되돌아감</a:t>
            </a:r>
            <a:endParaRPr lang="en-US" altLang="ko-KR" sz="36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98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무한루프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501547"/>
            <a:ext cx="11011289" cy="500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while True: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수행할 문장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수행할 문장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2</a:t>
            </a:r>
          </a:p>
          <a:p>
            <a:pPr>
              <a:lnSpc>
                <a:spcPct val="150000"/>
              </a:lnSpc>
            </a:pPr>
            <a:endParaRPr lang="en-US" altLang="ko-KR" sz="36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** </a:t>
            </a:r>
            <a:r>
              <a:rPr lang="ko-KR" altLang="en-US" sz="36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우리가 사용하는 일반 프로그램 중에서 무한 루프 개념을 사용하지 않는 프로그램은 거의 없다</a:t>
            </a:r>
            <a:r>
              <a:rPr lang="en-US" altLang="ko-KR" sz="36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. **</a:t>
            </a:r>
          </a:p>
        </p:txBody>
      </p:sp>
    </p:spTree>
    <p:extLst>
      <p:ext uri="{BB962C8B-B14F-4D97-AF65-F5344CB8AC3E}">
        <p14:creationId xmlns:p14="http://schemas.microsoft.com/office/powerpoint/2010/main" val="2925475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481E28E-D45C-45C9-9C05-21D7FD64A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44" y="2658276"/>
            <a:ext cx="4347624" cy="3539430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num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sum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while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num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&lt;=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1000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num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%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3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==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sum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+=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num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num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+=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sum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26645" y="329435"/>
            <a:ext cx="9939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1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9C837-CDEA-49F3-9835-84EC452F2858}"/>
              </a:ext>
            </a:extLst>
          </p:cNvPr>
          <p:cNvSpPr txBox="1"/>
          <p:nvPr/>
        </p:nvSpPr>
        <p:spPr>
          <a:xfrm>
            <a:off x="726644" y="1098876"/>
            <a:ext cx="10858551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while</a:t>
            </a:r>
            <a:r>
              <a:rPr lang="ko-KR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문을 사용하여 </a:t>
            </a:r>
            <a:r>
              <a:rPr lang="en-US" altLang="ko-KR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1</a:t>
            </a:r>
            <a:r>
              <a:rPr lang="ko-KR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부터 </a:t>
            </a:r>
            <a:r>
              <a:rPr lang="en-US" altLang="ko-KR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1000</a:t>
            </a:r>
            <a:r>
              <a:rPr lang="ko-KR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까지의 자연수 중 </a:t>
            </a:r>
            <a:r>
              <a:rPr lang="en-US" altLang="ko-KR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3</a:t>
            </a:r>
            <a:r>
              <a:rPr lang="ko-KR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의 배수의 합을 구해보자</a:t>
            </a:r>
            <a:r>
              <a:rPr lang="en-US" altLang="ko-KR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9A248E-5B24-441E-B67F-AC5A824E4943}"/>
              </a:ext>
            </a:extLst>
          </p:cNvPr>
          <p:cNvSpPr/>
          <p:nvPr/>
        </p:nvSpPr>
        <p:spPr>
          <a:xfrm>
            <a:off x="1826135" y="3743754"/>
            <a:ext cx="2368493" cy="363789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58C3E8-1462-4D84-9766-E2A9EB91D646}"/>
              </a:ext>
            </a:extLst>
          </p:cNvPr>
          <p:cNvSpPr/>
          <p:nvPr/>
        </p:nvSpPr>
        <p:spPr>
          <a:xfrm>
            <a:off x="1601164" y="4246096"/>
            <a:ext cx="2593464" cy="363789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4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26645" y="329435"/>
            <a:ext cx="9939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2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9C837-CDEA-49F3-9835-84EC452F2858}"/>
              </a:ext>
            </a:extLst>
          </p:cNvPr>
          <p:cNvSpPr txBox="1"/>
          <p:nvPr/>
        </p:nvSpPr>
        <p:spPr>
          <a:xfrm>
            <a:off x="726644" y="1098876"/>
            <a:ext cx="10858551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 </a:t>
            </a:r>
            <a:r>
              <a:rPr lang="en-US" altLang="ko-KR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[3, 29, 38, 12, 57, 74, 40, 85, 61]</a:t>
            </a:r>
            <a:r>
              <a:rPr lang="ko-KR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이 있다</a:t>
            </a:r>
            <a:endParaRPr lang="en-US" altLang="ko-KR" sz="28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이 리스트에서 최댓값과 그 최댓값이 몇 번째 수인지 </a:t>
            </a:r>
            <a:r>
              <a:rPr lang="ko-KR" altLang="en-US" sz="28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구하시오</a:t>
            </a:r>
            <a:endParaRPr lang="en-US" altLang="ko-KR" sz="28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C6AEA15-6700-4DD9-AF87-CEB673274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43" y="2435137"/>
            <a:ext cx="6455613" cy="4093428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numlist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3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29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38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12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57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74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40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85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61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</a:t>
            </a:r>
            <a:b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index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minimum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b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minindex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b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6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for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x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6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numlist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6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x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&gt; </a:t>
            </a:r>
            <a:r>
              <a:rPr kumimoji="0" lang="ko-KR" altLang="ko-KR" sz="2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minimum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2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minimum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x</a:t>
            </a:r>
            <a:b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2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minindex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index</a:t>
            </a:r>
            <a:b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index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+= 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6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minimum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2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minindex</a:t>
            </a:r>
            <a:r>
              <a:rPr kumimoji="0" lang="ko-KR" altLang="ko-KR" sz="2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endParaRPr kumimoji="0" lang="ko-KR" altLang="ko-KR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9A248E-5B24-441E-B67F-AC5A824E4943}"/>
              </a:ext>
            </a:extLst>
          </p:cNvPr>
          <p:cNvSpPr/>
          <p:nvPr/>
        </p:nvSpPr>
        <p:spPr>
          <a:xfrm>
            <a:off x="726642" y="4108950"/>
            <a:ext cx="3883458" cy="1987049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3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for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문의 기본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501547"/>
            <a:ext cx="8849784" cy="3327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for 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변수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in 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리스트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(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또는 </a:t>
            </a:r>
            <a:r>
              <a:rPr lang="ko-KR" altLang="en-US" sz="36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튜플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,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 문자열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수행할 문장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	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수행할 문장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수행할 문장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3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6797CA-7BB3-4EB8-80D9-164478733597}"/>
              </a:ext>
            </a:extLst>
          </p:cNvPr>
          <p:cNvSpPr/>
          <p:nvPr/>
        </p:nvSpPr>
        <p:spPr>
          <a:xfrm>
            <a:off x="718256" y="3936391"/>
            <a:ext cx="3065468" cy="1029747"/>
          </a:xfrm>
          <a:prstGeom prst="rect">
            <a:avLst/>
          </a:prstGeom>
          <a:noFill/>
          <a:ln w="57150"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09984-FE95-4FD5-93BA-5B32DDCF8388}"/>
              </a:ext>
            </a:extLst>
          </p:cNvPr>
          <p:cNvSpPr txBox="1"/>
          <p:nvPr/>
        </p:nvSpPr>
        <p:spPr>
          <a:xfrm>
            <a:off x="2617077" y="5202564"/>
            <a:ext cx="723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“for</a:t>
            </a:r>
            <a:r>
              <a:rPr lang="ko-KR" altLang="en-US" sz="5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문이 끝난 후 실행</a:t>
            </a:r>
            <a:r>
              <a:rPr lang="en-US" altLang="ko-KR" sz="5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”</a:t>
            </a:r>
            <a:endParaRPr lang="ko-KR" altLang="en-US" sz="5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4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26645" y="329435"/>
            <a:ext cx="9939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3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9C837-CDEA-49F3-9835-84EC452F2858}"/>
              </a:ext>
            </a:extLst>
          </p:cNvPr>
          <p:cNvSpPr txBox="1"/>
          <p:nvPr/>
        </p:nvSpPr>
        <p:spPr>
          <a:xfrm>
            <a:off x="726644" y="1098876"/>
            <a:ext cx="10858551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문자열을 인수로 받아서 그 문자열에 있는 빈칸을 모두 </a:t>
            </a:r>
            <a:r>
              <a:rPr lang="en-US" altLang="ko-KR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‘_’</a:t>
            </a:r>
            <a:r>
              <a:rPr lang="ko-KR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문자로</a:t>
            </a:r>
            <a:endParaRPr lang="en-US" altLang="ko-KR" sz="28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채워주는 함수를 </a:t>
            </a:r>
            <a:r>
              <a:rPr lang="ko-KR" altLang="en-US" sz="28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작성하시오</a:t>
            </a:r>
            <a:r>
              <a:rPr lang="en-US" altLang="ko-KR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FB4359-01D3-48C5-AABC-63250C86A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36" y="2532863"/>
            <a:ext cx="11554766" cy="4031873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def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fillwith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_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sentence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new_sentence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''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for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char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sentence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char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==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' '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   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char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'_'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new_sentence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+=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char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return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new_sentence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fillwith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_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아름다운 가을 단풍 구경하러 산으로 갑시다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.'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))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9A248E-5B24-441E-B67F-AC5A824E4943}"/>
              </a:ext>
            </a:extLst>
          </p:cNvPr>
          <p:cNvSpPr/>
          <p:nvPr/>
        </p:nvSpPr>
        <p:spPr>
          <a:xfrm>
            <a:off x="1460500" y="3657600"/>
            <a:ext cx="3048000" cy="431800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68C979-A486-408E-9AFA-2075D3E01BCF}"/>
              </a:ext>
            </a:extLst>
          </p:cNvPr>
          <p:cNvSpPr/>
          <p:nvPr/>
        </p:nvSpPr>
        <p:spPr>
          <a:xfrm>
            <a:off x="1638300" y="4116999"/>
            <a:ext cx="1803400" cy="431800"/>
          </a:xfrm>
          <a:prstGeom prst="rect">
            <a:avLst/>
          </a:pr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4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26645" y="329435"/>
            <a:ext cx="9939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4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72396C-6C05-4F20-B1D7-F14BFBF8F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18703" r="22500" b="10185"/>
          <a:stretch/>
        </p:blipFill>
        <p:spPr>
          <a:xfrm>
            <a:off x="726644" y="1098876"/>
            <a:ext cx="9026956" cy="56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6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26645" y="329435"/>
            <a:ext cx="9939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3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D7F1CD-2076-4331-AD98-F7BDFCC1B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602" y="1619576"/>
            <a:ext cx="6627582" cy="4311324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def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solution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characters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result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""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result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+=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characters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for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range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len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characters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characters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-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!=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characters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result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+=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7587A6"/>
                </a:solidFill>
                <a:effectLst/>
                <a:latin typeface="Arial Unicode MS"/>
                <a:ea typeface="Source Code Pro"/>
              </a:rPr>
              <a:t>characters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return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result</a:t>
            </a:r>
            <a:endParaRPr lang="en-US" altLang="ko-KR" sz="2200" dirty="0">
              <a:solidFill>
                <a:srgbClr val="F8F8F8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2200" b="0" i="1" u="none" strike="noStrike" cap="none" normalizeH="0" baseline="0" dirty="0">
                <a:ln>
                  <a:noFill/>
                </a:ln>
                <a:solidFill>
                  <a:srgbClr val="5F5A60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characters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senteeeencccccceeee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"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ret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9B703F"/>
                </a:solidFill>
                <a:effectLst/>
                <a:latin typeface="Arial Unicode MS"/>
                <a:ea typeface="Source Code Pro"/>
              </a:rPr>
              <a:t>solution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characters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endParaRPr lang="en-US" altLang="ko-KR" sz="2200" dirty="0">
              <a:solidFill>
                <a:srgbClr val="F8F8F8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solution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함수의 반환 값은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ret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입니다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."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D42622-3E3E-4DA1-9E3D-CDA6272B8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63" t="17963" r="3854" b="21451"/>
          <a:stretch/>
        </p:blipFill>
        <p:spPr>
          <a:xfrm>
            <a:off x="726645" y="1619576"/>
            <a:ext cx="5323857" cy="431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2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예시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ECFF85-E50F-4004-9450-83C2D6532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94" y="1293920"/>
            <a:ext cx="10985013" cy="3477875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test</a:t>
            </a:r>
            <a: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ko-KR" altLang="ko-KR" sz="6600" b="0" i="0" u="none" strike="noStrike" cap="none" normalizeH="0" baseline="0" dirty="0" err="1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one</a:t>
            </a:r>
            <a: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ko-KR" altLang="ko-KR" sz="6600" b="0" i="0" u="none" strike="noStrike" cap="none" normalizeH="0" baseline="0" dirty="0" err="1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two</a:t>
            </a:r>
            <a: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ko-KR" altLang="ko-KR" sz="6600" b="0" i="0" u="none" strike="noStrike" cap="none" normalizeH="0" baseline="0" dirty="0" err="1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three</a:t>
            </a:r>
            <a: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</a:t>
            </a:r>
            <a:b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66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for</a:t>
            </a:r>
            <a: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6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66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6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test</a:t>
            </a:r>
            <a: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66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6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6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5617779" y="2678285"/>
            <a:ext cx="5766627" cy="329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one</a:t>
            </a:r>
          </a:p>
          <a:p>
            <a:pPr algn="ctr">
              <a:lnSpc>
                <a:spcPct val="150000"/>
              </a:lnSpc>
            </a:pPr>
            <a:r>
              <a:rPr lang="en-US" altLang="ko-KR" sz="4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two</a:t>
            </a:r>
          </a:p>
          <a:p>
            <a:pPr algn="ctr">
              <a:lnSpc>
                <a:spcPct val="150000"/>
              </a:lnSpc>
            </a:pPr>
            <a:r>
              <a:rPr lang="en-US" altLang="ko-KR" sz="48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285653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26645" y="329435"/>
            <a:ext cx="9939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 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_ 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합격 불합격 보여주기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9C837-CDEA-49F3-9835-84EC452F2858}"/>
              </a:ext>
            </a:extLst>
          </p:cNvPr>
          <p:cNvSpPr txBox="1"/>
          <p:nvPr/>
        </p:nvSpPr>
        <p:spPr>
          <a:xfrm>
            <a:off x="726644" y="1098876"/>
            <a:ext cx="10858551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총 </a:t>
            </a:r>
            <a:r>
              <a:rPr lang="en-US" altLang="ko-KR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5</a:t>
            </a:r>
            <a:r>
              <a:rPr lang="ko-KR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명의 학생이 시험을 보았는데</a:t>
            </a:r>
            <a:r>
              <a:rPr lang="en-US" altLang="ko-KR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시험 점수가 </a:t>
            </a:r>
            <a:r>
              <a:rPr lang="en-US" altLang="ko-KR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60</a:t>
            </a:r>
            <a:r>
              <a:rPr lang="ko-KR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점이 넘으면 합격</a:t>
            </a:r>
            <a:r>
              <a:rPr lang="en-US" altLang="ko-KR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그렇지 않으면 불합격</a:t>
            </a:r>
            <a:endParaRPr lang="en-US" altLang="ko-KR" sz="28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합격인지 아닌지 결과를 </a:t>
            </a:r>
            <a:r>
              <a:rPr lang="ko-KR" altLang="en-US" sz="2800" dirty="0" err="1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보여주시오</a:t>
            </a:r>
            <a:r>
              <a:rPr lang="en-US" altLang="ko-KR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.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989500-22AE-44DD-A291-27D176DC4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568" y="3202947"/>
            <a:ext cx="8706326" cy="3046988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marks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90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25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67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45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80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number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for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            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number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number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                  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str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number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번 학생은 합격입니다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."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else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str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number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번 학생은 불합격입니다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."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58F134-CCF7-401B-88F8-14D822D3B2A6}"/>
              </a:ext>
            </a:extLst>
          </p:cNvPr>
          <p:cNvSpPr/>
          <p:nvPr/>
        </p:nvSpPr>
        <p:spPr>
          <a:xfrm>
            <a:off x="1464877" y="4068662"/>
            <a:ext cx="1320268" cy="285081"/>
          </a:xfrm>
          <a:prstGeom prst="rect">
            <a:avLst/>
          </a:prstGeom>
          <a:noFill/>
          <a:ln w="57150"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AA534E-57A1-4DF6-80DD-BC90DAB5068B}"/>
              </a:ext>
            </a:extLst>
          </p:cNvPr>
          <p:cNvSpPr/>
          <p:nvPr/>
        </p:nvSpPr>
        <p:spPr>
          <a:xfrm>
            <a:off x="1600499" y="4799345"/>
            <a:ext cx="1587318" cy="285081"/>
          </a:xfrm>
          <a:prstGeom prst="rect">
            <a:avLst/>
          </a:prstGeom>
          <a:noFill/>
          <a:ln w="57150"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for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 과 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continue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B8065-C263-4012-982B-4D9DF5A7E929}"/>
              </a:ext>
            </a:extLst>
          </p:cNvPr>
          <p:cNvSpPr txBox="1"/>
          <p:nvPr/>
        </p:nvSpPr>
        <p:spPr>
          <a:xfrm>
            <a:off x="718256" y="1901659"/>
            <a:ext cx="7889716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44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for</a:t>
            </a:r>
            <a:r>
              <a:rPr lang="ko-KR" altLang="en-US" sz="44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문안의 문장을 수행하는 중 </a:t>
            </a:r>
            <a:r>
              <a:rPr lang="en-US" altLang="ko-KR" sz="44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continue</a:t>
            </a:r>
            <a:r>
              <a:rPr lang="ko-KR" altLang="en-US" sz="44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를 만나면 </a:t>
            </a:r>
            <a:r>
              <a:rPr lang="en-US" altLang="ko-KR" sz="44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for</a:t>
            </a:r>
            <a:r>
              <a:rPr lang="ko-KR" altLang="en-US" sz="4400" dirty="0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문의 처음으로 </a:t>
            </a:r>
            <a:r>
              <a:rPr lang="ko-KR" altLang="en-US" sz="4400" dirty="0" err="1">
                <a:solidFill>
                  <a:srgbClr val="CCFF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돌아감</a:t>
            </a:r>
            <a:endParaRPr lang="en-US" altLang="ko-KR" sz="4400" dirty="0">
              <a:solidFill>
                <a:srgbClr val="CCFF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672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for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 과 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continue</a:t>
            </a:r>
            <a:endParaRPr lang="ko-KR" altLang="en-US" sz="4400" dirty="0">
              <a:solidFill>
                <a:srgbClr val="FF9933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2D3069-881A-450B-BDE5-3F126FDB6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56" y="3524634"/>
            <a:ext cx="10712741" cy="2862322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fruits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apple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banana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melon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grape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orange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'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]</a:t>
            </a:r>
            <a:b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for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x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fruits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if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len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x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&gt;=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6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continue</a:t>
            </a:r>
            <a:b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x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CFDAD-53DF-475E-8959-FF68E1A950CE}"/>
              </a:ext>
            </a:extLst>
          </p:cNvPr>
          <p:cNvSpPr txBox="1"/>
          <p:nvPr/>
        </p:nvSpPr>
        <p:spPr>
          <a:xfrm>
            <a:off x="718256" y="1691461"/>
            <a:ext cx="10858551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문자의 길이가 </a:t>
            </a:r>
            <a:r>
              <a:rPr lang="en-US" altLang="ko-KR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6</a:t>
            </a:r>
            <a:r>
              <a:rPr lang="ko-KR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보다 작으면 문자 출력</a:t>
            </a:r>
            <a:endParaRPr lang="en-US" altLang="ko-KR" sz="28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그렇지 않으면 아무것도 출력 안함</a:t>
            </a:r>
            <a:endParaRPr lang="en-US" altLang="ko-KR" sz="28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06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range 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1BB7-AA62-4C1C-BB6B-1068EF5C2D38}"/>
              </a:ext>
            </a:extLst>
          </p:cNvPr>
          <p:cNvSpPr txBox="1"/>
          <p:nvPr/>
        </p:nvSpPr>
        <p:spPr>
          <a:xfrm>
            <a:off x="718256" y="1743923"/>
            <a:ext cx="11721394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숫자 리스트를 자동으로 만들어주는 함수</a:t>
            </a:r>
            <a:endParaRPr lang="en-US" altLang="ko-KR" sz="36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a = range(10)</a:t>
            </a:r>
          </a:p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=&gt; 0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부터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9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까지의 숫자를 포함하는 </a:t>
            </a:r>
            <a:r>
              <a:rPr lang="en-US" altLang="ko-KR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range</a:t>
            </a:r>
            <a:r>
              <a:rPr lang="ko-KR" altLang="en-US" sz="3600" dirty="0">
                <a:solidFill>
                  <a:schemeClr val="bg1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객체 생성</a:t>
            </a:r>
            <a:endParaRPr lang="en-US" altLang="ko-KR" sz="3600" dirty="0">
              <a:solidFill>
                <a:schemeClr val="bg1"/>
              </a:solidFill>
              <a:latin typeface="Consolas" panose="020B0609020204030204" pitchFamily="49" charset="0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87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18256" y="732106"/>
            <a:ext cx="7479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range 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함수의 예시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8A4C9A-F517-4251-A7A3-41C4163BB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56" y="1936224"/>
            <a:ext cx="6840912" cy="3785652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sum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0</a:t>
            </a:r>
            <a:b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60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for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6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60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60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range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CF6A4C"/>
                </a:solidFill>
                <a:effectLst/>
                <a:latin typeface="Arial Unicode MS"/>
                <a:ea typeface="Source Code Pro"/>
              </a:rPr>
              <a:t>11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6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sum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ko-KR" altLang="ko-KR" sz="6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sum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+ </a:t>
            </a:r>
            <a:r>
              <a:rPr kumimoji="0" lang="ko-KR" altLang="ko-KR" sz="6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b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60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60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sum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endParaRPr kumimoji="0" lang="ko-KR" altLang="ko-K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48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76CCE-D70D-4E59-BF5D-4CB975830717}"/>
              </a:ext>
            </a:extLst>
          </p:cNvPr>
          <p:cNvSpPr txBox="1"/>
          <p:nvPr/>
        </p:nvSpPr>
        <p:spPr>
          <a:xfrm>
            <a:off x="726645" y="329435"/>
            <a:ext cx="9939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실습 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_ for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와 </a:t>
            </a:r>
            <a:r>
              <a:rPr lang="en-US" altLang="ko-KR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range</a:t>
            </a:r>
            <a:r>
              <a:rPr lang="ko-KR" altLang="en-US" sz="4400" dirty="0">
                <a:solidFill>
                  <a:srgbClr val="FF9933"/>
                </a:solidFill>
                <a:latin typeface="Consolas" panose="020B0609020204030204" pitchFamily="49" charset="0"/>
                <a:ea typeface="210 맨발의청춘 L" panose="02020603020101020101" pitchFamily="18" charset="-127"/>
              </a:rPr>
              <a:t>를 이용한 구구단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65CDF-EF3E-49D4-B0EC-7C0506BED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45" y="1880700"/>
            <a:ext cx="9050876" cy="2308324"/>
          </a:xfrm>
          <a:prstGeom prst="rect">
            <a:avLst/>
          </a:prstGeom>
          <a:solidFill>
            <a:srgbClr val="1414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8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for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4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48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lang="en-US" altLang="ko-KR" sz="4800" dirty="0">
                <a:solidFill>
                  <a:srgbClr val="DAD085"/>
                </a:solidFill>
                <a:latin typeface="Arial Unicode MS"/>
                <a:ea typeface="Source Code Pro"/>
              </a:rPr>
              <a:t>                    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48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for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4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j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4800" b="0" i="0" u="none" strike="noStrike" cap="none" normalizeH="0" baseline="0" dirty="0" err="1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in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F9EE98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lang="en-US" altLang="ko-KR" sz="4800" dirty="0">
                <a:solidFill>
                  <a:srgbClr val="DAD085"/>
                </a:solidFill>
                <a:latin typeface="Arial Unicode MS"/>
                <a:ea typeface="Source Code Pro"/>
              </a:rPr>
              <a:t>              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:</a:t>
            </a:r>
            <a:b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48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print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48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str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4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), 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4800" b="0" i="0" u="none" strike="noStrike" cap="none" normalizeH="0" baseline="0" dirty="0" err="1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x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4800" b="0" i="0" u="none" strike="noStrike" cap="none" normalizeH="0" baseline="0" dirty="0" err="1">
                <a:ln>
                  <a:noFill/>
                </a:ln>
                <a:solidFill>
                  <a:srgbClr val="DAD085"/>
                </a:solidFill>
                <a:effectLst/>
                <a:latin typeface="Arial Unicode MS"/>
                <a:ea typeface="Source Code Pro"/>
              </a:rPr>
              <a:t>str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4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j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), 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8F9D6A"/>
                </a:solidFill>
                <a:effectLst/>
                <a:latin typeface="Arial Unicode MS"/>
                <a:ea typeface="Source Code Pro"/>
              </a:rPr>
              <a:t>"="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4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Arial Unicode MS"/>
                <a:ea typeface="Source Code Pro"/>
              </a:rPr>
              <a:t>*</a:t>
            </a:r>
            <a:r>
              <a:rPr kumimoji="0" lang="ko-KR" altLang="ko-KR" sz="4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j</a:t>
            </a:r>
            <a:r>
              <a:rPr kumimoji="0" lang="ko-KR" altLang="ko-KR" sz="4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Arial Unicode MS"/>
                <a:ea typeface="Source Code Pro"/>
              </a:rPr>
              <a:t>)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7D5644-0395-439C-90A0-21C3ED0CFD71}"/>
              </a:ext>
            </a:extLst>
          </p:cNvPr>
          <p:cNvSpPr/>
          <p:nvPr/>
        </p:nvSpPr>
        <p:spPr>
          <a:xfrm>
            <a:off x="2710353" y="2081049"/>
            <a:ext cx="3233248" cy="522722"/>
          </a:xfrm>
          <a:prstGeom prst="rect">
            <a:avLst/>
          </a:prstGeom>
          <a:noFill/>
          <a:ln w="57150"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7B2FDB-E818-440A-B596-123C2609448A}"/>
              </a:ext>
            </a:extLst>
          </p:cNvPr>
          <p:cNvSpPr/>
          <p:nvPr/>
        </p:nvSpPr>
        <p:spPr>
          <a:xfrm>
            <a:off x="3335719" y="2804120"/>
            <a:ext cx="2292571" cy="522722"/>
          </a:xfrm>
          <a:prstGeom prst="rect">
            <a:avLst/>
          </a:prstGeom>
          <a:noFill/>
          <a:ln w="57150"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5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390</Words>
  <Application>Microsoft Office PowerPoint</Application>
  <PresentationFormat>와이드스크린</PresentationFormat>
  <Paragraphs>79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210 맨발의청춘 L</vt:lpstr>
      <vt:lpstr>Arial Unicode MS</vt:lpstr>
      <vt:lpstr>굴림체</vt:lpstr>
      <vt:lpstr>맑은 고딕</vt:lpstr>
      <vt:lpstr>Arial</vt:lpstr>
      <vt:lpstr>Consolas</vt:lpstr>
      <vt:lpstr>Office 테마</vt:lpstr>
      <vt:lpstr>2019년 7월 20일 반복문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Yeon Park</dc:creator>
  <cp:lastModifiedBy>Seo Yeon Park</cp:lastModifiedBy>
  <cp:revision>73</cp:revision>
  <dcterms:created xsi:type="dcterms:W3CDTF">2019-03-19T05:09:40Z</dcterms:created>
  <dcterms:modified xsi:type="dcterms:W3CDTF">2019-07-18T13:32:53Z</dcterms:modified>
</cp:coreProperties>
</file>