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6" r:id="rId3"/>
    <p:sldId id="287" r:id="rId4"/>
    <p:sldId id="288" r:id="rId5"/>
    <p:sldId id="281" r:id="rId6"/>
    <p:sldId id="289" r:id="rId7"/>
    <p:sldId id="290" r:id="rId8"/>
    <p:sldId id="291" r:id="rId9"/>
    <p:sldId id="282" r:id="rId10"/>
    <p:sldId id="292" r:id="rId11"/>
    <p:sldId id="293" r:id="rId12"/>
    <p:sldId id="294" r:id="rId13"/>
    <p:sldId id="295" r:id="rId14"/>
    <p:sldId id="303" r:id="rId15"/>
    <p:sldId id="304" r:id="rId16"/>
    <p:sldId id="305" r:id="rId17"/>
    <p:sldId id="306" r:id="rId18"/>
    <p:sldId id="307" r:id="rId19"/>
    <p:sldId id="296" r:id="rId20"/>
    <p:sldId id="301" r:id="rId21"/>
    <p:sldId id="308" r:id="rId22"/>
    <p:sldId id="309" r:id="rId23"/>
    <p:sldId id="310" r:id="rId24"/>
    <p:sldId id="311" r:id="rId25"/>
    <p:sldId id="312" r:id="rId26"/>
    <p:sldId id="313" r:id="rId27"/>
    <p:sldId id="31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993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19-07-27T00:44:44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1982 13212 0,'56'0'235,"84"-28"-220,-29 0 1,85 0-1,-57-28-15,141 0 0,-57 29 16,-83 27 0,139 0-1,0 0 1,-28 0 0,1 0-1,-113 0 1,-55 0-1,56 0 17,195 0-17,-56 0 1,-112 0 0,57 0-1,-85 0 1,57 0-1,55 0 1,168 0 0,-196 0-1,-27 0 1,418 0 0,-223 0-1,-140 0 1,-84 0-1,29 0 17,-168 27-17,56-27 1,-29 0 0</inkml:trace>
  <inkml:trace contextRef="#ctx0" brushRef="#br0" timeOffset="1410.771">7734 13994 0,'363'0'110,"-28"28"-110,307 28 15,251-84-15,-195 28 16,-391 0-1,559-112 1,-363-55 0,-196 83-1,84-84 1,-196 112-16,224-55 16,-28 83-1,-196 28 1,140 0-1,-112 0 1,113 0 0,54 0-1,141 0 1,-196 0 0,-112 0-1,224 0 16,111 0-15,-223-56 0,-83 56-1,-169 0 1,-55 28 0,28 0-1,-28-28 1,0 28-1,-28 0 1,0 0 0</inkml:trace>
  <inkml:trace contextRef="#ctx0" brushRef="#br0" timeOffset="9375.666">11112 5754 0,'0'56'171,"0"0"-171,0 0 16,0 55-16,0 29 16,28 195-1,-28-195 1,0 27 0,28-83-1,-28 28 1,28-28-16,0 28 31,0-1-31,0 1 31,27 0-15,-27-29 0,56 113-1,-28-112 1,28 83-1,-56-111 1,0-28 0,-28 0-1</inkml:trace>
  <inkml:trace contextRef="#ctx0" brushRef="#br0" timeOffset="10363.841">22224 5447 0,'28'111'125,"0"-27"-125,0 112 16,-28-140-16,28 55 16,28 57-1,-28 83 1,-1 1 0,-27-1-16,0-83 15,0-1 1,0 1-1,-55 0 1,55-57 0,-28 1-1,-28 84 1,0-57 0,0-55 15,28-56-16,28 56 1,-28-56 0</inkml:trace>
  <inkml:trace contextRef="#ctx0" brushRef="#br0" timeOffset="13594.797">13737 8212 0,'-56'0'94,"-28"-56"-94,56 28 16,-56-28-16,0-27 15,-83-29 1,83 28 0,28-56-1,28-27 1,-83-1-1,55 84 1,28 1 0,28-85-1,0 84 17,0-55-17,28 55 1,-28 28-16,56 0 15,28 0 1,-29-56 0,1 29-1,84-29 1,-84 56 0,55-56-1,-27 56 1,-28 29-1,0 27 1,55 0 0,-55 0 15,28 0-15,-28 0-1,0 0-15,55 0 16,-27 0-1,-56 55 1,56 1 0,-56 0-1,28-28 1,27 56 0,29 28-1,-84-57 1,0 57-1,28 28 1,-56-84 0,28 83-1,-28 85 1,-28-57 0,0 57 15,0-84-16,0-1 1,0-27 0,-56-28-1,56 27 1,-27-55 0,27 0-1,28 0 1,-28-28-1</inkml:trace>
  <inkml:trace contextRef="#ctx0" brushRef="#br0" timeOffset="33084.822">1954 16313 0,'447'-84'125,"-307"84"-125,334 0 16,-362 0-16,-28 0 15,111 0 1,-83 0 0,27 0-1,85 0 1,306-28-1,-195 0 1,-139 28 0,27 0-1,-111 0-15,27 0 16,113-28 0,-1 28-1,0-28 16,-83 0-15,27 28 0,112-28-1,-139 28 1,-29-56 0,-27 56-1,111-28 1,-55 28-1,-84 0 1,-28 0 0,-1 0 15,-27 0-15,0 0 62,0 0-78,0 0 15,56 0 1,-28 0 0,0 0-1,-56 56 48,-28-56-48</inkml:trace>
  <inkml:trace contextRef="#ctx0" brushRef="#br0" timeOffset="36518.492">12508 5810 0,'0'56'110,"0"28"-95,0 27-15,0 29 16,28 251 0,84 279-1,-29 1 1,113-141-1,-168-334-15,56 55 16,27-83 0,-27-56-1,0-56 17,-28-56-17,-29 28 1</inkml:trace>
  <inkml:trace contextRef="#ctx0" brushRef="#br0" timeOffset="37271.335">22531 5558 0,'0'0'0,"0"140"47,0 139-31,-56 85-16,1 27 15,-29-112 1,-28-28-16,-139 308 16,-84-28-1,111-224 1,141-195 0,27-112-1</inkml:trace>
  <inkml:trace contextRef="#ctx0" brushRef="#br0" timeOffset="38555.746">14742 8324 0,'-252'0'31,"29"28"-15,-28-28-16,-28 0 15,83-28 1,-306-140 0,278 1-1,57-85 1,111-83 0,56 223-16,0-223 15,0 84 1,28-1-1,28-83 1,27 140 0,1 111 15,223-112-15,-223 196-16,56-28 15,55 28 16,-83 0-31,418 0 16,168 0 0,-419 0-1,-223 56 1,-28 56 0,-28 28-1,0-1 1,56 224-1,-56-167 1,0 55 0,-140 112-1,-27-27 1,-1-29 0,1-112-1,-29 1 16,113-140-15,-1 0 0,56-56-1</inkml:trace>
  <inkml:trace contextRef="#ctx0" brushRef="#br0" timeOffset="41944.25">11056 18268 0,'168'56'140,"167"-28"-140,-140 27 16,-27-27-16,-168 0 31</inkml:trace>
  <inkml:trace contextRef="#ctx0" brushRef="#br0" timeOffset="43497.187">22810 7262 0,'0'0'16,"-195"224"30,-56-1-46,-224 196 16,168-195 0,195-168-16,84-28 15,-27-1 1,-29-27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91793-70F7-445E-AFB1-9FAB3828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00C17-8F4A-44FA-8450-AC11BFD4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82ADA-67CC-404F-9E41-8E7356C8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65BDA-87AB-4EBC-A6A9-C6D14294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6F9E0-ECC0-4437-B766-B9C531DC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1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A2A2A-0795-45F9-98C2-92E77C8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FF983-4572-470F-B857-4A41CF2A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DD1D9-F4E7-4460-A27E-BC0A2F68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76755-829F-43D5-AA42-84D1D15E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1470-033B-47D0-896D-EF94D855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4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C46760-FF32-47E8-BC31-534312AF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AA7B3-E65A-480A-9289-00061DF8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6564A-C2F3-450C-9C0E-F5666D6A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A6322-E9CB-4044-AFB5-620F40B7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99081-EE09-4573-82B2-12ED3F00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A86B5-3613-4263-B9A5-E8C58917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D8589-AF0A-4D9A-8F05-E896AD50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D9C9E-2B5F-492F-9F96-F7C9B6C7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CDC0B-1655-43ED-A046-EECA17BE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6BDAE-D57B-4A6D-AB5A-70C7F4AA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3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DAAE9-3BA7-4C12-BA94-6A86CD85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47400-1686-465A-B3CE-4F346B0F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9140B-4295-40E3-B5F3-72EEF758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F19F4-7B48-430B-B43C-474D4E49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7BA34-63D0-4E6A-AC6A-80366F10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1160-F37C-453D-AACA-31E7D5EE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EC8E3-374F-430B-8DCA-17AD35868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7B1AE-755C-42AC-A9C8-F1CD3C08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9E8AA-4A1D-4921-8549-D5EB7C10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D263F-019D-460D-9435-89C5F323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8BC0B-12F8-4DE6-8C21-15E38D08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410D6-9784-434E-AB19-EAAADEE4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8BA3A-7F89-457E-93AA-8F02A1D0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DFA25-892B-4610-890C-41088CD8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DFD5A1-0D4F-448A-BAFE-628F110B1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419AD-8DAE-44E1-8497-FB5E37B89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52DAE9-D99D-4FDF-BB5B-F9DA6015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9A9C10-FAF1-4C7B-ADA7-DA66FC4C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165244-2169-4D4F-BBB3-A0AE0D0E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3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FCABA-4AB8-49C4-837B-514721B9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70E68F-F687-419F-8A02-7F79055B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86CD8-69A8-4AD5-91A7-0ED9057D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E5F47-D470-46AA-91EC-4B3B3912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810F5-D8B5-4E01-8F1B-12B7481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946AA-693F-4022-9563-4A9C120F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F08DB-B521-45FA-9073-431F8D01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D4ABE-9559-430A-985F-285BE7B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57882-822D-4F48-9F33-553241B8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77F5F-1986-4D82-97ED-CB4E0F78C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4B88C-9F9E-4844-B50F-05A093DF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C4885-2AB0-4283-919D-9827509F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0D489-6352-441E-8259-9B39840A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5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20FF9-6845-4E4B-A49F-5491D2FB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3F9C2-9431-4AB3-9B21-F85DA8657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8D3F4-56B8-4796-B02B-095826486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5E3C9-DC80-4475-830D-E449554A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9CC64-D600-4FC8-A47D-D5EA4DD6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AD848-F7C9-4963-ABC8-A8F2486D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0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5FE603-D931-467B-A63A-B77AA39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9C06D-158E-49FF-8E26-53FD34C27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25A8E-D58A-472D-8E37-7116E8704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0676-DEE7-40BF-BA36-3A27BDF76FD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6368D-6FE5-4A5F-B7B5-2051BF555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11F60-4E08-492D-8347-C73D95203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8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82198-D724-411B-92A8-F361F763F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7096"/>
            <a:ext cx="9144000" cy="36238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</a:t>
            </a:r>
            <a:r>
              <a:rPr lang="ko-KR" altLang="en-US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03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b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리스트</a:t>
            </a:r>
            <a:b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00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8788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반복하기 및 길이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2169205"/>
            <a:ext cx="7889716" cy="303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a*2 = [1, 2, 3, 1, 2, 3]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len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(a) = 3</a:t>
            </a:r>
          </a:p>
        </p:txBody>
      </p:sp>
    </p:spTree>
    <p:extLst>
      <p:ext uri="{BB962C8B-B14F-4D97-AF65-F5344CB8AC3E}">
        <p14:creationId xmlns:p14="http://schemas.microsoft.com/office/powerpoint/2010/main" val="286016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8788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요소 삭제 및 요소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7889716" cy="404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del a[1]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3]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a.append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([5, 6])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3, 5, 6]</a:t>
            </a:r>
          </a:p>
        </p:txBody>
      </p:sp>
    </p:spTree>
    <p:extLst>
      <p:ext uri="{BB962C8B-B14F-4D97-AF65-F5344CB8AC3E}">
        <p14:creationId xmlns:p14="http://schemas.microsoft.com/office/powerpoint/2010/main" val="3744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98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정렬 </a:t>
            </a:r>
            <a:r>
              <a:rPr lang="ko-KR" altLang="en-US" sz="440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및 뒤집기 및 위치 반환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7889716" cy="506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[3, 1, 2,, 4]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a.sort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3, 4]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a.reverse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[4, 3, 2, 1]</a:t>
            </a:r>
          </a:p>
        </p:txBody>
      </p:sp>
    </p:spTree>
    <p:extLst>
      <p:ext uri="{BB962C8B-B14F-4D97-AF65-F5344CB8AC3E}">
        <p14:creationId xmlns:p14="http://schemas.microsoft.com/office/powerpoint/2010/main" val="25789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98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정렬 및 뒤집기 및 위치 반환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7889716" cy="404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[3, 1, 2, 4]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a.index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(3) =&gt; 2 return 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a.insert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(0, 5)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[5, 3, 1, 2, 4]</a:t>
            </a:r>
          </a:p>
        </p:txBody>
      </p:sp>
    </p:spTree>
    <p:extLst>
      <p:ext uri="{BB962C8B-B14F-4D97-AF65-F5344CB8AC3E}">
        <p14:creationId xmlns:p14="http://schemas.microsoft.com/office/powerpoint/2010/main" val="219311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98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리스트에 요소 삽입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7889716" cy="303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a.insert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(0, 4)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[4, 1, 2, 3]</a:t>
            </a:r>
          </a:p>
        </p:txBody>
      </p:sp>
    </p:spTree>
    <p:extLst>
      <p:ext uri="{BB962C8B-B14F-4D97-AF65-F5344CB8AC3E}">
        <p14:creationId xmlns:p14="http://schemas.microsoft.com/office/powerpoint/2010/main" val="24167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98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리스트에 요소 삽입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11023802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3, 1, 2, 3]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a.remove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(3)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1, 2, 3]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=&gt; 3</a:t>
            </a:r>
            <a:r>
              <a:rPr lang="ko-KR" altLang="en-US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이라는 값 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</a:t>
            </a:r>
            <a:r>
              <a:rPr lang="ko-KR" altLang="en-US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개 가지고 있을 경우 첫 번째 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</a:t>
            </a:r>
            <a:r>
              <a:rPr lang="ko-KR" altLang="en-US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만 제거되는 것을 알 수 있다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2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98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리스트에 요소 끄집어내기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11023802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a.pop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2]</a:t>
            </a:r>
          </a:p>
          <a:p>
            <a:pPr marL="571500" indent="-57150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리스트의 맨 마지막 요소를 </a:t>
            </a:r>
            <a:r>
              <a:rPr lang="ko-KR" altLang="en-US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리턴해주고</a:t>
            </a:r>
            <a:r>
              <a:rPr lang="ko-KR" altLang="en-US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그 요소는 삭제함</a:t>
            </a:r>
            <a:endParaRPr lang="en-US" altLang="ko-KR" sz="44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6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98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리스트에 요소 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x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의 개수 세기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11023802" cy="303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3, 1]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a.count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(1)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=&gt; 2 return </a:t>
            </a:r>
          </a:p>
        </p:txBody>
      </p:sp>
    </p:spTree>
    <p:extLst>
      <p:ext uri="{BB962C8B-B14F-4D97-AF65-F5344CB8AC3E}">
        <p14:creationId xmlns:p14="http://schemas.microsoft.com/office/powerpoint/2010/main" val="11506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98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확장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835375"/>
            <a:ext cx="11023802" cy="303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a.extend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([4, 5])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12267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98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1_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리스트의 안에 있는 정수 세기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788971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44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06D6E-0618-4A0A-AEAA-6AFEC03F7C74}"/>
              </a:ext>
            </a:extLst>
          </p:cNvPr>
          <p:cNvSpPr txBox="1"/>
          <p:nvPr/>
        </p:nvSpPr>
        <p:spPr>
          <a:xfrm>
            <a:off x="718255" y="1835375"/>
            <a:ext cx="11023802" cy="91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4, 1, 2, 4, 2, 4, 2, 3, 4, 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20D0A-07D7-4459-A0F9-638F774C741D}"/>
              </a:ext>
            </a:extLst>
          </p:cNvPr>
          <p:cNvSpPr txBox="1"/>
          <p:nvPr/>
        </p:nvSpPr>
        <p:spPr>
          <a:xfrm>
            <a:off x="718255" y="2970605"/>
            <a:ext cx="110238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b = [4, 5, 8, 6, 7, 4, 2, 6, 4, 3, 5]</a:t>
            </a:r>
          </a:p>
        </p:txBody>
      </p:sp>
    </p:spTree>
    <p:extLst>
      <p:ext uri="{BB962C8B-B14F-4D97-AF65-F5344CB8AC3E}">
        <p14:creationId xmlns:p14="http://schemas.microsoft.com/office/powerpoint/2010/main" val="327585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922461"/>
            <a:ext cx="88497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리스트명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= [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요소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1, 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요소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2, 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요소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3, ..]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F5E30-BE5A-4C75-96BF-1989D87E95B4}"/>
              </a:ext>
            </a:extLst>
          </p:cNvPr>
          <p:cNvSpPr txBox="1"/>
          <p:nvPr/>
        </p:nvSpPr>
        <p:spPr>
          <a:xfrm>
            <a:off x="718256" y="3227380"/>
            <a:ext cx="8849784" cy="249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빈 리스트 선언</a:t>
            </a: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list()</a:t>
            </a:r>
          </a:p>
        </p:txBody>
      </p:sp>
    </p:spTree>
    <p:extLst>
      <p:ext uri="{BB962C8B-B14F-4D97-AF65-F5344CB8AC3E}">
        <p14:creationId xmlns:p14="http://schemas.microsoft.com/office/powerpoint/2010/main" val="2239474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6D993-EF3B-4716-B715-73E557DB1211}"/>
              </a:ext>
            </a:extLst>
          </p:cNvPr>
          <p:cNvSpPr txBox="1"/>
          <p:nvPr/>
        </p:nvSpPr>
        <p:spPr>
          <a:xfrm>
            <a:off x="259858" y="337824"/>
            <a:ext cx="12558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2_</a:t>
            </a:r>
            <a:r>
              <a:rPr lang="ko-KR" altLang="en-US" sz="40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학점별</a:t>
            </a:r>
            <a:r>
              <a:rPr lang="ko-KR" altLang="en-US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인원수를 구하는 함수의 빈칸 채우기</a:t>
            </a:r>
            <a:endParaRPr lang="en-US" altLang="ko-KR" sz="40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5ED27-1FDB-4E25-94D5-D21CB201B83E}"/>
              </a:ext>
            </a:extLst>
          </p:cNvPr>
          <p:cNvSpPr txBox="1"/>
          <p:nvPr/>
        </p:nvSpPr>
        <p:spPr>
          <a:xfrm>
            <a:off x="259858" y="1156797"/>
            <a:ext cx="666105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대학에서는 다음과 같이 학생들의 점수에 따라 학점을 부여한다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: 85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~ 100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B : 70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~ 84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C : 55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~ 69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D : 40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~ 54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 : 0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~ 39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학생들의 점수가 들어있는 리스트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score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가 주어질 때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 A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학점부터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학점을 받은 학생들의 수를 리스트에 순서대로 담아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return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하도록 하는 함수의 빈칸을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채우시오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E7964E-CDB6-4BED-A5D9-B8774200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030" y="1295296"/>
            <a:ext cx="4874004" cy="5170646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def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find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scores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grade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80807F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0807F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range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5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)]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scores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&gt;=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85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grade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elif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&gt;=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70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grade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elif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&gt;=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55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grade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elif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&gt;=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40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grade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grade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find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43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15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73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82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56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29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93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]))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B786A-AD16-4603-9849-3EDEC483DA0C}"/>
              </a:ext>
            </a:extLst>
          </p:cNvPr>
          <p:cNvSpPr/>
          <p:nvPr/>
        </p:nvSpPr>
        <p:spPr>
          <a:xfrm>
            <a:off x="8205834" y="2031534"/>
            <a:ext cx="1065400" cy="394283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0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6D993-EF3B-4716-B715-73E557DB1211}"/>
              </a:ext>
            </a:extLst>
          </p:cNvPr>
          <p:cNvSpPr txBox="1"/>
          <p:nvPr/>
        </p:nvSpPr>
        <p:spPr>
          <a:xfrm>
            <a:off x="259858" y="337824"/>
            <a:ext cx="12558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5ED27-1FDB-4E25-94D5-D21CB201B83E}"/>
              </a:ext>
            </a:extLst>
          </p:cNvPr>
          <p:cNvSpPr txBox="1"/>
          <p:nvPr/>
        </p:nvSpPr>
        <p:spPr>
          <a:xfrm>
            <a:off x="259858" y="1156797"/>
            <a:ext cx="11569285" cy="370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1. 010-1234-5678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에서 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‘-’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을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제외하고 </a:t>
            </a:r>
            <a:endParaRPr lang="en-US" altLang="ko-KR" sz="32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					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숫자 부분만 나누어 출력하기</a:t>
            </a:r>
            <a:endParaRPr lang="en-US" altLang="ko-KR" sz="32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주민등록번호 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123456-234567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에서 연월일 부분과 그 뒤의 숫자 부분으로 나누어 출력하기</a:t>
            </a:r>
            <a:endParaRPr lang="en-US" altLang="ko-KR" sz="32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305505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6D993-EF3B-4716-B715-73E557DB1211}"/>
              </a:ext>
            </a:extLst>
          </p:cNvPr>
          <p:cNvSpPr txBox="1"/>
          <p:nvPr/>
        </p:nvSpPr>
        <p:spPr>
          <a:xfrm>
            <a:off x="259858" y="337824"/>
            <a:ext cx="12558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4 _ </a:t>
            </a:r>
            <a:r>
              <a:rPr lang="ko-KR" altLang="en-US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단어 개수 세기</a:t>
            </a:r>
            <a:endParaRPr lang="en-US" altLang="ko-KR" sz="40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5ED27-1FDB-4E25-94D5-D21CB201B83E}"/>
              </a:ext>
            </a:extLst>
          </p:cNvPr>
          <p:cNvSpPr txBox="1"/>
          <p:nvPr/>
        </p:nvSpPr>
        <p:spPr>
          <a:xfrm>
            <a:off x="259858" y="1156797"/>
            <a:ext cx="11569285" cy="2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The Curious Case of Benjamin Button</a:t>
            </a:r>
          </a:p>
          <a:p>
            <a:pPr algn="just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이 문장에 있는 단어 수를 </a:t>
            </a:r>
            <a:r>
              <a:rPr lang="ko-KR" altLang="en-US" sz="32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구하시오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32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0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6D993-EF3B-4716-B715-73E557DB1211}"/>
              </a:ext>
            </a:extLst>
          </p:cNvPr>
          <p:cNvSpPr txBox="1"/>
          <p:nvPr/>
        </p:nvSpPr>
        <p:spPr>
          <a:xfrm>
            <a:off x="259858" y="337824"/>
            <a:ext cx="12558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5ED27-1FDB-4E25-94D5-D21CB201B83E}"/>
              </a:ext>
            </a:extLst>
          </p:cNvPr>
          <p:cNvSpPr txBox="1"/>
          <p:nvPr/>
        </p:nvSpPr>
        <p:spPr>
          <a:xfrm>
            <a:off x="259858" y="1156797"/>
            <a:ext cx="11714428" cy="370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나이에 따라 지하철 교통 요금을 출력하는 프로그램을 </a:t>
            </a:r>
            <a:r>
              <a:rPr lang="ko-KR" altLang="en-US" sz="32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만드시오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8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세미만 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-&gt; 450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원</a:t>
            </a:r>
            <a:endParaRPr lang="en-US" altLang="ko-KR" sz="32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8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세 이상 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19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세 이하 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-&gt; 720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원</a:t>
            </a:r>
            <a:endParaRPr lang="en-US" altLang="ko-KR" sz="32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20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세 이상 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-&gt; 1250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원</a:t>
            </a:r>
            <a:endParaRPr lang="en-US" altLang="ko-KR" sz="32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32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FFAB4E-8DF7-4CA1-8DE7-A24FFC44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286" y="3196189"/>
            <a:ext cx="6096000" cy="3323987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age 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= 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18</a:t>
            </a:r>
            <a:b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if </a:t>
            </a:r>
            <a:b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DAD085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print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"어린이 요금 450원"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b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elif</a:t>
            </a:r>
            <a:b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DAD085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print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"청소년 요금 720원"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b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else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b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DAD085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print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"성인 요금 1250원"</a:t>
            </a:r>
            <a:r>
              <a:rPr kumimoji="0" lang="ko-KR" altLang="ko-KR" sz="30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9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6D993-EF3B-4716-B715-73E557DB1211}"/>
              </a:ext>
            </a:extLst>
          </p:cNvPr>
          <p:cNvSpPr txBox="1"/>
          <p:nvPr/>
        </p:nvSpPr>
        <p:spPr>
          <a:xfrm>
            <a:off x="259858" y="337824"/>
            <a:ext cx="12558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5ED27-1FDB-4E25-94D5-D21CB201B83E}"/>
              </a:ext>
            </a:extLst>
          </p:cNvPr>
          <p:cNvSpPr txBox="1"/>
          <p:nvPr/>
        </p:nvSpPr>
        <p:spPr>
          <a:xfrm>
            <a:off x="259858" y="1156797"/>
            <a:ext cx="11714428" cy="370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온도에 따른 출력 값은 다음과 같다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temperature 100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도 이상 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-&gt; 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너무 덥습니다</a:t>
            </a:r>
            <a:endParaRPr lang="en-US" altLang="ko-KR" sz="32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temperature 40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도 이하 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-&gt; 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너무 춥습니다</a:t>
            </a:r>
            <a:endParaRPr lang="en-US" altLang="ko-KR" sz="32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그 외  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-&gt; 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적당합니다</a:t>
            </a:r>
            <a:endParaRPr lang="en-US" altLang="ko-KR" sz="32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32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FFAB4E-8DF7-4CA1-8DE7-A24FFC44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286" y="3196189"/>
            <a:ext cx="6096000" cy="3323987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000" dirty="0">
                <a:solidFill>
                  <a:srgbClr val="F8F8F8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temperature = 50</a:t>
            </a:r>
            <a:b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if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b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print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kumimoji="0" lang="ko-KR" altLang="en-US" sz="30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＂너무 덥습니다</a:t>
            </a: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kumimoji="0" lang="ko-KR" altLang="en-US" sz="30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b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elif</a:t>
            </a:r>
            <a:b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print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kumimoji="0" lang="ko-KR" altLang="en-US" sz="30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r>
              <a:rPr lang="ko-KR" altLang="en-US" sz="3000" dirty="0">
                <a:solidFill>
                  <a:srgbClr val="8F9D6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너무 춥습니다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"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b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else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b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print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kumimoji="0" lang="ko-KR" altLang="en-US" sz="30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＂적당합니다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"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5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6D993-EF3B-4716-B715-73E557DB1211}"/>
              </a:ext>
            </a:extLst>
          </p:cNvPr>
          <p:cNvSpPr txBox="1"/>
          <p:nvPr/>
        </p:nvSpPr>
        <p:spPr>
          <a:xfrm>
            <a:off x="259858" y="337824"/>
            <a:ext cx="12558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5ED27-1FDB-4E25-94D5-D21CB201B83E}"/>
              </a:ext>
            </a:extLst>
          </p:cNvPr>
          <p:cNvSpPr txBox="1"/>
          <p:nvPr/>
        </p:nvSpPr>
        <p:spPr>
          <a:xfrm>
            <a:off x="259858" y="1156797"/>
            <a:ext cx="11714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20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피보나치</a:t>
            </a:r>
            <a:endParaRPr lang="en-US" altLang="ko-KR" sz="32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3C6ECB-BBA9-40F3-8CB0-061162AE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5" y="2840729"/>
            <a:ext cx="7642371" cy="3323987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def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fibonacci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n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n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==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elif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n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==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fibonacci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n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-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fibonacci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n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-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1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DA0883-65DD-47CF-B58A-6025F192D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1" y="714375"/>
            <a:ext cx="9652000" cy="54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07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967A952-B57D-467B-8E28-264B62C2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200150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0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리스트의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인덱싱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922461"/>
            <a:ext cx="88497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F5E30-BE5A-4C75-96BF-1989D87E95B4}"/>
              </a:ext>
            </a:extLst>
          </p:cNvPr>
          <p:cNvSpPr txBox="1"/>
          <p:nvPr/>
        </p:nvSpPr>
        <p:spPr>
          <a:xfrm>
            <a:off x="718256" y="3227380"/>
            <a:ext cx="8849784" cy="249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a[0] = 1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a[0] + a[2] = 4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a[-1] = 3</a:t>
            </a:r>
          </a:p>
        </p:txBody>
      </p:sp>
    </p:spTree>
    <p:extLst>
      <p:ext uri="{BB962C8B-B14F-4D97-AF65-F5344CB8AC3E}">
        <p14:creationId xmlns:p14="http://schemas.microsoft.com/office/powerpoint/2010/main" val="316418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이중리스트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922461"/>
            <a:ext cx="88497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=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[1, 2, 3, [‘a’, ‘b’, ‘c’]]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F5E30-BE5A-4C75-96BF-1989D87E95B4}"/>
              </a:ext>
            </a:extLst>
          </p:cNvPr>
          <p:cNvSpPr txBox="1"/>
          <p:nvPr/>
        </p:nvSpPr>
        <p:spPr>
          <a:xfrm>
            <a:off x="718256" y="3227380"/>
            <a:ext cx="8849784" cy="3327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a[0] = 1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a[-1] = [‘a’, ‘b’, ‘c’]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a[-1][0] = ‘a’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a[-1][1] = ‘b’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9CC215A-70CE-40C5-AA4B-7CD458302E4C}"/>
                  </a:ext>
                </a:extLst>
              </p14:cNvPr>
              <p14:cNvContentPartPr/>
              <p14:nvPr/>
            </p14:nvContentPartPr>
            <p14:xfrm>
              <a:off x="703440" y="1960920"/>
              <a:ext cx="7508520" cy="46861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9CC215A-70CE-40C5-AA4B-7CD458302E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080" y="1951560"/>
                <a:ext cx="7527240" cy="47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12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이중리스트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ECFF85-E50F-4004-9450-83C2D6532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94" y="2309582"/>
            <a:ext cx="10985013" cy="1446550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 = [1, 2, [‘a’, ‘b’, [‘Life’, ‘is’]]]</a:t>
            </a:r>
            <a:endParaRPr lang="en-US" altLang="ko-KR" sz="2200" dirty="0">
              <a:solidFill>
                <a:srgbClr val="F8F8F8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 Unicode MS"/>
              <a:ea typeface="Source Code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6" y="4013599"/>
            <a:ext cx="73144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인덱스를 사용하여 </a:t>
            </a:r>
            <a:r>
              <a:rPr lang="en-US" altLang="ko-KR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life </a:t>
            </a:r>
            <a:r>
              <a:rPr lang="ko-KR" altLang="en-US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출력하기</a:t>
            </a:r>
            <a:endParaRPr lang="en-US" altLang="ko-KR" sz="48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53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리스트의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ko-KR" altLang="en-US" sz="44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슬라이싱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922461"/>
            <a:ext cx="88497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3, 4, 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F5E30-BE5A-4C75-96BF-1989D87E95B4}"/>
              </a:ext>
            </a:extLst>
          </p:cNvPr>
          <p:cNvSpPr txBox="1"/>
          <p:nvPr/>
        </p:nvSpPr>
        <p:spPr>
          <a:xfrm>
            <a:off x="718256" y="3227380"/>
            <a:ext cx="8849784" cy="249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a[0:2] = [1, 2]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a[:2] = [1, 2]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a[1:] = [2, 3, 4, 5]</a:t>
            </a:r>
            <a:endParaRPr lang="en-US" altLang="ko-KR" sz="36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83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중첩 리스트의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ko-KR" altLang="en-US" sz="44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슬라이싱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922461"/>
            <a:ext cx="88497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3, 4, 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F5E30-BE5A-4C75-96BF-1989D87E95B4}"/>
              </a:ext>
            </a:extLst>
          </p:cNvPr>
          <p:cNvSpPr txBox="1"/>
          <p:nvPr/>
        </p:nvSpPr>
        <p:spPr>
          <a:xfrm>
            <a:off x="718256" y="3227380"/>
            <a:ext cx="8849784" cy="249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a[0:2] = [1, 2]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a[:2] = [1, 2]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a[1:] = [2, 3, 4, 5]</a:t>
            </a:r>
            <a:endParaRPr lang="en-US" altLang="ko-KR" sz="36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96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중첩 리스트의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ko-KR" altLang="en-US" sz="44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슬라이싱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EB52AF-7A70-4AB5-B04E-D1155F97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94" y="2309582"/>
            <a:ext cx="10985013" cy="1446550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6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 = [1, 2, [‘a’, ‘b</a:t>
            </a:r>
            <a:r>
              <a:rPr lang="en-US" altLang="ko-KR" sz="6600" dirty="0">
                <a:solidFill>
                  <a:srgbClr val="F8F8F8"/>
                </a:solidFill>
                <a:latin typeface="Arial Unicode MS"/>
                <a:ea typeface="Source Code Pro"/>
              </a:rPr>
              <a:t>’, ‘c’], 3, 4]</a:t>
            </a:r>
            <a:endParaRPr lang="en-US" altLang="ko-KR" sz="2200" dirty="0">
              <a:solidFill>
                <a:srgbClr val="F8F8F8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 Unicode MS"/>
              <a:ea typeface="Source Code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A7703-1885-4AA8-9242-57BB09F23736}"/>
              </a:ext>
            </a:extLst>
          </p:cNvPr>
          <p:cNvSpPr txBox="1"/>
          <p:nvPr/>
        </p:nvSpPr>
        <p:spPr>
          <a:xfrm>
            <a:off x="718256" y="4013599"/>
            <a:ext cx="73144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인덱스를 사용하여 </a:t>
            </a:r>
            <a:r>
              <a:rPr lang="en-US" altLang="ko-KR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[‘a’, ‘b’] </a:t>
            </a:r>
            <a:r>
              <a:rPr lang="ko-KR" altLang="en-US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출력하기</a:t>
            </a:r>
            <a:endParaRPr lang="en-US" altLang="ko-KR" sz="48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8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연산하기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6" y="1901659"/>
            <a:ext cx="7889716" cy="303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b = [4, 5, 6]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a+b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= [1, 2, 3, 4, 5, 6]</a:t>
            </a:r>
          </a:p>
        </p:txBody>
      </p:sp>
    </p:spTree>
    <p:extLst>
      <p:ext uri="{BB962C8B-B14F-4D97-AF65-F5344CB8AC3E}">
        <p14:creationId xmlns:p14="http://schemas.microsoft.com/office/powerpoint/2010/main" val="4667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906</Words>
  <Application>Microsoft Office PowerPoint</Application>
  <PresentationFormat>와이드스크린</PresentationFormat>
  <Paragraphs>114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210 맨발의청춘 L</vt:lpstr>
      <vt:lpstr>Arial Unicode MS</vt:lpstr>
      <vt:lpstr>맑은 고딕</vt:lpstr>
      <vt:lpstr>Arial</vt:lpstr>
      <vt:lpstr>Consolas</vt:lpstr>
      <vt:lpstr>Symbol</vt:lpstr>
      <vt:lpstr>Office 테마</vt:lpstr>
      <vt:lpstr>2019년 8월 03일 리스트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Yeon Park</dc:creator>
  <cp:lastModifiedBy>Seo Yeon Park</cp:lastModifiedBy>
  <cp:revision>94</cp:revision>
  <dcterms:created xsi:type="dcterms:W3CDTF">2019-03-19T05:09:40Z</dcterms:created>
  <dcterms:modified xsi:type="dcterms:W3CDTF">2019-08-03T00:29:16Z</dcterms:modified>
</cp:coreProperties>
</file>