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snapToGrid="0">
      <p:cViewPr>
        <p:scale>
          <a:sx n="25" d="100"/>
          <a:sy n="25" d="100"/>
        </p:scale>
        <p:origin x="-1950" y="42"/>
      </p:cViewPr>
      <p:guideLst>
        <p:guide orient="horz" pos="4836"/>
        <p:guide orient="horz" pos="20196"/>
        <p:guide orient="horz" pos="214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3338" y="3276600"/>
            <a:ext cx="21880512"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xmlns=""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r="38727"/>
          <a:stretch>
            <a:fillRect/>
          </a:stretch>
        </p:blipFill>
        <p:spPr bwMode="auto">
          <a:xfrm>
            <a:off x="35828446" y="32395636"/>
            <a:ext cx="4141787" cy="2127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userDrawn="1"/>
        </p:nvSpPr>
        <p:spPr>
          <a:xfrm>
            <a:off x="39926520" y="32308800"/>
            <a:ext cx="2383858" cy="338554"/>
          </a:xfrm>
          <a:prstGeom prst="rect">
            <a:avLst/>
          </a:prstGeom>
          <a:noFill/>
        </p:spPr>
        <p:txBody>
          <a:bodyPr wrap="none" rtlCol="0">
            <a:spAutoFit/>
          </a:bodyPr>
          <a:lstStyle/>
          <a:p>
            <a:r>
              <a:rPr lang="en-US" sz="1600" dirty="0" smtClean="0">
                <a:solidFill>
                  <a:schemeClr val="bg1"/>
                </a:solidFill>
              </a:rPr>
              <a:t>www.postersession.com</a:t>
            </a:r>
            <a:endParaRPr lang="en-US" sz="1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9" name="AutoShape 4"/>
          <p:cNvSpPr>
            <a:spLocks noChangeArrowheads="1"/>
          </p:cNvSpPr>
          <p:nvPr/>
        </p:nvSpPr>
        <p:spPr bwMode="auto">
          <a:xfrm>
            <a:off x="636104" y="20156557"/>
            <a:ext cx="10336696" cy="1191701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 name="AutoShape 30"/>
          <p:cNvSpPr>
            <a:spLocks noChangeArrowheads="1"/>
          </p:cNvSpPr>
          <p:nvPr/>
        </p:nvSpPr>
        <p:spPr bwMode="auto">
          <a:xfrm>
            <a:off x="32918400" y="6096000"/>
            <a:ext cx="10286999" cy="13543722"/>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1" name="AutoShape 29"/>
          <p:cNvSpPr>
            <a:spLocks noChangeArrowheads="1"/>
          </p:cNvSpPr>
          <p:nvPr/>
        </p:nvSpPr>
        <p:spPr bwMode="auto">
          <a:xfrm>
            <a:off x="11353799" y="6096000"/>
            <a:ext cx="21008009"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2" name="AutoShape 31"/>
          <p:cNvSpPr>
            <a:spLocks noChangeArrowheads="1"/>
          </p:cNvSpPr>
          <p:nvPr/>
        </p:nvSpPr>
        <p:spPr bwMode="auto">
          <a:xfrm>
            <a:off x="32958157" y="20156557"/>
            <a:ext cx="10237304" cy="11990317"/>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609600" y="6096001"/>
            <a:ext cx="10363200" cy="13583478"/>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7" name="Text Box 9"/>
          <p:cNvSpPr txBox="1">
            <a:spLocks noChangeArrowheads="1"/>
          </p:cNvSpPr>
          <p:nvPr/>
        </p:nvSpPr>
        <p:spPr bwMode="auto">
          <a:xfrm>
            <a:off x="11556448" y="8093214"/>
            <a:ext cx="9832561" cy="2163669"/>
          </a:xfrm>
          <a:prstGeom prst="rect">
            <a:avLst/>
          </a:prstGeom>
          <a:noFill/>
          <a:ln w="9525">
            <a:noFill/>
            <a:miter lim="800000"/>
            <a:headEnd/>
            <a:tailEnd/>
          </a:ln>
          <a:effectLst/>
        </p:spPr>
        <p:txBody>
          <a:bodyPr wrap="square">
            <a:spAutoFit/>
          </a:bodyPr>
          <a:lstStyle/>
          <a:p>
            <a:pPr algn="just"/>
            <a:r>
              <a:rPr lang="en-US" sz="3600" dirty="0" smtClean="0">
                <a:latin typeface="Times New Roman" pitchFamily="18" charset="0"/>
                <a:cs typeface="Times New Roman" pitchFamily="18" charset="0"/>
              </a:rPr>
              <a:t>Pre </a:t>
            </a:r>
            <a:r>
              <a:rPr lang="en-US" sz="3600" dirty="0" err="1" smtClean="0">
                <a:latin typeface="Times New Roman" pitchFamily="18" charset="0"/>
                <a:cs typeface="Times New Roman" pitchFamily="18" charset="0"/>
              </a:rPr>
              <a:t>svega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kao</a:t>
            </a:r>
            <a:r>
              <a:rPr lang="en-US" sz="3600" dirty="0" smtClean="0">
                <a:latin typeface="Times New Roman" pitchFamily="18" charset="0"/>
                <a:cs typeface="Times New Roman" pitchFamily="18" charset="0"/>
              </a:rPr>
              <a:t> </a:t>
            </a:r>
            <a:r>
              <a:rPr lang="sr-Latn-RS" sz="3600" dirty="0" smtClean="0">
                <a:latin typeface="Times New Roman" pitchFamily="18" charset="0"/>
                <a:cs typeface="Times New Roman" pitchFamily="18" charset="0"/>
              </a:rPr>
              <a:t>što se može videti na slici ispod, </a:t>
            </a:r>
            <a:r>
              <a:rPr lang="sr-Latn-RS" sz="3600" dirty="0" smtClean="0">
                <a:latin typeface="Times New Roman" pitchFamily="18" charset="0"/>
                <a:cs typeface="Times New Roman" pitchFamily="18" charset="0"/>
              </a:rPr>
              <a:t>za </a:t>
            </a:r>
            <a:r>
              <a:rPr lang="sr-Latn-RS" sz="3600" dirty="0" smtClean="0">
                <a:latin typeface="Times New Roman" pitchFamily="18" charset="0"/>
                <a:cs typeface="Times New Roman" pitchFamily="18" charset="0"/>
              </a:rPr>
              <a:t>uspešno prepoznavanje karta neophodno je </a:t>
            </a:r>
            <a:r>
              <a:rPr lang="sr-Latn-RS" sz="3600" dirty="0" smtClean="0">
                <a:latin typeface="Times New Roman" pitchFamily="18" charset="0"/>
                <a:cs typeface="Times New Roman" pitchFamily="18" charset="0"/>
              </a:rPr>
              <a:t>da </a:t>
            </a:r>
            <a:r>
              <a:rPr lang="sr-Latn-RS" sz="3600" dirty="0" smtClean="0">
                <a:latin typeface="Times New Roman" pitchFamily="18" charset="0"/>
                <a:cs typeface="Times New Roman" pitchFamily="18" charset="0"/>
              </a:rPr>
              <a:t>se iste nalaze na crnoj podlozi.</a:t>
            </a:r>
            <a:endParaRPr lang="en-US" sz="3600" dirty="0" smtClean="0">
              <a:latin typeface="Times New Roman" pitchFamily="18" charset="0"/>
              <a:cs typeface="Times New Roman" pitchFamily="18" charset="0"/>
            </a:endParaRPr>
          </a:p>
          <a:p>
            <a:pPr algn="l" defTabSz="4389438" eaLnBrk="0" hangingPunct="0">
              <a:lnSpc>
                <a:spcPct val="95000"/>
              </a:lnSpc>
            </a:pPr>
            <a:endParaRPr lang="en-US" sz="2800" dirty="0">
              <a:latin typeface="Times New Roman" pitchFamily="18" charset="0"/>
            </a:endParaRPr>
          </a:p>
        </p:txBody>
      </p:sp>
      <p:sp>
        <p:nvSpPr>
          <p:cNvPr id="2058" name="Text Box 10"/>
          <p:cNvSpPr txBox="1">
            <a:spLocks noChangeArrowheads="1"/>
          </p:cNvSpPr>
          <p:nvPr/>
        </p:nvSpPr>
        <p:spPr bwMode="auto">
          <a:xfrm>
            <a:off x="11582399" y="6553200"/>
            <a:ext cx="20620383" cy="1403350"/>
          </a:xfrm>
          <a:prstGeom prst="rect">
            <a:avLst/>
          </a:prstGeom>
          <a:noFill/>
          <a:ln w="9525">
            <a:noFill/>
            <a:miter lim="800000"/>
            <a:headEnd/>
            <a:tailEnd/>
          </a:ln>
          <a:effectLst/>
        </p:spPr>
        <p:txBody>
          <a:bodyPr wrap="square">
            <a:spAutoFit/>
          </a:bodyPr>
          <a:lstStyle/>
          <a:p>
            <a:pPr defTabSz="4389438">
              <a:spcBef>
                <a:spcPct val="50000"/>
              </a:spcBef>
            </a:pPr>
            <a:r>
              <a:rPr lang="sr-Latn-RS" b="1" dirty="0" smtClean="0"/>
              <a:t>Obrada slike</a:t>
            </a:r>
            <a:endParaRPr lang="en-US" b="1" dirty="0"/>
          </a:p>
        </p:txBody>
      </p:sp>
      <p:sp>
        <p:nvSpPr>
          <p:cNvPr id="2061" name="AutoShape 13"/>
          <p:cNvSpPr>
            <a:spLocks noChangeArrowheads="1"/>
          </p:cNvSpPr>
          <p:nvPr/>
        </p:nvSpPr>
        <p:spPr bwMode="auto">
          <a:xfrm>
            <a:off x="685800" y="381000"/>
            <a:ext cx="42519600" cy="52578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1258957" y="950844"/>
            <a:ext cx="40919400" cy="4078039"/>
          </a:xfrm>
          <a:prstGeom prst="rect">
            <a:avLst/>
          </a:prstGeom>
          <a:noFill/>
          <a:ln w="9525">
            <a:noFill/>
            <a:miter lim="800000"/>
            <a:headEnd/>
            <a:tailEnd/>
          </a:ln>
          <a:effectLst/>
        </p:spPr>
        <p:txBody>
          <a:bodyPr wrap="square">
            <a:spAutoFit/>
          </a:bodyPr>
          <a:lstStyle/>
          <a:p>
            <a:pPr defTabSz="4389438">
              <a:spcBef>
                <a:spcPct val="50000"/>
              </a:spcBef>
            </a:pPr>
            <a:r>
              <a:rPr lang="sr-Latn-RS" sz="12500" b="1" dirty="0" smtClean="0"/>
              <a:t>Prepoznavanje karata i procena poteza - Sedmice</a:t>
            </a:r>
            <a:endParaRPr lang="en-US" sz="12500" b="1" dirty="0"/>
          </a:p>
          <a:p>
            <a:pPr defTabSz="4389438"/>
            <a:r>
              <a:rPr lang="sr-Latn-RS" b="1" dirty="0" smtClean="0"/>
              <a:t>Šajić Nikola, Ljahović Aleksandar</a:t>
            </a:r>
            <a:endParaRPr lang="en-US" b="1" dirty="0"/>
          </a:p>
          <a:p>
            <a:pPr defTabSz="4389438"/>
            <a:r>
              <a:rPr lang="sr-Latn-RS" sz="4800" b="1" i="1" dirty="0" smtClean="0"/>
              <a:t>Fakultet tehničkih nauka</a:t>
            </a:r>
            <a:endParaRPr lang="en-US" dirty="0"/>
          </a:p>
        </p:txBody>
      </p:sp>
      <p:sp>
        <p:nvSpPr>
          <p:cNvPr id="2090" name="Text Box 42"/>
          <p:cNvSpPr txBox="1">
            <a:spLocks noChangeArrowheads="1"/>
          </p:cNvSpPr>
          <p:nvPr/>
        </p:nvSpPr>
        <p:spPr bwMode="auto">
          <a:xfrm>
            <a:off x="917712" y="20666766"/>
            <a:ext cx="9935817" cy="1403350"/>
          </a:xfrm>
          <a:prstGeom prst="rect">
            <a:avLst/>
          </a:prstGeom>
          <a:noFill/>
          <a:ln w="9525">
            <a:noFill/>
            <a:miter lim="800000"/>
            <a:headEnd/>
            <a:tailEnd/>
          </a:ln>
          <a:effectLst/>
        </p:spPr>
        <p:txBody>
          <a:bodyPr wrap="square">
            <a:spAutoFit/>
          </a:bodyPr>
          <a:lstStyle/>
          <a:p>
            <a:pPr defTabSz="4389438">
              <a:spcBef>
                <a:spcPct val="50000"/>
              </a:spcBef>
            </a:pPr>
            <a:r>
              <a:rPr lang="en-US" b="1" dirty="0" err="1" smtClean="0"/>
              <a:t>Cilj</a:t>
            </a:r>
            <a:endParaRPr lang="en-US" b="1" dirty="0"/>
          </a:p>
        </p:txBody>
      </p:sp>
      <p:sp>
        <p:nvSpPr>
          <p:cNvPr id="2091" name="Text Box 43"/>
          <p:cNvSpPr txBox="1">
            <a:spLocks noChangeArrowheads="1"/>
          </p:cNvSpPr>
          <p:nvPr/>
        </p:nvSpPr>
        <p:spPr bwMode="auto">
          <a:xfrm>
            <a:off x="33180130" y="20518852"/>
            <a:ext cx="9829800" cy="1403350"/>
          </a:xfrm>
          <a:prstGeom prst="rect">
            <a:avLst/>
          </a:prstGeom>
          <a:noFill/>
          <a:ln w="9525">
            <a:noFill/>
            <a:miter lim="800000"/>
            <a:headEnd/>
            <a:tailEnd/>
          </a:ln>
          <a:effectLst/>
        </p:spPr>
        <p:txBody>
          <a:bodyPr>
            <a:spAutoFit/>
          </a:bodyPr>
          <a:lstStyle/>
          <a:p>
            <a:pPr defTabSz="4389438">
              <a:spcBef>
                <a:spcPct val="50000"/>
              </a:spcBef>
            </a:pPr>
            <a:r>
              <a:rPr lang="en-US" b="1" dirty="0" err="1" smtClean="0"/>
              <a:t>Zaklju</a:t>
            </a:r>
            <a:r>
              <a:rPr lang="sr-Latn-RS" b="1" dirty="0" smtClean="0"/>
              <a:t>čak</a:t>
            </a:r>
            <a:endParaRPr lang="en-US" b="1" dirty="0"/>
          </a:p>
        </p:txBody>
      </p:sp>
      <p:sp>
        <p:nvSpPr>
          <p:cNvPr id="31" name="Text Box 42"/>
          <p:cNvSpPr txBox="1">
            <a:spLocks noChangeArrowheads="1"/>
          </p:cNvSpPr>
          <p:nvPr/>
        </p:nvSpPr>
        <p:spPr bwMode="auto">
          <a:xfrm>
            <a:off x="990600" y="6705600"/>
            <a:ext cx="9829800" cy="1403350"/>
          </a:xfrm>
          <a:prstGeom prst="rect">
            <a:avLst/>
          </a:prstGeom>
          <a:noFill/>
          <a:ln w="9525">
            <a:noFill/>
            <a:miter lim="800000"/>
            <a:headEnd/>
            <a:tailEnd/>
          </a:ln>
          <a:effectLst/>
        </p:spPr>
        <p:txBody>
          <a:bodyPr>
            <a:spAutoFit/>
          </a:bodyPr>
          <a:lstStyle/>
          <a:p>
            <a:pPr defTabSz="4389438">
              <a:spcBef>
                <a:spcPct val="50000"/>
              </a:spcBef>
            </a:pPr>
            <a:r>
              <a:rPr lang="en-US" b="1" dirty="0" err="1" smtClean="0"/>
              <a:t>Uvod</a:t>
            </a:r>
            <a:endParaRPr lang="en-US" b="1" dirty="0"/>
          </a:p>
        </p:txBody>
      </p:sp>
      <p:sp>
        <p:nvSpPr>
          <p:cNvPr id="33" name="Text Box 9"/>
          <p:cNvSpPr txBox="1">
            <a:spLocks noChangeArrowheads="1"/>
          </p:cNvSpPr>
          <p:nvPr/>
        </p:nvSpPr>
        <p:spPr bwMode="auto">
          <a:xfrm>
            <a:off x="1054100" y="8166100"/>
            <a:ext cx="9779000" cy="11144589"/>
          </a:xfrm>
          <a:prstGeom prst="rect">
            <a:avLst/>
          </a:prstGeom>
          <a:noFill/>
          <a:ln w="9525">
            <a:noFill/>
            <a:miter lim="800000"/>
            <a:headEnd/>
            <a:tailEnd/>
          </a:ln>
          <a:effectLst/>
        </p:spPr>
        <p:txBody>
          <a:bodyPr wrap="square">
            <a:spAutoFit/>
          </a:bodyPr>
          <a:lstStyle/>
          <a:p>
            <a:pPr algn="just" defTabSz="4389438" eaLnBrk="0" hangingPunct="0">
              <a:lnSpc>
                <a:spcPct val="95000"/>
              </a:lnSpc>
            </a:pPr>
            <a:r>
              <a:rPr lang="sr-Latn-RS" sz="3600" dirty="0" smtClean="0">
                <a:latin typeface="Times New Roman" pitchFamily="18" charset="0"/>
              </a:rPr>
              <a:t>Sedmice su kartaška igra za koju se koristi špil od 32 karte (špil “Mađarica” ili običan bez karata od 2-6). Igra se može igrati u parovima ili u četvoro (timski ili pojedinačno). Na samom početku svakom igraču se podeli po 4 karte. Igrač treba da ponovi broj karte koja je na talonu kako bi, eventualno, nosio i igrao prvi narednu ruku ili da baci kartu za koju proceni da će mu doneti najbolji rezultat. Igrači mogu bacati sve dok imaju kartu koja je prva bačena na talon ili sedmicu, a onaj koji je poslednji uspeo da odgovori, na kartu, nosi, vuče karte iz špila(onoliko koliko mu nedostaje da ponovo ima 4 ili tako da svi igrači imaju isto u ruci) i igra prvi sledeću ruku. Znak na karti nema nikakvu ulogu u ovoj igri u kojoj je cilj odneti što više 10 i A (boduju se sa 10 poena). Kako je maksimalan broj poena 80, postoji mogućnost nerešenog rezltata pri čemu se igraču koji je poslednji nosio dodaje još 10 poena. Najjače karte, po samom nazivu, su sedmice koje mogu da menjaju svaku kartu pa ih treba pametno iskoristiti.</a:t>
            </a:r>
            <a:endParaRPr lang="en-US" sz="3600" dirty="0">
              <a:latin typeface="Times New Roman" pitchFamily="18" charset="0"/>
            </a:endParaRPr>
          </a:p>
        </p:txBody>
      </p:sp>
      <p:sp>
        <p:nvSpPr>
          <p:cNvPr id="34" name="Text Box 9"/>
          <p:cNvSpPr txBox="1">
            <a:spLocks noChangeArrowheads="1"/>
          </p:cNvSpPr>
          <p:nvPr/>
        </p:nvSpPr>
        <p:spPr bwMode="auto">
          <a:xfrm>
            <a:off x="901700" y="22007996"/>
            <a:ext cx="9779000" cy="6407908"/>
          </a:xfrm>
          <a:prstGeom prst="rect">
            <a:avLst/>
          </a:prstGeom>
          <a:noFill/>
          <a:ln w="9525">
            <a:noFill/>
            <a:miter lim="800000"/>
            <a:headEnd/>
            <a:tailEnd/>
          </a:ln>
          <a:effectLst/>
        </p:spPr>
        <p:txBody>
          <a:bodyPr wrap="square">
            <a:spAutoFit/>
          </a:bodyPr>
          <a:lstStyle/>
          <a:p>
            <a:pPr algn="just" defTabSz="4389438" eaLnBrk="0" hangingPunct="0">
              <a:lnSpc>
                <a:spcPct val="95000"/>
              </a:lnSpc>
            </a:pPr>
            <a:r>
              <a:rPr lang="sr-Latn-RS" sz="3600" dirty="0" smtClean="0">
                <a:latin typeface="Times New Roman" pitchFamily="18" charset="0"/>
              </a:rPr>
              <a:t>Cilj je na osnovu slike, uslikane Androidom, propoznati koliko i koje se karte nalaze njoj. Potrebno je pronaći regione karata i izdvojiti ih. Zatim, svaku kartu uporediti sa setom, ručno pravljenih, karata (špila “Mađarica”) u cilju prepoznavanja uslikanih karata. Dobijeni rezltat, se dalje, koristi za računanje procenta pogodnosti svake od karata za naredni potez pomoću algoritma pretraga. Kako bi igra mogla da se u potpunosti realizuje, neophodno je slikati svaku bačenu kartu (od korisnika i protivnika) kao i korisnikove karte (u ruci) pre svakog poteza. </a:t>
            </a:r>
            <a:endParaRPr lang="en-US" sz="3600" dirty="0">
              <a:latin typeface="Times New Roman" pitchFamily="18" charset="0"/>
            </a:endParaRPr>
          </a:p>
        </p:txBody>
      </p:sp>
      <p:sp>
        <p:nvSpPr>
          <p:cNvPr id="35" name="Text Box 9"/>
          <p:cNvSpPr txBox="1">
            <a:spLocks noChangeArrowheads="1"/>
          </p:cNvSpPr>
          <p:nvPr/>
        </p:nvSpPr>
        <p:spPr bwMode="auto">
          <a:xfrm>
            <a:off x="33263508" y="21809213"/>
            <a:ext cx="9779000" cy="2723823"/>
          </a:xfrm>
          <a:prstGeom prst="rect">
            <a:avLst/>
          </a:prstGeom>
          <a:noFill/>
          <a:ln w="9525">
            <a:noFill/>
            <a:miter lim="800000"/>
            <a:headEnd/>
            <a:tailEnd/>
          </a:ln>
          <a:effectLst/>
        </p:spPr>
        <p:txBody>
          <a:bodyPr wrap="square">
            <a:spAutoFit/>
          </a:bodyPr>
          <a:lstStyle/>
          <a:p>
            <a:pPr algn="l" defTabSz="4389438" eaLnBrk="0" hangingPunct="0">
              <a:lnSpc>
                <a:spcPct val="95000"/>
              </a:lnSpc>
            </a:pPr>
            <a:r>
              <a:rPr lang="sr-Latn-RS" sz="3600" dirty="0" smtClean="0">
                <a:latin typeface="Times New Roman" pitchFamily="18" charset="0"/>
              </a:rPr>
              <a:t>Sa oko 95% uspešnosti prepoznavanja karata, u potpunosti (broj + znak), može se reći da je implementirano rešenje zadovoljavajuće. Broj karata, koji nije fiksan i koji </a:t>
            </a:r>
            <a:r>
              <a:rPr lang="en-US" sz="3600" dirty="0" smtClean="0">
                <a:latin typeface="Times New Roman" pitchFamily="18" charset="0"/>
              </a:rPr>
              <a:t>je</a:t>
            </a:r>
            <a:r>
              <a:rPr lang="sr-Latn-RS" sz="3600" dirty="0" smtClean="0">
                <a:latin typeface="Times New Roman" pitchFamily="18" charset="0"/>
              </a:rPr>
              <a:t> takođe testira</a:t>
            </a:r>
            <a:r>
              <a:rPr lang="en-US" sz="3600" dirty="0" smtClean="0">
                <a:latin typeface="Times New Roman" pitchFamily="18" charset="0"/>
              </a:rPr>
              <a:t>n</a:t>
            </a:r>
            <a:r>
              <a:rPr lang="sr-Latn-RS" sz="3600" dirty="0" smtClean="0">
                <a:latin typeface="Times New Roman" pitchFamily="18" charset="0"/>
              </a:rPr>
              <a:t>, je prepoznat prilikom svakog testiranja. </a:t>
            </a:r>
            <a:endParaRPr lang="en-US" sz="3600" dirty="0">
              <a:latin typeface="Times New Roman" pitchFamily="18" charset="0"/>
            </a:endParaRPr>
          </a:p>
        </p:txBody>
      </p:sp>
      <p:sp>
        <p:nvSpPr>
          <p:cNvPr id="36" name="Text Box 9"/>
          <p:cNvSpPr txBox="1">
            <a:spLocks noChangeArrowheads="1"/>
          </p:cNvSpPr>
          <p:nvPr/>
        </p:nvSpPr>
        <p:spPr bwMode="auto">
          <a:xfrm>
            <a:off x="22250952" y="14928851"/>
            <a:ext cx="9779000" cy="3271665"/>
          </a:xfrm>
          <a:prstGeom prst="rect">
            <a:avLst/>
          </a:prstGeom>
          <a:noFill/>
          <a:ln w="9525">
            <a:noFill/>
            <a:miter lim="800000"/>
            <a:headEnd/>
            <a:tailEnd/>
          </a:ln>
          <a:effectLst/>
        </p:spPr>
        <p:txBody>
          <a:bodyPr wrap="square">
            <a:spAutoFit/>
          </a:bodyPr>
          <a:lstStyle/>
          <a:p>
            <a:pPr algn="just"/>
            <a:r>
              <a:rPr lang="en-US" sz="3600" dirty="0" smtClean="0">
                <a:latin typeface="Times New Roman" pitchFamily="18" charset="0"/>
                <a:cs typeface="Times New Roman" pitchFamily="18" charset="0"/>
              </a:rPr>
              <a:t>Na </a:t>
            </a:r>
            <a:r>
              <a:rPr lang="en-US" sz="3600" dirty="0" err="1" smtClean="0">
                <a:latin typeface="Times New Roman" pitchFamily="18" charset="0"/>
                <a:cs typeface="Times New Roman" pitchFamily="18" charset="0"/>
              </a:rPr>
              <a:t>osnovu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određenih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kontura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sledeći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korak</a:t>
            </a:r>
            <a:r>
              <a:rPr lang="en-US" sz="3600" dirty="0" smtClean="0">
                <a:latin typeface="Times New Roman" pitchFamily="18" charset="0"/>
                <a:cs typeface="Times New Roman" pitchFamily="18" charset="0"/>
              </a:rPr>
              <a:t> u </a:t>
            </a:r>
            <a:r>
              <a:rPr lang="en-US" sz="3600" dirty="0" err="1" smtClean="0">
                <a:latin typeface="Times New Roman" pitchFamily="18" charset="0"/>
                <a:cs typeface="Times New Roman" pitchFamily="18" charset="0"/>
              </a:rPr>
              <a:t>prepoznavanju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jeste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segmentacija</a:t>
            </a:r>
            <a:r>
              <a:rPr lang="en-US" sz="3600" dirty="0" smtClean="0">
                <a:latin typeface="Times New Roman" pitchFamily="18" charset="0"/>
                <a:cs typeface="Times New Roman" pitchFamily="18" charset="0"/>
              </a:rPr>
              <a:t> same </a:t>
            </a:r>
            <a:r>
              <a:rPr lang="en-US" sz="3600" dirty="0" err="1" smtClean="0">
                <a:latin typeface="Times New Roman" pitchFamily="18" charset="0"/>
                <a:cs typeface="Times New Roman" pitchFamily="18" charset="0"/>
              </a:rPr>
              <a:t>slike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odnosno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izdvajanje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svake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karte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slici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Slika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ispod</a:t>
            </a:r>
            <a:r>
              <a:rPr lang="sr-Latn-R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prikazuje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plave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pravougaonike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oko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karata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predjstavljaju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bitne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konture</a:t>
            </a:r>
            <a:r>
              <a:rPr lang="en-US" sz="3600" dirty="0" smtClean="0">
                <a:latin typeface="Times New Roman" pitchFamily="18" charset="0"/>
                <a:cs typeface="Times New Roman" pitchFamily="18" charset="0"/>
              </a:rPr>
              <a:t>. </a:t>
            </a:r>
          </a:p>
          <a:p>
            <a:pPr algn="l" defTabSz="4389438" eaLnBrk="0" hangingPunct="0">
              <a:lnSpc>
                <a:spcPct val="95000"/>
              </a:lnSpc>
            </a:pPr>
            <a:endParaRPr lang="en-US" sz="2800" dirty="0">
              <a:latin typeface="Times New Roman" pitchFamily="18" charset="0"/>
            </a:endParaRPr>
          </a:p>
        </p:txBody>
      </p:sp>
      <p:pic>
        <p:nvPicPr>
          <p:cNvPr id="37" name="Picture 36"/>
          <p:cNvPicPr/>
          <p:nvPr/>
        </p:nvPicPr>
        <p:blipFill>
          <a:blip r:embed="rId3" cstate="print"/>
          <a:stretch>
            <a:fillRect/>
          </a:stretch>
        </p:blipFill>
        <p:spPr>
          <a:xfrm>
            <a:off x="11644312" y="10194520"/>
            <a:ext cx="10015538" cy="6207530"/>
          </a:xfrm>
          <a:prstGeom prst="rect">
            <a:avLst/>
          </a:prstGeom>
        </p:spPr>
      </p:pic>
      <p:sp>
        <p:nvSpPr>
          <p:cNvPr id="39" name="Text Box 9"/>
          <p:cNvSpPr txBox="1">
            <a:spLocks noChangeArrowheads="1"/>
          </p:cNvSpPr>
          <p:nvPr/>
        </p:nvSpPr>
        <p:spPr bwMode="auto">
          <a:xfrm>
            <a:off x="11708848" y="16789539"/>
            <a:ext cx="9832561" cy="5078313"/>
          </a:xfrm>
          <a:prstGeom prst="rect">
            <a:avLst/>
          </a:prstGeom>
          <a:noFill/>
          <a:ln w="9525">
            <a:noFill/>
            <a:miter lim="800000"/>
            <a:headEnd/>
            <a:tailEnd/>
          </a:ln>
          <a:effectLst/>
        </p:spPr>
        <p:txBody>
          <a:bodyPr wrap="square">
            <a:spAutoFit/>
          </a:bodyPr>
          <a:lstStyle/>
          <a:p>
            <a:pPr algn="just"/>
            <a:r>
              <a:rPr lang="en-US" sz="3600" dirty="0" err="1" smtClean="0">
                <a:latin typeface="Times New Roman" pitchFamily="18" charset="0"/>
                <a:cs typeface="Times New Roman" pitchFamily="18" charset="0"/>
              </a:rPr>
              <a:t>Sledeći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korak</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prepoznavanja</a:t>
            </a:r>
            <a:r>
              <a:rPr lang="en-US" sz="3600" dirty="0" smtClean="0">
                <a:latin typeface="Times New Roman" pitchFamily="18" charset="0"/>
                <a:cs typeface="Times New Roman" pitchFamily="18" charset="0"/>
              </a:rPr>
              <a:t> se </a:t>
            </a:r>
            <a:r>
              <a:rPr lang="en-US" sz="3600" dirty="0" err="1" smtClean="0">
                <a:latin typeface="Times New Roman" pitchFamily="18" charset="0"/>
                <a:cs typeface="Times New Roman" pitchFamily="18" charset="0"/>
              </a:rPr>
              <a:t>sastoji</a:t>
            </a: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u</a:t>
            </a:r>
            <a:r>
              <a:rPr lang="sr-Latn-R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obr</a:t>
            </a:r>
            <a:r>
              <a:rPr lang="sr-Latn-RS" sz="3600" dirty="0" smtClean="0">
                <a:latin typeface="Times New Roman" pitchFamily="18" charset="0"/>
                <a:cs typeface="Times New Roman" pitchFamily="18" charset="0"/>
              </a:rPr>
              <a:t>ađivanju </a:t>
            </a:r>
            <a:r>
              <a:rPr lang="sr-Latn-RS" sz="3600" dirty="0" smtClean="0">
                <a:latin typeface="Times New Roman" pitchFamily="18" charset="0"/>
                <a:cs typeface="Times New Roman" pitchFamily="18" charset="0"/>
              </a:rPr>
              <a:t>slike </a:t>
            </a:r>
            <a:r>
              <a:rPr lang="sr-Latn-RS" sz="3600" dirty="0" smtClean="0">
                <a:latin typeface="Times New Roman" pitchFamily="18" charset="0"/>
                <a:cs typeface="Times New Roman" pitchFamily="18" charset="0"/>
              </a:rPr>
              <a:t>prevođenjem njene boje u nijanse sive kako bi </a:t>
            </a:r>
            <a:r>
              <a:rPr lang="sr-Latn-RS" sz="3600" dirty="0" smtClean="0">
                <a:latin typeface="Times New Roman" pitchFamily="18" charset="0"/>
                <a:cs typeface="Times New Roman" pitchFamily="18" charset="0"/>
              </a:rPr>
              <a:t>se </a:t>
            </a:r>
            <a:r>
              <a:rPr lang="sr-Latn-RS" sz="3600" dirty="0" smtClean="0">
                <a:latin typeface="Times New Roman" pitchFamily="18" charset="0"/>
                <a:cs typeface="Times New Roman" pitchFamily="18" charset="0"/>
              </a:rPr>
              <a:t>iz takve izvukli regioni i konture. Uz pomoć </a:t>
            </a:r>
            <a:r>
              <a:rPr lang="sr-Latn-RS" sz="3600" dirty="0" smtClean="0">
                <a:latin typeface="Times New Roman" pitchFamily="18" charset="0"/>
                <a:cs typeface="Times New Roman" pitchFamily="18" charset="0"/>
              </a:rPr>
              <a:t>regiona se </a:t>
            </a:r>
            <a:r>
              <a:rPr lang="sr-Latn-RS" sz="3600" dirty="0" smtClean="0">
                <a:latin typeface="Times New Roman" pitchFamily="18" charset="0"/>
                <a:cs typeface="Times New Roman" pitchFamily="18" charset="0"/>
              </a:rPr>
              <a:t>utvrđuje broj karata na slici, dok sa druge </a:t>
            </a:r>
            <a:r>
              <a:rPr lang="sr-Latn-RS" sz="3600" dirty="0" smtClean="0">
                <a:latin typeface="Times New Roman" pitchFamily="18" charset="0"/>
                <a:cs typeface="Times New Roman" pitchFamily="18" charset="0"/>
              </a:rPr>
              <a:t>strane, konture </a:t>
            </a:r>
            <a:r>
              <a:rPr lang="sr-Latn-RS" sz="3600" dirty="0" smtClean="0">
                <a:latin typeface="Times New Roman" pitchFamily="18" charset="0"/>
                <a:cs typeface="Times New Roman" pitchFamily="18" charset="0"/>
              </a:rPr>
              <a:t>služe za određivanje pozicija karata na slici. </a:t>
            </a:r>
            <a:r>
              <a:rPr lang="sr-Latn-RS" sz="3600" dirty="0" smtClean="0">
                <a:latin typeface="Times New Roman" pitchFamily="18" charset="0"/>
                <a:cs typeface="Times New Roman" pitchFamily="18" charset="0"/>
              </a:rPr>
              <a:t>Sam </a:t>
            </a:r>
            <a:r>
              <a:rPr lang="sr-Latn-RS" sz="3600" dirty="0" smtClean="0">
                <a:latin typeface="Times New Roman" pitchFamily="18" charset="0"/>
                <a:cs typeface="Times New Roman" pitchFamily="18" charset="0"/>
              </a:rPr>
              <a:t>broj karata nam je bitan za određivanje da li </a:t>
            </a:r>
            <a:r>
              <a:rPr lang="sr-Latn-RS" sz="3600" dirty="0" smtClean="0">
                <a:latin typeface="Times New Roman" pitchFamily="18" charset="0"/>
                <a:cs typeface="Times New Roman" pitchFamily="18" charset="0"/>
              </a:rPr>
              <a:t>se radi o </a:t>
            </a:r>
            <a:r>
              <a:rPr lang="sr-Latn-RS" sz="3600" dirty="0" smtClean="0">
                <a:latin typeface="Times New Roman" pitchFamily="18" charset="0"/>
                <a:cs typeface="Times New Roman" pitchFamily="18" charset="0"/>
              </a:rPr>
              <a:t>kartama na talonu ili u ruci. Na talonu se </a:t>
            </a:r>
            <a:r>
              <a:rPr lang="sr-Latn-RS" sz="3600" dirty="0" smtClean="0">
                <a:latin typeface="Times New Roman" pitchFamily="18" charset="0"/>
                <a:cs typeface="Times New Roman" pitchFamily="18" charset="0"/>
              </a:rPr>
              <a:t>vrši slikanje </a:t>
            </a:r>
            <a:r>
              <a:rPr lang="sr-Latn-RS" sz="3600" dirty="0" smtClean="0">
                <a:latin typeface="Times New Roman" pitchFamily="18" charset="0"/>
                <a:cs typeface="Times New Roman" pitchFamily="18" charset="0"/>
              </a:rPr>
              <a:t>jedne, </a:t>
            </a:r>
            <a:r>
              <a:rPr lang="sr-Latn-RS" sz="3600" dirty="0" smtClean="0">
                <a:latin typeface="Times New Roman" pitchFamily="18" charset="0"/>
                <a:cs typeface="Times New Roman" pitchFamily="18" charset="0"/>
              </a:rPr>
              <a:t>dok </a:t>
            </a:r>
            <a:r>
              <a:rPr lang="sr-Latn-RS" sz="3600" dirty="0" smtClean="0">
                <a:latin typeface="Times New Roman" pitchFamily="18" charset="0"/>
                <a:cs typeface="Times New Roman" pitchFamily="18" charset="0"/>
              </a:rPr>
              <a:t>u ruci četiri karte.</a:t>
            </a:r>
            <a:endParaRPr lang="en-US" sz="2800" dirty="0">
              <a:latin typeface="Times New Roman" pitchFamily="18" charset="0"/>
              <a:cs typeface="Times New Roman" pitchFamily="18" charset="0"/>
            </a:endParaRPr>
          </a:p>
        </p:txBody>
      </p:sp>
      <p:pic>
        <p:nvPicPr>
          <p:cNvPr id="40" name="Picture 39"/>
          <p:cNvPicPr/>
          <p:nvPr/>
        </p:nvPicPr>
        <p:blipFill>
          <a:blip r:embed="rId4" cstate="print"/>
          <a:stretch>
            <a:fillRect/>
          </a:stretch>
        </p:blipFill>
        <p:spPr>
          <a:xfrm>
            <a:off x="11789912" y="22178961"/>
            <a:ext cx="10155688" cy="7167563"/>
          </a:xfrm>
          <a:prstGeom prst="rect">
            <a:avLst/>
          </a:prstGeom>
        </p:spPr>
      </p:pic>
      <p:sp>
        <p:nvSpPr>
          <p:cNvPr id="41" name="Text Box 9"/>
          <p:cNvSpPr txBox="1">
            <a:spLocks noChangeArrowheads="1"/>
          </p:cNvSpPr>
          <p:nvPr/>
        </p:nvSpPr>
        <p:spPr bwMode="auto">
          <a:xfrm>
            <a:off x="11775523" y="29429214"/>
            <a:ext cx="9832561" cy="1754326"/>
          </a:xfrm>
          <a:prstGeom prst="rect">
            <a:avLst/>
          </a:prstGeom>
          <a:noFill/>
          <a:ln w="9525">
            <a:noFill/>
            <a:miter lim="800000"/>
            <a:headEnd/>
            <a:tailEnd/>
          </a:ln>
          <a:effectLst/>
        </p:spPr>
        <p:txBody>
          <a:bodyPr wrap="square">
            <a:spAutoFit/>
          </a:bodyPr>
          <a:lstStyle/>
          <a:p>
            <a:pPr algn="just"/>
            <a:r>
              <a:rPr lang="en-US" sz="3600" dirty="0" err="1" smtClean="0">
                <a:latin typeface="Times New Roman" pitchFamily="18" charset="0"/>
                <a:cs typeface="Times New Roman" pitchFamily="18" charset="0"/>
              </a:rPr>
              <a:t>Samo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prevođenje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boje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slike</a:t>
            </a:r>
            <a:r>
              <a:rPr lang="en-US" sz="3600" dirty="0" smtClean="0">
                <a:latin typeface="Times New Roman" pitchFamily="18" charset="0"/>
                <a:cs typeface="Times New Roman" pitchFamily="18" charset="0"/>
              </a:rPr>
              <a:t> u </a:t>
            </a:r>
            <a:r>
              <a:rPr lang="en-US" sz="3600" dirty="0" err="1" smtClean="0">
                <a:latin typeface="Times New Roman" pitchFamily="18" charset="0"/>
                <a:cs typeface="Times New Roman" pitchFamily="18" charset="0"/>
              </a:rPr>
              <a:t>nijanse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sive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nije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dovoljno</a:t>
            </a:r>
            <a:r>
              <a:rPr lang="sr-Latn-R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tako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da</a:t>
            </a:r>
            <a:r>
              <a:rPr lang="en-US" sz="3600" dirty="0" smtClean="0">
                <a:latin typeface="Times New Roman" pitchFamily="18" charset="0"/>
                <a:cs typeface="Times New Roman" pitchFamily="18" charset="0"/>
              </a:rPr>
              <a:t> se </a:t>
            </a:r>
            <a:r>
              <a:rPr lang="en-US" sz="3600" dirty="0" err="1" smtClean="0">
                <a:latin typeface="Times New Roman" pitchFamily="18" charset="0"/>
                <a:cs typeface="Times New Roman" pitchFamily="18" charset="0"/>
              </a:rPr>
              <a:t>primenjuje</a:t>
            </a:r>
            <a:r>
              <a:rPr lang="en-US" sz="3600" dirty="0" smtClean="0">
                <a:latin typeface="Times New Roman" pitchFamily="18" charset="0"/>
                <a:cs typeface="Times New Roman" pitchFamily="18" charset="0"/>
              </a:rPr>
              <a:t> threshold </a:t>
            </a:r>
            <a:r>
              <a:rPr lang="en-US" sz="3600" dirty="0" err="1" smtClean="0">
                <a:latin typeface="Times New Roman" pitchFamily="18" charset="0"/>
                <a:cs typeface="Times New Roman" pitchFamily="18" charset="0"/>
              </a:rPr>
              <a:t>za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što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preciznije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procenjivanje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vrednosti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karata</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pic>
        <p:nvPicPr>
          <p:cNvPr id="42" name="Picture 41"/>
          <p:cNvPicPr/>
          <p:nvPr/>
        </p:nvPicPr>
        <p:blipFill>
          <a:blip r:embed="rId5" cstate="print"/>
          <a:stretch>
            <a:fillRect/>
          </a:stretch>
        </p:blipFill>
        <p:spPr>
          <a:xfrm>
            <a:off x="22288500" y="8076948"/>
            <a:ext cx="9572625" cy="6382002"/>
          </a:xfrm>
          <a:prstGeom prst="rect">
            <a:avLst/>
          </a:prstGeom>
        </p:spPr>
      </p:pic>
      <p:pic>
        <p:nvPicPr>
          <p:cNvPr id="43" name="Picture 42"/>
          <p:cNvPicPr/>
          <p:nvPr/>
        </p:nvPicPr>
        <p:blipFill>
          <a:blip r:embed="rId6" cstate="print"/>
          <a:stretch>
            <a:fillRect/>
          </a:stretch>
        </p:blipFill>
        <p:spPr>
          <a:xfrm>
            <a:off x="22271178" y="18688050"/>
            <a:ext cx="9761397" cy="7600950"/>
          </a:xfrm>
          <a:prstGeom prst="rect">
            <a:avLst/>
          </a:prstGeom>
        </p:spPr>
      </p:pic>
      <p:pic>
        <p:nvPicPr>
          <p:cNvPr id="44" name="Picture 43"/>
          <p:cNvPicPr/>
          <p:nvPr/>
        </p:nvPicPr>
        <p:blipFill>
          <a:blip r:embed="rId7" cstate="print"/>
          <a:stretch>
            <a:fillRect/>
          </a:stretch>
        </p:blipFill>
        <p:spPr>
          <a:xfrm>
            <a:off x="33213674" y="9372600"/>
            <a:ext cx="9534525" cy="7772400"/>
          </a:xfrm>
          <a:prstGeom prst="rect">
            <a:avLst/>
          </a:prstGeom>
        </p:spPr>
      </p:pic>
      <p:sp>
        <p:nvSpPr>
          <p:cNvPr id="45" name="Text Box 9"/>
          <p:cNvSpPr txBox="1">
            <a:spLocks noChangeArrowheads="1"/>
          </p:cNvSpPr>
          <p:nvPr/>
        </p:nvSpPr>
        <p:spPr bwMode="auto">
          <a:xfrm>
            <a:off x="22174752" y="26854151"/>
            <a:ext cx="9779000" cy="4524315"/>
          </a:xfrm>
          <a:prstGeom prst="rect">
            <a:avLst/>
          </a:prstGeom>
          <a:noFill/>
          <a:ln w="9525">
            <a:noFill/>
            <a:miter lim="800000"/>
            <a:headEnd/>
            <a:tailEnd/>
          </a:ln>
          <a:effectLst/>
        </p:spPr>
        <p:txBody>
          <a:bodyPr wrap="square">
            <a:spAutoFit/>
          </a:bodyPr>
          <a:lstStyle/>
          <a:p>
            <a:pPr algn="just"/>
            <a:r>
              <a:rPr lang="en-US" sz="3600" dirty="0" err="1" smtClean="0">
                <a:latin typeface="Times New Roman" pitchFamily="18" charset="0"/>
                <a:cs typeface="Times New Roman" pitchFamily="18" charset="0"/>
              </a:rPr>
              <a:t>Nakon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isecanja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originalne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slike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svaka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karta</a:t>
            </a:r>
            <a:r>
              <a:rPr lang="sr-Latn-R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prolazi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kroz</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proces</a:t>
            </a:r>
            <a:r>
              <a:rPr lang="en-US" sz="3600" dirty="0" smtClean="0">
                <a:latin typeface="Times New Roman" pitchFamily="18" charset="0"/>
                <a:cs typeface="Times New Roman" pitchFamily="18" charset="0"/>
              </a:rPr>
              <a:t> u </a:t>
            </a:r>
            <a:r>
              <a:rPr lang="en-US" sz="3600" dirty="0" err="1" smtClean="0">
                <a:latin typeface="Times New Roman" pitchFamily="18" charset="0"/>
                <a:cs typeface="Times New Roman" pitchFamily="18" charset="0"/>
              </a:rPr>
              <a:t>kome</a:t>
            </a:r>
            <a:r>
              <a:rPr lang="en-US" sz="3600" dirty="0" smtClean="0">
                <a:latin typeface="Times New Roman" pitchFamily="18" charset="0"/>
                <a:cs typeface="Times New Roman" pitchFamily="18" charset="0"/>
              </a:rPr>
              <a:t> se </a:t>
            </a:r>
            <a:r>
              <a:rPr lang="en-US" sz="3600" dirty="0" err="1" smtClean="0">
                <a:latin typeface="Times New Roman" pitchFamily="18" charset="0"/>
                <a:cs typeface="Times New Roman" pitchFamily="18" charset="0"/>
              </a:rPr>
              <a:t>vrši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poređenje</a:t>
            </a:r>
            <a:r>
              <a:rPr lang="sr-Latn-R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izgleda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karte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kartama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iz</a:t>
            </a:r>
            <a:r>
              <a:rPr lang="en-US" sz="3600" dirty="0" smtClean="0">
                <a:latin typeface="Times New Roman" pitchFamily="18" charset="0"/>
                <a:cs typeface="Times New Roman" pitchFamily="18" charset="0"/>
              </a:rPr>
              <a:t> dataset-a, </a:t>
            </a:r>
            <a:r>
              <a:rPr lang="en-US" sz="3600" dirty="0" err="1" smtClean="0">
                <a:latin typeface="Times New Roman" pitchFamily="18" charset="0"/>
                <a:cs typeface="Times New Roman" pitchFamily="18" charset="0"/>
              </a:rPr>
              <a:t>ali</a:t>
            </a:r>
            <a:r>
              <a:rPr lang="en-US" sz="3600" dirty="0" smtClean="0">
                <a:latin typeface="Times New Roman" pitchFamily="18" charset="0"/>
                <a:cs typeface="Times New Roman" pitchFamily="18" charset="0"/>
              </a:rPr>
              <a:t> pre toga, </a:t>
            </a:r>
            <a:r>
              <a:rPr lang="en-US" sz="3600" dirty="0" err="1" smtClean="0">
                <a:latin typeface="Times New Roman" pitchFamily="18" charset="0"/>
                <a:cs typeface="Times New Roman" pitchFamily="18" charset="0"/>
              </a:rPr>
              <a:t>svaka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karta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predstavlja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sliku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za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sebe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kojoj</a:t>
            </a:r>
            <a:r>
              <a:rPr lang="en-US" sz="3600" dirty="0" smtClean="0">
                <a:latin typeface="Times New Roman" pitchFamily="18" charset="0"/>
                <a:cs typeface="Times New Roman" pitchFamily="18" charset="0"/>
              </a:rPr>
              <a:t> se </a:t>
            </a:r>
            <a:r>
              <a:rPr lang="sr-Latn-R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ponavlja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postupak</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obrade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slike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odnosno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pretvaranje</a:t>
            </a:r>
            <a:r>
              <a:rPr lang="sr-Latn-R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boje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slike</a:t>
            </a:r>
            <a:r>
              <a:rPr lang="en-US" sz="3600" dirty="0" smtClean="0">
                <a:latin typeface="Times New Roman" pitchFamily="18" charset="0"/>
                <a:cs typeface="Times New Roman" pitchFamily="18" charset="0"/>
              </a:rPr>
              <a:t> u </a:t>
            </a:r>
            <a:r>
              <a:rPr lang="en-US" sz="3600" dirty="0" err="1" smtClean="0">
                <a:latin typeface="Times New Roman" pitchFamily="18" charset="0"/>
                <a:cs typeface="Times New Roman" pitchFamily="18" charset="0"/>
              </a:rPr>
              <a:t>nijanse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sive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zatim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primenjivanje</a:t>
            </a:r>
            <a:r>
              <a:rPr lang="sr-Latn-R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odre</a:t>
            </a:r>
            <a:r>
              <a:rPr lang="sr-Latn-RS" sz="3600" dirty="0" smtClean="0">
                <a:latin typeface="Times New Roman" pitchFamily="18" charset="0"/>
                <a:cs typeface="Times New Roman" pitchFamily="18" charset="0"/>
              </a:rPr>
              <a:t>đenog tresholda </a:t>
            </a:r>
            <a:r>
              <a:rPr lang="sr-Latn-RS" sz="3600" dirty="0" smtClean="0">
                <a:latin typeface="Times New Roman" pitchFamily="18" charset="0"/>
                <a:cs typeface="Times New Roman" pitchFamily="18" charset="0"/>
              </a:rPr>
              <a:t>za pripremu karte za što preciznije </a:t>
            </a:r>
            <a:r>
              <a:rPr lang="sr-Latn-RS" sz="3600" dirty="0" smtClean="0">
                <a:latin typeface="Times New Roman" pitchFamily="18" charset="0"/>
                <a:cs typeface="Times New Roman" pitchFamily="18" charset="0"/>
              </a:rPr>
              <a:t>poređenje </a:t>
            </a:r>
            <a:r>
              <a:rPr lang="sr-Latn-RS" sz="3600" dirty="0" smtClean="0">
                <a:latin typeface="Times New Roman" pitchFamily="18" charset="0"/>
                <a:cs typeface="Times New Roman" pitchFamily="18" charset="0"/>
              </a:rPr>
              <a:t>sa kartama iz dataset-a</a:t>
            </a:r>
            <a:r>
              <a:rPr lang="en-US" sz="3600" dirty="0" smtClean="0">
                <a:latin typeface="Times New Roman" pitchFamily="18" charset="0"/>
                <a:cs typeface="Times New Roman" pitchFamily="18" charset="0"/>
              </a:rPr>
              <a:t>. </a:t>
            </a:r>
          </a:p>
        </p:txBody>
      </p:sp>
      <p:sp>
        <p:nvSpPr>
          <p:cNvPr id="46" name="Text Box 9"/>
          <p:cNvSpPr txBox="1">
            <a:spLocks noChangeArrowheads="1"/>
          </p:cNvSpPr>
          <p:nvPr/>
        </p:nvSpPr>
        <p:spPr bwMode="auto">
          <a:xfrm>
            <a:off x="33185652" y="6718301"/>
            <a:ext cx="9779000" cy="2308324"/>
          </a:xfrm>
          <a:prstGeom prst="rect">
            <a:avLst/>
          </a:prstGeom>
          <a:noFill/>
          <a:ln w="9525">
            <a:noFill/>
            <a:miter lim="800000"/>
            <a:headEnd/>
            <a:tailEnd/>
          </a:ln>
          <a:effectLst/>
        </p:spPr>
        <p:txBody>
          <a:bodyPr wrap="square">
            <a:spAutoFit/>
          </a:bodyPr>
          <a:lstStyle/>
          <a:p>
            <a:pPr algn="just"/>
            <a:r>
              <a:rPr lang="en-US" sz="3600" dirty="0" smtClean="0">
                <a:latin typeface="Times New Roman" pitchFamily="18" charset="0"/>
                <a:cs typeface="Times New Roman" pitchFamily="18" charset="0"/>
              </a:rPr>
              <a:t>Karta </a:t>
            </a:r>
            <a:r>
              <a:rPr lang="en-US" sz="3600" dirty="0" err="1" smtClean="0">
                <a:latin typeface="Times New Roman" pitchFamily="18" charset="0"/>
                <a:cs typeface="Times New Roman" pitchFamily="18" charset="0"/>
              </a:rPr>
              <a:t>potom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dobija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vrednost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znak</a:t>
            </a:r>
            <a:r>
              <a:rPr lang="en-US" sz="3600" dirty="0" smtClean="0">
                <a:latin typeface="Times New Roman" pitchFamily="18" charset="0"/>
                <a:cs typeface="Times New Roman" pitchFamily="18" charset="0"/>
              </a:rPr>
              <a:t> one </a:t>
            </a:r>
            <a:r>
              <a:rPr lang="en-US" sz="3600" dirty="0" err="1" smtClean="0">
                <a:latin typeface="Times New Roman" pitchFamily="18" charset="0"/>
                <a:cs typeface="Times New Roman" pitchFamily="18" charset="0"/>
              </a:rPr>
              <a:t>karte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iz</a:t>
            </a:r>
            <a:r>
              <a:rPr lang="en-US" sz="3600" dirty="0" smtClean="0">
                <a:latin typeface="Times New Roman" pitchFamily="18" charset="0"/>
                <a:cs typeface="Times New Roman" pitchFamily="18" charset="0"/>
              </a:rPr>
              <a:t> dataset-a </a:t>
            </a:r>
            <a:r>
              <a:rPr lang="en-US" sz="3600" dirty="0" err="1" smtClean="0">
                <a:latin typeface="Times New Roman" pitchFamily="18" charset="0"/>
                <a:cs typeface="Times New Roman" pitchFamily="18" charset="0"/>
              </a:rPr>
              <a:t>sa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kojom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ima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najveće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podudaranje</a:t>
            </a: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Na </a:t>
            </a:r>
            <a:r>
              <a:rPr lang="en-US" sz="3600" dirty="0" err="1" smtClean="0">
                <a:latin typeface="Times New Roman" pitchFamily="18" charset="0"/>
                <a:cs typeface="Times New Roman" pitchFamily="18" charset="0"/>
              </a:rPr>
              <a:t>slici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ispod</a:t>
            </a:r>
            <a:r>
              <a:rPr lang="en-US" sz="3600" dirty="0" smtClean="0">
                <a:latin typeface="Times New Roman" pitchFamily="18" charset="0"/>
                <a:cs typeface="Times New Roman" pitchFamily="18" charset="0"/>
              </a:rPr>
              <a:t> se </a:t>
            </a:r>
            <a:r>
              <a:rPr lang="en-US" sz="3600" dirty="0" err="1" smtClean="0">
                <a:latin typeface="Times New Roman" pitchFamily="18" charset="0"/>
                <a:cs typeface="Times New Roman" pitchFamily="18" charset="0"/>
              </a:rPr>
              <a:t>mogu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videti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isečene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karte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originalne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slike</a:t>
            </a:r>
            <a:r>
              <a:rPr lang="en-US" sz="3600" dirty="0" smtClean="0">
                <a:latin typeface="Times New Roman" pitchFamily="18" charset="0"/>
                <a:cs typeface="Times New Roman" pitchFamily="18" charset="0"/>
              </a:rPr>
              <a:t>.</a:t>
            </a:r>
            <a:endParaRPr lang="en-US" sz="3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637</Words>
  <Application>Microsoft Office PowerPoint</Application>
  <PresentationFormat>Custom</PresentationFormat>
  <Paragraphs>17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MegaPrint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Shulda;www.postersession.com</dc:creator>
  <cp:keywords>www.postersession.com</cp:keywords>
  <dc:description>©MegaPrint Inc. 2009-2015</dc:description>
  <cp:lastModifiedBy>Aca</cp:lastModifiedBy>
  <cp:revision>95</cp:revision>
  <cp:lastPrinted>2011-03-08T18:07:35Z</cp:lastPrinted>
  <dcterms:created xsi:type="dcterms:W3CDTF">2008-12-04T00:20:37Z</dcterms:created>
  <dcterms:modified xsi:type="dcterms:W3CDTF">2017-02-20T01:27:54Z</dcterms:modified>
  <cp:category>Research Poster</cp:category>
</cp:coreProperties>
</file>