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ADAB4E-96A0-428D-A0B5-D7D58DF7688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0AEAAF-6B97-4EF6-A679-AA2D2C36CC47}">
      <dgm:prSet/>
      <dgm:spPr/>
      <dgm:t>
        <a:bodyPr/>
        <a:lstStyle/>
        <a:p>
          <a:r>
            <a:rPr lang="en-US" dirty="0" smtClean="0"/>
            <a:t>FEATURE SET 1</a:t>
          </a:r>
          <a:endParaRPr lang="en-US" dirty="0"/>
        </a:p>
      </dgm:t>
    </dgm:pt>
    <dgm:pt modelId="{596CD584-D2C0-4EAF-81F8-1D5547789C93}" type="parTrans" cxnId="{63085F57-BC86-412E-8A2F-162D8F5707EB}">
      <dgm:prSet/>
      <dgm:spPr/>
      <dgm:t>
        <a:bodyPr/>
        <a:lstStyle/>
        <a:p>
          <a:endParaRPr lang="en-US"/>
        </a:p>
      </dgm:t>
    </dgm:pt>
    <dgm:pt modelId="{A0473F92-E7CF-400A-839D-53F4D4D910EA}" type="sibTrans" cxnId="{63085F57-BC86-412E-8A2F-162D8F5707EB}">
      <dgm:prSet/>
      <dgm:spPr/>
      <dgm:t>
        <a:bodyPr/>
        <a:lstStyle/>
        <a:p>
          <a:endParaRPr lang="en-US"/>
        </a:p>
      </dgm:t>
    </dgm:pt>
    <dgm:pt modelId="{7429138E-66C2-4297-9C71-41588299D3A9}">
      <dgm:prSet/>
      <dgm:spPr/>
      <dgm:t>
        <a:bodyPr/>
        <a:lstStyle/>
        <a:p>
          <a:r>
            <a:rPr lang="en-US" dirty="0"/>
            <a:t>Field Goal Percentage (</a:t>
          </a:r>
          <a:r>
            <a:rPr lang="en-US" dirty="0" err="1"/>
            <a:t>FGPer</a:t>
          </a:r>
          <a:r>
            <a:rPr lang="en-US" dirty="0"/>
            <a:t>),  # of 3 pointers (3PT), # of Steals (STL) &amp; # of Rebounds (TRB) = 1.47</a:t>
          </a:r>
        </a:p>
      </dgm:t>
    </dgm:pt>
    <dgm:pt modelId="{3898626B-6C6E-4E3D-9FEB-E8BBA4E4EE6F}" type="parTrans" cxnId="{B53E150F-62C3-486A-805A-EFB2F0CFA79A}">
      <dgm:prSet/>
      <dgm:spPr/>
      <dgm:t>
        <a:bodyPr/>
        <a:lstStyle/>
        <a:p>
          <a:endParaRPr lang="en-US"/>
        </a:p>
      </dgm:t>
    </dgm:pt>
    <dgm:pt modelId="{FB61617A-CA5F-40B7-97AC-908780F45576}" type="sibTrans" cxnId="{B53E150F-62C3-486A-805A-EFB2F0CFA79A}">
      <dgm:prSet/>
      <dgm:spPr/>
      <dgm:t>
        <a:bodyPr/>
        <a:lstStyle/>
        <a:p>
          <a:endParaRPr lang="en-US"/>
        </a:p>
      </dgm:t>
    </dgm:pt>
    <dgm:pt modelId="{85883A59-8D2B-4DFE-B8C2-41B2FCF1655C}">
      <dgm:prSet/>
      <dgm:spPr/>
      <dgm:t>
        <a:bodyPr/>
        <a:lstStyle/>
        <a:p>
          <a:r>
            <a:rPr lang="en-US" dirty="0" smtClean="0"/>
            <a:t>FEATURE SET 2</a:t>
          </a:r>
          <a:endParaRPr lang="en-US" dirty="0"/>
        </a:p>
      </dgm:t>
    </dgm:pt>
    <dgm:pt modelId="{F072D256-3F3A-4E20-B05B-761BAAE44648}" type="parTrans" cxnId="{C762936F-033F-430E-A6F2-6CDCDC1A3F19}">
      <dgm:prSet/>
      <dgm:spPr/>
      <dgm:t>
        <a:bodyPr/>
        <a:lstStyle/>
        <a:p>
          <a:endParaRPr lang="en-US"/>
        </a:p>
      </dgm:t>
    </dgm:pt>
    <dgm:pt modelId="{150C50BF-CFC6-4E94-A96E-2F6B8AEE580F}" type="sibTrans" cxnId="{C762936F-033F-430E-A6F2-6CDCDC1A3F19}">
      <dgm:prSet/>
      <dgm:spPr/>
      <dgm:t>
        <a:bodyPr/>
        <a:lstStyle/>
        <a:p>
          <a:endParaRPr lang="en-US"/>
        </a:p>
      </dgm:t>
    </dgm:pt>
    <dgm:pt modelId="{68752D29-D29A-46A4-84D8-04D2EB69ECA9}">
      <dgm:prSet/>
      <dgm:spPr/>
      <dgm:t>
        <a:bodyPr/>
        <a:lstStyle/>
        <a:p>
          <a:r>
            <a:rPr lang="en-US"/>
            <a:t>Field Goal Percentage (FGPer), # of Steals (STL) &amp; # of Rebounds (TRB) = 1.58</a:t>
          </a:r>
        </a:p>
      </dgm:t>
    </dgm:pt>
    <dgm:pt modelId="{9B2A2466-E397-42AF-9D33-9BCD9A5F2798}" type="parTrans" cxnId="{A28B6500-3E85-46DE-997C-1FECECA1C4C4}">
      <dgm:prSet/>
      <dgm:spPr/>
      <dgm:t>
        <a:bodyPr/>
        <a:lstStyle/>
        <a:p>
          <a:endParaRPr lang="en-US"/>
        </a:p>
      </dgm:t>
    </dgm:pt>
    <dgm:pt modelId="{10119F40-26AA-4151-8249-4BB9FFA70DBE}" type="sibTrans" cxnId="{A28B6500-3E85-46DE-997C-1FECECA1C4C4}">
      <dgm:prSet/>
      <dgm:spPr/>
      <dgm:t>
        <a:bodyPr/>
        <a:lstStyle/>
        <a:p>
          <a:endParaRPr lang="en-US"/>
        </a:p>
      </dgm:t>
    </dgm:pt>
    <dgm:pt modelId="{BA238AB4-B3E6-4DE4-8FA1-2B2646B74153}">
      <dgm:prSet/>
      <dgm:spPr/>
      <dgm:t>
        <a:bodyPr/>
        <a:lstStyle/>
        <a:p>
          <a:r>
            <a:rPr lang="en-US" dirty="0" smtClean="0"/>
            <a:t>FEATURE SET 3</a:t>
          </a:r>
          <a:endParaRPr lang="en-US" dirty="0"/>
        </a:p>
      </dgm:t>
    </dgm:pt>
    <dgm:pt modelId="{EB145C92-83B2-4817-A9D2-9C0756DFC7C6}" type="parTrans" cxnId="{A2F36041-D423-4D94-97E5-77A11E4FDE79}">
      <dgm:prSet/>
      <dgm:spPr/>
      <dgm:t>
        <a:bodyPr/>
        <a:lstStyle/>
        <a:p>
          <a:endParaRPr lang="en-US"/>
        </a:p>
      </dgm:t>
    </dgm:pt>
    <dgm:pt modelId="{50E234C2-4318-44EF-BD61-582F19ABECB2}" type="sibTrans" cxnId="{A2F36041-D423-4D94-97E5-77A11E4FDE79}">
      <dgm:prSet/>
      <dgm:spPr/>
      <dgm:t>
        <a:bodyPr/>
        <a:lstStyle/>
        <a:p>
          <a:endParaRPr lang="en-US"/>
        </a:p>
      </dgm:t>
    </dgm:pt>
    <dgm:pt modelId="{187082EC-60AA-4F3D-A80A-490A50510AB8}">
      <dgm:prSet/>
      <dgm:spPr/>
      <dgm:t>
        <a:bodyPr/>
        <a:lstStyle/>
        <a:p>
          <a:r>
            <a:rPr lang="en-US"/>
            <a:t>Field Goal Percentage (FGPer),  # of 3 pointers (3PT), &amp; # of Rebounds (TRB) = 1.50</a:t>
          </a:r>
        </a:p>
      </dgm:t>
    </dgm:pt>
    <dgm:pt modelId="{6A117869-74BE-48F7-B01C-B6CC36B3305E}" type="parTrans" cxnId="{7FED9684-26DE-4886-82BB-0009E6D17500}">
      <dgm:prSet/>
      <dgm:spPr/>
      <dgm:t>
        <a:bodyPr/>
        <a:lstStyle/>
        <a:p>
          <a:endParaRPr lang="en-US"/>
        </a:p>
      </dgm:t>
    </dgm:pt>
    <dgm:pt modelId="{6536190A-FF78-4197-8A81-8B2BD8D0B8E8}" type="sibTrans" cxnId="{7FED9684-26DE-4886-82BB-0009E6D17500}">
      <dgm:prSet/>
      <dgm:spPr/>
      <dgm:t>
        <a:bodyPr/>
        <a:lstStyle/>
        <a:p>
          <a:endParaRPr lang="en-US"/>
        </a:p>
      </dgm:t>
    </dgm:pt>
    <dgm:pt modelId="{B69288A9-EF25-9A44-927A-7A991175B501}" type="pres">
      <dgm:prSet presAssocID="{62ADAB4E-96A0-428D-A0B5-D7D58DF768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F5794C-DC31-614B-BE4E-91FF38F9602C}" type="pres">
      <dgm:prSet presAssocID="{A70AEAAF-6B97-4EF6-A679-AA2D2C36CC47}" presName="linNode" presStyleCnt="0"/>
      <dgm:spPr/>
    </dgm:pt>
    <dgm:pt modelId="{A6E3261A-439C-4C43-86AA-6DE5309C7A16}" type="pres">
      <dgm:prSet presAssocID="{A70AEAAF-6B97-4EF6-A679-AA2D2C36CC47}" presName="parentText" presStyleLbl="solidFgAcc1" presStyleIdx="0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42AF79CA-B10C-5942-95BB-E1780CAC70A8}" type="pres">
      <dgm:prSet presAssocID="{A70AEAAF-6B97-4EF6-A679-AA2D2C36CC47}" presName="descendantText" presStyleLbl="alignNode1" presStyleIdx="0" presStyleCnt="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043307D7-4AC6-A94B-9133-5A951364B11B}" type="pres">
      <dgm:prSet presAssocID="{A0473F92-E7CF-400A-839D-53F4D4D910EA}" presName="sp" presStyleCnt="0"/>
      <dgm:spPr/>
    </dgm:pt>
    <dgm:pt modelId="{A30904AA-B460-D34E-AF14-D3FAB86268EC}" type="pres">
      <dgm:prSet presAssocID="{85883A59-8D2B-4DFE-B8C2-41B2FCF1655C}" presName="linNode" presStyleCnt="0"/>
      <dgm:spPr/>
    </dgm:pt>
    <dgm:pt modelId="{E8D700FC-B45E-AD4F-82FF-2D535D6C989F}" type="pres">
      <dgm:prSet presAssocID="{85883A59-8D2B-4DFE-B8C2-41B2FCF1655C}" presName="parentText" presStyleLbl="solidFgAcc1" presStyleIdx="1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E2A32022-29DF-0746-BE62-219C4A1DE8B3}" type="pres">
      <dgm:prSet presAssocID="{85883A59-8D2B-4DFE-B8C2-41B2FCF1655C}" presName="descendantText" presStyleLbl="alignNode1" presStyleIdx="1" presStyleCnt="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9ACAA47B-58AD-0C4B-B631-F0F4D93F09B8}" type="pres">
      <dgm:prSet presAssocID="{150C50BF-CFC6-4E94-A96E-2F6B8AEE580F}" presName="sp" presStyleCnt="0"/>
      <dgm:spPr/>
    </dgm:pt>
    <dgm:pt modelId="{B87F37F0-2738-674B-8B1A-E5AD03BC1D1A}" type="pres">
      <dgm:prSet presAssocID="{BA238AB4-B3E6-4DE4-8FA1-2B2646B74153}" presName="linNode" presStyleCnt="0"/>
      <dgm:spPr/>
    </dgm:pt>
    <dgm:pt modelId="{145BDF00-E3E8-564D-8214-82D2C7425F42}" type="pres">
      <dgm:prSet presAssocID="{BA238AB4-B3E6-4DE4-8FA1-2B2646B74153}" presName="parentText" presStyleLbl="solidFgAcc1" presStyleIdx="2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24D5AF58-5D63-EE44-ADF3-017FCBC6BBC0}" type="pres">
      <dgm:prSet presAssocID="{BA238AB4-B3E6-4DE4-8FA1-2B2646B74153}" presName="descendantText" presStyleLbl="alignNode1" presStyleIdx="2" presStyleCnt="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CB0B141D-504E-E04F-9FD0-719B4F12F8EF}" type="presOf" srcId="{A70AEAAF-6B97-4EF6-A679-AA2D2C36CC47}" destId="{A6E3261A-439C-4C43-86AA-6DE5309C7A16}" srcOrd="0" destOrd="0" presId="urn:microsoft.com/office/officeart/2016/7/layout/VerticalHollowActionList"/>
    <dgm:cxn modelId="{A28B6500-3E85-46DE-997C-1FECECA1C4C4}" srcId="{85883A59-8D2B-4DFE-B8C2-41B2FCF1655C}" destId="{68752D29-D29A-46A4-84D8-04D2EB69ECA9}" srcOrd="0" destOrd="0" parTransId="{9B2A2466-E397-42AF-9D33-9BCD9A5F2798}" sibTransId="{10119F40-26AA-4151-8249-4BB9FFA70DBE}"/>
    <dgm:cxn modelId="{B7C3A7F9-765A-5442-850C-D5F3FCE510A2}" type="presOf" srcId="{62ADAB4E-96A0-428D-A0B5-D7D58DF76889}" destId="{B69288A9-EF25-9A44-927A-7A991175B501}" srcOrd="0" destOrd="0" presId="urn:microsoft.com/office/officeart/2016/7/layout/VerticalHollowActionList"/>
    <dgm:cxn modelId="{B53E150F-62C3-486A-805A-EFB2F0CFA79A}" srcId="{A70AEAAF-6B97-4EF6-A679-AA2D2C36CC47}" destId="{7429138E-66C2-4297-9C71-41588299D3A9}" srcOrd="0" destOrd="0" parTransId="{3898626B-6C6E-4E3D-9FEB-E8BBA4E4EE6F}" sibTransId="{FB61617A-CA5F-40B7-97AC-908780F45576}"/>
    <dgm:cxn modelId="{7FED9684-26DE-4886-82BB-0009E6D17500}" srcId="{BA238AB4-B3E6-4DE4-8FA1-2B2646B74153}" destId="{187082EC-60AA-4F3D-A80A-490A50510AB8}" srcOrd="0" destOrd="0" parTransId="{6A117869-74BE-48F7-B01C-B6CC36B3305E}" sibTransId="{6536190A-FF78-4197-8A81-8B2BD8D0B8E8}"/>
    <dgm:cxn modelId="{A2F36041-D423-4D94-97E5-77A11E4FDE79}" srcId="{62ADAB4E-96A0-428D-A0B5-D7D58DF76889}" destId="{BA238AB4-B3E6-4DE4-8FA1-2B2646B74153}" srcOrd="2" destOrd="0" parTransId="{EB145C92-83B2-4817-A9D2-9C0756DFC7C6}" sibTransId="{50E234C2-4318-44EF-BD61-582F19ABECB2}"/>
    <dgm:cxn modelId="{27CE1BA8-DEA0-144C-9F2F-4FFE9B5D5E8A}" type="presOf" srcId="{68752D29-D29A-46A4-84D8-04D2EB69ECA9}" destId="{E2A32022-29DF-0746-BE62-219C4A1DE8B3}" srcOrd="0" destOrd="0" presId="urn:microsoft.com/office/officeart/2016/7/layout/VerticalHollowActionList"/>
    <dgm:cxn modelId="{D8BB5A4A-5B96-2E4F-B4B6-BFBD6457332D}" type="presOf" srcId="{BA238AB4-B3E6-4DE4-8FA1-2B2646B74153}" destId="{145BDF00-E3E8-564D-8214-82D2C7425F42}" srcOrd="0" destOrd="0" presId="urn:microsoft.com/office/officeart/2016/7/layout/VerticalHollowActionList"/>
    <dgm:cxn modelId="{AC6B9E08-9AEF-2943-BDDC-2307D86CC988}" type="presOf" srcId="{7429138E-66C2-4297-9C71-41588299D3A9}" destId="{42AF79CA-B10C-5942-95BB-E1780CAC70A8}" srcOrd="0" destOrd="0" presId="urn:microsoft.com/office/officeart/2016/7/layout/VerticalHollowActionList"/>
    <dgm:cxn modelId="{C762936F-033F-430E-A6F2-6CDCDC1A3F19}" srcId="{62ADAB4E-96A0-428D-A0B5-D7D58DF76889}" destId="{85883A59-8D2B-4DFE-B8C2-41B2FCF1655C}" srcOrd="1" destOrd="0" parTransId="{F072D256-3F3A-4E20-B05B-761BAAE44648}" sibTransId="{150C50BF-CFC6-4E94-A96E-2F6B8AEE580F}"/>
    <dgm:cxn modelId="{07600310-EBFA-9A44-B3B7-7200687763ED}" type="presOf" srcId="{85883A59-8D2B-4DFE-B8C2-41B2FCF1655C}" destId="{E8D700FC-B45E-AD4F-82FF-2D535D6C989F}" srcOrd="0" destOrd="0" presId="urn:microsoft.com/office/officeart/2016/7/layout/VerticalHollowActionList"/>
    <dgm:cxn modelId="{BCDA6E49-C467-C748-9747-FF134D88B072}" type="presOf" srcId="{187082EC-60AA-4F3D-A80A-490A50510AB8}" destId="{24D5AF58-5D63-EE44-ADF3-017FCBC6BBC0}" srcOrd="0" destOrd="0" presId="urn:microsoft.com/office/officeart/2016/7/layout/VerticalHollowActionList"/>
    <dgm:cxn modelId="{63085F57-BC86-412E-8A2F-162D8F5707EB}" srcId="{62ADAB4E-96A0-428D-A0B5-D7D58DF76889}" destId="{A70AEAAF-6B97-4EF6-A679-AA2D2C36CC47}" srcOrd="0" destOrd="0" parTransId="{596CD584-D2C0-4EAF-81F8-1D5547789C93}" sibTransId="{A0473F92-E7CF-400A-839D-53F4D4D910EA}"/>
    <dgm:cxn modelId="{D7F91CA2-8DF0-CF4C-B254-A88C709DDDD3}" type="presParOf" srcId="{B69288A9-EF25-9A44-927A-7A991175B501}" destId="{86F5794C-DC31-614B-BE4E-91FF38F9602C}" srcOrd="0" destOrd="0" presId="urn:microsoft.com/office/officeart/2016/7/layout/VerticalHollowActionList"/>
    <dgm:cxn modelId="{749EE003-D579-F94D-8AAF-63D8101472AD}" type="presParOf" srcId="{86F5794C-DC31-614B-BE4E-91FF38F9602C}" destId="{A6E3261A-439C-4C43-86AA-6DE5309C7A16}" srcOrd="0" destOrd="0" presId="urn:microsoft.com/office/officeart/2016/7/layout/VerticalHollowActionList"/>
    <dgm:cxn modelId="{64CDA191-3630-044B-8F37-DC864F4417E2}" type="presParOf" srcId="{86F5794C-DC31-614B-BE4E-91FF38F9602C}" destId="{42AF79CA-B10C-5942-95BB-E1780CAC70A8}" srcOrd="1" destOrd="0" presId="urn:microsoft.com/office/officeart/2016/7/layout/VerticalHollowActionList"/>
    <dgm:cxn modelId="{0DAD98D4-853C-A946-A556-7E70655132F3}" type="presParOf" srcId="{B69288A9-EF25-9A44-927A-7A991175B501}" destId="{043307D7-4AC6-A94B-9133-5A951364B11B}" srcOrd="1" destOrd="0" presId="urn:microsoft.com/office/officeart/2016/7/layout/VerticalHollowActionList"/>
    <dgm:cxn modelId="{ACB0EE2A-29CE-0640-BBF4-2C9A2A74EDD3}" type="presParOf" srcId="{B69288A9-EF25-9A44-927A-7A991175B501}" destId="{A30904AA-B460-D34E-AF14-D3FAB86268EC}" srcOrd="2" destOrd="0" presId="urn:microsoft.com/office/officeart/2016/7/layout/VerticalHollowActionList"/>
    <dgm:cxn modelId="{10F4DFE0-DB17-7C41-BE6F-1AAF82EC7A53}" type="presParOf" srcId="{A30904AA-B460-D34E-AF14-D3FAB86268EC}" destId="{E8D700FC-B45E-AD4F-82FF-2D535D6C989F}" srcOrd="0" destOrd="0" presId="urn:microsoft.com/office/officeart/2016/7/layout/VerticalHollowActionList"/>
    <dgm:cxn modelId="{07112AC5-7DD0-6A41-AC55-2212B7255CB1}" type="presParOf" srcId="{A30904AA-B460-D34E-AF14-D3FAB86268EC}" destId="{E2A32022-29DF-0746-BE62-219C4A1DE8B3}" srcOrd="1" destOrd="0" presId="urn:microsoft.com/office/officeart/2016/7/layout/VerticalHollowActionList"/>
    <dgm:cxn modelId="{2F827489-C814-DB4C-8C4F-45ED9CF9B449}" type="presParOf" srcId="{B69288A9-EF25-9A44-927A-7A991175B501}" destId="{9ACAA47B-58AD-0C4B-B631-F0F4D93F09B8}" srcOrd="3" destOrd="0" presId="urn:microsoft.com/office/officeart/2016/7/layout/VerticalHollowActionList"/>
    <dgm:cxn modelId="{C5ADDB5D-3BA6-0E4E-ABFD-99F7FBE7A623}" type="presParOf" srcId="{B69288A9-EF25-9A44-927A-7A991175B501}" destId="{B87F37F0-2738-674B-8B1A-E5AD03BC1D1A}" srcOrd="4" destOrd="0" presId="urn:microsoft.com/office/officeart/2016/7/layout/VerticalHollowActionList"/>
    <dgm:cxn modelId="{02892447-8F41-4F49-9C6B-A478396EF73F}" type="presParOf" srcId="{B87F37F0-2738-674B-8B1A-E5AD03BC1D1A}" destId="{145BDF00-E3E8-564D-8214-82D2C7425F42}" srcOrd="0" destOrd="0" presId="urn:microsoft.com/office/officeart/2016/7/layout/VerticalHollowActionList"/>
    <dgm:cxn modelId="{704DDBCE-02AC-F543-90FA-D5B1E1FB6AAB}" type="presParOf" srcId="{B87F37F0-2738-674B-8B1A-E5AD03BC1D1A}" destId="{24D5AF58-5D63-EE44-ADF3-017FCBC6BBC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F79CA-B10C-5942-95BB-E1780CAC70A8}">
      <dsp:nvSpPr>
        <dsp:cNvPr id="0" name=""/>
        <dsp:cNvSpPr/>
      </dsp:nvSpPr>
      <dsp:spPr>
        <a:xfrm>
          <a:off x="1302720" y="1839"/>
          <a:ext cx="5210883" cy="18851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Field Goal Percentage (</a:t>
          </a:r>
          <a:r>
            <a:rPr lang="en-US" sz="2000" kern="1200" dirty="0" err="1"/>
            <a:t>FGPer</a:t>
          </a:r>
          <a:r>
            <a:rPr lang="en-US" sz="2000" kern="1200" dirty="0"/>
            <a:t>),  # of 3 pointers (3PT), # of Steals (STL) &amp; # of Rebounds (TRB) = 1.47</a:t>
          </a:r>
        </a:p>
      </dsp:txBody>
      <dsp:txXfrm>
        <a:off x="1302720" y="1839"/>
        <a:ext cx="5210883" cy="1885175"/>
      </dsp:txXfrm>
    </dsp:sp>
    <dsp:sp modelId="{A6E3261A-439C-4C43-86AA-6DE5309C7A16}">
      <dsp:nvSpPr>
        <dsp:cNvPr id="0" name=""/>
        <dsp:cNvSpPr/>
      </dsp:nvSpPr>
      <dsp:spPr>
        <a:xfrm>
          <a:off x="0" y="1839"/>
          <a:ext cx="1302720" cy="1885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FEATURE SET 1</a:t>
          </a:r>
          <a:endParaRPr lang="en-US" sz="2500" kern="1200" dirty="0"/>
        </a:p>
      </dsp:txBody>
      <dsp:txXfrm>
        <a:off x="0" y="1839"/>
        <a:ext cx="1302720" cy="1885175"/>
      </dsp:txXfrm>
    </dsp:sp>
    <dsp:sp modelId="{E2A32022-29DF-0746-BE62-219C4A1DE8B3}">
      <dsp:nvSpPr>
        <dsp:cNvPr id="0" name=""/>
        <dsp:cNvSpPr/>
      </dsp:nvSpPr>
      <dsp:spPr>
        <a:xfrm>
          <a:off x="1302720" y="2000125"/>
          <a:ext cx="5210883" cy="18851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Field Goal Percentage (FGPer), # of Steals (STL) &amp; # of Rebounds (TRB) = 1.58</a:t>
          </a:r>
        </a:p>
      </dsp:txBody>
      <dsp:txXfrm>
        <a:off x="1302720" y="2000125"/>
        <a:ext cx="5210883" cy="1885175"/>
      </dsp:txXfrm>
    </dsp:sp>
    <dsp:sp modelId="{E8D700FC-B45E-AD4F-82FF-2D535D6C989F}">
      <dsp:nvSpPr>
        <dsp:cNvPr id="0" name=""/>
        <dsp:cNvSpPr/>
      </dsp:nvSpPr>
      <dsp:spPr>
        <a:xfrm>
          <a:off x="0" y="2000125"/>
          <a:ext cx="1302720" cy="1885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FEATURE SET 2</a:t>
          </a:r>
          <a:endParaRPr lang="en-US" sz="2500" kern="1200" dirty="0"/>
        </a:p>
      </dsp:txBody>
      <dsp:txXfrm>
        <a:off x="0" y="2000125"/>
        <a:ext cx="1302720" cy="1885175"/>
      </dsp:txXfrm>
    </dsp:sp>
    <dsp:sp modelId="{24D5AF58-5D63-EE44-ADF3-017FCBC6BBC0}">
      <dsp:nvSpPr>
        <dsp:cNvPr id="0" name=""/>
        <dsp:cNvSpPr/>
      </dsp:nvSpPr>
      <dsp:spPr>
        <a:xfrm>
          <a:off x="1302720" y="3998411"/>
          <a:ext cx="5210883" cy="18851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Field Goal Percentage (FGPer),  # of 3 pointers (3PT), &amp; # of Rebounds (TRB) = 1.50</a:t>
          </a:r>
        </a:p>
      </dsp:txBody>
      <dsp:txXfrm>
        <a:off x="1302720" y="3998411"/>
        <a:ext cx="5210883" cy="1885175"/>
      </dsp:txXfrm>
    </dsp:sp>
    <dsp:sp modelId="{145BDF00-E3E8-564D-8214-82D2C7425F42}">
      <dsp:nvSpPr>
        <dsp:cNvPr id="0" name=""/>
        <dsp:cNvSpPr/>
      </dsp:nvSpPr>
      <dsp:spPr>
        <a:xfrm>
          <a:off x="0" y="3998411"/>
          <a:ext cx="1302720" cy="1885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FEATURE SET 3</a:t>
          </a:r>
          <a:endParaRPr lang="en-US" sz="2500" kern="1200" dirty="0"/>
        </a:p>
      </dsp:txBody>
      <dsp:txXfrm>
        <a:off x="0" y="3998411"/>
        <a:ext cx="1302720" cy="1885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4D98E-E0C3-A34B-9E19-17995AE6FB00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C03C-315D-DE41-9244-3C7BD0F2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C7FD-F287-4071-AF93-EE41E72C3467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5806-27D3-4BFC-8B3F-119B48F2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1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C7FD-F287-4071-AF93-EE41E72C3467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5806-27D3-4BFC-8B3F-119B48F2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8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C7FD-F287-4071-AF93-EE41E72C3467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5806-27D3-4BFC-8B3F-119B48F2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C7FD-F287-4071-AF93-EE41E72C3467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5806-27D3-4BFC-8B3F-119B48F2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8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C7FD-F287-4071-AF93-EE41E72C3467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5806-27D3-4BFC-8B3F-119B48F2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3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C7FD-F287-4071-AF93-EE41E72C3467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5806-27D3-4BFC-8B3F-119B48F2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C7FD-F287-4071-AF93-EE41E72C3467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5806-27D3-4BFC-8B3F-119B48F2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C7FD-F287-4071-AF93-EE41E72C3467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5806-27D3-4BFC-8B3F-119B48F2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C7FD-F287-4071-AF93-EE41E72C3467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5806-27D3-4BFC-8B3F-119B48F2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3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C7FD-F287-4071-AF93-EE41E72C3467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5806-27D3-4BFC-8B3F-119B48F2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C7FD-F287-4071-AF93-EE41E72C3467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5806-27D3-4BFC-8B3F-119B48F2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C7FD-F287-4071-AF93-EE41E72C3467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5806-27D3-4BFC-8B3F-119B48F2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Data Science Project for General Assembly DAT 13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Nico Salanio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2019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Background</a:t>
            </a:r>
          </a:p>
          <a:p>
            <a:r>
              <a:rPr lang="en-US" sz="3200" dirty="0">
                <a:solidFill>
                  <a:srgbClr val="000000"/>
                </a:solidFill>
              </a:rPr>
              <a:t>Problem Statement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Solution &amp; Methodology</a:t>
            </a:r>
            <a:endParaRPr lang="en-US" sz="3200" dirty="0">
              <a:solidFill>
                <a:srgbClr val="000000"/>
              </a:solidFill>
            </a:endParaRPr>
          </a:p>
          <a:p>
            <a:pPr lvl="1"/>
            <a:r>
              <a:rPr lang="en-US" sz="3200" dirty="0">
                <a:solidFill>
                  <a:srgbClr val="000000"/>
                </a:solidFill>
              </a:rPr>
              <a:t>Data Source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</a:rPr>
              <a:t>Algorithm – </a:t>
            </a:r>
            <a:r>
              <a:rPr lang="en-US" sz="3200" dirty="0" smtClean="0">
                <a:solidFill>
                  <a:srgbClr val="000000"/>
                </a:solidFill>
              </a:rPr>
              <a:t>Linear Regression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Results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6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9" y="138223"/>
            <a:ext cx="7474172" cy="1187340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Autofit/>
          </a:bodyPr>
          <a:lstStyle/>
          <a:p>
            <a:r>
              <a:rPr lang="en-US" sz="2400" dirty="0"/>
              <a:t>NBA Fantasy is a simulated tournament whereby the objective is to win by having the highest probability of winning based on statistics </a:t>
            </a:r>
          </a:p>
          <a:p>
            <a:r>
              <a:rPr lang="en-US" sz="2400" dirty="0"/>
              <a:t>Each team consists of 12 players and only 8 are allowed to be fielded each time or game</a:t>
            </a:r>
          </a:p>
          <a:p>
            <a:r>
              <a:rPr lang="en-US" sz="2400" dirty="0"/>
              <a:t>The 8 statistics by which players are measured are:</a:t>
            </a:r>
          </a:p>
          <a:p>
            <a:pPr lvl="1"/>
            <a:r>
              <a:rPr lang="en-US" sz="2000" dirty="0"/>
              <a:t>Field Goal %</a:t>
            </a:r>
          </a:p>
          <a:p>
            <a:pPr lvl="1"/>
            <a:r>
              <a:rPr lang="en-US" sz="2000" dirty="0"/>
              <a:t>Free Throw %</a:t>
            </a:r>
          </a:p>
          <a:p>
            <a:pPr lvl="1"/>
            <a:r>
              <a:rPr lang="en-US" sz="2000" dirty="0"/>
              <a:t># of points made</a:t>
            </a:r>
          </a:p>
          <a:p>
            <a:pPr lvl="1"/>
            <a:r>
              <a:rPr lang="en-US" sz="2000" dirty="0"/>
              <a:t># of 3 pointers made</a:t>
            </a:r>
          </a:p>
          <a:p>
            <a:pPr lvl="1"/>
            <a:r>
              <a:rPr lang="en-US" sz="2000" dirty="0"/>
              <a:t># of assists</a:t>
            </a:r>
          </a:p>
          <a:p>
            <a:pPr lvl="1"/>
            <a:r>
              <a:rPr lang="en-US" sz="2000" dirty="0"/>
              <a:t># of steals</a:t>
            </a:r>
          </a:p>
          <a:p>
            <a:pPr lvl="1"/>
            <a:r>
              <a:rPr lang="en-US" sz="2000" dirty="0"/>
              <a:t>Lowest # turnovers</a:t>
            </a:r>
          </a:p>
          <a:p>
            <a:pPr lvl="1"/>
            <a:r>
              <a:rPr lang="en-US" sz="2000" dirty="0"/>
              <a:t># of rebounds </a:t>
            </a:r>
          </a:p>
          <a:p>
            <a:pPr lvl="1"/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C70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960" y="2857501"/>
            <a:ext cx="511051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2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</a:rPr>
              <a:t>How do we pick the best players in each position for next season’s Fantasy Draft in order to have good chance of winning the tournament?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3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C608BEB-860E-4094-8511-78603564A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7030" y="1412488"/>
            <a:ext cx="3200360" cy="4363844"/>
          </a:xfrm>
        </p:spPr>
        <p:txBody>
          <a:bodyPr anchor="t">
            <a:norm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Solution </a:t>
            </a:r>
            <a:r>
              <a:rPr lang="en-US" sz="4000" smtClean="0">
                <a:solidFill>
                  <a:srgbClr val="FFFFFF"/>
                </a:solidFill>
              </a:rPr>
              <a:t>&amp; Methodology 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80782" y="583149"/>
            <a:ext cx="3427283" cy="4363844"/>
          </a:xfrm>
        </p:spPr>
        <p:txBody>
          <a:bodyPr>
            <a:noAutofit/>
          </a:bodyPr>
          <a:lstStyle/>
          <a:p>
            <a:r>
              <a:rPr lang="en-US" sz="2400" dirty="0"/>
              <a:t>Pick the best players by statistics by position (5 slots)</a:t>
            </a:r>
          </a:p>
          <a:p>
            <a:pPr lvl="1"/>
            <a:r>
              <a:rPr lang="en-US" dirty="0"/>
              <a:t>Point Guard</a:t>
            </a:r>
          </a:p>
          <a:p>
            <a:pPr lvl="1"/>
            <a:r>
              <a:rPr lang="en-US" dirty="0"/>
              <a:t>Shooting Guard</a:t>
            </a:r>
          </a:p>
          <a:p>
            <a:pPr lvl="1"/>
            <a:r>
              <a:rPr lang="en-US" dirty="0"/>
              <a:t>Small Forward</a:t>
            </a:r>
          </a:p>
          <a:p>
            <a:pPr lvl="1"/>
            <a:r>
              <a:rPr lang="en-US" dirty="0"/>
              <a:t>Power Forward</a:t>
            </a:r>
          </a:p>
          <a:p>
            <a:pPr lvl="1"/>
            <a:r>
              <a:rPr lang="en-US" dirty="0"/>
              <a:t>Center</a:t>
            </a:r>
          </a:p>
          <a:p>
            <a:pPr lvl="1"/>
            <a:endParaRPr lang="en-US" dirty="0"/>
          </a:p>
          <a:p>
            <a:r>
              <a:rPr lang="en-US" sz="2400" dirty="0"/>
              <a:t>Pick </a:t>
            </a:r>
            <a:r>
              <a:rPr lang="en-US" sz="2400" dirty="0" smtClean="0"/>
              <a:t>the next 5 slots with the same positons above</a:t>
            </a:r>
          </a:p>
          <a:p>
            <a:r>
              <a:rPr lang="en-US" sz="2400" dirty="0" smtClean="0"/>
              <a:t>Pick the next 2 slots </a:t>
            </a:r>
            <a:r>
              <a:rPr lang="en-US" sz="2400" dirty="0" smtClean="0"/>
              <a:t>regardless </a:t>
            </a:r>
            <a:r>
              <a:rPr lang="en-US" sz="2400" dirty="0"/>
              <a:t>of position to complete </a:t>
            </a:r>
            <a:r>
              <a:rPr lang="en-US" sz="2400" dirty="0" smtClean="0"/>
              <a:t>12 </a:t>
            </a:r>
            <a:r>
              <a:rPr lang="en-US" sz="2400" dirty="0"/>
              <a:t>slots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F16A8D4-FE87-4604-88B2-394B5D1EB4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451678" y="592139"/>
            <a:ext cx="3197701" cy="4363844"/>
          </a:xfrm>
        </p:spPr>
        <p:txBody>
          <a:bodyPr>
            <a:normAutofit/>
          </a:bodyPr>
          <a:lstStyle/>
          <a:p>
            <a:r>
              <a:rPr lang="en-US" sz="2400" dirty="0"/>
              <a:t>NBA statistics were sourced from a contributor from </a:t>
            </a:r>
            <a:r>
              <a:rPr lang="en-US" sz="2400" dirty="0" err="1"/>
              <a:t>Kaggle</a:t>
            </a:r>
            <a:r>
              <a:rPr lang="en-US" sz="2400" dirty="0"/>
              <a:t> (stats from every player from </a:t>
            </a:r>
            <a:r>
              <a:rPr lang="en-US" sz="2400" dirty="0" smtClean="0"/>
              <a:t>1950 </a:t>
            </a:r>
            <a:r>
              <a:rPr lang="en-US" sz="2400" dirty="0"/>
              <a:t>– 2017)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396" y="2901812"/>
            <a:ext cx="3342490" cy="3018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62" y="3364240"/>
            <a:ext cx="762710" cy="17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4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58" y="1910741"/>
            <a:ext cx="5853103" cy="154807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Dataset was downloaded in CSV format included all the needed statistics </a:t>
            </a:r>
          </a:p>
          <a:p>
            <a:r>
              <a:rPr lang="en-US" dirty="0" smtClean="0"/>
              <a:t>An index statistic called Winning Share (WS) is also included which is a derivation of a combination of the most important statistics to measure how productive a player is contributing to his team winning </a:t>
            </a:r>
          </a:p>
          <a:p>
            <a:pPr lvl="1"/>
            <a:r>
              <a:rPr lang="en-US" dirty="0" smtClean="0"/>
              <a:t>The best players have the highest WS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Steph Curry has the highest at 17.9 from the 2016 season</a:t>
            </a:r>
          </a:p>
          <a:p>
            <a:pPr lvl="1"/>
            <a:r>
              <a:rPr lang="en-US" dirty="0" smtClean="0"/>
              <a:t>Filtered by at least 20 games played </a:t>
            </a:r>
          </a:p>
          <a:p>
            <a:pPr lvl="1"/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6154358" y="1910741"/>
            <a:ext cx="5911703" cy="27956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628" y="3579037"/>
            <a:ext cx="3745170" cy="2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7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Linear </a:t>
            </a:r>
            <a:r>
              <a:rPr lang="en-US" dirty="0">
                <a:solidFill>
                  <a:srgbClr val="FFFFFF"/>
                </a:solidFill>
              </a:rPr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2016 stats as the training </a:t>
            </a:r>
            <a:r>
              <a:rPr lang="en-US" sz="2400" dirty="0" smtClean="0">
                <a:solidFill>
                  <a:srgbClr val="000000"/>
                </a:solidFill>
              </a:rPr>
              <a:t>&amp; test data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Filter the data to at least </a:t>
            </a:r>
            <a:r>
              <a:rPr lang="en-US" sz="2400" dirty="0" smtClean="0">
                <a:solidFill>
                  <a:srgbClr val="000000"/>
                </a:solidFill>
              </a:rPr>
              <a:t>20 </a:t>
            </a:r>
            <a:r>
              <a:rPr lang="en-US" sz="2400" dirty="0" smtClean="0">
                <a:solidFill>
                  <a:srgbClr val="000000"/>
                </a:solidFill>
              </a:rPr>
              <a:t>games </a:t>
            </a:r>
            <a:r>
              <a:rPr lang="en-US" sz="2400" dirty="0">
                <a:solidFill>
                  <a:srgbClr val="000000"/>
                </a:solidFill>
              </a:rPr>
              <a:t>played to weed outliers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WS or Winning </a:t>
            </a:r>
            <a:r>
              <a:rPr lang="en-US" sz="2400" dirty="0" err="1" smtClean="0">
                <a:solidFill>
                  <a:srgbClr val="000000"/>
                </a:solidFill>
              </a:rPr>
              <a:t>Shre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being the Target Statistic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Train and Test the algorithm for only to include players who play a particular position (G, SG, SF, PF, C) to fill the </a:t>
            </a:r>
            <a:r>
              <a:rPr lang="en-US" sz="2400" dirty="0" smtClean="0">
                <a:solidFill>
                  <a:srgbClr val="000000"/>
                </a:solidFill>
              </a:rPr>
              <a:t>10 </a:t>
            </a:r>
            <a:r>
              <a:rPr lang="en-US" sz="2400" dirty="0">
                <a:solidFill>
                  <a:srgbClr val="000000"/>
                </a:solidFill>
              </a:rPr>
              <a:t>slots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the remaining </a:t>
            </a:r>
            <a:r>
              <a:rPr lang="en-US" sz="2400" dirty="0" smtClean="0">
                <a:solidFill>
                  <a:srgbClr val="000000"/>
                </a:solidFill>
              </a:rPr>
              <a:t>2 </a:t>
            </a:r>
            <a:r>
              <a:rPr lang="en-US" sz="2400" dirty="0">
                <a:solidFill>
                  <a:srgbClr val="000000"/>
                </a:solidFill>
              </a:rPr>
              <a:t>slots, use all players since any position can be used to fill.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3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Testing the RMSE between different </a:t>
            </a:r>
            <a:r>
              <a:rPr lang="en-US" sz="3600" dirty="0" smtClean="0">
                <a:solidFill>
                  <a:srgbClr val="FFFFFF"/>
                </a:solidFill>
              </a:rPr>
              <a:t>features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 (FEATURE SET 1 SELECTED BEING THE LOWEST RMSE AT 1.47)</a:t>
            </a:r>
            <a:endParaRPr 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26839AA-6E03-4F1F-946E-28D69B730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92823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4731657" y="203200"/>
            <a:ext cx="7460343" cy="2220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43" y="606059"/>
            <a:ext cx="11277768" cy="871870"/>
          </a:xfrm>
        </p:spPr>
        <p:txBody>
          <a:bodyPr>
            <a:noAutofit/>
          </a:bodyPr>
          <a:lstStyle/>
          <a:p>
            <a:r>
              <a:rPr lang="en-US" sz="3600" dirty="0" smtClean="0"/>
              <a:t>Predicted 2017 Lineup: </a:t>
            </a:r>
            <a:r>
              <a:rPr lang="en-US" sz="3600" dirty="0"/>
              <a:t>Top p</a:t>
            </a:r>
            <a:r>
              <a:rPr lang="en-US" sz="3600" dirty="0" smtClean="0"/>
              <a:t>layer picks </a:t>
            </a:r>
            <a:r>
              <a:rPr lang="en-US" sz="3600" dirty="0"/>
              <a:t>for a winning team based on the f</a:t>
            </a:r>
            <a:r>
              <a:rPr lang="en-US" sz="3600" dirty="0" smtClean="0"/>
              <a:t>eatures sorted from the highest: </a:t>
            </a:r>
            <a:r>
              <a:rPr lang="en-US" sz="3600" dirty="0" err="1" smtClean="0"/>
              <a:t>FGPer</a:t>
            </a:r>
            <a:r>
              <a:rPr lang="en-US" sz="3600" dirty="0" smtClean="0"/>
              <a:t>, 3PT, STL &amp; TRB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783"/>
            <a:ext cx="3765698" cy="564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First 5 Players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Point Guard : Stephen </a:t>
            </a:r>
            <a:r>
              <a:rPr lang="en-US" dirty="0" smtClean="0"/>
              <a:t>Curry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Shooting Guard: Klay </a:t>
            </a:r>
            <a:r>
              <a:rPr lang="en-US" dirty="0" smtClean="0"/>
              <a:t>Thomson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Small Forward: Paul </a:t>
            </a:r>
            <a:r>
              <a:rPr lang="en-US" dirty="0" smtClean="0"/>
              <a:t>George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Power Forward: Ryan </a:t>
            </a:r>
            <a:r>
              <a:rPr lang="en-US" dirty="0" smtClean="0"/>
              <a:t>Anderson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Center: Channing </a:t>
            </a:r>
            <a:r>
              <a:rPr lang="en-US" dirty="0" smtClean="0"/>
              <a:t>Frye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04120" y="1626783"/>
            <a:ext cx="62235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Next 5 Players:</a:t>
            </a:r>
          </a:p>
          <a:p>
            <a:r>
              <a:rPr lang="en-US" sz="2800" dirty="0"/>
              <a:t>1. Point Guard: James Harden</a:t>
            </a:r>
          </a:p>
          <a:p>
            <a:r>
              <a:rPr lang="en-US" sz="2800" dirty="0"/>
              <a:t>2. Shooting Guard: Eric Gordon</a:t>
            </a:r>
          </a:p>
          <a:p>
            <a:r>
              <a:rPr lang="en-US" sz="2800" dirty="0"/>
              <a:t>3. Small Forward: Trevor </a:t>
            </a:r>
            <a:r>
              <a:rPr lang="en-US" sz="2800" dirty="0" err="1"/>
              <a:t>Ariza</a:t>
            </a:r>
            <a:endParaRPr lang="en-US" sz="2800" dirty="0"/>
          </a:p>
          <a:p>
            <a:r>
              <a:rPr lang="en-US" sz="2800" dirty="0"/>
              <a:t>4. Power Forward: Kevin Love</a:t>
            </a:r>
          </a:p>
          <a:p>
            <a:r>
              <a:rPr lang="en-US" sz="2800" dirty="0"/>
              <a:t>5. Center: Brook Lopez</a:t>
            </a:r>
          </a:p>
          <a:p>
            <a:endParaRPr lang="en-US" sz="2800" dirty="0"/>
          </a:p>
          <a:p>
            <a:r>
              <a:rPr lang="en-US" sz="2800" dirty="0" smtClean="0"/>
              <a:t>Substitutions</a:t>
            </a:r>
            <a:r>
              <a:rPr lang="en-US" sz="2800" dirty="0"/>
              <a:t>:  Any 2 Players</a:t>
            </a:r>
          </a:p>
          <a:p>
            <a:r>
              <a:rPr lang="en-US" sz="2800" dirty="0"/>
              <a:t>1. Isaiah </a:t>
            </a:r>
            <a:r>
              <a:rPr lang="en-US" sz="2800" dirty="0" err="1"/>
              <a:t>Thiomas</a:t>
            </a:r>
            <a:endParaRPr lang="en-US" sz="2800" dirty="0"/>
          </a:p>
          <a:p>
            <a:r>
              <a:rPr lang="en-US" sz="2800" dirty="0"/>
              <a:t>2. </a:t>
            </a:r>
            <a:r>
              <a:rPr lang="en-US" sz="2800" dirty="0" err="1"/>
              <a:t>Kemba</a:t>
            </a:r>
            <a:r>
              <a:rPr lang="en-US" sz="2800" dirty="0"/>
              <a:t> Walker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12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9104</TotalTime>
  <Words>549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Data Science Project for General Assembly DAT 13  Nico Salanio 2019</vt:lpstr>
      <vt:lpstr>Background</vt:lpstr>
      <vt:lpstr>Problem Statement</vt:lpstr>
      <vt:lpstr>Solution &amp; Methodology </vt:lpstr>
      <vt:lpstr>Data Structure</vt:lpstr>
      <vt:lpstr>Linear Regression</vt:lpstr>
      <vt:lpstr>Testing the RMSE between different features  (FEATURE SET 1 SELECTED BEING THE LOWEST RMSE AT 1.47)</vt:lpstr>
      <vt:lpstr>Predicted 2017 Lineup: Top player picks for a winning team based on the features sorted from the highest: FGPer, 3PT, STL &amp; TRB </vt:lpstr>
    </vt:vector>
  </TitlesOfParts>
  <Company>Visa Inc.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Salanio, Nico</dc:creator>
  <cp:lastModifiedBy>sky salanio</cp:lastModifiedBy>
  <cp:revision>18</cp:revision>
  <dcterms:created xsi:type="dcterms:W3CDTF">2019-03-29T06:16:59Z</dcterms:created>
  <dcterms:modified xsi:type="dcterms:W3CDTF">2019-04-21T16:28:34Z</dcterms:modified>
</cp:coreProperties>
</file>