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sldIdLst>
    <p:sldId id="256" r:id="rId2"/>
    <p:sldId id="257" r:id="rId3"/>
    <p:sldId id="277" r:id="rId4"/>
    <p:sldId id="278" r:id="rId5"/>
    <p:sldId id="266" r:id="rId6"/>
    <p:sldId id="279" r:id="rId7"/>
    <p:sldId id="263" r:id="rId8"/>
    <p:sldId id="260" r:id="rId9"/>
    <p:sldId id="262" r:id="rId10"/>
    <p:sldId id="261" r:id="rId11"/>
    <p:sldId id="280" r:id="rId12"/>
    <p:sldId id="281" r:id="rId13"/>
    <p:sldId id="282" r:id="rId14"/>
    <p:sldId id="283" r:id="rId15"/>
    <p:sldId id="284" r:id="rId16"/>
    <p:sldId id="288" r:id="rId17"/>
    <p:sldId id="285" r:id="rId18"/>
    <p:sldId id="289" r:id="rId19"/>
    <p:sldId id="287" r:id="rId20"/>
    <p:sldId id="290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224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78E495-C6C2-1A48-B003-C6560D0CA83E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FF7F95-9EDC-3F49-992D-7CDF06FB5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92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User enters data in a form</a:t>
            </a:r>
          </a:p>
          <a:p>
            <a:r>
              <a:rPr lang="en-US" dirty="0" smtClean="0"/>
              <a:t>PHP code validates the data</a:t>
            </a:r>
          </a:p>
          <a:p>
            <a:r>
              <a:rPr lang="en-US" dirty="0" smtClean="0"/>
              <a:t>Data is stored in a database</a:t>
            </a:r>
          </a:p>
          <a:p>
            <a:endParaRPr lang="en-US" dirty="0" smtClean="0"/>
          </a:p>
          <a:p>
            <a:r>
              <a:rPr lang="en-US" dirty="0" smtClean="0"/>
              <a:t>OOP – what sorts of things interact with other things?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FF7F95-9EDC-3F49-992D-7CDF06FB52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476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require </a:t>
            </a:r>
            <a:r>
              <a:rPr lang="en-US" dirty="0" err="1" smtClean="0"/>
              <a:t>vs</a:t>
            </a:r>
            <a:r>
              <a:rPr lang="en-US" dirty="0" smtClean="0"/>
              <a:t> include</a:t>
            </a:r>
          </a:p>
          <a:p>
            <a:r>
              <a:rPr lang="en-US" dirty="0" smtClean="0"/>
              <a:t>the object will be deleted as soon as the script ends, even if you do not delete it</a:t>
            </a:r>
          </a:p>
          <a:p>
            <a:r>
              <a:rPr lang="en-US" dirty="0" smtClean="0"/>
              <a:t>Class</a:t>
            </a:r>
            <a:r>
              <a:rPr lang="en-US" baseline="0" dirty="0" smtClean="0"/>
              <a:t> names are not case sensitive, neither are function or method names</a:t>
            </a:r>
          </a:p>
          <a:p>
            <a:r>
              <a:rPr lang="en-US" baseline="0" dirty="0" smtClean="0"/>
              <a:t>This is a silly example!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FF7F95-9EDC-3F49-992D-7CDF06FB52F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0641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Abstraction:</a:t>
            </a:r>
            <a:r>
              <a:rPr lang="en-US" baseline="0" dirty="0" smtClean="0"/>
              <a:t>  </a:t>
            </a:r>
            <a:r>
              <a:rPr lang="en-US" dirty="0" smtClean="0"/>
              <a:t>Make</a:t>
            </a:r>
            <a:r>
              <a:rPr lang="en-US" baseline="0" dirty="0" smtClean="0"/>
              <a:t> a generic class that can interact with any database, then use inheritance to make a more specific class to talk to a MySQL Database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FF7F95-9EDC-3F49-992D-7CDF06FB52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476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</a:t>
            </a:r>
            <a:r>
              <a:rPr lang="en-US" baseline="0" dirty="0" smtClean="0"/>
              <a:t> a generic class that can interact with any database, then use inheritance to make a more specific class to talk to a MySQL Database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FF7F95-9EDC-3F49-992D-7CDF06FB52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47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called a UML class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FF7F95-9EDC-3F49-992D-7CDF06FB52F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6438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Class</a:t>
            </a:r>
            <a:r>
              <a:rPr lang="en-US" baseline="0" dirty="0" smtClean="0"/>
              <a:t> functions are </a:t>
            </a:r>
            <a:r>
              <a:rPr lang="en-US" i="1" baseline="0" dirty="0" smtClean="0"/>
              <a:t>public </a:t>
            </a:r>
            <a:r>
              <a:rPr lang="en-US" i="0" baseline="0" dirty="0" smtClean="0"/>
              <a:t>by default.</a:t>
            </a:r>
          </a:p>
          <a:p>
            <a:r>
              <a:rPr lang="en-US" i="0" baseline="0" dirty="0" smtClean="0"/>
              <a:t>Closing </a:t>
            </a:r>
            <a:r>
              <a:rPr lang="en-US" i="0" baseline="0" dirty="0" err="1" smtClean="0"/>
              <a:t>php</a:t>
            </a:r>
            <a:r>
              <a:rPr lang="en-US" i="0" baseline="0" dirty="0" smtClean="0"/>
              <a:t> tag is optional.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FF7F95-9EDC-3F49-992D-7CDF06FB52F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2638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require </a:t>
            </a:r>
            <a:r>
              <a:rPr lang="en-US" dirty="0" err="1" smtClean="0"/>
              <a:t>vs</a:t>
            </a:r>
            <a:r>
              <a:rPr lang="en-US" dirty="0" smtClean="0"/>
              <a:t> include</a:t>
            </a:r>
          </a:p>
          <a:p>
            <a:r>
              <a:rPr lang="en-US" dirty="0" smtClean="0"/>
              <a:t>the object will be deleted as soon as the script ends, even if you do not delete it</a:t>
            </a:r>
          </a:p>
          <a:p>
            <a:r>
              <a:rPr lang="en-US" dirty="0" smtClean="0"/>
              <a:t>Class</a:t>
            </a:r>
            <a:r>
              <a:rPr lang="en-US" baseline="0" dirty="0" smtClean="0"/>
              <a:t> names are not case sensitive, neither are function or method names</a:t>
            </a:r>
          </a:p>
          <a:p>
            <a:r>
              <a:rPr lang="en-US" baseline="0" dirty="0" smtClean="0"/>
              <a:t>This is a silly example!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FF7F95-9EDC-3F49-992D-7CDF06FB52F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0641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require </a:t>
            </a:r>
            <a:r>
              <a:rPr lang="en-US" dirty="0" err="1" smtClean="0"/>
              <a:t>vs</a:t>
            </a:r>
            <a:r>
              <a:rPr lang="en-US" dirty="0" smtClean="0"/>
              <a:t> include</a:t>
            </a:r>
          </a:p>
          <a:p>
            <a:r>
              <a:rPr lang="en-US" dirty="0" smtClean="0"/>
              <a:t>the object will be deleted as soon as the script ends, even if you do not delete it</a:t>
            </a:r>
          </a:p>
          <a:p>
            <a:r>
              <a:rPr lang="en-US" dirty="0" smtClean="0"/>
              <a:t>Class</a:t>
            </a:r>
            <a:r>
              <a:rPr lang="en-US" baseline="0" dirty="0" smtClean="0"/>
              <a:t> names are not case sensitive, neither are function or method names</a:t>
            </a:r>
          </a:p>
          <a:p>
            <a:r>
              <a:rPr lang="en-US" baseline="0" dirty="0" smtClean="0"/>
              <a:t>This is a silly example!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FF7F95-9EDC-3F49-992D-7CDF06FB52F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0641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require </a:t>
            </a:r>
            <a:r>
              <a:rPr lang="en-US" dirty="0" err="1" smtClean="0"/>
              <a:t>vs</a:t>
            </a:r>
            <a:r>
              <a:rPr lang="en-US" dirty="0" smtClean="0"/>
              <a:t> include</a:t>
            </a:r>
          </a:p>
          <a:p>
            <a:r>
              <a:rPr lang="en-US" dirty="0" smtClean="0"/>
              <a:t>the object will be deleted as soon as the script ends, even if you do not delete it</a:t>
            </a:r>
          </a:p>
          <a:p>
            <a:r>
              <a:rPr lang="en-US" dirty="0" smtClean="0"/>
              <a:t>Class</a:t>
            </a:r>
            <a:r>
              <a:rPr lang="en-US" baseline="0" dirty="0" smtClean="0"/>
              <a:t> names are not case sensitive, neither are function or method names</a:t>
            </a:r>
          </a:p>
          <a:p>
            <a:r>
              <a:rPr lang="en-US" baseline="0" dirty="0" smtClean="0"/>
              <a:t>This is a silly example!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FF7F95-9EDC-3F49-992D-7CDF06FB52F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0641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require </a:t>
            </a:r>
            <a:r>
              <a:rPr lang="en-US" dirty="0" err="1" smtClean="0"/>
              <a:t>vs</a:t>
            </a:r>
            <a:r>
              <a:rPr lang="en-US" dirty="0" smtClean="0"/>
              <a:t> include</a:t>
            </a:r>
          </a:p>
          <a:p>
            <a:r>
              <a:rPr lang="en-US" dirty="0" smtClean="0"/>
              <a:t>the object will be deleted as soon as the script ends, even if you do not delete it</a:t>
            </a:r>
          </a:p>
          <a:p>
            <a:r>
              <a:rPr lang="en-US" dirty="0" smtClean="0"/>
              <a:t>Class</a:t>
            </a:r>
            <a:r>
              <a:rPr lang="en-US" baseline="0" dirty="0" smtClean="0"/>
              <a:t> names are not case sensitive, neither are function or method names</a:t>
            </a:r>
          </a:p>
          <a:p>
            <a:r>
              <a:rPr lang="en-US" baseline="0" dirty="0" smtClean="0"/>
              <a:t>This is a silly example!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FF7F95-9EDC-3F49-992D-7CDF06FB52F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064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5BC92-46EB-4830-B155-D2AAF439A343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60ED2-1719-4B91-AB84-E5F06195AF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5BC92-46EB-4830-B155-D2AAF439A343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60ED2-1719-4B91-AB84-E5F06195AF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5BC92-46EB-4830-B155-D2AAF439A343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60ED2-1719-4B91-AB84-E5F06195AF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3/16/2015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5BC92-46EB-4830-B155-D2AAF439A343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60ED2-1719-4B91-AB84-E5F06195AF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5BC92-46EB-4830-B155-D2AAF439A343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60ED2-1719-4B91-AB84-E5F06195AF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5BC92-46EB-4830-B155-D2AAF439A343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60ED2-1719-4B91-AB84-E5F06195AF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5BC92-46EB-4830-B155-D2AAF439A343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60ED2-1719-4B91-AB84-E5F06195AF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5BC92-46EB-4830-B155-D2AAF439A343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60ED2-1719-4B91-AB84-E5F06195AF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5BC92-46EB-4830-B155-D2AAF439A343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60ED2-1719-4B91-AB84-E5F06195AFF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5BC92-46EB-4830-B155-D2AAF439A343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E860ED2-1719-4B91-AB84-E5F06195AFF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4E860ED2-1719-4B91-AB84-E5F06195AF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365BC92-46EB-4830-B155-D2AAF439A343}" type="datetimeFigureOut">
              <a:rPr lang="en-US" smtClean="0"/>
              <a:t>3/16/2015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 to OOP in PHP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IT </a:t>
            </a:r>
            <a:r>
              <a:rPr lang="en-US" b="1" dirty="0" smtClean="0"/>
              <a:t>355</a:t>
            </a:r>
            <a:endParaRPr lang="en-US" b="1" dirty="0" smtClean="0"/>
          </a:p>
          <a:p>
            <a:r>
              <a:rPr lang="en-US" b="1" dirty="0" smtClean="0"/>
              <a:t>Tina Ostrander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58715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 Object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$object = new </a:t>
            </a:r>
            <a:r>
              <a:rPr lang="en-US" dirty="0" err="1" smtClean="0"/>
              <a:t>ClassName</a:t>
            </a:r>
            <a:r>
              <a:rPr lang="en-US" dirty="0" smtClean="0"/>
              <a:t>();</a:t>
            </a:r>
          </a:p>
          <a:p>
            <a:pPr lvl="1"/>
            <a:r>
              <a:rPr lang="en-US" b="1" dirty="0" smtClean="0"/>
              <a:t>$object </a:t>
            </a:r>
            <a:r>
              <a:rPr lang="en-US" dirty="0" smtClean="0"/>
              <a:t>is an </a:t>
            </a:r>
            <a:r>
              <a:rPr lang="en-US" i="1" dirty="0" smtClean="0"/>
              <a:t>instance</a:t>
            </a:r>
            <a:r>
              <a:rPr lang="en-US" dirty="0" smtClean="0"/>
              <a:t> of </a:t>
            </a:r>
            <a:r>
              <a:rPr lang="en-US" b="1" dirty="0" err="1" smtClean="0"/>
              <a:t>ClassName</a:t>
            </a:r>
            <a:endParaRPr lang="en-US" b="1" dirty="0" smtClean="0"/>
          </a:p>
          <a:p>
            <a:r>
              <a:rPr lang="en-US" dirty="0" smtClean="0"/>
              <a:t>$object -&gt; </a:t>
            </a:r>
            <a:r>
              <a:rPr lang="en-US" dirty="0" err="1" smtClean="0"/>
              <a:t>methodName</a:t>
            </a:r>
            <a:r>
              <a:rPr lang="en-US" dirty="0" smtClean="0"/>
              <a:t>();</a:t>
            </a:r>
          </a:p>
          <a:p>
            <a:pPr lvl="1"/>
            <a:r>
              <a:rPr lang="en-US" dirty="0" smtClean="0"/>
              <a:t>-&gt; is called the </a:t>
            </a:r>
            <a:r>
              <a:rPr lang="en-US" i="1" dirty="0" smtClean="0"/>
              <a:t>object operator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725271"/>
      </p:ext>
    </p:extLst>
  </p:cSld>
  <p:clrMapOvr>
    <a:masterClrMapping/>
  </p:clrMapOvr>
  <p:transition xmlns:p14="http://schemas.microsoft.com/office/powerpoint/2010/main">
    <p:pull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 Object</a:t>
            </a: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914400" y="1524000"/>
            <a:ext cx="6477000" cy="50292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Font typeface="Arial" pitchFamily="34" charset="0"/>
              <a:buNone/>
            </a:pPr>
            <a:r>
              <a:rPr lang="en-US" dirty="0" smtClean="0"/>
              <a:t>&lt;?</a:t>
            </a:r>
            <a:r>
              <a:rPr lang="en-US" dirty="0" err="1" smtClean="0"/>
              <a:t>php</a:t>
            </a:r>
            <a:endParaRPr lang="en-US" dirty="0" smtClean="0"/>
          </a:p>
          <a:p>
            <a:pPr marL="114300" indent="0">
              <a:buFont typeface="Arial" pitchFamily="34" charset="0"/>
              <a:buNone/>
              <a:tabLst>
                <a:tab pos="515938" algn="l"/>
              </a:tabLst>
            </a:pPr>
            <a:r>
              <a:rPr lang="en-US" dirty="0" smtClean="0"/>
              <a:t>	//Include the class definition</a:t>
            </a:r>
          </a:p>
          <a:p>
            <a:pPr marL="114300" indent="0">
              <a:buFont typeface="Arial" pitchFamily="34" charset="0"/>
              <a:buNone/>
              <a:tabLst>
                <a:tab pos="515938" algn="l"/>
              </a:tabLst>
            </a:pPr>
            <a:r>
              <a:rPr lang="en-US" dirty="0"/>
              <a:t>	</a:t>
            </a:r>
            <a:r>
              <a:rPr lang="en-US" dirty="0" smtClean="0"/>
              <a:t>require('</a:t>
            </a:r>
            <a:r>
              <a:rPr lang="en-US" dirty="0" err="1" smtClean="0"/>
              <a:t>HelloWorld.php</a:t>
            </a:r>
            <a:r>
              <a:rPr lang="en-US" dirty="0" smtClean="0"/>
              <a:t>');</a:t>
            </a:r>
          </a:p>
          <a:p>
            <a:pPr marL="114300" indent="0">
              <a:buFont typeface="Arial" pitchFamily="34" charset="0"/>
              <a:buNone/>
              <a:tabLst>
                <a:tab pos="515938" algn="l"/>
              </a:tabLst>
            </a:pPr>
            <a:endParaRPr lang="en-US" dirty="0" smtClean="0"/>
          </a:p>
          <a:p>
            <a:pPr marL="55563" indent="0">
              <a:buFont typeface="Arial" pitchFamily="34" charset="0"/>
              <a:buNone/>
              <a:tabLst>
                <a:tab pos="515938" algn="l"/>
                <a:tab pos="1031875" algn="l"/>
                <a:tab pos="1608138" algn="l"/>
                <a:tab pos="2222500" algn="l"/>
              </a:tabLst>
            </a:pPr>
            <a:r>
              <a:rPr lang="en-US" dirty="0"/>
              <a:t>	</a:t>
            </a:r>
            <a:r>
              <a:rPr lang="en-US" dirty="0" smtClean="0"/>
              <a:t>//Create an object</a:t>
            </a:r>
          </a:p>
          <a:p>
            <a:pPr marL="55563" indent="0">
              <a:buFont typeface="Arial" pitchFamily="34" charset="0"/>
              <a:buNone/>
              <a:tabLst>
                <a:tab pos="515938" algn="l"/>
                <a:tab pos="1031875" algn="l"/>
                <a:tab pos="1608138" algn="l"/>
                <a:tab pos="2222500" algn="l"/>
              </a:tabLst>
            </a:pPr>
            <a:r>
              <a:rPr lang="en-US" dirty="0"/>
              <a:t>	</a:t>
            </a:r>
            <a:r>
              <a:rPr lang="en-US" dirty="0" smtClean="0"/>
              <a:t>$</a:t>
            </a:r>
            <a:r>
              <a:rPr lang="en-US" dirty="0" err="1" smtClean="0"/>
              <a:t>obj</a:t>
            </a:r>
            <a:r>
              <a:rPr lang="en-US" dirty="0" smtClean="0"/>
              <a:t> = new </a:t>
            </a:r>
            <a:r>
              <a:rPr lang="en-US" dirty="0" err="1" smtClean="0"/>
              <a:t>HelloWorld</a:t>
            </a:r>
            <a:r>
              <a:rPr lang="en-US" dirty="0" smtClean="0"/>
              <a:t>();</a:t>
            </a:r>
          </a:p>
          <a:p>
            <a:pPr marL="55563" indent="0">
              <a:buFont typeface="Arial" pitchFamily="34" charset="0"/>
              <a:buNone/>
              <a:tabLst>
                <a:tab pos="515938" algn="l"/>
                <a:tab pos="1031875" algn="l"/>
                <a:tab pos="1608138" algn="l"/>
                <a:tab pos="2222500" algn="l"/>
              </a:tabLst>
            </a:pPr>
            <a:endParaRPr lang="en-US" dirty="0"/>
          </a:p>
          <a:p>
            <a:pPr marL="55563" indent="0">
              <a:buFont typeface="Arial" pitchFamily="34" charset="0"/>
              <a:buNone/>
              <a:tabLst>
                <a:tab pos="515938" algn="l"/>
                <a:tab pos="1031875" algn="l"/>
                <a:tab pos="1608138" algn="l"/>
                <a:tab pos="2222500" algn="l"/>
              </a:tabLst>
            </a:pPr>
            <a:r>
              <a:rPr lang="en-US" dirty="0" smtClean="0"/>
              <a:t>	//Call the </a:t>
            </a:r>
            <a:r>
              <a:rPr lang="en-US" dirty="0" err="1" smtClean="0"/>
              <a:t>sayHello</a:t>
            </a:r>
            <a:r>
              <a:rPr lang="en-US" dirty="0" smtClean="0"/>
              <a:t> method</a:t>
            </a:r>
          </a:p>
          <a:p>
            <a:pPr marL="55563" indent="0">
              <a:buFont typeface="Arial" pitchFamily="34" charset="0"/>
              <a:buNone/>
              <a:tabLst>
                <a:tab pos="515938" algn="l"/>
                <a:tab pos="1031875" algn="l"/>
                <a:tab pos="1608138" algn="l"/>
                <a:tab pos="2222500" algn="l"/>
              </a:tabLst>
            </a:pPr>
            <a:r>
              <a:rPr lang="en-US" dirty="0"/>
              <a:t>	</a:t>
            </a:r>
            <a:r>
              <a:rPr lang="en-US" dirty="0" smtClean="0"/>
              <a:t>$</a:t>
            </a:r>
            <a:r>
              <a:rPr lang="en-US" dirty="0" err="1" smtClean="0"/>
              <a:t>obj</a:t>
            </a:r>
            <a:r>
              <a:rPr lang="en-US" dirty="0" smtClean="0"/>
              <a:t>-&gt;</a:t>
            </a:r>
            <a:r>
              <a:rPr lang="en-US" dirty="0" err="1" smtClean="0"/>
              <a:t>sayHello</a:t>
            </a:r>
            <a:r>
              <a:rPr lang="en-US" dirty="0" smtClean="0"/>
              <a:t>();</a:t>
            </a:r>
          </a:p>
          <a:p>
            <a:pPr marL="55563" indent="0">
              <a:buFont typeface="Arial" pitchFamily="34" charset="0"/>
              <a:buNone/>
              <a:tabLst>
                <a:tab pos="515938" algn="l"/>
                <a:tab pos="1031875" algn="l"/>
                <a:tab pos="1608138" algn="l"/>
                <a:tab pos="2222500" algn="l"/>
              </a:tabLst>
            </a:pPr>
            <a:r>
              <a:rPr lang="en-US" dirty="0" smtClean="0"/>
              <a:t>	$</a:t>
            </a:r>
            <a:r>
              <a:rPr lang="en-US" dirty="0" err="1" smtClean="0"/>
              <a:t>obj</a:t>
            </a:r>
            <a:r>
              <a:rPr lang="en-US" dirty="0" smtClean="0"/>
              <a:t>-&gt;</a:t>
            </a:r>
            <a:r>
              <a:rPr lang="en-US" dirty="0" err="1" smtClean="0"/>
              <a:t>sayHello</a:t>
            </a:r>
            <a:r>
              <a:rPr lang="en-US" dirty="0" smtClean="0"/>
              <a:t>('Spanish');</a:t>
            </a:r>
          </a:p>
          <a:p>
            <a:pPr marL="55563" indent="0">
              <a:buFont typeface="Arial" pitchFamily="34" charset="0"/>
              <a:buNone/>
              <a:tabLst>
                <a:tab pos="515938" algn="l"/>
                <a:tab pos="1031875" algn="l"/>
                <a:tab pos="1608138" algn="l"/>
                <a:tab pos="2222500" algn="l"/>
              </a:tabLst>
            </a:pPr>
            <a:endParaRPr lang="en-US" dirty="0"/>
          </a:p>
          <a:p>
            <a:pPr marL="55563" indent="0">
              <a:buFont typeface="Arial" pitchFamily="34" charset="0"/>
              <a:buNone/>
              <a:tabLst>
                <a:tab pos="515938" algn="l"/>
                <a:tab pos="1031875" algn="l"/>
                <a:tab pos="1608138" algn="l"/>
                <a:tab pos="2222500" algn="l"/>
              </a:tabLst>
            </a:pPr>
            <a:r>
              <a:rPr lang="en-US" dirty="0" smtClean="0"/>
              <a:t>	//Delete the object</a:t>
            </a:r>
          </a:p>
          <a:p>
            <a:pPr marL="55563" indent="0">
              <a:buFont typeface="Arial" pitchFamily="34" charset="0"/>
              <a:buNone/>
              <a:tabLst>
                <a:tab pos="515938" algn="l"/>
                <a:tab pos="1031875" algn="l"/>
                <a:tab pos="1608138" algn="l"/>
                <a:tab pos="2222500" algn="l"/>
              </a:tabLst>
            </a:pPr>
            <a:r>
              <a:rPr lang="en-US" dirty="0"/>
              <a:t>	</a:t>
            </a:r>
            <a:r>
              <a:rPr lang="en-US" dirty="0" smtClean="0"/>
              <a:t>unset($</a:t>
            </a:r>
            <a:r>
              <a:rPr lang="en-US" dirty="0" err="1" smtClean="0"/>
              <a:t>obj</a:t>
            </a:r>
            <a:r>
              <a:rPr lang="en-US" dirty="0" smtClean="0"/>
              <a:t>);</a:t>
            </a:r>
          </a:p>
          <a:p>
            <a:pPr marL="55563" indent="0">
              <a:buFont typeface="Arial" pitchFamily="34" charset="0"/>
              <a:buNone/>
              <a:tabLst>
                <a:tab pos="515938" algn="l"/>
                <a:tab pos="1031875" algn="l"/>
                <a:tab pos="1608138" algn="l"/>
                <a:tab pos="2222500" algn="l"/>
              </a:tabLst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486400" y="1066800"/>
            <a:ext cx="18569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8580" indent="0">
              <a:buNone/>
              <a:tabLst>
                <a:tab pos="457200" algn="l"/>
                <a:tab pos="912813" algn="l"/>
                <a:tab pos="1370013" algn="l"/>
                <a:tab pos="1825625" algn="l"/>
              </a:tabLst>
            </a:pPr>
            <a:r>
              <a:rPr lang="en-US" sz="2000" dirty="0" err="1" smtClean="0"/>
              <a:t>helloObject.php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4909582"/>
      </p:ext>
    </p:extLst>
  </p:cSld>
  <p:clrMapOvr>
    <a:masterClrMapping/>
  </p:clrMapOvr>
  <p:transition xmlns:p14="http://schemas.microsoft.com/office/powerpoint/2010/main">
    <p:pull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$this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access class attributes within the class, use $this</a:t>
            </a: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295400" y="2590800"/>
            <a:ext cx="5562600" cy="31242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" indent="0">
              <a:buFont typeface="Arial" pitchFamily="34" charset="0"/>
              <a:buNone/>
              <a:tabLst>
                <a:tab pos="515938" algn="l"/>
                <a:tab pos="1031875" algn="l"/>
                <a:tab pos="1489075" algn="l"/>
                <a:tab pos="1944688" algn="l"/>
              </a:tabLst>
            </a:pPr>
            <a:r>
              <a:rPr lang="en-US" dirty="0" smtClean="0"/>
              <a:t>class Burrito {</a:t>
            </a:r>
          </a:p>
          <a:p>
            <a:pPr marL="68580" indent="0">
              <a:buFont typeface="Arial" pitchFamily="34" charset="0"/>
              <a:buNone/>
              <a:tabLst>
                <a:tab pos="515938" algn="l"/>
                <a:tab pos="1031875" algn="l"/>
                <a:tab pos="1489075" algn="l"/>
                <a:tab pos="1944688" algn="l"/>
              </a:tabLst>
            </a:pPr>
            <a:r>
              <a:rPr lang="en-US" dirty="0"/>
              <a:t>	</a:t>
            </a:r>
            <a:r>
              <a:rPr lang="en-US" dirty="0" smtClean="0"/>
              <a:t>private $filling = "beans";</a:t>
            </a:r>
          </a:p>
          <a:p>
            <a:pPr marL="68580" indent="0">
              <a:buFont typeface="Arial" pitchFamily="34" charset="0"/>
              <a:buNone/>
              <a:tabLst>
                <a:tab pos="515938" algn="l"/>
                <a:tab pos="1031875" algn="l"/>
                <a:tab pos="1489075" algn="l"/>
                <a:tab pos="1944688" algn="l"/>
              </a:tabLst>
            </a:pPr>
            <a:endParaRPr lang="en-US" dirty="0"/>
          </a:p>
          <a:p>
            <a:pPr marL="68580" indent="0">
              <a:buFont typeface="Arial" pitchFamily="34" charset="0"/>
              <a:buNone/>
              <a:tabLst>
                <a:tab pos="515938" algn="l"/>
                <a:tab pos="1031875" algn="l"/>
                <a:tab pos="1489075" algn="l"/>
                <a:tab pos="1944688" algn="l"/>
              </a:tabLst>
            </a:pPr>
            <a:r>
              <a:rPr lang="en-US" dirty="0" smtClean="0"/>
              <a:t>	function make() {</a:t>
            </a:r>
          </a:p>
          <a:p>
            <a:pPr marL="68580" indent="0">
              <a:buFont typeface="Arial" pitchFamily="34" charset="0"/>
              <a:buNone/>
              <a:tabLst>
                <a:tab pos="515938" algn="l"/>
                <a:tab pos="1031875" algn="l"/>
                <a:tab pos="1489075" algn="l"/>
                <a:tab pos="1944688" algn="l"/>
              </a:tabLst>
            </a:pPr>
            <a:r>
              <a:rPr lang="en-US" dirty="0" smtClean="0"/>
              <a:t>		print $filling;  //This won't work!</a:t>
            </a:r>
          </a:p>
          <a:p>
            <a:pPr marL="68580" indent="0">
              <a:buFont typeface="Arial" pitchFamily="34" charset="0"/>
              <a:buNone/>
              <a:tabLst>
                <a:tab pos="515938" algn="l"/>
                <a:tab pos="1031875" algn="l"/>
                <a:tab pos="1489075" algn="l"/>
                <a:tab pos="1944688" algn="l"/>
              </a:tabLst>
            </a:pPr>
            <a:r>
              <a:rPr lang="en-US" dirty="0"/>
              <a:t>	</a:t>
            </a:r>
            <a:r>
              <a:rPr lang="en-US" dirty="0" smtClean="0"/>
              <a:t>	print $this-&gt;filling; //But this will.</a:t>
            </a:r>
          </a:p>
          <a:p>
            <a:pPr marL="68580" indent="0">
              <a:buFont typeface="Arial" pitchFamily="34" charset="0"/>
              <a:buNone/>
              <a:tabLst>
                <a:tab pos="515938" algn="l"/>
                <a:tab pos="1031875" algn="l"/>
                <a:tab pos="1489075" algn="l"/>
                <a:tab pos="1944688" algn="l"/>
              </a:tabLst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 marL="68580" indent="0">
              <a:buFont typeface="Arial" pitchFamily="34" charset="0"/>
              <a:buNone/>
              <a:tabLst>
                <a:tab pos="515938" algn="l"/>
                <a:tab pos="1031875" algn="l"/>
                <a:tab pos="1489075" algn="l"/>
                <a:tab pos="1944688" algn="l"/>
              </a:tabLst>
            </a:pPr>
            <a:r>
              <a:rPr lang="en-US" dirty="0" smtClean="0"/>
              <a:t>}</a:t>
            </a:r>
          </a:p>
          <a:p>
            <a:pPr marL="68580" indent="0">
              <a:buFont typeface="Arial" pitchFamily="34" charset="0"/>
              <a:buNone/>
              <a:tabLst>
                <a:tab pos="515938" algn="l"/>
                <a:tab pos="1031875" algn="l"/>
                <a:tab pos="1489075" algn="l"/>
                <a:tab pos="1944688" algn="l"/>
              </a:tabLst>
            </a:pPr>
            <a:endParaRPr lang="en-US" dirty="0" smtClean="0"/>
          </a:p>
          <a:p>
            <a:pPr marL="68580" indent="0">
              <a:buFont typeface="Arial" pitchFamily="34" charset="0"/>
              <a:buNone/>
            </a:pPr>
            <a:endParaRPr lang="en-US" dirty="0" smtClean="0"/>
          </a:p>
          <a:p>
            <a:pPr marL="68580" indent="0">
              <a:buFont typeface="Arial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816679"/>
      </p:ext>
    </p:extLst>
  </p:cSld>
  <p:clrMapOvr>
    <a:masterClrMapping/>
  </p:clrMapOvr>
  <p:transition xmlns:p14="http://schemas.microsoft.com/office/powerpoint/2010/main">
    <p:pull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 initialize class variables</a:t>
            </a:r>
          </a:p>
          <a:p>
            <a:r>
              <a:rPr lang="en-US" dirty="0" smtClean="0"/>
              <a:t>Always named </a:t>
            </a:r>
            <a:r>
              <a:rPr lang="en-US" b="1" dirty="0" smtClean="0">
                <a:latin typeface="Courier New"/>
                <a:cs typeface="Courier New"/>
              </a:rPr>
              <a:t>__construct()</a:t>
            </a:r>
            <a:endParaRPr lang="en-US" dirty="0" smtClean="0">
              <a:latin typeface="Courier New"/>
              <a:cs typeface="Courier New"/>
            </a:endParaRP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447800" y="2895600"/>
            <a:ext cx="5562600" cy="33528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" indent="0">
              <a:buFont typeface="Arial" pitchFamily="34" charset="0"/>
              <a:buNone/>
              <a:tabLst>
                <a:tab pos="515938" algn="l"/>
                <a:tab pos="1031875" algn="l"/>
                <a:tab pos="1489075" algn="l"/>
                <a:tab pos="1944688" algn="l"/>
              </a:tabLst>
            </a:pPr>
            <a:r>
              <a:rPr lang="en-US" dirty="0" smtClean="0"/>
              <a:t>class </a:t>
            </a:r>
            <a:r>
              <a:rPr lang="en-US" dirty="0" err="1" smtClean="0"/>
              <a:t>ClassName</a:t>
            </a:r>
            <a:r>
              <a:rPr lang="en-US" dirty="0" smtClean="0"/>
              <a:t> {</a:t>
            </a:r>
          </a:p>
          <a:p>
            <a:pPr marL="68580" indent="0">
              <a:buFont typeface="Arial" pitchFamily="34" charset="0"/>
              <a:buNone/>
              <a:tabLst>
                <a:tab pos="515938" algn="l"/>
                <a:tab pos="1031875" algn="l"/>
                <a:tab pos="1489075" algn="l"/>
                <a:tab pos="1944688" algn="l"/>
              </a:tabLst>
            </a:pPr>
            <a:endParaRPr lang="en-US" dirty="0"/>
          </a:p>
          <a:p>
            <a:pPr marL="68580" indent="0">
              <a:buFont typeface="Arial" pitchFamily="34" charset="0"/>
              <a:buNone/>
              <a:tabLst>
                <a:tab pos="515938" algn="l"/>
                <a:tab pos="1031875" algn="l"/>
                <a:tab pos="1489075" algn="l"/>
                <a:tab pos="1944688" algn="l"/>
              </a:tabLst>
            </a:pPr>
            <a:r>
              <a:rPr lang="en-US" dirty="0" smtClean="0"/>
              <a:t>	private $</a:t>
            </a:r>
            <a:r>
              <a:rPr lang="en-US" dirty="0" err="1" smtClean="0"/>
              <a:t>var</a:t>
            </a:r>
            <a:r>
              <a:rPr lang="en-US" dirty="0" smtClean="0"/>
              <a:t>;</a:t>
            </a:r>
          </a:p>
          <a:p>
            <a:pPr marL="68580" indent="0">
              <a:buFont typeface="Arial" pitchFamily="34" charset="0"/>
              <a:buNone/>
              <a:tabLst>
                <a:tab pos="515938" algn="l"/>
                <a:tab pos="1031875" algn="l"/>
                <a:tab pos="1489075" algn="l"/>
                <a:tab pos="1944688" algn="l"/>
              </a:tabLst>
            </a:pPr>
            <a:endParaRPr lang="en-US" dirty="0"/>
          </a:p>
          <a:p>
            <a:pPr marL="68580" indent="0">
              <a:buFont typeface="Arial" pitchFamily="34" charset="0"/>
              <a:buNone/>
              <a:tabLst>
                <a:tab pos="515938" algn="l"/>
                <a:tab pos="1031875" algn="l"/>
                <a:tab pos="1489075" algn="l"/>
                <a:tab pos="1944688" algn="l"/>
              </a:tabLst>
            </a:pPr>
            <a:r>
              <a:rPr lang="en-US" dirty="0" smtClean="0"/>
              <a:t>	function __construct() {</a:t>
            </a:r>
          </a:p>
          <a:p>
            <a:pPr marL="68580" indent="0">
              <a:buFont typeface="Arial" pitchFamily="34" charset="0"/>
              <a:buNone/>
              <a:tabLst>
                <a:tab pos="515938" algn="l"/>
                <a:tab pos="1031875" algn="l"/>
                <a:tab pos="1489075" algn="l"/>
                <a:tab pos="1944688" algn="l"/>
              </a:tabLst>
            </a:pPr>
            <a:endParaRPr lang="en-US" dirty="0"/>
          </a:p>
          <a:p>
            <a:pPr marL="68580" indent="0">
              <a:buFont typeface="Arial" pitchFamily="34" charset="0"/>
              <a:buNone/>
              <a:tabLst>
                <a:tab pos="515938" algn="l"/>
                <a:tab pos="1031875" algn="l"/>
                <a:tab pos="1489075" algn="l"/>
                <a:tab pos="1944688" algn="l"/>
              </a:tabLst>
            </a:pPr>
            <a:r>
              <a:rPr lang="en-US" dirty="0" smtClean="0"/>
              <a:t>	}</a:t>
            </a:r>
          </a:p>
          <a:p>
            <a:pPr marL="68580" indent="0">
              <a:buFont typeface="Arial" pitchFamily="34" charset="0"/>
              <a:buNone/>
              <a:tabLst>
                <a:tab pos="515938" algn="l"/>
                <a:tab pos="1031875" algn="l"/>
                <a:tab pos="1489075" algn="l"/>
                <a:tab pos="1944688" algn="l"/>
              </a:tabLst>
            </a:pPr>
            <a:r>
              <a:rPr lang="en-US" dirty="0"/>
              <a:t>}</a:t>
            </a:r>
            <a:endParaRPr lang="en-US" dirty="0" smtClean="0"/>
          </a:p>
          <a:p>
            <a:pPr marL="68580" indent="0">
              <a:buFont typeface="Arial" pitchFamily="34" charset="0"/>
              <a:buNone/>
              <a:tabLst>
                <a:tab pos="515938" algn="l"/>
                <a:tab pos="1031875" algn="l"/>
                <a:tab pos="1489075" algn="l"/>
                <a:tab pos="1944688" algn="l"/>
              </a:tabLst>
            </a:pPr>
            <a:endParaRPr lang="en-US" dirty="0" smtClean="0"/>
          </a:p>
          <a:p>
            <a:pPr marL="68580" indent="0">
              <a:buFont typeface="Arial" pitchFamily="34" charset="0"/>
              <a:buNone/>
            </a:pPr>
            <a:endParaRPr lang="en-US" dirty="0" smtClean="0"/>
          </a:p>
          <a:p>
            <a:pPr marL="68580" indent="0">
              <a:buFont typeface="Arial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149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Rectangle Class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352246" y="2133600"/>
            <a:ext cx="30480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 smtClean="0"/>
              <a:t>Rectangle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			</a:t>
            </a:r>
          </a:p>
          <a:p>
            <a:r>
              <a:rPr lang="en-US" sz="2000" dirty="0" smtClean="0"/>
              <a:t>width</a:t>
            </a:r>
          </a:p>
          <a:p>
            <a:r>
              <a:rPr lang="en-US" sz="2000" dirty="0" smtClean="0"/>
              <a:t>height</a:t>
            </a:r>
          </a:p>
          <a:p>
            <a:r>
              <a:rPr lang="en-US" sz="2000" dirty="0" smtClean="0"/>
              <a:t>	</a:t>
            </a:r>
            <a:br>
              <a:rPr lang="en-US" sz="2000" dirty="0" smtClean="0"/>
            </a:br>
            <a:r>
              <a:rPr lang="en-US" sz="2000" dirty="0" smtClean="0"/>
              <a:t>__construct()</a:t>
            </a:r>
          </a:p>
          <a:p>
            <a:r>
              <a:rPr lang="en-US" sz="2000" dirty="0" err="1" smtClean="0"/>
              <a:t>setSize</a:t>
            </a:r>
            <a:r>
              <a:rPr lang="en-US" sz="2000" dirty="0" smtClean="0"/>
              <a:t>()</a:t>
            </a:r>
          </a:p>
          <a:p>
            <a:r>
              <a:rPr lang="en-US" sz="2000" dirty="0" err="1" smtClean="0"/>
              <a:t>getArea</a:t>
            </a:r>
            <a:r>
              <a:rPr lang="en-US" sz="2000" dirty="0" smtClean="0"/>
              <a:t>()</a:t>
            </a:r>
          </a:p>
          <a:p>
            <a:r>
              <a:rPr lang="en-US" sz="2000" dirty="0" err="1" smtClean="0"/>
              <a:t>getPerimeter</a:t>
            </a:r>
            <a:r>
              <a:rPr lang="en-US" sz="2000" dirty="0" smtClean="0"/>
              <a:t>()</a:t>
            </a:r>
          </a:p>
          <a:p>
            <a:r>
              <a:rPr lang="en-US" sz="2000" dirty="0" err="1" smtClean="0"/>
              <a:t>isSquare</a:t>
            </a:r>
            <a:r>
              <a:rPr lang="en-US" sz="2000" dirty="0" smtClean="0"/>
              <a:t>()</a:t>
            </a:r>
          </a:p>
        </p:txBody>
      </p:sp>
      <p:sp>
        <p:nvSpPr>
          <p:cNvPr id="3" name="Right Brace 2"/>
          <p:cNvSpPr/>
          <p:nvPr/>
        </p:nvSpPr>
        <p:spPr>
          <a:xfrm>
            <a:off x="5439938" y="2667000"/>
            <a:ext cx="275062" cy="914400"/>
          </a:xfrm>
          <a:prstGeom prst="rightBrac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/>
          <p:cNvSpPr/>
          <p:nvPr/>
        </p:nvSpPr>
        <p:spPr>
          <a:xfrm>
            <a:off x="5439938" y="3657600"/>
            <a:ext cx="351262" cy="1621282"/>
          </a:xfrm>
          <a:prstGeom prst="rightBrac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820938" y="2590800"/>
            <a:ext cx="182644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data</a:t>
            </a:r>
            <a:br>
              <a:rPr lang="en-US" sz="2800" dirty="0" smtClean="0">
                <a:solidFill>
                  <a:srgbClr val="0000FF"/>
                </a:solidFill>
              </a:rPr>
            </a:br>
            <a:r>
              <a:rPr lang="en-US" sz="2800" dirty="0" smtClean="0">
                <a:solidFill>
                  <a:srgbClr val="0000FF"/>
                </a:solidFill>
              </a:rPr>
              <a:t>(attributes)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20938" y="3962400"/>
            <a:ext cx="203132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functionality</a:t>
            </a:r>
            <a:br>
              <a:rPr lang="en-US" sz="2800" dirty="0" smtClean="0">
                <a:solidFill>
                  <a:srgbClr val="0000FF"/>
                </a:solidFill>
              </a:rPr>
            </a:br>
            <a:r>
              <a:rPr lang="en-US" sz="2800" dirty="0" smtClean="0">
                <a:solidFill>
                  <a:srgbClr val="0000FF"/>
                </a:solidFill>
              </a:rPr>
              <a:t>(methods)</a:t>
            </a:r>
            <a:endParaRPr lang="en-US" sz="2800" dirty="0">
              <a:solidFill>
                <a:srgbClr val="0000FF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2352246" y="2650326"/>
            <a:ext cx="304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352246" y="3581400"/>
            <a:ext cx="304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Left Brace 11"/>
          <p:cNvSpPr/>
          <p:nvPr/>
        </p:nvSpPr>
        <p:spPr>
          <a:xfrm>
            <a:off x="2010938" y="2667000"/>
            <a:ext cx="228600" cy="2590800"/>
          </a:xfrm>
          <a:prstGeom prst="leftBrac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57200" y="3465493"/>
            <a:ext cx="15699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class</a:t>
            </a:r>
            <a:br>
              <a:rPr lang="en-US" sz="2800" dirty="0" smtClean="0">
                <a:solidFill>
                  <a:srgbClr val="0000FF"/>
                </a:solidFill>
              </a:rPr>
            </a:br>
            <a:r>
              <a:rPr lang="en-US" sz="2800" dirty="0" smtClean="0">
                <a:solidFill>
                  <a:srgbClr val="0000FF"/>
                </a:solidFill>
              </a:rPr>
              <a:t>members</a:t>
            </a:r>
            <a:endParaRPr lang="en-US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5153847"/>
      </p:ext>
    </p:extLst>
  </p:cSld>
  <p:clrMapOvr>
    <a:masterClrMapping/>
  </p:clrMapOvr>
  <p:transition xmlns:p14="http://schemas.microsoft.com/office/powerpoint/2010/main">
    <p:pull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914400" y="685800"/>
            <a:ext cx="6477000" cy="58674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 lnSpcReduction="2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Font typeface="Arial" pitchFamily="34" charset="0"/>
              <a:buNone/>
            </a:pPr>
            <a:r>
              <a:rPr lang="en-US" dirty="0" smtClean="0"/>
              <a:t>&lt;?</a:t>
            </a:r>
            <a:r>
              <a:rPr lang="en-US" dirty="0" err="1" smtClean="0"/>
              <a:t>php</a:t>
            </a:r>
            <a:endParaRPr lang="en-US" dirty="0" smtClean="0"/>
          </a:p>
          <a:p>
            <a:pPr marL="114300" indent="0">
              <a:buNone/>
              <a:tabLst>
                <a:tab pos="515938" algn="l"/>
              </a:tabLst>
            </a:pPr>
            <a:r>
              <a:rPr lang="en-US" dirty="0"/>
              <a:t>class Rectangle {</a:t>
            </a:r>
          </a:p>
          <a:p>
            <a:pPr marL="114300" indent="0">
              <a:buNone/>
              <a:tabLst>
                <a:tab pos="515938" algn="l"/>
              </a:tabLst>
            </a:pPr>
            <a:endParaRPr lang="en-US" dirty="0"/>
          </a:p>
          <a:p>
            <a:pPr marL="114300" indent="0">
              <a:buNone/>
              <a:tabLst>
                <a:tab pos="515938" algn="l"/>
              </a:tabLst>
            </a:pPr>
            <a:r>
              <a:rPr lang="en-US" dirty="0"/>
              <a:t>	// Declare the attributes:</a:t>
            </a:r>
          </a:p>
          <a:p>
            <a:pPr marL="114300" indent="0">
              <a:buNone/>
              <a:tabLst>
                <a:tab pos="515938" algn="l"/>
              </a:tabLst>
            </a:pPr>
            <a:r>
              <a:rPr lang="en-US" dirty="0"/>
              <a:t>	public $width = 0;</a:t>
            </a:r>
          </a:p>
          <a:p>
            <a:pPr marL="114300" indent="0">
              <a:buNone/>
              <a:tabLst>
                <a:tab pos="515938" algn="l"/>
              </a:tabLst>
            </a:pPr>
            <a:r>
              <a:rPr lang="en-US" dirty="0"/>
              <a:t>	public $height = 0;</a:t>
            </a:r>
          </a:p>
          <a:p>
            <a:pPr marL="114300" indent="0">
              <a:buNone/>
              <a:tabLst>
                <a:tab pos="515938" algn="l"/>
              </a:tabLst>
            </a:pPr>
            <a:endParaRPr lang="en-US" dirty="0"/>
          </a:p>
          <a:p>
            <a:pPr marL="114300" indent="0">
              <a:buNone/>
              <a:tabLst>
                <a:tab pos="515938" algn="l"/>
              </a:tabLst>
            </a:pPr>
            <a:r>
              <a:rPr lang="en-US" dirty="0"/>
              <a:t>	// Constructor:</a:t>
            </a:r>
          </a:p>
          <a:p>
            <a:pPr marL="114300" indent="0">
              <a:buNone/>
              <a:tabLst>
                <a:tab pos="515938" algn="l"/>
              </a:tabLst>
            </a:pPr>
            <a:r>
              <a:rPr lang="en-US" dirty="0"/>
              <a:t>	function __construct($w = 0, $h = 0) {</a:t>
            </a:r>
          </a:p>
          <a:p>
            <a:pPr marL="114300" indent="0">
              <a:buNone/>
              <a:tabLst>
                <a:tab pos="515938" algn="l"/>
              </a:tabLst>
            </a:pPr>
            <a:r>
              <a:rPr lang="en-US" dirty="0"/>
              <a:t>		$this-&gt;width = $w;</a:t>
            </a:r>
          </a:p>
          <a:p>
            <a:pPr marL="114300" indent="0">
              <a:buNone/>
              <a:tabLst>
                <a:tab pos="515938" algn="l"/>
              </a:tabLst>
            </a:pPr>
            <a:r>
              <a:rPr lang="en-US" dirty="0"/>
              <a:t>		$this-&gt;height = $h;</a:t>
            </a:r>
          </a:p>
          <a:p>
            <a:pPr marL="114300" indent="0">
              <a:buNone/>
              <a:tabLst>
                <a:tab pos="515938" algn="l"/>
              </a:tabLst>
            </a:pPr>
            <a:r>
              <a:rPr lang="en-US" dirty="0"/>
              <a:t>	}</a:t>
            </a:r>
          </a:p>
          <a:p>
            <a:pPr marL="114300" indent="0">
              <a:buNone/>
              <a:tabLst>
                <a:tab pos="515938" algn="l"/>
              </a:tabLst>
            </a:pPr>
            <a:r>
              <a:rPr lang="en-US" dirty="0"/>
              <a:t>	</a:t>
            </a:r>
          </a:p>
          <a:p>
            <a:pPr marL="114300" indent="0">
              <a:buNone/>
              <a:tabLst>
                <a:tab pos="515938" algn="l"/>
              </a:tabLst>
            </a:pPr>
            <a:r>
              <a:rPr lang="en-US" dirty="0"/>
              <a:t>	// Method to set the dimensions:</a:t>
            </a:r>
          </a:p>
          <a:p>
            <a:pPr marL="114300" indent="0">
              <a:buNone/>
              <a:tabLst>
                <a:tab pos="515938" algn="l"/>
              </a:tabLst>
            </a:pPr>
            <a:r>
              <a:rPr lang="en-US" dirty="0"/>
              <a:t>	function </a:t>
            </a:r>
            <a:r>
              <a:rPr lang="en-US" dirty="0" err="1"/>
              <a:t>setSize</a:t>
            </a:r>
            <a:r>
              <a:rPr lang="en-US" dirty="0"/>
              <a:t>($w = 0, $h = 0) {</a:t>
            </a:r>
          </a:p>
          <a:p>
            <a:pPr marL="114300" indent="0">
              <a:buNone/>
              <a:tabLst>
                <a:tab pos="515938" algn="l"/>
              </a:tabLst>
            </a:pPr>
            <a:r>
              <a:rPr lang="en-US" dirty="0"/>
              <a:t>		$this-&gt;width = $w;</a:t>
            </a:r>
          </a:p>
          <a:p>
            <a:pPr marL="114300" indent="0">
              <a:buNone/>
              <a:tabLst>
                <a:tab pos="515938" algn="l"/>
              </a:tabLst>
            </a:pPr>
            <a:r>
              <a:rPr lang="en-US" dirty="0"/>
              <a:t>		$this-&gt;height = $h;</a:t>
            </a:r>
          </a:p>
          <a:p>
            <a:pPr marL="114300" indent="0">
              <a:buNone/>
              <a:tabLst>
                <a:tab pos="515938" algn="l"/>
              </a:tabLst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 marL="114300" indent="0">
              <a:buNone/>
              <a:tabLst>
                <a:tab pos="515938" algn="l"/>
              </a:tabLst>
            </a:pPr>
            <a:r>
              <a:rPr lang="en-US" dirty="0"/>
              <a:t>	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486400" y="152400"/>
            <a:ext cx="16797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8580" indent="0">
              <a:buNone/>
              <a:tabLst>
                <a:tab pos="457200" algn="l"/>
                <a:tab pos="912813" algn="l"/>
                <a:tab pos="1370013" algn="l"/>
                <a:tab pos="1825625" algn="l"/>
              </a:tabLst>
            </a:pPr>
            <a:r>
              <a:rPr lang="en-US" sz="2000" dirty="0" err="1" smtClean="0"/>
              <a:t>Rectangle.php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04416060"/>
      </p:ext>
    </p:extLst>
  </p:cSld>
  <p:clrMapOvr>
    <a:masterClrMapping/>
  </p:clrMapOvr>
  <p:transition xmlns:p14="http://schemas.microsoft.com/office/powerpoint/2010/main">
    <p:pull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914400" y="609600"/>
            <a:ext cx="6477000" cy="60198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 lnSpcReduction="2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  <a:tabLst>
                <a:tab pos="515938" algn="l"/>
              </a:tabLst>
            </a:pPr>
            <a:r>
              <a:rPr lang="en-US" dirty="0" smtClean="0"/>
              <a:t>	…</a:t>
            </a:r>
          </a:p>
          <a:p>
            <a:pPr marL="114300" indent="0">
              <a:buNone/>
              <a:tabLst>
                <a:tab pos="515938" algn="l"/>
              </a:tabLst>
            </a:pPr>
            <a:r>
              <a:rPr lang="en-US" dirty="0"/>
              <a:t>	</a:t>
            </a:r>
          </a:p>
          <a:p>
            <a:pPr marL="114300" indent="0">
              <a:buNone/>
              <a:tabLst>
                <a:tab pos="515938" algn="l"/>
              </a:tabLst>
            </a:pPr>
            <a:r>
              <a:rPr lang="en-US" dirty="0"/>
              <a:t>	// Method to calculate and return the area:</a:t>
            </a:r>
          </a:p>
          <a:p>
            <a:pPr marL="114300" indent="0">
              <a:buNone/>
              <a:tabLst>
                <a:tab pos="515938" algn="l"/>
              </a:tabLst>
            </a:pPr>
            <a:r>
              <a:rPr lang="en-US" dirty="0"/>
              <a:t>	function </a:t>
            </a:r>
            <a:r>
              <a:rPr lang="en-US" dirty="0" err="1"/>
              <a:t>getArea</a:t>
            </a:r>
            <a:r>
              <a:rPr lang="en-US" dirty="0"/>
              <a:t>() {</a:t>
            </a:r>
          </a:p>
          <a:p>
            <a:pPr marL="114300" indent="0">
              <a:buNone/>
              <a:tabLst>
                <a:tab pos="515938" algn="l"/>
              </a:tabLst>
            </a:pPr>
            <a:r>
              <a:rPr lang="en-US" dirty="0"/>
              <a:t>		return ($this-&gt;width * $this-&gt;height);</a:t>
            </a:r>
          </a:p>
          <a:p>
            <a:pPr marL="114300" indent="0">
              <a:buNone/>
              <a:tabLst>
                <a:tab pos="515938" algn="l"/>
              </a:tabLst>
            </a:pPr>
            <a:r>
              <a:rPr lang="en-US" dirty="0"/>
              <a:t>	}</a:t>
            </a:r>
          </a:p>
          <a:p>
            <a:pPr marL="114300" indent="0">
              <a:buNone/>
              <a:tabLst>
                <a:tab pos="515938" algn="l"/>
              </a:tabLst>
            </a:pPr>
            <a:r>
              <a:rPr lang="en-US" dirty="0"/>
              <a:t>	</a:t>
            </a:r>
          </a:p>
          <a:p>
            <a:pPr marL="114300" indent="0">
              <a:buNone/>
              <a:tabLst>
                <a:tab pos="515938" algn="l"/>
              </a:tabLst>
            </a:pPr>
            <a:r>
              <a:rPr lang="en-US" dirty="0"/>
              <a:t>	// Method to calculate and return the perimeter:</a:t>
            </a:r>
          </a:p>
          <a:p>
            <a:pPr marL="114300" indent="0">
              <a:buNone/>
              <a:tabLst>
                <a:tab pos="515938" algn="l"/>
              </a:tabLst>
            </a:pPr>
            <a:r>
              <a:rPr lang="en-US" dirty="0"/>
              <a:t>	function </a:t>
            </a:r>
            <a:r>
              <a:rPr lang="en-US" dirty="0" err="1"/>
              <a:t>getPerimeter</a:t>
            </a:r>
            <a:r>
              <a:rPr lang="en-US" dirty="0"/>
              <a:t>() {</a:t>
            </a:r>
          </a:p>
          <a:p>
            <a:pPr marL="114300" indent="0">
              <a:buNone/>
              <a:tabLst>
                <a:tab pos="515938" algn="l"/>
              </a:tabLst>
            </a:pPr>
            <a:r>
              <a:rPr lang="en-US" dirty="0"/>
              <a:t>		return ( ($this-&gt;width + $this-&gt;height) * 2 );</a:t>
            </a:r>
          </a:p>
          <a:p>
            <a:pPr marL="114300" indent="0">
              <a:buNone/>
              <a:tabLst>
                <a:tab pos="515938" algn="l"/>
              </a:tabLst>
            </a:pPr>
            <a:r>
              <a:rPr lang="en-US" dirty="0"/>
              <a:t>	}</a:t>
            </a:r>
          </a:p>
          <a:p>
            <a:pPr marL="114300" indent="0">
              <a:buNone/>
              <a:tabLst>
                <a:tab pos="515938" algn="l"/>
              </a:tabLst>
            </a:pPr>
            <a:r>
              <a:rPr lang="en-US" dirty="0"/>
              <a:t>	</a:t>
            </a:r>
          </a:p>
          <a:p>
            <a:pPr marL="114300" indent="0">
              <a:buNone/>
              <a:tabLst>
                <a:tab pos="515938" algn="l"/>
              </a:tabLst>
            </a:pPr>
            <a:r>
              <a:rPr lang="en-US" dirty="0"/>
              <a:t>	// Method to determine if the </a:t>
            </a:r>
            <a:r>
              <a:rPr lang="en-US" dirty="0" err="1"/>
              <a:t>rectange</a:t>
            </a:r>
            <a:r>
              <a:rPr lang="en-US" dirty="0"/>
              <a:t> </a:t>
            </a:r>
          </a:p>
          <a:p>
            <a:pPr marL="114300" indent="0">
              <a:buNone/>
              <a:tabLst>
                <a:tab pos="515938" algn="l"/>
              </a:tabLst>
            </a:pPr>
            <a:r>
              <a:rPr lang="en-US" dirty="0"/>
              <a:t>	// is also a square.</a:t>
            </a:r>
          </a:p>
          <a:p>
            <a:pPr marL="114300" indent="0">
              <a:buNone/>
              <a:tabLst>
                <a:tab pos="515938" algn="l"/>
              </a:tabLst>
            </a:pPr>
            <a:r>
              <a:rPr lang="en-US" dirty="0"/>
              <a:t>	function </a:t>
            </a:r>
            <a:r>
              <a:rPr lang="en-US" dirty="0" err="1"/>
              <a:t>isSquare</a:t>
            </a:r>
            <a:r>
              <a:rPr lang="en-US" dirty="0"/>
              <a:t>() {	</a:t>
            </a:r>
          </a:p>
          <a:p>
            <a:pPr marL="114300" indent="0">
              <a:buNone/>
              <a:tabLst>
                <a:tab pos="515938" algn="l"/>
              </a:tabLst>
            </a:pPr>
            <a:r>
              <a:rPr lang="en-US" dirty="0"/>
              <a:t>		return </a:t>
            </a:r>
            <a:r>
              <a:rPr lang="en-US" dirty="0" smtClean="0"/>
              <a:t>($</a:t>
            </a:r>
            <a:r>
              <a:rPr lang="en-US" dirty="0"/>
              <a:t>this-&gt;width == $this-&gt;</a:t>
            </a:r>
            <a:r>
              <a:rPr lang="en-US" dirty="0" smtClean="0"/>
              <a:t>height);</a:t>
            </a:r>
            <a:endParaRPr lang="en-US" dirty="0"/>
          </a:p>
          <a:p>
            <a:pPr marL="114300" indent="0">
              <a:buNone/>
              <a:tabLst>
                <a:tab pos="515938" algn="l"/>
              </a:tabLst>
            </a:pPr>
            <a:r>
              <a:rPr lang="en-US" dirty="0"/>
              <a:t>	}</a:t>
            </a:r>
          </a:p>
          <a:p>
            <a:pPr marL="114300" indent="0">
              <a:buNone/>
              <a:tabLst>
                <a:tab pos="515938" algn="l"/>
              </a:tabLst>
            </a:pPr>
            <a:endParaRPr lang="en-US" dirty="0"/>
          </a:p>
          <a:p>
            <a:pPr marL="114300" indent="0">
              <a:buNone/>
              <a:tabLst>
                <a:tab pos="515938" algn="l"/>
              </a:tabLst>
            </a:pPr>
            <a:r>
              <a:rPr lang="en-US" dirty="0"/>
              <a:t>} // End of Rectangle class.</a:t>
            </a:r>
          </a:p>
        </p:txBody>
      </p:sp>
      <p:sp>
        <p:nvSpPr>
          <p:cNvPr id="6" name="Rectangle 5"/>
          <p:cNvSpPr/>
          <p:nvPr/>
        </p:nvSpPr>
        <p:spPr>
          <a:xfrm>
            <a:off x="5486400" y="152400"/>
            <a:ext cx="16797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8580" indent="0">
              <a:buNone/>
              <a:tabLst>
                <a:tab pos="457200" algn="l"/>
                <a:tab pos="912813" algn="l"/>
                <a:tab pos="1370013" algn="l"/>
                <a:tab pos="1825625" algn="l"/>
              </a:tabLst>
            </a:pPr>
            <a:r>
              <a:rPr lang="en-US" sz="2000" dirty="0" err="1" smtClean="0"/>
              <a:t>Rectangle.php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19937243"/>
      </p:ext>
    </p:extLst>
  </p:cSld>
  <p:clrMapOvr>
    <a:masterClrMapping/>
  </p:clrMapOvr>
  <p:transition xmlns:p14="http://schemas.microsoft.com/office/powerpoint/2010/main">
    <p:pull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914400" y="685800"/>
            <a:ext cx="6477000" cy="58674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Font typeface="Arial" pitchFamily="34" charset="0"/>
              <a:buNone/>
            </a:pPr>
            <a:r>
              <a:rPr lang="en-US" sz="2000" dirty="0" smtClean="0"/>
              <a:t>&lt;?</a:t>
            </a:r>
            <a:r>
              <a:rPr lang="en-US" sz="2000" dirty="0" err="1" smtClean="0"/>
              <a:t>php</a:t>
            </a:r>
            <a:endParaRPr lang="en-US" sz="2000" dirty="0" smtClean="0"/>
          </a:p>
          <a:p>
            <a:pPr marL="114300" indent="0">
              <a:buNone/>
              <a:tabLst>
                <a:tab pos="515938" algn="l"/>
              </a:tabLst>
            </a:pPr>
            <a:r>
              <a:rPr lang="en-US" sz="2000" dirty="0"/>
              <a:t>// Include the class definition:</a:t>
            </a:r>
          </a:p>
          <a:p>
            <a:pPr marL="114300" indent="0">
              <a:buNone/>
              <a:tabLst>
                <a:tab pos="515938" algn="l"/>
              </a:tabLst>
            </a:pPr>
            <a:r>
              <a:rPr lang="en-US" sz="2000" dirty="0"/>
              <a:t>require('</a:t>
            </a:r>
            <a:r>
              <a:rPr lang="en-US" sz="2000" dirty="0" err="1"/>
              <a:t>Rectangle.php</a:t>
            </a:r>
            <a:r>
              <a:rPr lang="en-US" sz="2000" dirty="0"/>
              <a:t>');</a:t>
            </a:r>
          </a:p>
          <a:p>
            <a:pPr marL="114300" indent="0">
              <a:buNone/>
              <a:tabLst>
                <a:tab pos="515938" algn="l"/>
              </a:tabLst>
            </a:pPr>
            <a:endParaRPr lang="en-US" sz="2000" dirty="0"/>
          </a:p>
          <a:p>
            <a:pPr marL="114300" indent="0">
              <a:buNone/>
              <a:tabLst>
                <a:tab pos="515938" algn="l"/>
              </a:tabLst>
            </a:pPr>
            <a:r>
              <a:rPr lang="en-US" sz="2000" dirty="0"/>
              <a:t>// Define the necessary variables:</a:t>
            </a:r>
          </a:p>
          <a:p>
            <a:pPr marL="114300" indent="0">
              <a:buNone/>
              <a:tabLst>
                <a:tab pos="515938" algn="l"/>
              </a:tabLst>
            </a:pPr>
            <a:r>
              <a:rPr lang="en-US" sz="2000" dirty="0"/>
              <a:t>$width = 160;</a:t>
            </a:r>
          </a:p>
          <a:p>
            <a:pPr marL="114300" indent="0">
              <a:buNone/>
              <a:tabLst>
                <a:tab pos="515938" algn="l"/>
              </a:tabLst>
            </a:pPr>
            <a:r>
              <a:rPr lang="en-US" sz="2000" dirty="0"/>
              <a:t>$height = 75;</a:t>
            </a:r>
          </a:p>
          <a:p>
            <a:pPr marL="114300" indent="0">
              <a:buNone/>
              <a:tabLst>
                <a:tab pos="515938" algn="l"/>
              </a:tabLst>
            </a:pPr>
            <a:endParaRPr lang="en-US" sz="2000" dirty="0"/>
          </a:p>
          <a:p>
            <a:pPr marL="114300" indent="0">
              <a:buNone/>
              <a:tabLst>
                <a:tab pos="515938" algn="l"/>
              </a:tabLst>
            </a:pPr>
            <a:r>
              <a:rPr lang="en-US" sz="2000" dirty="0"/>
              <a:t>// Print a little introduction:</a:t>
            </a:r>
          </a:p>
          <a:p>
            <a:pPr marL="114300" indent="0">
              <a:buNone/>
              <a:tabLst>
                <a:tab pos="515938" algn="l"/>
              </a:tabLst>
            </a:pPr>
            <a:r>
              <a:rPr lang="en-US" sz="2000" dirty="0"/>
              <a:t>echo "&lt;h2&gt;With a width of $width and a height of $height...&lt;/h2&gt;";</a:t>
            </a:r>
          </a:p>
          <a:p>
            <a:pPr marL="114300" indent="0">
              <a:buNone/>
              <a:tabLst>
                <a:tab pos="515938" algn="l"/>
              </a:tabLst>
            </a:pPr>
            <a:r>
              <a:rPr lang="en-US" sz="2000" dirty="0"/>
              <a:t>	</a:t>
            </a:r>
          </a:p>
          <a:p>
            <a:pPr marL="114300" indent="0">
              <a:buNone/>
              <a:tabLst>
                <a:tab pos="515938" algn="l"/>
              </a:tabLst>
            </a:pPr>
            <a:r>
              <a:rPr lang="en-US" sz="2000" dirty="0"/>
              <a:t>// Create a new object:</a:t>
            </a:r>
          </a:p>
          <a:p>
            <a:pPr marL="114300" indent="0">
              <a:buNone/>
              <a:tabLst>
                <a:tab pos="515938" algn="l"/>
              </a:tabLst>
            </a:pPr>
            <a:r>
              <a:rPr lang="en-US" sz="2000" dirty="0"/>
              <a:t>$r = new Rectangle($width, $height);</a:t>
            </a:r>
          </a:p>
          <a:p>
            <a:pPr marL="114300" indent="0">
              <a:buNone/>
              <a:tabLst>
                <a:tab pos="515938" algn="l"/>
              </a:tabLst>
            </a:pP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5257800" y="152400"/>
            <a:ext cx="20423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8580" indent="0">
              <a:buNone/>
              <a:tabLst>
                <a:tab pos="457200" algn="l"/>
                <a:tab pos="912813" algn="l"/>
                <a:tab pos="1370013" algn="l"/>
                <a:tab pos="1825625" algn="l"/>
              </a:tabLst>
            </a:pPr>
            <a:r>
              <a:rPr lang="en-US" sz="2000" dirty="0" err="1" smtClean="0"/>
              <a:t>useRectangle.php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77438666"/>
      </p:ext>
    </p:extLst>
  </p:cSld>
  <p:clrMapOvr>
    <a:masterClrMapping/>
  </p:clrMapOvr>
  <p:transition xmlns:p14="http://schemas.microsoft.com/office/powerpoint/2010/main">
    <p:pull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762000" y="609600"/>
            <a:ext cx="7010400" cy="58674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  <a:tabLst>
                <a:tab pos="515938" algn="l"/>
              </a:tabLst>
            </a:pPr>
            <a:r>
              <a:rPr lang="en-US" sz="2000" dirty="0" smtClean="0"/>
              <a:t>/</a:t>
            </a:r>
            <a:r>
              <a:rPr lang="en-US" sz="2000" dirty="0"/>
              <a:t>/ Print the area.</a:t>
            </a:r>
          </a:p>
          <a:p>
            <a:pPr marL="114300" indent="0">
              <a:buNone/>
              <a:tabLst>
                <a:tab pos="515938" algn="l"/>
              </a:tabLst>
            </a:pPr>
            <a:r>
              <a:rPr lang="en-US" sz="2000" dirty="0"/>
              <a:t>echo '&lt;p&gt;The area of the rectangle is ' . $r-&gt;</a:t>
            </a:r>
            <a:r>
              <a:rPr lang="en-US" sz="2000" dirty="0" err="1"/>
              <a:t>getArea</a:t>
            </a:r>
            <a:r>
              <a:rPr lang="en-US" sz="2000" dirty="0"/>
              <a:t>() . '&lt;/p&gt;';</a:t>
            </a:r>
          </a:p>
          <a:p>
            <a:pPr marL="114300" indent="0">
              <a:buNone/>
              <a:tabLst>
                <a:tab pos="515938" algn="l"/>
              </a:tabLst>
            </a:pPr>
            <a:r>
              <a:rPr lang="en-US" sz="2000" dirty="0"/>
              <a:t>	</a:t>
            </a:r>
          </a:p>
          <a:p>
            <a:pPr marL="114300" indent="0">
              <a:buNone/>
              <a:tabLst>
                <a:tab pos="515938" algn="l"/>
              </a:tabLst>
            </a:pPr>
            <a:r>
              <a:rPr lang="en-US" sz="2000" dirty="0"/>
              <a:t>// Print the perimeter.</a:t>
            </a:r>
          </a:p>
          <a:p>
            <a:pPr marL="114300" indent="0">
              <a:buNone/>
              <a:tabLst>
                <a:tab pos="515938" algn="l"/>
              </a:tabLst>
            </a:pPr>
            <a:r>
              <a:rPr lang="en-US" sz="2000" dirty="0"/>
              <a:t>echo '&lt;p&gt;The perimeter of the rectangle is ' .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$</a:t>
            </a:r>
            <a:r>
              <a:rPr lang="en-US" sz="2000" dirty="0"/>
              <a:t>r-&gt;</a:t>
            </a:r>
            <a:r>
              <a:rPr lang="en-US" sz="2000" dirty="0" err="1"/>
              <a:t>getPerimeter</a:t>
            </a:r>
            <a:r>
              <a:rPr lang="en-US" sz="2000" dirty="0"/>
              <a:t>() . '&lt;/p&gt;';</a:t>
            </a:r>
          </a:p>
          <a:p>
            <a:pPr marL="114300" indent="0">
              <a:buNone/>
              <a:tabLst>
                <a:tab pos="515938" algn="l"/>
              </a:tabLst>
            </a:pPr>
            <a:endParaRPr lang="en-US" sz="2000" dirty="0"/>
          </a:p>
          <a:p>
            <a:pPr marL="114300" indent="0">
              <a:buNone/>
              <a:tabLst>
                <a:tab pos="515938" algn="l"/>
              </a:tabLst>
            </a:pPr>
            <a:r>
              <a:rPr lang="en-US" sz="2000" dirty="0"/>
              <a:t>// Is this a square?</a:t>
            </a:r>
          </a:p>
          <a:p>
            <a:pPr marL="114300" indent="0">
              <a:buNone/>
              <a:tabLst>
                <a:tab pos="515938" algn="l"/>
              </a:tabLst>
            </a:pPr>
            <a:r>
              <a:rPr lang="en-US" sz="2000" dirty="0"/>
              <a:t>echo </a:t>
            </a:r>
            <a:r>
              <a:rPr lang="en-US" sz="2000" dirty="0" smtClean="0"/>
              <a:t>'&lt;p&gt;This rectangle is '</a:t>
            </a:r>
            <a:r>
              <a:rPr lang="en-US" sz="2000" dirty="0"/>
              <a:t>;</a:t>
            </a:r>
          </a:p>
          <a:p>
            <a:pPr marL="114300" indent="0">
              <a:buNone/>
              <a:tabLst>
                <a:tab pos="515938" algn="l"/>
              </a:tabLst>
            </a:pPr>
            <a:r>
              <a:rPr lang="en-US" sz="2000" dirty="0"/>
              <a:t>if </a:t>
            </a:r>
            <a:r>
              <a:rPr lang="en-US" sz="2000" dirty="0" smtClean="0"/>
              <a:t>(!($</a:t>
            </a:r>
            <a:r>
              <a:rPr lang="en-US" sz="2000" dirty="0"/>
              <a:t>r-&gt;</a:t>
            </a:r>
            <a:r>
              <a:rPr lang="en-US" sz="2000" dirty="0" err="1"/>
              <a:t>isSquare</a:t>
            </a:r>
            <a:r>
              <a:rPr lang="en-US" sz="2000" dirty="0"/>
              <a:t>()</a:t>
            </a:r>
            <a:r>
              <a:rPr lang="en-US" sz="2000" dirty="0" smtClean="0"/>
              <a:t>)) </a:t>
            </a:r>
            <a:r>
              <a:rPr lang="en-US" sz="2000" dirty="0"/>
              <a:t>{</a:t>
            </a:r>
          </a:p>
          <a:p>
            <a:pPr marL="114300" indent="0">
              <a:buNone/>
              <a:tabLst>
                <a:tab pos="515938" algn="l"/>
              </a:tabLst>
            </a:pPr>
            <a:r>
              <a:rPr lang="en-US" sz="2000" dirty="0"/>
              <a:t>	echo 'not';</a:t>
            </a:r>
          </a:p>
          <a:p>
            <a:pPr marL="114300" indent="0">
              <a:buNone/>
              <a:tabLst>
                <a:tab pos="515938" algn="l"/>
              </a:tabLst>
            </a:pPr>
            <a:r>
              <a:rPr lang="en-US" sz="2000" dirty="0"/>
              <a:t>}</a:t>
            </a:r>
          </a:p>
          <a:p>
            <a:pPr marL="114300" indent="0">
              <a:buNone/>
              <a:tabLst>
                <a:tab pos="515938" algn="l"/>
              </a:tabLst>
            </a:pPr>
            <a:r>
              <a:rPr lang="en-US" sz="2000" dirty="0"/>
              <a:t>echo ' a square.&lt;/p&gt;';</a:t>
            </a:r>
          </a:p>
          <a:p>
            <a:pPr marL="114300" indent="0">
              <a:buNone/>
              <a:tabLst>
                <a:tab pos="515938" algn="l"/>
              </a:tabLst>
            </a:pPr>
            <a:endParaRPr lang="en-US" sz="2000" dirty="0"/>
          </a:p>
          <a:p>
            <a:pPr marL="114300" indent="0">
              <a:buNone/>
              <a:tabLst>
                <a:tab pos="515938" algn="l"/>
              </a:tabLst>
            </a:pPr>
            <a:r>
              <a:rPr lang="en-US" sz="2000" dirty="0"/>
              <a:t>// Delete the object:</a:t>
            </a:r>
          </a:p>
          <a:p>
            <a:pPr marL="114300" indent="0">
              <a:buNone/>
              <a:tabLst>
                <a:tab pos="515938" algn="l"/>
              </a:tabLst>
            </a:pPr>
            <a:r>
              <a:rPr lang="en-US" sz="2000" dirty="0"/>
              <a:t>unset($r);</a:t>
            </a:r>
          </a:p>
        </p:txBody>
      </p:sp>
      <p:sp>
        <p:nvSpPr>
          <p:cNvPr id="6" name="Rectangle 5"/>
          <p:cNvSpPr/>
          <p:nvPr/>
        </p:nvSpPr>
        <p:spPr>
          <a:xfrm>
            <a:off x="5653804" y="152400"/>
            <a:ext cx="20423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8580" indent="0">
              <a:buNone/>
              <a:tabLst>
                <a:tab pos="457200" algn="l"/>
                <a:tab pos="912813" algn="l"/>
                <a:tab pos="1370013" algn="l"/>
                <a:tab pos="1825625" algn="l"/>
              </a:tabLst>
            </a:pPr>
            <a:r>
              <a:rPr lang="en-US" sz="2000" dirty="0" err="1" smtClean="0"/>
              <a:t>useRectangle.php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36533572"/>
      </p:ext>
    </p:extLst>
  </p:cSld>
  <p:clrMapOvr>
    <a:masterClrMapping/>
  </p:clrMapOvr>
  <p:transition xmlns:p14="http://schemas.microsoft.com/office/powerpoint/2010/main">
    <p:pull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Called when an object is destroyed</a:t>
            </a:r>
          </a:p>
          <a:p>
            <a:r>
              <a:rPr lang="en-US" dirty="0" smtClean="0"/>
              <a:t>May occur when unset($</a:t>
            </a:r>
            <a:r>
              <a:rPr lang="en-US" dirty="0" err="1" smtClean="0"/>
              <a:t>obj</a:t>
            </a:r>
            <a:r>
              <a:rPr lang="en-US" dirty="0" smtClean="0"/>
              <a:t>) is called, or when the script ends and PHP releases the memory used by variables</a:t>
            </a:r>
          </a:p>
          <a:p>
            <a:r>
              <a:rPr lang="en-US" dirty="0" smtClean="0"/>
              <a:t>Cannot accept any arguments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447800" y="3505200"/>
            <a:ext cx="5562600" cy="27432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" indent="0">
              <a:buFont typeface="Arial" pitchFamily="34" charset="0"/>
              <a:buNone/>
              <a:tabLst>
                <a:tab pos="515938" algn="l"/>
                <a:tab pos="1031875" algn="l"/>
                <a:tab pos="1489075" algn="l"/>
                <a:tab pos="1944688" algn="l"/>
              </a:tabLst>
            </a:pPr>
            <a:r>
              <a:rPr lang="en-US" dirty="0" smtClean="0"/>
              <a:t>class </a:t>
            </a:r>
            <a:r>
              <a:rPr lang="en-US" dirty="0" err="1" smtClean="0"/>
              <a:t>ClassName</a:t>
            </a:r>
            <a:r>
              <a:rPr lang="en-US" dirty="0" smtClean="0"/>
              <a:t> {</a:t>
            </a:r>
          </a:p>
          <a:p>
            <a:pPr marL="68580" indent="0">
              <a:buFont typeface="Arial" pitchFamily="34" charset="0"/>
              <a:buNone/>
              <a:tabLst>
                <a:tab pos="515938" algn="l"/>
                <a:tab pos="1031875" algn="l"/>
                <a:tab pos="1489075" algn="l"/>
                <a:tab pos="1944688" algn="l"/>
              </a:tabLst>
            </a:pPr>
            <a:endParaRPr lang="en-US" dirty="0"/>
          </a:p>
          <a:p>
            <a:pPr marL="68580" indent="0">
              <a:buFont typeface="Arial" pitchFamily="34" charset="0"/>
              <a:buNone/>
              <a:tabLst>
                <a:tab pos="515938" algn="l"/>
                <a:tab pos="1031875" algn="l"/>
                <a:tab pos="1489075" algn="l"/>
                <a:tab pos="1944688" algn="l"/>
              </a:tabLst>
            </a:pPr>
            <a:r>
              <a:rPr lang="en-US" dirty="0" smtClean="0"/>
              <a:t>	function __destruct() {</a:t>
            </a:r>
          </a:p>
          <a:p>
            <a:pPr marL="68580" indent="0">
              <a:buFont typeface="Arial" pitchFamily="34" charset="0"/>
              <a:buNone/>
              <a:tabLst>
                <a:tab pos="515938" algn="l"/>
                <a:tab pos="1031875" algn="l"/>
                <a:tab pos="1489075" algn="l"/>
                <a:tab pos="1944688" algn="l"/>
              </a:tabLst>
            </a:pPr>
            <a:endParaRPr lang="en-US" dirty="0"/>
          </a:p>
          <a:p>
            <a:pPr marL="68580" indent="0">
              <a:buFont typeface="Arial" pitchFamily="34" charset="0"/>
              <a:buNone/>
              <a:tabLst>
                <a:tab pos="515938" algn="l"/>
                <a:tab pos="1031875" algn="l"/>
                <a:tab pos="1489075" algn="l"/>
                <a:tab pos="1944688" algn="l"/>
              </a:tabLst>
            </a:pPr>
            <a:r>
              <a:rPr lang="en-US" dirty="0" smtClean="0"/>
              <a:t>	}</a:t>
            </a:r>
          </a:p>
          <a:p>
            <a:pPr marL="68580" indent="0">
              <a:buFont typeface="Arial" pitchFamily="34" charset="0"/>
              <a:buNone/>
              <a:tabLst>
                <a:tab pos="515938" algn="l"/>
                <a:tab pos="1031875" algn="l"/>
                <a:tab pos="1489075" algn="l"/>
                <a:tab pos="1944688" algn="l"/>
              </a:tabLst>
            </a:pPr>
            <a:r>
              <a:rPr lang="en-US" dirty="0"/>
              <a:t>}</a:t>
            </a:r>
            <a:endParaRPr lang="en-US" dirty="0" smtClean="0"/>
          </a:p>
          <a:p>
            <a:pPr marL="68580" indent="0">
              <a:buFont typeface="Arial" pitchFamily="34" charset="0"/>
              <a:buNone/>
              <a:tabLst>
                <a:tab pos="515938" algn="l"/>
                <a:tab pos="1031875" algn="l"/>
                <a:tab pos="1489075" algn="l"/>
                <a:tab pos="1944688" algn="l"/>
              </a:tabLst>
            </a:pPr>
            <a:endParaRPr lang="en-US" dirty="0" smtClean="0"/>
          </a:p>
          <a:p>
            <a:pPr marL="68580" indent="0">
              <a:buFont typeface="Arial" pitchFamily="34" charset="0"/>
              <a:buNone/>
            </a:pPr>
            <a:endParaRPr lang="en-US" dirty="0" smtClean="0"/>
          </a:p>
          <a:p>
            <a:pPr marL="68580" indent="0">
              <a:buFont typeface="Arial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OOP Theory</a:t>
            </a:r>
            <a:endParaRPr lang="en-US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7620000" cy="4800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All programming is about </a:t>
            </a:r>
            <a:r>
              <a:rPr lang="en-US" sz="2400" i="1" dirty="0" smtClean="0"/>
              <a:t>taking actions </a:t>
            </a:r>
            <a:r>
              <a:rPr lang="en-US" sz="2400" dirty="0" smtClean="0"/>
              <a:t>with </a:t>
            </a:r>
            <a:r>
              <a:rPr lang="en-US" sz="2400" i="1" dirty="0" smtClean="0"/>
              <a:t>data</a:t>
            </a:r>
          </a:p>
          <a:p>
            <a:r>
              <a:rPr lang="en-US" sz="2400" dirty="0" smtClean="0"/>
              <a:t>Procedural programming focuses on the </a:t>
            </a:r>
            <a:r>
              <a:rPr lang="en-US" sz="2400" i="1" dirty="0" smtClean="0"/>
              <a:t>actions</a:t>
            </a:r>
            <a:endParaRPr lang="en-US" sz="2400" dirty="0" smtClean="0"/>
          </a:p>
          <a:p>
            <a:r>
              <a:rPr lang="en-US" sz="2400" dirty="0" smtClean="0"/>
              <a:t>OOP focuses on the </a:t>
            </a:r>
            <a:r>
              <a:rPr lang="en-US" sz="2400" i="1" dirty="0" smtClean="0"/>
              <a:t>nouns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3327788276"/>
      </p:ext>
    </p:extLst>
  </p:cSld>
  <p:clrMapOvr>
    <a:masterClrMapping/>
  </p:clrMapOvr>
  <p:transition xmlns:p14="http://schemas.microsoft.com/office/powerpoint/2010/main">
    <p:pull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315200" cy="4800600"/>
          </a:xfrm>
        </p:spPr>
        <p:txBody>
          <a:bodyPr/>
          <a:lstStyle/>
          <a:p>
            <a:r>
              <a:rPr lang="en-US" dirty="0" smtClean="0"/>
              <a:t>Create a Circle class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a class that instantiates a circle, and prints its area and circumference. Then, change the radius of the circle, and print the new area and circumference. Finally, destroy the circle.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43400" y="1752600"/>
            <a:ext cx="3048000" cy="2554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 smtClean="0"/>
              <a:t>Circle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			</a:t>
            </a:r>
          </a:p>
          <a:p>
            <a:r>
              <a:rPr lang="en-US" sz="2000" dirty="0" smtClean="0"/>
              <a:t>radius</a:t>
            </a:r>
          </a:p>
          <a:p>
            <a:r>
              <a:rPr lang="en-US" sz="2000" dirty="0" smtClean="0"/>
              <a:t>	</a:t>
            </a:r>
            <a:br>
              <a:rPr lang="en-US" sz="2000" dirty="0" smtClean="0"/>
            </a:br>
            <a:r>
              <a:rPr lang="en-US" sz="2000" dirty="0" smtClean="0"/>
              <a:t>__construct()</a:t>
            </a:r>
          </a:p>
          <a:p>
            <a:r>
              <a:rPr lang="en-US" sz="2000" dirty="0" err="1" smtClean="0"/>
              <a:t>setRadius</a:t>
            </a:r>
            <a:r>
              <a:rPr lang="en-US" sz="2000" dirty="0" smtClean="0"/>
              <a:t>()</a:t>
            </a:r>
          </a:p>
          <a:p>
            <a:r>
              <a:rPr lang="en-US" sz="2000" dirty="0" err="1" smtClean="0"/>
              <a:t>getArea</a:t>
            </a:r>
            <a:r>
              <a:rPr lang="en-US" sz="2000" dirty="0" smtClean="0"/>
              <a:t>()</a:t>
            </a:r>
          </a:p>
          <a:p>
            <a:r>
              <a:rPr lang="en-US" sz="2000" dirty="0" err="1" smtClean="0"/>
              <a:t>getCircumference</a:t>
            </a:r>
            <a:r>
              <a:rPr lang="en-US" sz="2000" dirty="0" smtClean="0"/>
              <a:t>()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343400" y="2286000"/>
            <a:ext cx="304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343400" y="2895600"/>
            <a:ext cx="304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8561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Principles of OOP</a:t>
            </a:r>
            <a:endParaRPr lang="en-US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7620000" cy="480060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Modularity</a:t>
            </a:r>
            <a:endParaRPr lang="en-US" sz="2400" dirty="0"/>
          </a:p>
          <a:p>
            <a:pPr lvl="1"/>
            <a:r>
              <a:rPr lang="en-US" dirty="0" smtClean="0"/>
              <a:t>Breaking applications into specific subparts</a:t>
            </a:r>
          </a:p>
          <a:p>
            <a:r>
              <a:rPr lang="en-US" sz="2400" b="1" dirty="0" smtClean="0"/>
              <a:t>Abstraction</a:t>
            </a:r>
            <a:endParaRPr lang="en-US" sz="2400" dirty="0"/>
          </a:p>
          <a:p>
            <a:pPr lvl="1"/>
            <a:r>
              <a:rPr lang="en-US" dirty="0" smtClean="0"/>
              <a:t>Classes should be defined broadly</a:t>
            </a:r>
          </a:p>
          <a:p>
            <a:r>
              <a:rPr lang="en-US" sz="2400" b="1" dirty="0" smtClean="0"/>
              <a:t>Encapsulation</a:t>
            </a:r>
            <a:endParaRPr lang="en-US" sz="2400" dirty="0"/>
          </a:p>
          <a:p>
            <a:pPr lvl="1"/>
            <a:r>
              <a:rPr lang="en-US" dirty="0" smtClean="0"/>
              <a:t>Separating out and hiding the implementation details</a:t>
            </a:r>
            <a:endParaRPr lang="en-US" b="1" dirty="0" smtClean="0"/>
          </a:p>
          <a:p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1524000" y="4526340"/>
            <a:ext cx="5638800" cy="156966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By separating unrelated (albeit interacting) elements, you can develop code independently, make maintenance and updates easier, and simplify debugging.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51706205"/>
      </p:ext>
    </p:extLst>
  </p:cSld>
  <p:clrMapOvr>
    <a:masterClrMapping/>
  </p:clrMapOvr>
  <p:transition xmlns:p14="http://schemas.microsoft.com/office/powerpoint/2010/main">
    <p:pull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Principles of OOP</a:t>
            </a:r>
            <a:endParaRPr lang="en-US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7620000" cy="4800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Abstraction</a:t>
            </a:r>
            <a:r>
              <a:rPr lang="en-US" sz="2400" dirty="0" smtClean="0"/>
              <a:t>:  Classes should be defined broadly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23355413"/>
      </p:ext>
    </p:extLst>
  </p:cSld>
  <p:clrMapOvr>
    <a:masterClrMapping/>
  </p:clrMapOvr>
  <p:transition xmlns:p14="http://schemas.microsoft.com/office/powerpoint/2010/main">
    <p:pull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and Objects</a:t>
            </a:r>
            <a:endParaRPr lang="en-US" dirty="0"/>
          </a:p>
        </p:txBody>
      </p:sp>
      <p:sp>
        <p:nvSpPr>
          <p:cNvPr id="10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676400"/>
            <a:ext cx="76200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400" dirty="0" smtClean="0"/>
              <a:t>A </a:t>
            </a:r>
            <a:r>
              <a:rPr lang="en-US" sz="2400" i="1" dirty="0" smtClean="0"/>
              <a:t>class </a:t>
            </a:r>
            <a:r>
              <a:rPr lang="en-US" sz="2400" dirty="0" smtClean="0"/>
              <a:t>is a generalized definition of a thing</a:t>
            </a:r>
          </a:p>
          <a:p>
            <a:r>
              <a:rPr lang="en-US" sz="2400" dirty="0" smtClean="0"/>
              <a:t>An </a:t>
            </a:r>
            <a:r>
              <a:rPr lang="en-US" sz="2400" i="1" dirty="0" smtClean="0"/>
              <a:t>object </a:t>
            </a:r>
            <a:r>
              <a:rPr lang="en-US" sz="2400" dirty="0" smtClean="0"/>
              <a:t>is a specific implementation of that thing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946400"/>
            <a:ext cx="4256532" cy="3378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8812"/>
          <a:stretch/>
        </p:blipFill>
        <p:spPr>
          <a:xfrm>
            <a:off x="3962400" y="3121582"/>
            <a:ext cx="3429000" cy="3126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126693"/>
      </p:ext>
    </p:extLst>
  </p:cSld>
  <p:clrMapOvr>
    <a:masterClrMapping/>
  </p:clrMapOvr>
  <p:transition xmlns:p14="http://schemas.microsoft.com/office/powerpoint/2010/main">
    <p:pull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 Class</a:t>
            </a:r>
            <a:endParaRPr lang="en-US" dirty="0"/>
          </a:p>
        </p:txBody>
      </p:sp>
      <p:sp>
        <p:nvSpPr>
          <p:cNvPr id="10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676400"/>
            <a:ext cx="76200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400" dirty="0" smtClean="0"/>
              <a:t>A class defines:</a:t>
            </a:r>
          </a:p>
          <a:p>
            <a:pPr lvl="1"/>
            <a:r>
              <a:rPr lang="en-US" sz="2400" dirty="0" smtClean="0"/>
              <a:t>Data: </a:t>
            </a:r>
            <a:r>
              <a:rPr lang="en-US" sz="2400" dirty="0" smtClean="0"/>
              <a:t> what information must be stored</a:t>
            </a:r>
          </a:p>
          <a:p>
            <a:pPr lvl="1"/>
            <a:r>
              <a:rPr lang="en-US" sz="2400" dirty="0" smtClean="0"/>
              <a:t>Functionality:  What actions are possible</a:t>
            </a: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2352246" y="3276600"/>
            <a:ext cx="30480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 smtClean="0"/>
              <a:t>User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			</a:t>
            </a:r>
          </a:p>
          <a:p>
            <a:r>
              <a:rPr lang="en-US" sz="2000" dirty="0" smtClean="0"/>
              <a:t>username</a:t>
            </a:r>
          </a:p>
          <a:p>
            <a:r>
              <a:rPr lang="en-US" sz="2000" dirty="0" smtClean="0"/>
              <a:t>email address</a:t>
            </a:r>
          </a:p>
          <a:p>
            <a:r>
              <a:rPr lang="en-US" sz="2000" dirty="0" smtClean="0"/>
              <a:t>password</a:t>
            </a:r>
          </a:p>
          <a:p>
            <a:r>
              <a:rPr lang="en-US" sz="2000" dirty="0" smtClean="0"/>
              <a:t>group	</a:t>
            </a:r>
            <a:br>
              <a:rPr lang="en-US" sz="2000" dirty="0" smtClean="0"/>
            </a:br>
            <a:r>
              <a:rPr lang="en-US" sz="2000" dirty="0" smtClean="0"/>
              <a:t>		</a:t>
            </a:r>
          </a:p>
          <a:p>
            <a:r>
              <a:rPr lang="en-US" sz="2000" dirty="0" smtClean="0"/>
              <a:t>login</a:t>
            </a:r>
          </a:p>
          <a:p>
            <a:r>
              <a:rPr lang="en-US" sz="2000" dirty="0" smtClean="0"/>
              <a:t>logout</a:t>
            </a:r>
          </a:p>
          <a:p>
            <a:r>
              <a:rPr lang="en-US" sz="2000" dirty="0" err="1" smtClean="0"/>
              <a:t>changePassword</a:t>
            </a:r>
            <a:endParaRPr lang="en-US" sz="2000" dirty="0"/>
          </a:p>
        </p:txBody>
      </p:sp>
      <p:sp>
        <p:nvSpPr>
          <p:cNvPr id="3" name="Right Brace 2"/>
          <p:cNvSpPr/>
          <p:nvPr/>
        </p:nvSpPr>
        <p:spPr>
          <a:xfrm>
            <a:off x="5439938" y="3810000"/>
            <a:ext cx="304800" cy="1487484"/>
          </a:xfrm>
          <a:prstGeom prst="rightBrac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/>
          <p:cNvSpPr/>
          <p:nvPr/>
        </p:nvSpPr>
        <p:spPr>
          <a:xfrm>
            <a:off x="5439938" y="5353842"/>
            <a:ext cx="304800" cy="1068040"/>
          </a:xfrm>
          <a:prstGeom prst="rightBrac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820938" y="4038600"/>
            <a:ext cx="182644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data</a:t>
            </a:r>
            <a:br>
              <a:rPr lang="en-US" sz="2800" dirty="0" smtClean="0">
                <a:solidFill>
                  <a:srgbClr val="0000FF"/>
                </a:solidFill>
              </a:rPr>
            </a:br>
            <a:r>
              <a:rPr lang="en-US" sz="2800" dirty="0" smtClean="0">
                <a:solidFill>
                  <a:srgbClr val="0000FF"/>
                </a:solidFill>
              </a:rPr>
              <a:t>(attributes)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20938" y="5394766"/>
            <a:ext cx="203132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functionality</a:t>
            </a:r>
            <a:br>
              <a:rPr lang="en-US" sz="2800" dirty="0" smtClean="0">
                <a:solidFill>
                  <a:srgbClr val="0000FF"/>
                </a:solidFill>
              </a:rPr>
            </a:br>
            <a:r>
              <a:rPr lang="en-US" sz="2800" dirty="0" smtClean="0">
                <a:solidFill>
                  <a:srgbClr val="0000FF"/>
                </a:solidFill>
              </a:rPr>
              <a:t>(methods)</a:t>
            </a:r>
            <a:endParaRPr lang="en-US" sz="2800" dirty="0">
              <a:solidFill>
                <a:srgbClr val="0000FF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2352246" y="3793326"/>
            <a:ext cx="304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352246" y="5334000"/>
            <a:ext cx="304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Left Brace 11"/>
          <p:cNvSpPr/>
          <p:nvPr/>
        </p:nvSpPr>
        <p:spPr>
          <a:xfrm>
            <a:off x="2010938" y="3810000"/>
            <a:ext cx="228600" cy="2590800"/>
          </a:xfrm>
          <a:prstGeom prst="leftBrac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57200" y="4608493"/>
            <a:ext cx="15699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class</a:t>
            </a:r>
            <a:br>
              <a:rPr lang="en-US" sz="2800" dirty="0" smtClean="0">
                <a:solidFill>
                  <a:srgbClr val="0000FF"/>
                </a:solidFill>
              </a:rPr>
            </a:br>
            <a:r>
              <a:rPr lang="en-US" sz="2800" dirty="0" smtClean="0">
                <a:solidFill>
                  <a:srgbClr val="0000FF"/>
                </a:solidFill>
              </a:rPr>
              <a:t>members</a:t>
            </a:r>
            <a:endParaRPr lang="en-US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1717023"/>
      </p:ext>
    </p:extLst>
  </p:cSld>
  <p:clrMapOvr>
    <a:masterClrMapping/>
  </p:clrMapOvr>
  <p:transition xmlns:p14="http://schemas.microsoft.com/office/powerpoint/2010/main">
    <p:pull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PHP Class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133600" y="1752600"/>
            <a:ext cx="4648200" cy="4191000"/>
          </a:xfr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68580" indent="0">
              <a:buNone/>
            </a:pPr>
            <a:endParaRPr lang="en-US" sz="2400" dirty="0"/>
          </a:p>
          <a:p>
            <a:pPr marL="68580" indent="0">
              <a:buNone/>
            </a:pPr>
            <a:r>
              <a:rPr lang="en-US" sz="2400" dirty="0" smtClean="0"/>
              <a:t>class </a:t>
            </a:r>
            <a:r>
              <a:rPr lang="en-US" sz="2400" dirty="0" err="1" smtClean="0"/>
              <a:t>ClassName</a:t>
            </a:r>
            <a:r>
              <a:rPr lang="en-US" sz="2400" dirty="0" smtClean="0"/>
              <a:t> {</a:t>
            </a:r>
            <a:br>
              <a:rPr lang="en-US" sz="2400" dirty="0" smtClean="0"/>
            </a:br>
            <a:endParaRPr lang="en-US" sz="2400" dirty="0" smtClean="0"/>
          </a:p>
          <a:p>
            <a:pPr marL="6858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private $var1, $var2;</a:t>
            </a:r>
            <a:endParaRPr lang="en-US" sz="2400" dirty="0" smtClean="0"/>
          </a:p>
          <a:p>
            <a:pPr marL="68580" indent="0">
              <a:buNone/>
            </a:pPr>
            <a:endParaRPr lang="en-US" sz="2400" dirty="0"/>
          </a:p>
          <a:p>
            <a:pPr marL="68580" indent="0">
              <a:buNone/>
            </a:pPr>
            <a:r>
              <a:rPr lang="en-US" sz="2400" dirty="0" smtClean="0"/>
              <a:t>	function </a:t>
            </a:r>
            <a:r>
              <a:rPr lang="en-US" sz="2400" dirty="0" err="1" smtClean="0"/>
              <a:t>functionName</a:t>
            </a:r>
            <a:r>
              <a:rPr lang="en-US" sz="2400" dirty="0" smtClean="0"/>
              <a:t>() {</a:t>
            </a:r>
          </a:p>
          <a:p>
            <a:pPr marL="68580" indent="0">
              <a:buNone/>
            </a:pPr>
            <a:endParaRPr lang="en-US" sz="2400" dirty="0"/>
          </a:p>
          <a:p>
            <a:pPr marL="68580" indent="0">
              <a:buNone/>
            </a:pPr>
            <a:r>
              <a:rPr lang="en-US" sz="2400" dirty="0" smtClean="0"/>
              <a:t>	}</a:t>
            </a:r>
            <a:endParaRPr lang="en-US" sz="2400" dirty="0"/>
          </a:p>
          <a:p>
            <a:pPr marL="68580" indent="0">
              <a:buNone/>
            </a:pPr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4" name="Right Brace 3"/>
          <p:cNvSpPr/>
          <p:nvPr/>
        </p:nvSpPr>
        <p:spPr>
          <a:xfrm>
            <a:off x="6820667" y="2971800"/>
            <a:ext cx="275062" cy="762000"/>
          </a:xfrm>
          <a:prstGeom prst="rightBrac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/>
          <p:cNvSpPr/>
          <p:nvPr/>
        </p:nvSpPr>
        <p:spPr>
          <a:xfrm>
            <a:off x="6807875" y="4037360"/>
            <a:ext cx="304800" cy="1068040"/>
          </a:xfrm>
          <a:prstGeom prst="rightBrac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069113" y="2743200"/>
            <a:ext cx="182644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data</a:t>
            </a:r>
            <a:br>
              <a:rPr lang="en-US" sz="2800" dirty="0" smtClean="0">
                <a:solidFill>
                  <a:srgbClr val="0000FF"/>
                </a:solidFill>
              </a:rPr>
            </a:br>
            <a:r>
              <a:rPr lang="en-US" sz="2800" dirty="0" smtClean="0">
                <a:solidFill>
                  <a:srgbClr val="0000FF"/>
                </a:solidFill>
              </a:rPr>
              <a:t>(attributes)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36475" y="4038600"/>
            <a:ext cx="203132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functionality</a:t>
            </a:r>
            <a:br>
              <a:rPr lang="en-US" sz="2800" dirty="0" smtClean="0">
                <a:solidFill>
                  <a:srgbClr val="0000FF"/>
                </a:solidFill>
              </a:rPr>
            </a:br>
            <a:r>
              <a:rPr lang="en-US" sz="2800" dirty="0" smtClean="0">
                <a:solidFill>
                  <a:srgbClr val="0000FF"/>
                </a:solidFill>
              </a:rPr>
              <a:t>(methods)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10" name="Left Brace 9"/>
          <p:cNvSpPr/>
          <p:nvPr/>
        </p:nvSpPr>
        <p:spPr>
          <a:xfrm>
            <a:off x="1828800" y="2667000"/>
            <a:ext cx="228600" cy="2590800"/>
          </a:xfrm>
          <a:prstGeom prst="leftBrac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75062" y="3505200"/>
            <a:ext cx="15699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class</a:t>
            </a:r>
            <a:br>
              <a:rPr lang="en-US" sz="2800" dirty="0" smtClean="0">
                <a:solidFill>
                  <a:srgbClr val="0000FF"/>
                </a:solidFill>
              </a:rPr>
            </a:br>
            <a:r>
              <a:rPr lang="en-US" sz="2800" dirty="0" smtClean="0">
                <a:solidFill>
                  <a:srgbClr val="0000FF"/>
                </a:solidFill>
              </a:rPr>
              <a:t>members</a:t>
            </a:r>
            <a:endParaRPr lang="en-US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1841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Attributes don't have to be initialized.</a:t>
            </a:r>
          </a:p>
          <a:p>
            <a:r>
              <a:rPr lang="en-US" dirty="0" smtClean="0"/>
              <a:t>If initialized, value must be literal and not an expression.</a:t>
            </a: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38200" y="2590800"/>
            <a:ext cx="4876800" cy="22098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" indent="0">
              <a:buFont typeface="Arial" pitchFamily="34" charset="0"/>
              <a:buNone/>
            </a:pPr>
            <a:r>
              <a:rPr lang="en-US" dirty="0" smtClean="0"/>
              <a:t>class </a:t>
            </a:r>
            <a:r>
              <a:rPr lang="en-US" dirty="0" err="1" smtClean="0"/>
              <a:t>GoodClass</a:t>
            </a:r>
            <a:r>
              <a:rPr lang="en-US" dirty="0" smtClean="0"/>
              <a:t> {</a:t>
            </a:r>
          </a:p>
          <a:p>
            <a:pPr marL="68580" indent="0">
              <a:buFont typeface="Arial" pitchFamily="34" charset="0"/>
              <a:buNone/>
            </a:pPr>
            <a:r>
              <a:rPr lang="en-US" dirty="0"/>
              <a:t>	</a:t>
            </a:r>
            <a:r>
              <a:rPr lang="en-US" dirty="0" smtClean="0"/>
              <a:t>private $var1 = 123;</a:t>
            </a:r>
          </a:p>
          <a:p>
            <a:pPr marL="68580" indent="0">
              <a:buFont typeface="Arial" pitchFamily="34" charset="0"/>
              <a:buNone/>
            </a:pPr>
            <a:r>
              <a:rPr lang="en-US" dirty="0"/>
              <a:t>	</a:t>
            </a:r>
            <a:r>
              <a:rPr lang="en-US" dirty="0" smtClean="0"/>
              <a:t>private $var2 = 'hello';</a:t>
            </a:r>
          </a:p>
          <a:p>
            <a:pPr marL="68580" indent="0">
              <a:buFont typeface="Arial" pitchFamily="34" charset="0"/>
              <a:buNone/>
            </a:pPr>
            <a:r>
              <a:rPr lang="en-US" dirty="0"/>
              <a:t>	</a:t>
            </a:r>
            <a:r>
              <a:rPr lang="en-US" dirty="0" smtClean="0"/>
              <a:t>private $var3 = array(1, 2, 3);</a:t>
            </a:r>
          </a:p>
          <a:p>
            <a:pPr marL="68580" indent="0">
              <a:buFont typeface="Arial" pitchFamily="34" charset="0"/>
              <a:buNone/>
            </a:pPr>
            <a:r>
              <a:rPr lang="en-US" dirty="0"/>
              <a:t>}</a:t>
            </a:r>
            <a:endParaRPr lang="en-US" dirty="0" smtClean="0"/>
          </a:p>
          <a:p>
            <a:pPr marL="68580" indent="0">
              <a:buFont typeface="Arial" pitchFamily="34" charset="0"/>
              <a:buNone/>
            </a:pPr>
            <a:endParaRPr lang="en-US" dirty="0" smtClean="0"/>
          </a:p>
          <a:p>
            <a:pPr marL="68580" indent="0">
              <a:buFont typeface="Arial" pitchFamily="34" charset="0"/>
              <a:buNone/>
            </a:pPr>
            <a:endParaRPr lang="en-US" dirty="0" smtClean="0"/>
          </a:p>
          <a:p>
            <a:pPr marL="68580" indent="0">
              <a:buFont typeface="Arial" pitchFamily="34" charset="0"/>
              <a:buNone/>
            </a:pPr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200400" y="4419600"/>
            <a:ext cx="4876800" cy="22098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" indent="0">
              <a:buFont typeface="Arial" pitchFamily="34" charset="0"/>
              <a:buNone/>
            </a:pPr>
            <a:r>
              <a:rPr lang="en-US" dirty="0" smtClean="0">
                <a:solidFill>
                  <a:schemeClr val="tx1"/>
                </a:solidFill>
              </a:rPr>
              <a:t>class </a:t>
            </a:r>
            <a:r>
              <a:rPr lang="en-US" dirty="0" err="1" smtClean="0">
                <a:solidFill>
                  <a:schemeClr val="tx1"/>
                </a:solidFill>
              </a:rPr>
              <a:t>BadClass</a:t>
            </a:r>
            <a:r>
              <a:rPr lang="en-US" dirty="0" smtClean="0">
                <a:solidFill>
                  <a:schemeClr val="tx1"/>
                </a:solidFill>
              </a:rPr>
              <a:t> {</a:t>
            </a:r>
          </a:p>
          <a:p>
            <a:pPr marL="68580" indent="0">
              <a:buFont typeface="Arial" pitchFamily="34" charset="0"/>
              <a:buNone/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private $var1 = </a:t>
            </a:r>
            <a:r>
              <a:rPr lang="en-US" dirty="0" err="1" smtClean="0">
                <a:solidFill>
                  <a:schemeClr val="tx1"/>
                </a:solidFill>
              </a:rPr>
              <a:t>get_date</a:t>
            </a:r>
            <a:r>
              <a:rPr lang="en-US" dirty="0" smtClean="0">
                <a:solidFill>
                  <a:schemeClr val="tx1"/>
                </a:solidFill>
              </a:rPr>
              <a:t>();</a:t>
            </a:r>
          </a:p>
          <a:p>
            <a:pPr marL="68580" indent="0">
              <a:buFont typeface="Arial" pitchFamily="34" charset="0"/>
              <a:buNone/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private $var2 = 30 - 5;</a:t>
            </a:r>
          </a:p>
          <a:p>
            <a:pPr marL="68580" indent="0">
              <a:buFont typeface="Arial" pitchFamily="34" charset="0"/>
              <a:buNone/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private $var3 = $var2 * $var2;</a:t>
            </a:r>
          </a:p>
          <a:p>
            <a:pPr marL="68580" indent="0">
              <a:buFont typeface="Arial" pitchFamily="34" charset="0"/>
              <a:buNone/>
            </a:pPr>
            <a:r>
              <a:rPr lang="en-US" dirty="0">
                <a:solidFill>
                  <a:schemeClr val="tx1"/>
                </a:solidFill>
              </a:rPr>
              <a:t>}</a:t>
            </a:r>
            <a:endParaRPr lang="en-US" dirty="0" smtClean="0">
              <a:solidFill>
                <a:schemeClr val="tx1"/>
              </a:solidFill>
            </a:endParaRPr>
          </a:p>
          <a:p>
            <a:pPr marL="68580" indent="0">
              <a:buFont typeface="Arial" pitchFamily="34" charset="0"/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68580" indent="0">
              <a:buFont typeface="Arial" pitchFamily="34" charset="0"/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68580" indent="0">
              <a:buFont typeface="Arial" pitchFamily="34" charset="0"/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2599721"/>
      </p:ext>
    </p:extLst>
  </p:cSld>
  <p:clrMapOvr>
    <a:masterClrMapping/>
  </p:clrMapOvr>
  <p:transition xmlns:p14="http://schemas.microsoft.com/office/powerpoint/2010/main">
    <p:pull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Hello, World… of Course!</a:t>
            </a:r>
            <a:endParaRPr lang="en-US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36892"/>
            <a:ext cx="7620000" cy="4968708"/>
          </a:xfr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/>
          <a:p>
            <a:pPr marL="68580" indent="0">
              <a:buNone/>
            </a:pPr>
            <a:r>
              <a:rPr lang="en-US" dirty="0" smtClean="0">
                <a:solidFill>
                  <a:schemeClr val="lt1"/>
                </a:solidFill>
              </a:rPr>
              <a:t>&lt;?</a:t>
            </a:r>
            <a:r>
              <a:rPr lang="en-US" dirty="0" err="1" smtClean="0">
                <a:solidFill>
                  <a:schemeClr val="lt1"/>
                </a:solidFill>
              </a:rPr>
              <a:t>php</a:t>
            </a:r>
            <a:endParaRPr lang="en-US" dirty="0" smtClean="0">
              <a:solidFill>
                <a:schemeClr val="lt1"/>
              </a:solidFill>
            </a:endParaRPr>
          </a:p>
          <a:p>
            <a:pPr marL="68580" indent="0">
              <a:buNone/>
              <a:tabLst>
                <a:tab pos="457200" algn="l"/>
                <a:tab pos="912813" algn="l"/>
                <a:tab pos="1370013" algn="l"/>
                <a:tab pos="1825625" algn="l"/>
              </a:tabLst>
            </a:pPr>
            <a:r>
              <a:rPr lang="en-US" dirty="0" smtClean="0"/>
              <a:t>	class </a:t>
            </a:r>
            <a:r>
              <a:rPr lang="en-US" dirty="0" err="1" smtClean="0"/>
              <a:t>HelloWorld</a:t>
            </a:r>
            <a:r>
              <a:rPr lang="en-US" dirty="0" smtClean="0"/>
              <a:t> {</a:t>
            </a:r>
          </a:p>
          <a:p>
            <a:pPr marL="68580" indent="0">
              <a:buNone/>
              <a:tabLst>
                <a:tab pos="457200" algn="l"/>
                <a:tab pos="912813" algn="l"/>
                <a:tab pos="1370013" algn="l"/>
                <a:tab pos="1825625" algn="l"/>
              </a:tabLst>
            </a:pPr>
            <a:r>
              <a:rPr lang="en-US" dirty="0" smtClean="0">
                <a:solidFill>
                  <a:schemeClr val="lt1"/>
                </a:solidFill>
              </a:rPr>
              <a:t>		function </a:t>
            </a:r>
            <a:r>
              <a:rPr lang="en-US" dirty="0" err="1" smtClean="0">
                <a:solidFill>
                  <a:schemeClr val="lt1"/>
                </a:solidFill>
              </a:rPr>
              <a:t>sayHello</a:t>
            </a:r>
            <a:r>
              <a:rPr lang="en-US" dirty="0" smtClean="0">
                <a:solidFill>
                  <a:schemeClr val="lt1"/>
                </a:solidFill>
              </a:rPr>
              <a:t> ($language = 'English') {</a:t>
            </a:r>
            <a:endParaRPr lang="en-US" dirty="0" smtClean="0"/>
          </a:p>
          <a:p>
            <a:pPr marL="68580" indent="0">
              <a:buNone/>
              <a:tabLst>
                <a:tab pos="457200" algn="l"/>
                <a:tab pos="912813" algn="l"/>
                <a:tab pos="1370013" algn="l"/>
                <a:tab pos="1825625" algn="l"/>
              </a:tabLst>
            </a:pPr>
            <a:r>
              <a:rPr lang="en-US" dirty="0" smtClean="0">
                <a:solidFill>
                  <a:schemeClr val="lt1"/>
                </a:solidFill>
              </a:rPr>
              <a:t>			switch ($language) {</a:t>
            </a:r>
          </a:p>
          <a:p>
            <a:pPr marL="68580" indent="0">
              <a:buNone/>
              <a:tabLst>
                <a:tab pos="457200" algn="l"/>
                <a:tab pos="912813" algn="l"/>
                <a:tab pos="1370013" algn="l"/>
                <a:tab pos="1825625" algn="l"/>
              </a:tabLst>
            </a:pPr>
            <a:r>
              <a:rPr lang="en-US" dirty="0" smtClean="0"/>
              <a:t>				case 'Spanish':</a:t>
            </a:r>
          </a:p>
          <a:p>
            <a:pPr marL="68580" indent="0">
              <a:buNone/>
              <a:tabLst>
                <a:tab pos="457200" algn="l"/>
                <a:tab pos="912813" algn="l"/>
                <a:tab pos="1370013" algn="l"/>
                <a:tab pos="1825625" algn="l"/>
                <a:tab pos="2282825" algn="l"/>
              </a:tabLst>
            </a:pPr>
            <a:r>
              <a:rPr lang="en-US" dirty="0" smtClean="0">
                <a:solidFill>
                  <a:schemeClr val="lt1"/>
                </a:solidFill>
              </a:rPr>
              <a:t>					echo '&lt;p&gt;</a:t>
            </a:r>
            <a:r>
              <a:rPr lang="en-US" dirty="0" err="1" smtClean="0">
                <a:solidFill>
                  <a:schemeClr val="lt1"/>
                </a:solidFill>
              </a:rPr>
              <a:t>Hola</a:t>
            </a:r>
            <a:r>
              <a:rPr lang="en-US" dirty="0" smtClean="0">
                <a:solidFill>
                  <a:schemeClr val="lt1"/>
                </a:solidFill>
              </a:rPr>
              <a:t>, </a:t>
            </a:r>
            <a:r>
              <a:rPr lang="en-US" dirty="0" err="1" smtClean="0"/>
              <a:t>m</a:t>
            </a:r>
            <a:r>
              <a:rPr lang="en-US" dirty="0" err="1" smtClean="0">
                <a:solidFill>
                  <a:schemeClr val="lt1"/>
                </a:solidFill>
              </a:rPr>
              <a:t>undo</a:t>
            </a:r>
            <a:r>
              <a:rPr lang="en-US" dirty="0" smtClean="0">
                <a:solidFill>
                  <a:schemeClr val="lt1"/>
                </a:solidFill>
              </a:rPr>
              <a:t>!&lt;/p&gt;'; break;</a:t>
            </a:r>
          </a:p>
          <a:p>
            <a:pPr marL="68580" indent="0">
              <a:buNone/>
              <a:tabLst>
                <a:tab pos="457200" algn="l"/>
                <a:tab pos="912813" algn="l"/>
                <a:tab pos="1370013" algn="l"/>
                <a:tab pos="1825625" algn="l"/>
              </a:tabLst>
            </a:pPr>
            <a:r>
              <a:rPr lang="en-US" dirty="0" smtClean="0"/>
              <a:t>				case 'French':</a:t>
            </a:r>
          </a:p>
          <a:p>
            <a:pPr marL="68580" indent="0">
              <a:buNone/>
              <a:tabLst>
                <a:tab pos="457200" algn="l"/>
                <a:tab pos="912813" algn="l"/>
                <a:tab pos="1370013" algn="l"/>
                <a:tab pos="1825625" algn="l"/>
                <a:tab pos="2282825" algn="l"/>
              </a:tabLst>
            </a:pPr>
            <a:r>
              <a:rPr lang="en-US" dirty="0" smtClean="0"/>
              <a:t>					echo '&lt;p&gt;Bonjour, monde!&lt;/p&gt;'; break;</a:t>
            </a:r>
          </a:p>
          <a:p>
            <a:pPr marL="68580" indent="0">
              <a:buNone/>
              <a:tabLst>
                <a:tab pos="457200" algn="l"/>
                <a:tab pos="912813" algn="l"/>
                <a:tab pos="1370013" algn="l"/>
                <a:tab pos="1825625" algn="l"/>
                <a:tab pos="2282825" algn="l"/>
              </a:tabLst>
            </a:pPr>
            <a:r>
              <a:rPr lang="en-US" dirty="0" smtClean="0"/>
              <a:t>				case 'English': default:</a:t>
            </a:r>
          </a:p>
          <a:p>
            <a:pPr marL="68580" indent="0">
              <a:buNone/>
              <a:tabLst>
                <a:tab pos="457200" algn="l"/>
                <a:tab pos="912813" algn="l"/>
                <a:tab pos="1370013" algn="l"/>
                <a:tab pos="1825625" algn="l"/>
                <a:tab pos="2282825" algn="l"/>
              </a:tabLst>
            </a:pPr>
            <a:r>
              <a:rPr lang="en-US" dirty="0" smtClean="0"/>
              <a:t>					echo '&lt;p&gt;Hello, world!&lt;/p&gt;'; break;</a:t>
            </a:r>
            <a:endParaRPr lang="en-US" dirty="0" smtClean="0">
              <a:solidFill>
                <a:schemeClr val="lt1"/>
              </a:solidFill>
            </a:endParaRPr>
          </a:p>
          <a:p>
            <a:pPr marL="68580" indent="0">
              <a:buNone/>
              <a:tabLst>
                <a:tab pos="457200" algn="l"/>
                <a:tab pos="912813" algn="l"/>
                <a:tab pos="1370013" algn="l"/>
                <a:tab pos="1825625" algn="l"/>
              </a:tabLst>
            </a:pPr>
            <a:r>
              <a:rPr lang="en-US" dirty="0" smtClean="0"/>
              <a:t>			}</a:t>
            </a:r>
          </a:p>
          <a:p>
            <a:pPr marL="68580" indent="0">
              <a:buNone/>
              <a:tabLst>
                <a:tab pos="457200" algn="l"/>
                <a:tab pos="912813" algn="l"/>
                <a:tab pos="1370013" algn="l"/>
                <a:tab pos="1825625" algn="l"/>
              </a:tabLst>
            </a:pPr>
            <a:r>
              <a:rPr lang="en-US" dirty="0" smtClean="0"/>
              <a:t>		}</a:t>
            </a:r>
          </a:p>
          <a:p>
            <a:pPr marL="68580" indent="0">
              <a:buNone/>
              <a:tabLst>
                <a:tab pos="457200" algn="l"/>
                <a:tab pos="912813" algn="l"/>
                <a:tab pos="1370013" algn="l"/>
                <a:tab pos="1825625" algn="l"/>
              </a:tabLst>
            </a:pPr>
            <a:r>
              <a:rPr lang="en-US" dirty="0" smtClean="0">
                <a:solidFill>
                  <a:schemeClr val="lt1"/>
                </a:solidFill>
              </a:rPr>
              <a:t>	}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324600" y="1295400"/>
            <a:ext cx="16749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8580" indent="0">
              <a:buNone/>
              <a:tabLst>
                <a:tab pos="457200" algn="l"/>
                <a:tab pos="912813" algn="l"/>
                <a:tab pos="1370013" algn="l"/>
                <a:tab pos="1825625" algn="l"/>
              </a:tabLst>
            </a:pPr>
            <a:r>
              <a:rPr lang="en-US" dirty="0" err="1"/>
              <a:t>HelloWorld.php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768415"/>
      </p:ext>
    </p:extLst>
  </p:cSld>
  <p:clrMapOvr>
    <a:masterClrMapping/>
  </p:clrMapOvr>
  <p:transition xmlns:p14="http://schemas.microsoft.com/office/powerpoint/2010/main">
    <p:pull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2753</TotalTime>
  <Words>768</Words>
  <Application>Microsoft Macintosh PowerPoint</Application>
  <PresentationFormat>On-screen Show (4:3)</PresentationFormat>
  <Paragraphs>270</Paragraphs>
  <Slides>20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Adjacency</vt:lpstr>
      <vt:lpstr>Intro to OOP in PHP</vt:lpstr>
      <vt:lpstr>OOP Theory</vt:lpstr>
      <vt:lpstr>Principles of OOP</vt:lpstr>
      <vt:lpstr>Principles of OOP</vt:lpstr>
      <vt:lpstr>Classes and Objects</vt:lpstr>
      <vt:lpstr>Defining a Class</vt:lpstr>
      <vt:lpstr>A PHP Class</vt:lpstr>
      <vt:lpstr>Attributes</vt:lpstr>
      <vt:lpstr>Hello, World… of Course!</vt:lpstr>
      <vt:lpstr>Creating an Object</vt:lpstr>
      <vt:lpstr>Creating an Object</vt:lpstr>
      <vt:lpstr>Using $this</vt:lpstr>
      <vt:lpstr>Constructors</vt:lpstr>
      <vt:lpstr>The Rectangle Class</vt:lpstr>
      <vt:lpstr>PowerPoint Presentation</vt:lpstr>
      <vt:lpstr>PowerPoint Presentation</vt:lpstr>
      <vt:lpstr>PowerPoint Presentation</vt:lpstr>
      <vt:lpstr>PowerPoint Presentation</vt:lpstr>
      <vt:lpstr>Destructors</vt:lpstr>
      <vt:lpstr>Try It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Ostrander, Tina</dc:creator>
  <cp:lastModifiedBy>TINA OSTRANDER</cp:lastModifiedBy>
  <cp:revision>36</cp:revision>
  <dcterms:created xsi:type="dcterms:W3CDTF">2012-01-05T20:02:10Z</dcterms:created>
  <dcterms:modified xsi:type="dcterms:W3CDTF">2015-03-17T04:19:32Z</dcterms:modified>
</cp:coreProperties>
</file>