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372" r:id="rId3"/>
    <p:sldId id="374" r:id="rId4"/>
    <p:sldId id="373" r:id="rId5"/>
    <p:sldId id="376" r:id="rId6"/>
    <p:sldId id="375" r:id="rId7"/>
    <p:sldId id="377" r:id="rId8"/>
    <p:sldId id="378" r:id="rId9"/>
    <p:sldId id="277" r:id="rId10"/>
    <p:sldId id="332" r:id="rId11"/>
    <p:sldId id="364" r:id="rId12"/>
    <p:sldId id="301" r:id="rId13"/>
    <p:sldId id="300" r:id="rId14"/>
    <p:sldId id="302" r:id="rId15"/>
    <p:sldId id="303" r:id="rId16"/>
    <p:sldId id="304" r:id="rId17"/>
    <p:sldId id="305" r:id="rId18"/>
    <p:sldId id="308" r:id="rId19"/>
    <p:sldId id="371" r:id="rId20"/>
    <p:sldId id="379" r:id="rId21"/>
    <p:sldId id="366" r:id="rId22"/>
    <p:sldId id="367" r:id="rId23"/>
    <p:sldId id="359" r:id="rId24"/>
    <p:sldId id="363" r:id="rId25"/>
    <p:sldId id="368" r:id="rId26"/>
    <p:sldId id="361" r:id="rId27"/>
    <p:sldId id="362" r:id="rId28"/>
    <p:sldId id="310" r:id="rId29"/>
    <p:sldId id="314" r:id="rId30"/>
    <p:sldId id="316" r:id="rId31"/>
    <p:sldId id="335" r:id="rId32"/>
    <p:sldId id="348" r:id="rId33"/>
    <p:sldId id="340" r:id="rId34"/>
    <p:sldId id="339" r:id="rId35"/>
    <p:sldId id="349" r:id="rId36"/>
    <p:sldId id="369" r:id="rId37"/>
    <p:sldId id="370" r:id="rId38"/>
    <p:sldId id="342" r:id="rId39"/>
    <p:sldId id="343" r:id="rId40"/>
    <p:sldId id="350" r:id="rId41"/>
    <p:sldId id="351" r:id="rId42"/>
    <p:sldId id="352" r:id="rId43"/>
    <p:sldId id="353" r:id="rId44"/>
    <p:sldId id="354" r:id="rId45"/>
    <p:sldId id="355" r:id="rId46"/>
    <p:sldId id="356" r:id="rId47"/>
    <p:sldId id="327" r:id="rId48"/>
    <p:sldId id="357" r:id="rId49"/>
    <p:sldId id="3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8"/>
    <p:restoredTop sz="95794" autoAdjust="0"/>
  </p:normalViewPr>
  <p:slideViewPr>
    <p:cSldViewPr>
      <p:cViewPr>
        <p:scale>
          <a:sx n="122" d="100"/>
          <a:sy n="122" d="100"/>
        </p:scale>
        <p:origin x="-48"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78E495-C6C2-1A48-B003-C6560D0CA83E}" type="datetimeFigureOut">
              <a:rPr lang="en-US" smtClean="0"/>
              <a:t>8/1/16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FF7F95-9EDC-3F49-992D-7CDF06FB52F8}" type="slidenum">
              <a:rPr lang="en-US" smtClean="0"/>
              <a:t>‹#›</a:t>
            </a:fld>
            <a:endParaRPr lang="en-US"/>
          </a:p>
        </p:txBody>
      </p:sp>
    </p:spTree>
    <p:extLst>
      <p:ext uri="{BB962C8B-B14F-4D97-AF65-F5344CB8AC3E}">
        <p14:creationId xmlns:p14="http://schemas.microsoft.com/office/powerpoint/2010/main" val="966927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transgression</a:t>
            </a:r>
            <a:r>
              <a:rPr lang="en-US" baseline="0" dirty="0" smtClean="0"/>
              <a:t> initially made against the code base can seem small or insignificant. But like all forms of debt, it's the cumulative effect that adds up over time that hurts."</a:t>
            </a:r>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6</a:t>
            </a:fld>
            <a:endParaRPr lang="en-US"/>
          </a:p>
        </p:txBody>
      </p:sp>
    </p:spTree>
    <p:extLst>
      <p:ext uri="{BB962C8B-B14F-4D97-AF65-F5344CB8AC3E}">
        <p14:creationId xmlns:p14="http://schemas.microsoft.com/office/powerpoint/2010/main" val="1806171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43</a:t>
            </a:fld>
            <a:endParaRPr lang="en-US"/>
          </a:p>
        </p:txBody>
      </p:sp>
    </p:spTree>
    <p:extLst>
      <p:ext uri="{BB962C8B-B14F-4D97-AF65-F5344CB8AC3E}">
        <p14:creationId xmlns:p14="http://schemas.microsoft.com/office/powerpoint/2010/main" val="59098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Abstraction:</a:t>
            </a:r>
            <a:r>
              <a:rPr lang="en-US" baseline="0" dirty="0" smtClean="0"/>
              <a:t>  </a:t>
            </a:r>
            <a:r>
              <a:rPr lang="en-US" dirty="0" smtClean="0"/>
              <a:t>Make</a:t>
            </a:r>
            <a:r>
              <a:rPr lang="en-US" baseline="0" dirty="0" smtClean="0"/>
              <a:t> a generic class that can interact with any database, then use inheritance to make a more specific class to talk to a MySQL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9</a:t>
            </a:fld>
            <a:endParaRPr lang="en-US"/>
          </a:p>
        </p:txBody>
      </p:sp>
    </p:spTree>
    <p:extLst>
      <p:ext uri="{BB962C8B-B14F-4D97-AF65-F5344CB8AC3E}">
        <p14:creationId xmlns:p14="http://schemas.microsoft.com/office/powerpoint/2010/main" val="313847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19</a:t>
            </a:fld>
            <a:endParaRPr lang="en-US"/>
          </a:p>
        </p:txBody>
      </p:sp>
    </p:spTree>
    <p:extLst>
      <p:ext uri="{BB962C8B-B14F-4D97-AF65-F5344CB8AC3E}">
        <p14:creationId xmlns:p14="http://schemas.microsoft.com/office/powerpoint/2010/main" val="779341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20</a:t>
            </a:fld>
            <a:endParaRPr lang="en-US"/>
          </a:p>
        </p:txBody>
      </p:sp>
    </p:spTree>
    <p:extLst>
      <p:ext uri="{BB962C8B-B14F-4D97-AF65-F5344CB8AC3E}">
        <p14:creationId xmlns:p14="http://schemas.microsoft.com/office/powerpoint/2010/main" val="75458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We’ve defined a </a:t>
            </a:r>
            <a:r>
              <a:rPr lang="en-US" dirty="0" err="1" smtClean="0"/>
              <a:t>setUp</a:t>
            </a:r>
            <a:r>
              <a:rPr lang="en-US" dirty="0" smtClean="0"/>
              <a:t>() and </a:t>
            </a:r>
            <a:r>
              <a:rPr lang="en-US" dirty="0" err="1" smtClean="0"/>
              <a:t>tearDown</a:t>
            </a:r>
            <a:r>
              <a:rPr lang="en-US" dirty="0" smtClean="0"/>
              <a:t>() pair of methods. In both </a:t>
            </a:r>
            <a:r>
              <a:rPr lang="en-US" dirty="0" err="1" smtClean="0"/>
              <a:t>SimpleTest</a:t>
            </a:r>
            <a:r>
              <a:rPr lang="en-US" dirty="0" smtClean="0"/>
              <a:t> and </a:t>
            </a:r>
            <a:r>
              <a:rPr lang="en-US" dirty="0" err="1" smtClean="0"/>
              <a:t>PHPUnit</a:t>
            </a:r>
            <a:r>
              <a:rPr lang="en-US" dirty="0" smtClean="0"/>
              <a:t>, these are used to create Fixtures. A Fixture is some resource all tests in a test case have in common and which sets the context of the test (the situation in which we’re testing), as well as other repetitive objects or resources. Because each test must be isolated (cannot share information) these methods will tell the Framework to create our Fixture (a </a:t>
            </a:r>
            <a:r>
              <a:rPr lang="en-US" dirty="0" err="1" smtClean="0"/>
              <a:t>My_Fleet</a:t>
            </a:r>
            <a:r>
              <a:rPr lang="en-US" dirty="0" smtClean="0"/>
              <a:t> instance) before each test, and destroy it after. So each test gets a shiny new version to play with, free of anything a previous test may have done.</a:t>
            </a:r>
          </a:p>
          <a:p>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23</a:t>
            </a:fld>
            <a:endParaRPr lang="en-US"/>
          </a:p>
        </p:txBody>
      </p:sp>
    </p:spTree>
    <p:extLst>
      <p:ext uri="{BB962C8B-B14F-4D97-AF65-F5344CB8AC3E}">
        <p14:creationId xmlns:p14="http://schemas.microsoft.com/office/powerpoint/2010/main" val="59098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24</a:t>
            </a:fld>
            <a:endParaRPr lang="en-US"/>
          </a:p>
        </p:txBody>
      </p:sp>
    </p:spTree>
    <p:extLst>
      <p:ext uri="{BB962C8B-B14F-4D97-AF65-F5344CB8AC3E}">
        <p14:creationId xmlns:p14="http://schemas.microsoft.com/office/powerpoint/2010/main" val="590981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dirty="0" smtClean="0">
                <a:solidFill>
                  <a:schemeClr val="bg1"/>
                </a:solidFill>
              </a:rPr>
              <a:t>Remember… we write the test(s) </a:t>
            </a:r>
            <a:r>
              <a:rPr lang="en-US" sz="1200" b="0" i="1" dirty="0" smtClean="0">
                <a:solidFill>
                  <a:schemeClr val="bg1"/>
                </a:solidFill>
              </a:rPr>
              <a:t>before </a:t>
            </a:r>
            <a:r>
              <a:rPr lang="en-US" sz="1200" b="0" dirty="0" smtClean="0">
                <a:solidFill>
                  <a:schemeClr val="bg1"/>
                </a:solidFill>
              </a:rPr>
              <a:t>we write the code!</a:t>
            </a:r>
          </a:p>
          <a:p>
            <a:pPr algn="l"/>
            <a:endParaRPr lang="en-US" sz="1200" b="0" i="1" dirty="0" smtClean="0">
              <a:solidFill>
                <a:schemeClr val="bg1"/>
              </a:solidFill>
            </a:endParaRPr>
          </a:p>
          <a:p>
            <a:pPr algn="l"/>
            <a:r>
              <a:rPr lang="en-US" sz="1200" b="0" dirty="0" smtClean="0">
                <a:solidFill>
                  <a:schemeClr val="bg1"/>
                </a:solidFill>
              </a:rPr>
              <a:t>The test </a:t>
            </a:r>
            <a:r>
              <a:rPr lang="en-US" sz="1200" b="0" i="1" dirty="0" smtClean="0">
                <a:solidFill>
                  <a:schemeClr val="bg1"/>
                </a:solidFill>
              </a:rPr>
              <a:t>should </a:t>
            </a:r>
            <a:r>
              <a:rPr lang="en-US" sz="1200" b="0" dirty="0" smtClean="0">
                <a:solidFill>
                  <a:schemeClr val="bg1"/>
                </a:solidFill>
              </a:rPr>
              <a:t>fail.</a:t>
            </a:r>
          </a:p>
          <a:p>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25</a:t>
            </a:fld>
            <a:endParaRPr lang="en-US"/>
          </a:p>
        </p:txBody>
      </p:sp>
    </p:spTree>
    <p:extLst>
      <p:ext uri="{BB962C8B-B14F-4D97-AF65-F5344CB8AC3E}">
        <p14:creationId xmlns:p14="http://schemas.microsoft.com/office/powerpoint/2010/main" val="2158146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a:t>
            </a:r>
            <a:r>
              <a:rPr lang="en-US" dirty="0" err="1" smtClean="0"/>
              <a:t>PHPUnit</a:t>
            </a:r>
            <a:r>
              <a:rPr lang="en-US" dirty="0" smtClean="0"/>
              <a:t> runs this class, it will look for all the functions that start with the word 'test' and run it.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accent1"/>
                </a:solidFill>
              </a:rPr>
              <a:t>All assertion function names need to begin with </a:t>
            </a:r>
            <a:r>
              <a:rPr lang="en-US" sz="1200" b="1" i="1" dirty="0" smtClean="0">
                <a:solidFill>
                  <a:schemeClr val="accent1"/>
                </a:solidFill>
              </a:rPr>
              <a:t>"test"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31</a:t>
            </a:fld>
            <a:endParaRPr lang="en-US"/>
          </a:p>
        </p:txBody>
      </p:sp>
    </p:spTree>
    <p:extLst>
      <p:ext uri="{BB962C8B-B14F-4D97-AF65-F5344CB8AC3E}">
        <p14:creationId xmlns:p14="http://schemas.microsoft.com/office/powerpoint/2010/main" val="590981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FFF7F95-9EDC-3F49-992D-7CDF06FB52F8}" type="slidenum">
              <a:rPr lang="en-US" smtClean="0"/>
              <a:t>39</a:t>
            </a:fld>
            <a:endParaRPr lang="en-US"/>
          </a:p>
        </p:txBody>
      </p:sp>
    </p:spTree>
    <p:extLst>
      <p:ext uri="{BB962C8B-B14F-4D97-AF65-F5344CB8AC3E}">
        <p14:creationId xmlns:p14="http://schemas.microsoft.com/office/powerpoint/2010/main" val="590981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65BC92-46EB-4830-B155-D2AAF439A343}" type="datetimeFigureOut">
              <a:rPr lang="en-US" smtClean="0"/>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60ED2-1719-4B91-AB84-E5F06195AF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5BC92-46EB-4830-B155-D2AAF439A343}" type="datetimeFigureOut">
              <a:rPr lang="en-US" smtClean="0"/>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60ED2-1719-4B91-AB84-E5F06195AF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5BC92-46EB-4830-B155-D2AAF439A343}" type="datetimeFigureOut">
              <a:rPr lang="en-US" smtClean="0"/>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60ED2-1719-4B91-AB84-E5F06195AF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5BC92-46EB-4830-B155-D2AAF439A343}" type="datetimeFigureOut">
              <a:rPr lang="en-US" smtClean="0"/>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60ED2-1719-4B91-AB84-E5F06195AF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65BC92-46EB-4830-B155-D2AAF439A343}" type="datetimeFigureOut">
              <a:rPr lang="en-US" smtClean="0"/>
              <a:t>8/1/16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60ED2-1719-4B91-AB84-E5F06195AF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65BC92-46EB-4830-B155-D2AAF439A343}" type="datetimeFigureOut">
              <a:rPr lang="en-US" smtClean="0"/>
              <a:t>8/1/16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860ED2-1719-4B91-AB84-E5F06195AF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65BC92-46EB-4830-B155-D2AAF439A343}" type="datetimeFigureOut">
              <a:rPr lang="en-US" smtClean="0"/>
              <a:t>8/1/16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860ED2-1719-4B91-AB84-E5F06195AF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5BC92-46EB-4830-B155-D2AAF439A343}" type="datetimeFigureOut">
              <a:rPr lang="en-US" smtClean="0"/>
              <a:t>8/1/16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860ED2-1719-4B91-AB84-E5F06195AF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5BC92-46EB-4830-B155-D2AAF439A343}" type="datetimeFigureOut">
              <a:rPr lang="en-US" smtClean="0"/>
              <a:t>8/1/16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60ED2-1719-4B91-AB84-E5F06195AFF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365BC92-46EB-4830-B155-D2AAF439A343}" type="datetimeFigureOut">
              <a:rPr lang="en-US" smtClean="0"/>
              <a:t>8/1/16</a:t>
            </a:fld>
            <a:endParaRPr lang="en-US"/>
          </a:p>
        </p:txBody>
      </p:sp>
      <p:sp>
        <p:nvSpPr>
          <p:cNvPr id="9" name="Slide Number Placeholder 8"/>
          <p:cNvSpPr>
            <a:spLocks noGrp="1"/>
          </p:cNvSpPr>
          <p:nvPr>
            <p:ph type="sldNum" sz="quarter" idx="11"/>
          </p:nvPr>
        </p:nvSpPr>
        <p:spPr/>
        <p:txBody>
          <a:bodyPr/>
          <a:lstStyle/>
          <a:p>
            <a:fld id="{4E860ED2-1719-4B91-AB84-E5F06195AFF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E860ED2-1719-4B91-AB84-E5F06195AFF7}"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365BC92-46EB-4830-B155-D2AAF439A343}" type="datetimeFigureOut">
              <a:rPr lang="en-US" smtClean="0"/>
              <a:t>8/1/16</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www.agilenutshell.com/test_driven_developm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en.wikipedia.org/wiki/Test-driven_develop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chiark.greenend.org.uk/~sgtatham/putty/downloa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itlamp.greenriver.edu/~username@tech.div"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mailto:username@tech.di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hpunit.de/manual/current/en/appendixes.assertions.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F534zh9rsa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Test-Driven Development</a:t>
            </a:r>
            <a:endParaRPr lang="en-US" dirty="0"/>
          </a:p>
        </p:txBody>
      </p:sp>
      <p:sp>
        <p:nvSpPr>
          <p:cNvPr id="3" name="Subtitle 2"/>
          <p:cNvSpPr>
            <a:spLocks noGrp="1"/>
          </p:cNvSpPr>
          <p:nvPr>
            <p:ph type="subTitle" idx="1"/>
          </p:nvPr>
        </p:nvSpPr>
        <p:spPr/>
        <p:txBody>
          <a:bodyPr/>
          <a:lstStyle/>
          <a:p>
            <a:r>
              <a:rPr lang="en-US" b="1" dirty="0" smtClean="0"/>
              <a:t>IT 355</a:t>
            </a:r>
          </a:p>
          <a:p>
            <a:r>
              <a:rPr lang="en-US" b="1" dirty="0" smtClean="0"/>
              <a:t>Tina Ostrander</a:t>
            </a:r>
            <a:endParaRPr lang="en-US" b="1" dirty="0"/>
          </a:p>
        </p:txBody>
      </p:sp>
    </p:spTree>
    <p:extLst>
      <p:ext uri="{BB962C8B-B14F-4D97-AF65-F5344CB8AC3E}">
        <p14:creationId xmlns:p14="http://schemas.microsoft.com/office/powerpoint/2010/main" val="4058715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Mantra</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smtClean="0"/>
              <a:t>RED:  Write a small test that doesn't work, and perhaps doesn't even compile.</a:t>
            </a:r>
          </a:p>
          <a:p>
            <a:pPr marL="571500" indent="-457200">
              <a:buFont typeface="+mj-lt"/>
              <a:buAutoNum type="arabicPeriod"/>
            </a:pPr>
            <a:endParaRPr lang="en-US" dirty="0"/>
          </a:p>
          <a:p>
            <a:pPr marL="571500" indent="-457200">
              <a:buFont typeface="+mj-lt"/>
              <a:buAutoNum type="arabicPeriod"/>
            </a:pPr>
            <a:r>
              <a:rPr lang="en-US" dirty="0" smtClean="0"/>
              <a:t>GREEN:  Make the test work quickly, committing whatever sins necessary in the process. </a:t>
            </a:r>
            <a:br>
              <a:rPr lang="en-US" dirty="0" smtClean="0"/>
            </a:br>
            <a:endParaRPr lang="en-US" dirty="0"/>
          </a:p>
          <a:p>
            <a:pPr marL="571500" indent="-457200">
              <a:buFont typeface="+mj-lt"/>
              <a:buAutoNum type="arabicPeriod"/>
            </a:pPr>
            <a:r>
              <a:rPr lang="en-US" dirty="0" smtClean="0"/>
              <a:t>REFACTOR:  Eliminate all the duplication created in getting the test to work.</a:t>
            </a:r>
          </a:p>
          <a:p>
            <a:pPr marL="114300" indent="0">
              <a:buNone/>
            </a:pPr>
            <a:r>
              <a:rPr lang="en-US" dirty="0"/>
              <a:t>	</a:t>
            </a:r>
            <a:r>
              <a:rPr lang="en-US" dirty="0" smtClean="0"/>
              <a:t>					- Kent Beck</a:t>
            </a:r>
            <a:endParaRPr lang="en-US" dirty="0"/>
          </a:p>
          <a:p>
            <a:endParaRPr lang="en-US" dirty="0"/>
          </a:p>
        </p:txBody>
      </p:sp>
    </p:spTree>
    <p:extLst>
      <p:ext uri="{BB962C8B-B14F-4D97-AF65-F5344CB8AC3E}">
        <p14:creationId xmlns:p14="http://schemas.microsoft.com/office/powerpoint/2010/main" val="1663539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76400" y="1219200"/>
            <a:ext cx="5257800" cy="4204214"/>
          </a:xfrm>
          <a:prstGeom prst="rect">
            <a:avLst/>
          </a:prstGeom>
        </p:spPr>
      </p:pic>
      <p:sp>
        <p:nvSpPr>
          <p:cNvPr id="6" name="Rectangle 5"/>
          <p:cNvSpPr/>
          <p:nvPr/>
        </p:nvSpPr>
        <p:spPr>
          <a:xfrm>
            <a:off x="1600200" y="6260068"/>
            <a:ext cx="5791200" cy="369332"/>
          </a:xfrm>
          <a:prstGeom prst="rect">
            <a:avLst/>
          </a:prstGeom>
        </p:spPr>
        <p:txBody>
          <a:bodyPr wrap="square">
            <a:spAutoFit/>
          </a:bodyPr>
          <a:lstStyle/>
          <a:p>
            <a:r>
              <a:rPr lang="en-US" dirty="0">
                <a:hlinkClick r:id="rId3"/>
              </a:rPr>
              <a:t>http://www.agilenutshell.com/</a:t>
            </a:r>
            <a:r>
              <a:rPr lang="en-US" dirty="0" smtClean="0">
                <a:hlinkClick r:id="rId3"/>
              </a:rPr>
              <a:t>test_driven_development</a:t>
            </a:r>
            <a:r>
              <a:rPr lang="en-US" dirty="0" smtClean="0"/>
              <a:t> </a:t>
            </a:r>
            <a:endParaRPr lang="en-US" dirty="0"/>
          </a:p>
        </p:txBody>
      </p:sp>
    </p:spTree>
    <p:extLst>
      <p:ext uri="{BB962C8B-B14F-4D97-AF65-F5344CB8AC3E}">
        <p14:creationId xmlns:p14="http://schemas.microsoft.com/office/powerpoint/2010/main" val="468203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Cycle</a:t>
            </a:r>
            <a:endParaRPr lang="en-US" dirty="0"/>
          </a:p>
        </p:txBody>
      </p:sp>
      <p:pic>
        <p:nvPicPr>
          <p:cNvPr id="5" name="Picture 4"/>
          <p:cNvPicPr>
            <a:picLocks noChangeAspect="1"/>
          </p:cNvPicPr>
          <p:nvPr/>
        </p:nvPicPr>
        <p:blipFill>
          <a:blip r:embed="rId2"/>
          <a:stretch>
            <a:fillRect/>
          </a:stretch>
        </p:blipFill>
        <p:spPr>
          <a:xfrm>
            <a:off x="1219200" y="1752600"/>
            <a:ext cx="5715000" cy="4103370"/>
          </a:xfrm>
          <a:prstGeom prst="rect">
            <a:avLst/>
          </a:prstGeom>
        </p:spPr>
      </p:pic>
      <p:sp>
        <p:nvSpPr>
          <p:cNvPr id="6" name="Rectangle 5"/>
          <p:cNvSpPr/>
          <p:nvPr/>
        </p:nvSpPr>
        <p:spPr>
          <a:xfrm>
            <a:off x="1371600" y="6324600"/>
            <a:ext cx="5943600" cy="307777"/>
          </a:xfrm>
          <a:prstGeom prst="rect">
            <a:avLst/>
          </a:prstGeom>
        </p:spPr>
        <p:txBody>
          <a:bodyPr wrap="square">
            <a:spAutoFit/>
          </a:bodyPr>
          <a:lstStyle/>
          <a:p>
            <a:r>
              <a:rPr lang="en-US" sz="1400" dirty="0"/>
              <a:t>Image courtesy of </a:t>
            </a:r>
            <a:r>
              <a:rPr lang="en-US" sz="1400" dirty="0">
                <a:hlinkClick r:id="rId3"/>
              </a:rPr>
              <a:t>http://en.wikipedia.org/wiki/Test-</a:t>
            </a:r>
            <a:r>
              <a:rPr lang="en-US" sz="1400" dirty="0" smtClean="0">
                <a:hlinkClick r:id="rId3"/>
              </a:rPr>
              <a:t>driven_development</a:t>
            </a:r>
            <a:r>
              <a:rPr lang="en-US" sz="1400" dirty="0" smtClean="0"/>
              <a:t> </a:t>
            </a:r>
            <a:endParaRPr lang="en-US" sz="1400" dirty="0"/>
          </a:p>
        </p:txBody>
      </p:sp>
    </p:spTree>
    <p:extLst>
      <p:ext uri="{BB962C8B-B14F-4D97-AF65-F5344CB8AC3E}">
        <p14:creationId xmlns:p14="http://schemas.microsoft.com/office/powerpoint/2010/main" val="281807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TDD </a:t>
            </a:r>
            <a:r>
              <a:rPr lang="en-US" dirty="0" smtClean="0"/>
              <a:t>revolves </a:t>
            </a:r>
            <a:r>
              <a:rPr lang="en-US" dirty="0"/>
              <a:t>around a short iterative development </a:t>
            </a:r>
            <a:r>
              <a:rPr lang="en-US" dirty="0" smtClean="0"/>
              <a:t>cycle:</a:t>
            </a:r>
          </a:p>
          <a:p>
            <a:pPr lvl="1"/>
            <a:r>
              <a:rPr lang="en-US" b="1" dirty="0" smtClean="0"/>
              <a:t>Write a test</a:t>
            </a:r>
            <a:endParaRPr lang="en-US" dirty="0"/>
          </a:p>
          <a:p>
            <a:pPr marL="777240" lvl="2" indent="0">
              <a:buNone/>
            </a:pPr>
            <a:r>
              <a:rPr lang="en-US" dirty="0" smtClean="0"/>
              <a:t>Before writing any code, first write an automated test for your code. While writing the automated tests, take into account all possible inputs, errors, and outputs.</a:t>
            </a:r>
          </a:p>
          <a:p>
            <a:pPr lvl="1"/>
            <a:r>
              <a:rPr lang="en-US" b="1" dirty="0" smtClean="0"/>
              <a:t>Check if the test fails</a:t>
            </a:r>
          </a:p>
          <a:p>
            <a:pPr lvl="1"/>
            <a:r>
              <a:rPr lang="en-US" b="1" dirty="0" smtClean="0"/>
              <a:t>Write production code</a:t>
            </a:r>
            <a:endParaRPr lang="en-US" b="1" dirty="0"/>
          </a:p>
          <a:p>
            <a:pPr lvl="1"/>
            <a:r>
              <a:rPr lang="en-US" b="1" dirty="0" smtClean="0"/>
              <a:t>Run all tests</a:t>
            </a:r>
            <a:endParaRPr lang="en-US" b="1" dirty="0"/>
          </a:p>
          <a:p>
            <a:pPr lvl="1"/>
            <a:r>
              <a:rPr lang="en-US" b="1" dirty="0" smtClean="0"/>
              <a:t>Clean up code</a:t>
            </a:r>
            <a:br>
              <a:rPr lang="en-US" b="1" dirty="0" smtClean="0"/>
            </a:br>
            <a:endParaRPr lang="en-US" dirty="0"/>
          </a:p>
        </p:txBody>
      </p:sp>
    </p:spTree>
    <p:extLst>
      <p:ext uri="{BB962C8B-B14F-4D97-AF65-F5344CB8AC3E}">
        <p14:creationId xmlns:p14="http://schemas.microsoft.com/office/powerpoint/2010/main" val="3150957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TDD </a:t>
            </a:r>
            <a:r>
              <a:rPr lang="en-US" dirty="0" smtClean="0"/>
              <a:t>revolves </a:t>
            </a:r>
            <a:r>
              <a:rPr lang="en-US" dirty="0"/>
              <a:t>around a short iterative development </a:t>
            </a:r>
            <a:r>
              <a:rPr lang="en-US" dirty="0" smtClean="0"/>
              <a:t>cycle:</a:t>
            </a:r>
          </a:p>
          <a:p>
            <a:pPr lvl="1"/>
            <a:r>
              <a:rPr lang="en-US" b="1" dirty="0" smtClean="0"/>
              <a:t>Write a test</a:t>
            </a:r>
            <a:endParaRPr lang="en-US" dirty="0"/>
          </a:p>
          <a:p>
            <a:pPr lvl="1"/>
            <a:r>
              <a:rPr lang="en-US" b="1" dirty="0" smtClean="0"/>
              <a:t>Check if the test fails</a:t>
            </a:r>
          </a:p>
          <a:p>
            <a:pPr marL="777240" lvl="2" indent="0">
              <a:buNone/>
            </a:pPr>
            <a:r>
              <a:rPr lang="en-US" dirty="0" smtClean="0"/>
              <a:t>The </a:t>
            </a:r>
            <a:r>
              <a:rPr lang="en-US" dirty="0"/>
              <a:t>first time you run your automated test, the test should fail—indicating that the code is not yet ready</a:t>
            </a:r>
            <a:r>
              <a:rPr lang="en-US" dirty="0" smtClean="0"/>
              <a:t>.</a:t>
            </a:r>
            <a:endParaRPr lang="en-US" dirty="0"/>
          </a:p>
          <a:p>
            <a:pPr lvl="1"/>
            <a:r>
              <a:rPr lang="en-US" b="1" dirty="0" smtClean="0"/>
              <a:t>Write production code</a:t>
            </a:r>
          </a:p>
          <a:p>
            <a:pPr lvl="1"/>
            <a:r>
              <a:rPr lang="en-US" b="1" dirty="0" smtClean="0"/>
              <a:t>Run all tests</a:t>
            </a:r>
          </a:p>
          <a:p>
            <a:pPr lvl="1"/>
            <a:r>
              <a:rPr lang="en-US" b="1" dirty="0" smtClean="0"/>
              <a:t>Clean up code</a:t>
            </a:r>
            <a:br>
              <a:rPr lang="en-US" b="1" dirty="0" smtClean="0"/>
            </a:br>
            <a:endParaRPr lang="en-US" dirty="0"/>
          </a:p>
        </p:txBody>
      </p:sp>
    </p:spTree>
    <p:extLst>
      <p:ext uri="{BB962C8B-B14F-4D97-AF65-F5344CB8AC3E}">
        <p14:creationId xmlns:p14="http://schemas.microsoft.com/office/powerpoint/2010/main" val="1701558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TDD </a:t>
            </a:r>
            <a:r>
              <a:rPr lang="en-US" dirty="0" smtClean="0"/>
              <a:t>revolves </a:t>
            </a:r>
            <a:r>
              <a:rPr lang="en-US" dirty="0"/>
              <a:t>around a short iterative development </a:t>
            </a:r>
            <a:r>
              <a:rPr lang="en-US" dirty="0" smtClean="0"/>
              <a:t>cycle:</a:t>
            </a:r>
          </a:p>
          <a:p>
            <a:pPr lvl="1"/>
            <a:r>
              <a:rPr lang="en-US" b="1" dirty="0" smtClean="0"/>
              <a:t>Write a test</a:t>
            </a:r>
            <a:endParaRPr lang="en-US" dirty="0"/>
          </a:p>
          <a:p>
            <a:pPr lvl="1"/>
            <a:r>
              <a:rPr lang="en-US" b="1" dirty="0" smtClean="0"/>
              <a:t>Check if the test fails</a:t>
            </a:r>
            <a:endParaRPr lang="en-US" b="1" dirty="0"/>
          </a:p>
          <a:p>
            <a:pPr lvl="1"/>
            <a:r>
              <a:rPr lang="en-US" b="1" dirty="0" smtClean="0"/>
              <a:t>Write production code</a:t>
            </a:r>
          </a:p>
          <a:p>
            <a:pPr marL="777240" lvl="2" indent="0">
              <a:buNone/>
            </a:pPr>
            <a:r>
              <a:rPr lang="en-US" dirty="0" smtClean="0"/>
              <a:t>Afterward</a:t>
            </a:r>
            <a:r>
              <a:rPr lang="en-US" dirty="0"/>
              <a:t>, you can begin programming. Since there's already an automated test, as long as the code fails it, it means that it's still not </a:t>
            </a:r>
            <a:r>
              <a:rPr lang="en-US" dirty="0" smtClean="0"/>
              <a:t>ready.</a:t>
            </a:r>
          </a:p>
          <a:p>
            <a:pPr lvl="1"/>
            <a:r>
              <a:rPr lang="en-US" b="1" dirty="0" smtClean="0"/>
              <a:t>Run all tests</a:t>
            </a:r>
          </a:p>
          <a:p>
            <a:pPr lvl="1"/>
            <a:r>
              <a:rPr lang="en-US" b="1" dirty="0" smtClean="0"/>
              <a:t>Clean up code</a:t>
            </a:r>
            <a:endParaRPr lang="en-US" dirty="0"/>
          </a:p>
          <a:p>
            <a:endParaRPr lang="en-US" dirty="0"/>
          </a:p>
        </p:txBody>
      </p:sp>
    </p:spTree>
    <p:extLst>
      <p:ext uri="{BB962C8B-B14F-4D97-AF65-F5344CB8AC3E}">
        <p14:creationId xmlns:p14="http://schemas.microsoft.com/office/powerpoint/2010/main" val="1701558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TDD </a:t>
            </a:r>
            <a:r>
              <a:rPr lang="en-US" dirty="0" smtClean="0"/>
              <a:t>revolves </a:t>
            </a:r>
            <a:r>
              <a:rPr lang="en-US" dirty="0"/>
              <a:t>around a short iterative development </a:t>
            </a:r>
            <a:r>
              <a:rPr lang="en-US" dirty="0" smtClean="0"/>
              <a:t>cycle:</a:t>
            </a:r>
          </a:p>
          <a:p>
            <a:pPr lvl="1"/>
            <a:r>
              <a:rPr lang="en-US" b="1" dirty="0" smtClean="0"/>
              <a:t>Write a test</a:t>
            </a:r>
            <a:endParaRPr lang="en-US" dirty="0"/>
          </a:p>
          <a:p>
            <a:pPr lvl="1"/>
            <a:r>
              <a:rPr lang="en-US" b="1" dirty="0" smtClean="0"/>
              <a:t>Check if the test fails</a:t>
            </a:r>
            <a:endParaRPr lang="en-US" b="1" dirty="0"/>
          </a:p>
          <a:p>
            <a:pPr lvl="1"/>
            <a:r>
              <a:rPr lang="en-US" b="1" dirty="0" smtClean="0"/>
              <a:t>Write production code</a:t>
            </a:r>
            <a:endParaRPr lang="en-US" b="1" dirty="0"/>
          </a:p>
          <a:p>
            <a:pPr lvl="1"/>
            <a:r>
              <a:rPr lang="en-US" b="1" dirty="0" smtClean="0"/>
              <a:t>Run all tests</a:t>
            </a:r>
          </a:p>
          <a:p>
            <a:pPr marL="777240" lvl="2" indent="0">
              <a:buNone/>
            </a:pPr>
            <a:r>
              <a:rPr lang="en-US" dirty="0"/>
              <a:t>Once the code passes </a:t>
            </a:r>
            <a:r>
              <a:rPr lang="en-US" dirty="0" smtClean="0"/>
              <a:t>the specific </a:t>
            </a:r>
            <a:r>
              <a:rPr lang="en-US" dirty="0"/>
              <a:t>test, </a:t>
            </a:r>
            <a:r>
              <a:rPr lang="en-US" dirty="0" smtClean="0"/>
              <a:t>you run all previous tests to make sure that nothing broke. You </a:t>
            </a:r>
            <a:r>
              <a:rPr lang="en-US" dirty="0"/>
              <a:t>no longer have to worry about changes that introduce new </a:t>
            </a:r>
            <a:r>
              <a:rPr lang="en-US" dirty="0" smtClean="0"/>
              <a:t>bugs.</a:t>
            </a:r>
            <a:endParaRPr lang="en-US" b="1" dirty="0"/>
          </a:p>
          <a:p>
            <a:pPr lvl="1"/>
            <a:r>
              <a:rPr lang="en-US" b="1" dirty="0" smtClean="0"/>
              <a:t>Clean up code</a:t>
            </a:r>
            <a:endParaRPr lang="en-US" dirty="0"/>
          </a:p>
        </p:txBody>
      </p:sp>
    </p:spTree>
    <p:extLst>
      <p:ext uri="{BB962C8B-B14F-4D97-AF65-F5344CB8AC3E}">
        <p14:creationId xmlns:p14="http://schemas.microsoft.com/office/powerpoint/2010/main" val="1701558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TDD </a:t>
            </a:r>
            <a:r>
              <a:rPr lang="en-US" dirty="0" smtClean="0"/>
              <a:t>revolves </a:t>
            </a:r>
            <a:r>
              <a:rPr lang="en-US" dirty="0"/>
              <a:t>around a short iterative development </a:t>
            </a:r>
            <a:r>
              <a:rPr lang="en-US" dirty="0" smtClean="0"/>
              <a:t>cycle:</a:t>
            </a:r>
          </a:p>
          <a:p>
            <a:pPr lvl="1"/>
            <a:r>
              <a:rPr lang="en-US" b="1" dirty="0" smtClean="0"/>
              <a:t>Write a test</a:t>
            </a:r>
            <a:endParaRPr lang="en-US" dirty="0"/>
          </a:p>
          <a:p>
            <a:pPr lvl="1"/>
            <a:r>
              <a:rPr lang="en-US" b="1" dirty="0" smtClean="0"/>
              <a:t>Check if the test fails</a:t>
            </a:r>
            <a:endParaRPr lang="en-US" b="1" dirty="0"/>
          </a:p>
          <a:p>
            <a:pPr lvl="1"/>
            <a:r>
              <a:rPr lang="en-US" b="1" dirty="0" smtClean="0"/>
              <a:t>Write production code</a:t>
            </a:r>
            <a:endParaRPr lang="en-US" b="1" dirty="0"/>
          </a:p>
          <a:p>
            <a:pPr lvl="1"/>
            <a:r>
              <a:rPr lang="en-US" b="1" dirty="0" smtClean="0"/>
              <a:t>Run all tests</a:t>
            </a:r>
            <a:endParaRPr lang="en-US" b="1" dirty="0"/>
          </a:p>
          <a:p>
            <a:pPr lvl="1"/>
            <a:r>
              <a:rPr lang="en-US" b="1" dirty="0" smtClean="0"/>
              <a:t>Clean up code</a:t>
            </a:r>
          </a:p>
          <a:p>
            <a:pPr marL="777240" lvl="2" indent="0">
              <a:buNone/>
            </a:pPr>
            <a:r>
              <a:rPr lang="en-US" dirty="0"/>
              <a:t>Once the code passes the test, you can then begin cleaning it up, via refactoring. </a:t>
            </a:r>
          </a:p>
        </p:txBody>
      </p:sp>
    </p:spTree>
    <p:extLst>
      <p:ext uri="{BB962C8B-B14F-4D97-AF65-F5344CB8AC3E}">
        <p14:creationId xmlns:p14="http://schemas.microsoft.com/office/powerpoint/2010/main" val="1701558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Guestbook Application</a:t>
            </a:r>
            <a:endParaRPr lang="en-US" dirty="0"/>
          </a:p>
        </p:txBody>
      </p:sp>
      <p:sp>
        <p:nvSpPr>
          <p:cNvPr id="3" name="Content Placeholder 2"/>
          <p:cNvSpPr>
            <a:spLocks noGrp="1"/>
          </p:cNvSpPr>
          <p:nvPr>
            <p:ph idx="1"/>
          </p:nvPr>
        </p:nvSpPr>
        <p:spPr/>
        <p:txBody>
          <a:bodyPr/>
          <a:lstStyle/>
          <a:p>
            <a:r>
              <a:rPr lang="en-US" dirty="0" smtClean="0"/>
              <a:t>Assume we're </a:t>
            </a:r>
            <a:r>
              <a:rPr lang="en-US" dirty="0"/>
              <a:t>developing a guestbook application where </a:t>
            </a:r>
            <a:r>
              <a:rPr lang="en-US" dirty="0" smtClean="0"/>
              <a:t>users </a:t>
            </a:r>
            <a:r>
              <a:rPr lang="en-US" dirty="0"/>
              <a:t>can add and view guestbook entries. </a:t>
            </a:r>
            <a:endParaRPr lang="en-US" dirty="0" smtClean="0"/>
          </a:p>
          <a:p>
            <a:r>
              <a:rPr lang="en-US" dirty="0" smtClean="0"/>
              <a:t>The </a:t>
            </a:r>
            <a:r>
              <a:rPr lang="en-US" dirty="0"/>
              <a:t>markup has been </a:t>
            </a:r>
            <a:r>
              <a:rPr lang="en-US" dirty="0" smtClean="0"/>
              <a:t>completed.</a:t>
            </a:r>
          </a:p>
          <a:p>
            <a:r>
              <a:rPr lang="en-US" dirty="0" smtClean="0"/>
              <a:t>We're creating a </a:t>
            </a:r>
            <a:r>
              <a:rPr lang="en-US" dirty="0"/>
              <a:t>class which contains the application logic of the </a:t>
            </a:r>
            <a:r>
              <a:rPr lang="en-US" dirty="0" smtClean="0"/>
              <a:t>guestbook.</a:t>
            </a:r>
          </a:p>
          <a:p>
            <a:pPr marL="411480" lvl="1" indent="0">
              <a:buNone/>
            </a:pPr>
            <a:endParaRPr lang="en-US" dirty="0"/>
          </a:p>
          <a:p>
            <a:endParaRPr lang="en-US" dirty="0"/>
          </a:p>
        </p:txBody>
      </p:sp>
    </p:spTree>
    <p:extLst>
      <p:ext uri="{BB962C8B-B14F-4D97-AF65-F5344CB8AC3E}">
        <p14:creationId xmlns:p14="http://schemas.microsoft.com/office/powerpoint/2010/main" val="3479340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457200" y="1447800"/>
            <a:ext cx="7848600" cy="4953000"/>
          </a:xfrm>
        </p:spPr>
        <p:txBody>
          <a:bodyPr>
            <a:normAutofit/>
          </a:bodyPr>
          <a:lstStyle/>
          <a:p>
            <a:pPr marL="0" indent="0">
              <a:buNone/>
            </a:pPr>
            <a:r>
              <a:rPr lang="en-US" dirty="0"/>
              <a:t>We'll be using </a:t>
            </a:r>
            <a:r>
              <a:rPr lang="en-US" dirty="0" err="1" smtClean="0"/>
              <a:t>PHPUnit</a:t>
            </a:r>
            <a:r>
              <a:rPr lang="en-US" dirty="0" smtClean="0"/>
              <a:t> (a TDD framework) </a:t>
            </a:r>
            <a:r>
              <a:rPr lang="en-US" dirty="0"/>
              <a:t>on </a:t>
            </a:r>
            <a:r>
              <a:rPr lang="en-US" dirty="0" err="1" smtClean="0"/>
              <a:t>itlamp.greenriver.edu</a:t>
            </a:r>
            <a:endParaRPr lang="en-US" dirty="0" smtClean="0"/>
          </a:p>
          <a:p>
            <a:pPr indent="-342900">
              <a:buFont typeface="+mj-lt"/>
              <a:buAutoNum type="arabicPeriod"/>
            </a:pPr>
            <a:r>
              <a:rPr lang="en-US" dirty="0" smtClean="0"/>
              <a:t>For Windows, </a:t>
            </a:r>
            <a:r>
              <a:rPr lang="en-US" dirty="0" smtClean="0">
                <a:hlinkClick r:id="rId3"/>
              </a:rPr>
              <a:t>download Putty</a:t>
            </a:r>
            <a:r>
              <a:rPr lang="en-US" dirty="0" smtClean="0"/>
              <a:t> and launch the executable. </a:t>
            </a:r>
            <a:br>
              <a:rPr lang="en-US" dirty="0" smtClean="0"/>
            </a:br>
            <a:r>
              <a:rPr lang="en-US" dirty="0" smtClean="0"/>
              <a:t>On a Mac, open the Terminal Window.</a:t>
            </a:r>
          </a:p>
          <a:p>
            <a:pPr indent="-342900">
              <a:buFont typeface="+mj-lt"/>
              <a:buAutoNum type="arabicPeriod"/>
            </a:pPr>
            <a:r>
              <a:rPr lang="en-US" dirty="0" smtClean="0"/>
              <a:t>Log </a:t>
            </a:r>
            <a:r>
              <a:rPr lang="en-US" dirty="0"/>
              <a:t>in to </a:t>
            </a:r>
            <a:r>
              <a:rPr lang="en-US" dirty="0" err="1"/>
              <a:t>itlamp</a:t>
            </a:r>
            <a:r>
              <a:rPr lang="en-US" dirty="0"/>
              <a:t> via </a:t>
            </a:r>
            <a:r>
              <a:rPr lang="en-US" dirty="0" smtClean="0"/>
              <a:t>SSH</a:t>
            </a:r>
          </a:p>
          <a:p>
            <a:pPr lvl="1" indent="-342900"/>
            <a:r>
              <a:rPr lang="en-US" dirty="0" smtClean="0"/>
              <a:t>PC/Putty</a:t>
            </a:r>
          </a:p>
          <a:p>
            <a:pPr lvl="2" indent="-342900"/>
            <a:r>
              <a:rPr lang="en-US" dirty="0" smtClean="0"/>
              <a:t>Hostname:  </a:t>
            </a:r>
            <a:r>
              <a:rPr lang="en-US" dirty="0" err="1" smtClean="0"/>
              <a:t>itlamp.greenriver.edu</a:t>
            </a:r>
            <a:endParaRPr lang="en-US" dirty="0" smtClean="0"/>
          </a:p>
          <a:p>
            <a:pPr lvl="2" indent="-342900"/>
            <a:r>
              <a:rPr lang="en-US" dirty="0" smtClean="0"/>
              <a:t>Username:  </a:t>
            </a:r>
            <a:r>
              <a:rPr lang="en-US" i="1" dirty="0" smtClean="0"/>
              <a:t>username</a:t>
            </a:r>
            <a:r>
              <a:rPr lang="en-US" dirty="0" smtClean="0"/>
              <a:t>@tech.div</a:t>
            </a:r>
            <a:endParaRPr lang="en-US" dirty="0" smtClean="0"/>
          </a:p>
          <a:p>
            <a:pPr lvl="2" indent="-342900"/>
            <a:r>
              <a:rPr lang="en-US" dirty="0" smtClean="0"/>
              <a:t>Password: Your tech password</a:t>
            </a:r>
          </a:p>
          <a:p>
            <a:pPr lvl="1" indent="-342900"/>
            <a:r>
              <a:rPr lang="en-US" dirty="0" smtClean="0"/>
              <a:t>Mac</a:t>
            </a:r>
            <a:endParaRPr lang="en-US" dirty="0"/>
          </a:p>
          <a:p>
            <a:pPr marL="977900" lvl="2" indent="-292100">
              <a:buFont typeface="Arial"/>
              <a:buChar char="•"/>
            </a:pPr>
            <a:r>
              <a:rPr lang="en-US" sz="1900" dirty="0">
                <a:latin typeface="Courier New"/>
                <a:cs typeface="Courier New"/>
              </a:rPr>
              <a:t>$ </a:t>
            </a:r>
            <a:r>
              <a:rPr lang="en-US" sz="1900" dirty="0" err="1">
                <a:latin typeface="Courier New"/>
                <a:cs typeface="Courier New"/>
              </a:rPr>
              <a:t>ssh</a:t>
            </a:r>
            <a:r>
              <a:rPr lang="en-US" sz="1900" dirty="0">
                <a:latin typeface="Courier New"/>
                <a:cs typeface="Courier New"/>
              </a:rPr>
              <a:t> </a:t>
            </a:r>
            <a:r>
              <a:rPr lang="en-US" sz="1900" dirty="0" err="1" smtClean="0">
                <a:latin typeface="Courier New"/>
                <a:cs typeface="Courier New"/>
              </a:rPr>
              <a:t>username@tech.div@itlamp.greenriver.edu</a:t>
            </a:r>
            <a:endParaRPr lang="en-US" sz="1900" dirty="0">
              <a:latin typeface="Courier New"/>
              <a:cs typeface="Courier New"/>
            </a:endParaRPr>
          </a:p>
          <a:p>
            <a:pPr marL="977900" lvl="2" indent="-292100">
              <a:buFont typeface="Arial"/>
              <a:buChar char="•"/>
            </a:pPr>
            <a:r>
              <a:rPr lang="en-US" dirty="0"/>
              <a:t>Are you sure you want to continue connecting (yes/no)? </a:t>
            </a:r>
            <a:r>
              <a:rPr lang="en-US" dirty="0">
                <a:solidFill>
                  <a:schemeClr val="bg2">
                    <a:lumMod val="50000"/>
                  </a:schemeClr>
                </a:solidFill>
              </a:rPr>
              <a:t>yes</a:t>
            </a:r>
            <a:endParaRPr lang="en-US" dirty="0" smtClean="0">
              <a:solidFill>
                <a:schemeClr val="bg2">
                  <a:lumMod val="50000"/>
                </a:schemeClr>
              </a:solidFill>
            </a:endParaRPr>
          </a:p>
          <a:p>
            <a:pPr marL="977900" lvl="2" indent="-292100">
              <a:buFont typeface="Arial"/>
              <a:buChar char="•"/>
            </a:pPr>
            <a:r>
              <a:rPr lang="en-US" i="1" dirty="0" err="1" smtClean="0"/>
              <a:t>username</a:t>
            </a:r>
            <a:r>
              <a:rPr lang="en-US" dirty="0" err="1" smtClean="0"/>
              <a:t>@itlamp.greenriver.edu's</a:t>
            </a:r>
            <a:r>
              <a:rPr lang="en-US" dirty="0" smtClean="0"/>
              <a:t> </a:t>
            </a:r>
            <a:r>
              <a:rPr lang="en-US" dirty="0"/>
              <a:t>password:</a:t>
            </a:r>
            <a:r>
              <a:rPr lang="en-US" dirty="0" smtClean="0"/>
              <a:t>  </a:t>
            </a:r>
            <a:r>
              <a:rPr lang="en-US" i="1" dirty="0" smtClean="0">
                <a:solidFill>
                  <a:schemeClr val="bg2">
                    <a:lumMod val="50000"/>
                  </a:schemeClr>
                </a:solidFill>
              </a:rPr>
              <a:t>tech </a:t>
            </a:r>
            <a:r>
              <a:rPr lang="en-US" i="1" dirty="0">
                <a:solidFill>
                  <a:schemeClr val="bg2">
                    <a:lumMod val="50000"/>
                  </a:schemeClr>
                </a:solidFill>
              </a:rPr>
              <a:t>password</a:t>
            </a:r>
          </a:p>
          <a:p>
            <a:pPr marL="800100" lvl="1" indent="-342900">
              <a:buFont typeface="Arial"/>
              <a:buChar char="•"/>
            </a:pPr>
            <a:endParaRPr lang="en-US" dirty="0">
              <a:solidFill>
                <a:schemeClr val="bg2">
                  <a:lumMod val="50000"/>
                </a:schemeClr>
              </a:solidFill>
            </a:endParaRPr>
          </a:p>
          <a:p>
            <a:endParaRPr lang="en-US" dirty="0" smtClean="0"/>
          </a:p>
          <a:p>
            <a:endParaRPr lang="en-US" dirty="0"/>
          </a:p>
        </p:txBody>
      </p:sp>
    </p:spTree>
    <p:extLst>
      <p:ext uri="{BB962C8B-B14F-4D97-AF65-F5344CB8AC3E}">
        <p14:creationId xmlns:p14="http://schemas.microsoft.com/office/powerpoint/2010/main" val="234200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4" name="Rectangle 3"/>
          <p:cNvSpPr/>
          <p:nvPr/>
        </p:nvSpPr>
        <p:spPr>
          <a:xfrm>
            <a:off x="1828800" y="2057400"/>
            <a:ext cx="4572000" cy="2077492"/>
          </a:xfrm>
          <a:prstGeom prst="rect">
            <a:avLst/>
          </a:prstGeom>
        </p:spPr>
        <p:txBody>
          <a:bodyPr>
            <a:spAutoFit/>
          </a:bodyPr>
          <a:lstStyle/>
          <a:p>
            <a:pPr>
              <a:lnSpc>
                <a:spcPct val="130000"/>
              </a:lnSpc>
            </a:pPr>
            <a:r>
              <a:rPr lang="en-US" sz="2000" dirty="0" smtClean="0">
                <a:solidFill>
                  <a:schemeClr val="tx2"/>
                </a:solidFill>
              </a:rPr>
              <a:t>A</a:t>
            </a:r>
            <a:r>
              <a:rPr lang="en-US" sz="2000" b="1" dirty="0" smtClean="0">
                <a:solidFill>
                  <a:schemeClr val="tx2"/>
                </a:solidFill>
              </a:rPr>
              <a:t> unit test </a:t>
            </a:r>
            <a:r>
              <a:rPr lang="en-US" sz="2000" dirty="0" smtClean="0">
                <a:solidFill>
                  <a:schemeClr val="tx2"/>
                </a:solidFill>
              </a:rPr>
              <a:t>is a small, method-level test developers write every time they make a change to the software to prove the changes they made work as expected.  </a:t>
            </a:r>
            <a:br>
              <a:rPr lang="en-US" sz="2000" dirty="0" smtClean="0">
                <a:solidFill>
                  <a:schemeClr val="tx2"/>
                </a:solidFill>
              </a:rPr>
            </a:br>
            <a:r>
              <a:rPr lang="en-US" sz="2000" dirty="0" smtClean="0">
                <a:solidFill>
                  <a:schemeClr val="tx2"/>
                </a:solidFill>
              </a:rPr>
              <a:t>~ </a:t>
            </a:r>
            <a:r>
              <a:rPr lang="en-US" sz="2000" dirty="0" err="1" smtClean="0">
                <a:solidFill>
                  <a:schemeClr val="tx2"/>
                </a:solidFill>
              </a:rPr>
              <a:t>Rasmusson</a:t>
            </a:r>
            <a:endParaRPr lang="en-US" sz="2000" dirty="0">
              <a:solidFill>
                <a:schemeClr val="tx2"/>
              </a:solidFill>
            </a:endParaRPr>
          </a:p>
        </p:txBody>
      </p:sp>
    </p:spTree>
    <p:extLst>
      <p:ext uri="{BB962C8B-B14F-4D97-AF65-F5344CB8AC3E}">
        <p14:creationId xmlns:p14="http://schemas.microsoft.com/office/powerpoint/2010/main" val="388458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457200" y="1447800"/>
            <a:ext cx="7848600" cy="4953000"/>
          </a:xfrm>
        </p:spPr>
        <p:txBody>
          <a:bodyPr>
            <a:normAutofit/>
          </a:bodyPr>
          <a:lstStyle/>
          <a:p>
            <a:pPr marL="0" indent="0">
              <a:buNone/>
            </a:pPr>
            <a:endParaRPr lang="en-US" i="1" dirty="0">
              <a:solidFill>
                <a:schemeClr val="bg2">
                  <a:lumMod val="50000"/>
                </a:schemeClr>
              </a:solidFill>
            </a:endParaRPr>
          </a:p>
          <a:p>
            <a:pPr marL="457200" indent="-457200">
              <a:buFont typeface="+mj-lt"/>
              <a:buAutoNum type="arabicPeriod" startAt="3"/>
            </a:pPr>
            <a:r>
              <a:rPr lang="en-US" dirty="0"/>
              <a:t>Create a </a:t>
            </a:r>
            <a:r>
              <a:rPr lang="en-US" dirty="0" err="1"/>
              <a:t>public_html</a:t>
            </a:r>
            <a:r>
              <a:rPr lang="en-US" dirty="0"/>
              <a:t> directory</a:t>
            </a:r>
          </a:p>
          <a:p>
            <a:pPr marL="800100" lvl="1" indent="-342900">
              <a:buFont typeface="Arial"/>
              <a:buChar char="•"/>
            </a:pPr>
            <a:r>
              <a:rPr lang="en-US" sz="2100" dirty="0">
                <a:latin typeface="Courier New"/>
                <a:cs typeface="Courier New"/>
              </a:rPr>
              <a:t>$ </a:t>
            </a:r>
            <a:r>
              <a:rPr lang="en-US" sz="2100" dirty="0" err="1">
                <a:latin typeface="Courier New"/>
                <a:cs typeface="Courier New"/>
              </a:rPr>
              <a:t>mkdir</a:t>
            </a:r>
            <a:r>
              <a:rPr lang="en-US" sz="2100" dirty="0">
                <a:latin typeface="Courier New"/>
                <a:cs typeface="Courier New"/>
              </a:rPr>
              <a:t> </a:t>
            </a:r>
            <a:r>
              <a:rPr lang="en-US" sz="2100" dirty="0" err="1">
                <a:latin typeface="Courier New"/>
                <a:cs typeface="Courier New"/>
              </a:rPr>
              <a:t>public_html</a:t>
            </a:r>
            <a:endParaRPr lang="en-US" sz="2100" dirty="0">
              <a:latin typeface="Courier New"/>
              <a:cs typeface="Courier New"/>
            </a:endParaRPr>
          </a:p>
          <a:p>
            <a:pPr marL="800100" lvl="1" indent="-342900">
              <a:buFont typeface="Arial"/>
              <a:buChar char="•"/>
            </a:pPr>
            <a:endParaRPr lang="en-US" dirty="0">
              <a:solidFill>
                <a:schemeClr val="bg2">
                  <a:lumMod val="50000"/>
                </a:schemeClr>
              </a:solidFill>
            </a:endParaRPr>
          </a:p>
          <a:p>
            <a:endParaRPr lang="en-US" dirty="0" smtClean="0"/>
          </a:p>
          <a:p>
            <a:endParaRPr lang="en-US" dirty="0"/>
          </a:p>
        </p:txBody>
      </p:sp>
      <p:sp>
        <p:nvSpPr>
          <p:cNvPr id="4" name="Rectangle 3"/>
          <p:cNvSpPr/>
          <p:nvPr/>
        </p:nvSpPr>
        <p:spPr>
          <a:xfrm>
            <a:off x="1066800" y="3324135"/>
            <a:ext cx="662940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b="1" dirty="0"/>
              <a:t>Your web URL:</a:t>
            </a:r>
          </a:p>
          <a:p>
            <a:pPr marL="800100" lvl="1" indent="-342900">
              <a:buFont typeface="Arial"/>
              <a:buChar char="•"/>
            </a:pPr>
            <a:r>
              <a:rPr lang="en-US" b="1" dirty="0">
                <a:solidFill>
                  <a:schemeClr val="bg1"/>
                </a:solidFill>
                <a:hlinkClick r:id="rId3"/>
              </a:rPr>
              <a:t>http://itlamp.greenriver.edu/~</a:t>
            </a:r>
            <a:r>
              <a:rPr lang="en-US" b="1" i="1" dirty="0">
                <a:solidFill>
                  <a:schemeClr val="bg1"/>
                </a:solidFill>
                <a:hlinkClick r:id="rId3"/>
              </a:rPr>
              <a:t>username</a:t>
            </a:r>
            <a:r>
              <a:rPr lang="en-US" b="1" dirty="0">
                <a:solidFill>
                  <a:schemeClr val="bg1"/>
                </a:solidFill>
                <a:hlinkClick r:id="rId3"/>
              </a:rPr>
              <a:t>@tech.div</a:t>
            </a:r>
            <a:endParaRPr lang="en-US" b="1" dirty="0">
              <a:solidFill>
                <a:schemeClr val="bg1"/>
              </a:solidFill>
            </a:endParaRPr>
          </a:p>
          <a:p>
            <a:r>
              <a:rPr lang="en-US" b="1" dirty="0"/>
              <a:t>The full directory path:</a:t>
            </a:r>
          </a:p>
          <a:p>
            <a:pPr marL="800100" lvl="1" indent="-342900">
              <a:buFont typeface="Arial"/>
              <a:buChar char="•"/>
            </a:pPr>
            <a:r>
              <a:rPr lang="en-US" b="1" dirty="0">
                <a:latin typeface="Courier New"/>
                <a:cs typeface="Courier New"/>
              </a:rPr>
              <a:t>/home/</a:t>
            </a:r>
            <a:r>
              <a:rPr lang="en-US" b="1" dirty="0" err="1">
                <a:latin typeface="Courier New"/>
                <a:cs typeface="Courier New"/>
              </a:rPr>
              <a:t>tech.div</a:t>
            </a:r>
            <a:r>
              <a:rPr lang="en-US" b="1" dirty="0">
                <a:latin typeface="Courier New"/>
                <a:cs typeface="Courier New"/>
              </a:rPr>
              <a:t>/</a:t>
            </a:r>
            <a:r>
              <a:rPr lang="en-US" b="1" i="1" dirty="0">
                <a:latin typeface="Courier New"/>
                <a:cs typeface="Courier New"/>
              </a:rPr>
              <a:t>username</a:t>
            </a:r>
            <a:r>
              <a:rPr lang="en-US" b="1" dirty="0">
                <a:latin typeface="Courier New"/>
                <a:cs typeface="Courier New"/>
              </a:rPr>
              <a:t>/</a:t>
            </a:r>
            <a:r>
              <a:rPr lang="en-US" b="1" dirty="0" err="1">
                <a:latin typeface="Courier New"/>
                <a:cs typeface="Courier New"/>
              </a:rPr>
              <a:t>public_html</a:t>
            </a:r>
            <a:r>
              <a:rPr lang="en-US" b="1" dirty="0">
                <a:latin typeface="Courier New"/>
                <a:cs typeface="Courier New"/>
              </a:rPr>
              <a:t>/</a:t>
            </a:r>
            <a:r>
              <a:rPr lang="en-US" b="1" dirty="0" err="1">
                <a:latin typeface="Courier New"/>
                <a:cs typeface="Courier New"/>
              </a:rPr>
              <a:t>tdd</a:t>
            </a:r>
            <a:endParaRPr lang="en-US" b="1" dirty="0"/>
          </a:p>
        </p:txBody>
      </p:sp>
    </p:spTree>
    <p:extLst>
      <p:ext uri="{BB962C8B-B14F-4D97-AF65-F5344CB8AC3E}">
        <p14:creationId xmlns:p14="http://schemas.microsoft.com/office/powerpoint/2010/main" val="1212101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pPr marL="114300" indent="0">
              <a:buNone/>
            </a:pPr>
            <a:r>
              <a:rPr lang="en-US" dirty="0" smtClean="0"/>
              <a:t>4.   Get connected in Komodo Edit via SFTP</a:t>
            </a:r>
            <a:endParaRPr lang="en-US" dirty="0"/>
          </a:p>
        </p:txBody>
      </p:sp>
      <p:pic>
        <p:nvPicPr>
          <p:cNvPr id="6" name="Picture 5"/>
          <p:cNvPicPr>
            <a:picLocks noChangeAspect="1"/>
          </p:cNvPicPr>
          <p:nvPr/>
        </p:nvPicPr>
        <p:blipFill rotWithShape="1">
          <a:blip r:embed="rId2"/>
          <a:srcRect b="41694"/>
          <a:stretch/>
        </p:blipFill>
        <p:spPr>
          <a:xfrm>
            <a:off x="1066800" y="2209800"/>
            <a:ext cx="6639402" cy="3276600"/>
          </a:xfrm>
          <a:prstGeom prst="rect">
            <a:avLst/>
          </a:prstGeom>
        </p:spPr>
      </p:pic>
      <p:sp>
        <p:nvSpPr>
          <p:cNvPr id="4" name="Rectangle 3"/>
          <p:cNvSpPr/>
          <p:nvPr/>
        </p:nvSpPr>
        <p:spPr>
          <a:xfrm>
            <a:off x="491836" y="4985817"/>
            <a:ext cx="4757499" cy="147732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742950" lvl="1" indent="-285750">
              <a:buFont typeface="Arial"/>
              <a:buChar char="•"/>
            </a:pPr>
            <a:r>
              <a:rPr lang="en-US" b="1" dirty="0" smtClean="0"/>
              <a:t>Server type:  SFTP</a:t>
            </a:r>
          </a:p>
          <a:p>
            <a:pPr marL="742950" lvl="1" indent="-285750">
              <a:buFont typeface="Arial"/>
              <a:buChar char="•"/>
            </a:pPr>
            <a:r>
              <a:rPr lang="en-US" b="1" dirty="0" smtClean="0"/>
              <a:t>Host</a:t>
            </a:r>
            <a:r>
              <a:rPr lang="en-US" b="1" dirty="0"/>
              <a:t>:  </a:t>
            </a:r>
            <a:r>
              <a:rPr lang="en-US" b="1" dirty="0" err="1"/>
              <a:t>itlamp.greenriver.edu</a:t>
            </a:r>
            <a:endParaRPr lang="en-US" b="1" dirty="0"/>
          </a:p>
          <a:p>
            <a:pPr marL="742950" lvl="1" indent="-285750">
              <a:buFont typeface="Arial"/>
              <a:buChar char="•"/>
            </a:pPr>
            <a:r>
              <a:rPr lang="en-US" b="1" dirty="0" smtClean="0"/>
              <a:t>Username:  </a:t>
            </a:r>
            <a:r>
              <a:rPr lang="en-US" b="1" i="1" dirty="0" smtClean="0">
                <a:hlinkClick r:id="rId3"/>
              </a:rPr>
              <a:t>username</a:t>
            </a:r>
            <a:r>
              <a:rPr lang="en-US" b="1" dirty="0" smtClean="0">
                <a:hlinkClick r:id="rId3"/>
              </a:rPr>
              <a:t>@tech.div</a:t>
            </a:r>
            <a:endParaRPr lang="en-US" b="1" dirty="0" smtClean="0"/>
          </a:p>
          <a:p>
            <a:pPr marL="742950" lvl="1" indent="-285750">
              <a:buFont typeface="Arial"/>
              <a:buChar char="•"/>
            </a:pPr>
            <a:r>
              <a:rPr lang="en-US" b="1" dirty="0" smtClean="0"/>
              <a:t>Default path:  /home/</a:t>
            </a:r>
            <a:r>
              <a:rPr lang="en-US" b="1" dirty="0" err="1" smtClean="0"/>
              <a:t>tech.div</a:t>
            </a:r>
            <a:r>
              <a:rPr lang="en-US" b="1" dirty="0" smtClean="0"/>
              <a:t>/</a:t>
            </a:r>
            <a:r>
              <a:rPr lang="en-US" b="1" i="1" dirty="0" smtClean="0"/>
              <a:t>username</a:t>
            </a:r>
            <a:r>
              <a:rPr lang="en-US" b="1" dirty="0" smtClean="0"/>
              <a:t>/</a:t>
            </a:r>
            <a:r>
              <a:rPr lang="en-US" b="1" dirty="0" err="1" smtClean="0"/>
              <a:t>public_html</a:t>
            </a:r>
            <a:endParaRPr lang="en-US" b="1" dirty="0"/>
          </a:p>
        </p:txBody>
      </p:sp>
    </p:spTree>
    <p:extLst>
      <p:ext uri="{BB962C8B-B14F-4D97-AF65-F5344CB8AC3E}">
        <p14:creationId xmlns:p14="http://schemas.microsoft.com/office/powerpoint/2010/main" val="365298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7924800" cy="1143000"/>
          </a:xfrm>
        </p:spPr>
        <p:txBody>
          <a:bodyPr/>
          <a:lstStyle/>
          <a:p>
            <a:r>
              <a:rPr lang="en-US" dirty="0" smtClean="0"/>
              <a:t>Define the </a:t>
            </a:r>
            <a:r>
              <a:rPr lang="en-US" dirty="0" err="1" smtClean="0"/>
              <a:t>GuestbookTest</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Create </a:t>
            </a:r>
            <a:r>
              <a:rPr lang="en-US" dirty="0" err="1"/>
              <a:t>G</a:t>
            </a:r>
            <a:r>
              <a:rPr lang="en-US" dirty="0" err="1" smtClean="0"/>
              <a:t>uestbookTest.php</a:t>
            </a:r>
            <a:r>
              <a:rPr lang="en-US" dirty="0" smtClean="0"/>
              <a:t> in a </a:t>
            </a:r>
            <a:r>
              <a:rPr lang="en-US" dirty="0" err="1" smtClean="0"/>
              <a:t>tdd</a:t>
            </a:r>
            <a:r>
              <a:rPr lang="en-US" dirty="0" smtClean="0"/>
              <a:t> directory</a:t>
            </a:r>
            <a:endParaRPr lang="en-US" dirty="0"/>
          </a:p>
        </p:txBody>
      </p:sp>
      <p:sp>
        <p:nvSpPr>
          <p:cNvPr id="7" name="TextBox 6"/>
          <p:cNvSpPr txBox="1"/>
          <p:nvPr/>
        </p:nvSpPr>
        <p:spPr>
          <a:xfrm>
            <a:off x="5486400" y="2343090"/>
            <a:ext cx="2429759" cy="369332"/>
          </a:xfrm>
          <a:prstGeom prst="rect">
            <a:avLst/>
          </a:prstGeom>
          <a:noFill/>
        </p:spPr>
        <p:txBody>
          <a:bodyPr wrap="none" rtlCol="0">
            <a:spAutoFit/>
          </a:bodyPr>
          <a:lstStyle/>
          <a:p>
            <a:r>
              <a:rPr lang="en-US" dirty="0" err="1" smtClean="0"/>
              <a:t>tdd</a:t>
            </a:r>
            <a:r>
              <a:rPr lang="en-US" dirty="0" smtClean="0"/>
              <a:t>/</a:t>
            </a:r>
            <a:r>
              <a:rPr lang="en-US" dirty="0" err="1"/>
              <a:t>G</a:t>
            </a:r>
            <a:r>
              <a:rPr lang="en-US" dirty="0" err="1" smtClean="0"/>
              <a:t>uestbookTest.php</a:t>
            </a:r>
            <a:endParaRPr lang="en-US" dirty="0" smtClean="0"/>
          </a:p>
        </p:txBody>
      </p:sp>
      <p:sp>
        <p:nvSpPr>
          <p:cNvPr id="2" name="Rectangle 1"/>
          <p:cNvSpPr/>
          <p:nvPr/>
        </p:nvSpPr>
        <p:spPr>
          <a:xfrm>
            <a:off x="533400" y="2748677"/>
            <a:ext cx="7772400" cy="2585323"/>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&lt;?</a:t>
            </a:r>
            <a:r>
              <a:rPr lang="en-US" b="1" dirty="0" err="1">
                <a:latin typeface="Courier New"/>
                <a:cs typeface="Courier New"/>
              </a:rPr>
              <a:t>php</a:t>
            </a:r>
            <a:endParaRPr lang="en-US" b="1" dirty="0">
              <a:latin typeface="Courier New"/>
              <a:cs typeface="Courier New"/>
            </a:endParaRPr>
          </a:p>
          <a:p>
            <a:endParaRPr lang="en-US" b="1" dirty="0">
              <a:latin typeface="Courier New"/>
              <a:cs typeface="Courier New"/>
            </a:endParaRPr>
          </a:p>
          <a:p>
            <a:r>
              <a:rPr lang="en-US" b="1" dirty="0" err="1">
                <a:latin typeface="Courier New"/>
                <a:cs typeface="Courier New"/>
              </a:rPr>
              <a:t>require_once</a:t>
            </a:r>
            <a:r>
              <a:rPr lang="en-US" b="1" dirty="0">
                <a:latin typeface="Courier New"/>
                <a:cs typeface="Courier New"/>
              </a:rPr>
              <a:t>('</a:t>
            </a:r>
            <a:r>
              <a:rPr lang="en-US" b="1" dirty="0" err="1">
                <a:latin typeface="Courier New"/>
                <a:cs typeface="Courier New"/>
              </a:rPr>
              <a:t>Guestbook.php</a:t>
            </a:r>
            <a:r>
              <a:rPr lang="en-US" b="1" dirty="0">
                <a:latin typeface="Courier New"/>
                <a:cs typeface="Courier New"/>
              </a:rPr>
              <a:t>');</a:t>
            </a:r>
          </a:p>
          <a:p>
            <a:endParaRPr lang="en-US" b="1" dirty="0">
              <a:latin typeface="Courier New"/>
              <a:cs typeface="Courier New"/>
            </a:endParaRPr>
          </a:p>
          <a:p>
            <a:r>
              <a:rPr lang="en-US" b="1" dirty="0">
                <a:latin typeface="Courier New"/>
                <a:cs typeface="Courier New"/>
              </a:rPr>
              <a:t>class </a:t>
            </a:r>
            <a:r>
              <a:rPr lang="en-US" b="1" dirty="0" err="1">
                <a:latin typeface="Courier New"/>
                <a:cs typeface="Courier New"/>
              </a:rPr>
              <a:t>GuestbookTest</a:t>
            </a:r>
            <a:r>
              <a:rPr lang="en-US" b="1" dirty="0">
                <a:latin typeface="Courier New"/>
                <a:cs typeface="Courier New"/>
              </a:rPr>
              <a:t> extends </a:t>
            </a:r>
            <a:r>
              <a:rPr lang="en-US" b="1" dirty="0" err="1">
                <a:latin typeface="Courier New"/>
                <a:cs typeface="Courier New"/>
              </a:rPr>
              <a:t>PHPUnit_Framework_TestCase</a:t>
            </a:r>
            <a:endParaRPr lang="en-US" b="1" dirty="0">
              <a:latin typeface="Courier New"/>
              <a:cs typeface="Courier New"/>
            </a:endParaRPr>
          </a:p>
          <a:p>
            <a:r>
              <a:rPr lang="en-US" b="1" dirty="0">
                <a:latin typeface="Courier New"/>
                <a:cs typeface="Courier New"/>
              </a:rPr>
              <a:t>{</a:t>
            </a:r>
          </a:p>
          <a:p>
            <a:r>
              <a:rPr lang="en-US" b="1" dirty="0" smtClean="0">
                <a:latin typeface="Courier New"/>
                <a:cs typeface="Courier New"/>
              </a:rPr>
              <a:t>  </a:t>
            </a:r>
            <a:endParaRPr lang="en-US" b="1" dirty="0">
              <a:latin typeface="Courier New"/>
              <a:cs typeface="Courier New"/>
            </a:endParaRPr>
          </a:p>
          <a:p>
            <a:r>
              <a:rPr lang="en-US" b="1" dirty="0" smtClean="0">
                <a:latin typeface="Courier New"/>
                <a:cs typeface="Courier New"/>
              </a:rPr>
              <a:t>}</a:t>
            </a:r>
            <a:endParaRPr lang="en-US" b="1" dirty="0">
              <a:latin typeface="Courier New"/>
              <a:cs typeface="Courier New"/>
            </a:endParaRPr>
          </a:p>
          <a:p>
            <a:endParaRPr lang="en-US" b="1" dirty="0">
              <a:latin typeface="Courier New"/>
              <a:cs typeface="Courier New"/>
            </a:endParaRPr>
          </a:p>
        </p:txBody>
      </p:sp>
    </p:spTree>
    <p:extLst>
      <p:ext uri="{BB962C8B-B14F-4D97-AF65-F5344CB8AC3E}">
        <p14:creationId xmlns:p14="http://schemas.microsoft.com/office/powerpoint/2010/main" val="667926644"/>
      </p:ext>
    </p:extLst>
  </p:cSld>
  <p:clrMapOvr>
    <a:masterClrMapping/>
  </p:clrMapOvr>
  <p:transition>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Fixtures</a:t>
            </a:r>
            <a:endParaRPr lang="en-US" dirty="0"/>
          </a:p>
        </p:txBody>
      </p:sp>
      <p:sp>
        <p:nvSpPr>
          <p:cNvPr id="9" name="Content Placeholder 8"/>
          <p:cNvSpPr>
            <a:spLocks noGrp="1"/>
          </p:cNvSpPr>
          <p:nvPr>
            <p:ph idx="1"/>
          </p:nvPr>
        </p:nvSpPr>
        <p:spPr/>
        <p:txBody>
          <a:bodyPr/>
          <a:lstStyle/>
          <a:p>
            <a:r>
              <a:rPr lang="en-US" dirty="0" smtClean="0"/>
              <a:t>A fixture is a resource all tests have in common, and which sets the context of the test</a:t>
            </a:r>
          </a:p>
          <a:p>
            <a:r>
              <a:rPr lang="en-US" dirty="0" smtClean="0"/>
              <a:t>Tests are isolated; they do not share information</a:t>
            </a:r>
          </a:p>
          <a:p>
            <a:r>
              <a:rPr lang="en-US" dirty="0" err="1" smtClean="0"/>
              <a:t>setUp</a:t>
            </a:r>
            <a:r>
              <a:rPr lang="en-US" dirty="0" smtClean="0"/>
              <a:t>()  and </a:t>
            </a:r>
            <a:r>
              <a:rPr lang="en-US" dirty="0" err="1" smtClean="0"/>
              <a:t>tearDown</a:t>
            </a:r>
            <a:r>
              <a:rPr lang="en-US" dirty="0" smtClean="0"/>
              <a:t>() are used to create fixtures</a:t>
            </a:r>
            <a:endParaRPr lang="en-US" dirty="0"/>
          </a:p>
        </p:txBody>
      </p:sp>
    </p:spTree>
    <p:extLst>
      <p:ext uri="{BB962C8B-B14F-4D97-AF65-F5344CB8AC3E}">
        <p14:creationId xmlns:p14="http://schemas.microsoft.com/office/powerpoint/2010/main" val="1620451623"/>
      </p:ext>
    </p:extLst>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Fixtures</a:t>
            </a:r>
            <a:endParaRPr lang="en-US" dirty="0"/>
          </a:p>
        </p:txBody>
      </p:sp>
      <p:sp>
        <p:nvSpPr>
          <p:cNvPr id="5" name="Rectangle 4"/>
          <p:cNvSpPr/>
          <p:nvPr/>
        </p:nvSpPr>
        <p:spPr>
          <a:xfrm>
            <a:off x="533400" y="1548587"/>
            <a:ext cx="7772400" cy="4524316"/>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dirty="0">
                <a:solidFill>
                  <a:schemeClr val="bg1"/>
                </a:solidFill>
                <a:latin typeface="Courier New"/>
                <a:cs typeface="Courier New"/>
              </a:rPr>
              <a:t>&lt;?</a:t>
            </a:r>
            <a:r>
              <a:rPr lang="en-US" dirty="0" err="1">
                <a:solidFill>
                  <a:schemeClr val="bg1"/>
                </a:solidFill>
                <a:latin typeface="Courier New"/>
                <a:cs typeface="Courier New"/>
              </a:rPr>
              <a:t>php</a:t>
            </a:r>
            <a:endParaRPr lang="en-US" dirty="0">
              <a:solidFill>
                <a:schemeClr val="bg1"/>
              </a:solidFill>
              <a:latin typeface="Courier New"/>
              <a:cs typeface="Courier New"/>
            </a:endParaRPr>
          </a:p>
          <a:p>
            <a:endParaRPr lang="en-US" dirty="0">
              <a:solidFill>
                <a:schemeClr val="bg1"/>
              </a:solidFill>
              <a:latin typeface="Courier New"/>
              <a:cs typeface="Courier New"/>
            </a:endParaRPr>
          </a:p>
          <a:p>
            <a:r>
              <a:rPr lang="en-US" dirty="0" err="1">
                <a:solidFill>
                  <a:schemeClr val="bg1"/>
                </a:solidFill>
                <a:latin typeface="Courier New"/>
                <a:cs typeface="Courier New"/>
              </a:rPr>
              <a:t>require_once</a:t>
            </a:r>
            <a:r>
              <a:rPr lang="en-US" dirty="0">
                <a:solidFill>
                  <a:schemeClr val="bg1"/>
                </a:solidFill>
                <a:latin typeface="Courier New"/>
                <a:cs typeface="Courier New"/>
              </a:rPr>
              <a:t>('</a:t>
            </a:r>
            <a:r>
              <a:rPr lang="en-US" dirty="0" err="1">
                <a:solidFill>
                  <a:schemeClr val="bg1"/>
                </a:solidFill>
                <a:latin typeface="Courier New"/>
                <a:cs typeface="Courier New"/>
              </a:rPr>
              <a:t>Guestbook.php</a:t>
            </a:r>
            <a:r>
              <a:rPr lang="en-US" dirty="0">
                <a:solidFill>
                  <a:schemeClr val="bg1"/>
                </a:solidFill>
                <a:latin typeface="Courier New"/>
                <a:cs typeface="Courier New"/>
              </a:rPr>
              <a:t>');</a:t>
            </a:r>
          </a:p>
          <a:p>
            <a:endParaRPr lang="en-US" dirty="0">
              <a:solidFill>
                <a:schemeClr val="bg1"/>
              </a:solidFill>
              <a:latin typeface="Courier New"/>
              <a:cs typeface="Courier New"/>
            </a:endParaRPr>
          </a:p>
          <a:p>
            <a:r>
              <a:rPr lang="en-US" dirty="0">
                <a:solidFill>
                  <a:schemeClr val="bg1"/>
                </a:solidFill>
                <a:latin typeface="Courier New"/>
                <a:cs typeface="Courier New"/>
              </a:rPr>
              <a:t>class </a:t>
            </a:r>
            <a:r>
              <a:rPr lang="en-US" dirty="0" err="1">
                <a:solidFill>
                  <a:schemeClr val="bg1"/>
                </a:solidFill>
                <a:latin typeface="Courier New"/>
                <a:cs typeface="Courier New"/>
              </a:rPr>
              <a:t>GuestbookTest</a:t>
            </a:r>
            <a:r>
              <a:rPr lang="en-US" dirty="0">
                <a:solidFill>
                  <a:schemeClr val="bg1"/>
                </a:solidFill>
                <a:latin typeface="Courier New"/>
                <a:cs typeface="Courier New"/>
              </a:rPr>
              <a:t> extends </a:t>
            </a:r>
            <a:r>
              <a:rPr lang="en-US" dirty="0" err="1">
                <a:solidFill>
                  <a:schemeClr val="bg1"/>
                </a:solidFill>
                <a:latin typeface="Courier New"/>
                <a:cs typeface="Courier New"/>
              </a:rPr>
              <a:t>PHPUnit_Framework_TestCase</a:t>
            </a:r>
            <a:endParaRPr lang="en-US" dirty="0">
              <a:solidFill>
                <a:schemeClr val="bg1"/>
              </a:solidFill>
              <a:latin typeface="Courier New"/>
              <a:cs typeface="Courier New"/>
            </a:endParaRPr>
          </a:p>
          <a:p>
            <a:r>
              <a:rPr lang="en-US" dirty="0" smtClean="0">
                <a:solidFill>
                  <a:schemeClr val="bg1"/>
                </a:solidFill>
                <a:latin typeface="Courier New"/>
                <a:cs typeface="Courier New"/>
              </a:rPr>
              <a:t>{</a:t>
            </a:r>
          </a:p>
          <a:p>
            <a:r>
              <a:rPr lang="en-US" b="1" dirty="0">
                <a:solidFill>
                  <a:schemeClr val="bg1"/>
                </a:solidFill>
                <a:latin typeface="Courier New"/>
                <a:cs typeface="Courier New"/>
              </a:rPr>
              <a:t>  </a:t>
            </a:r>
            <a:r>
              <a:rPr lang="en-US" b="1" dirty="0" smtClean="0">
                <a:solidFill>
                  <a:schemeClr val="bg1"/>
                </a:solidFill>
                <a:latin typeface="Courier New"/>
                <a:cs typeface="Courier New"/>
              </a:rPr>
              <a:t>private </a:t>
            </a:r>
            <a:r>
              <a:rPr lang="en-US" b="1" dirty="0">
                <a:solidFill>
                  <a:schemeClr val="bg1"/>
                </a:solidFill>
                <a:latin typeface="Courier New"/>
                <a:cs typeface="Courier New"/>
              </a:rPr>
              <a:t>$guestbook;</a:t>
            </a:r>
          </a:p>
          <a:p>
            <a:r>
              <a:rPr lang="en-US" b="1" dirty="0">
                <a:solidFill>
                  <a:schemeClr val="bg1"/>
                </a:solidFill>
                <a:latin typeface="Courier New"/>
                <a:cs typeface="Courier New"/>
              </a:rPr>
              <a:t>  </a:t>
            </a:r>
          </a:p>
          <a:p>
            <a:r>
              <a:rPr lang="en-US" b="1" dirty="0">
                <a:solidFill>
                  <a:schemeClr val="bg1"/>
                </a:solidFill>
                <a:latin typeface="Courier New"/>
                <a:cs typeface="Courier New"/>
              </a:rPr>
              <a:t>  public function </a:t>
            </a:r>
            <a:r>
              <a:rPr lang="en-US" b="1" dirty="0" err="1">
                <a:solidFill>
                  <a:schemeClr val="bg1"/>
                </a:solidFill>
                <a:latin typeface="Courier New"/>
                <a:cs typeface="Courier New"/>
              </a:rPr>
              <a:t>setUp</a:t>
            </a:r>
            <a:r>
              <a:rPr lang="en-US" b="1" dirty="0">
                <a:solidFill>
                  <a:schemeClr val="bg1"/>
                </a:solidFill>
                <a:latin typeface="Courier New"/>
                <a:cs typeface="Courier New"/>
              </a:rPr>
              <a:t>(){</a:t>
            </a:r>
          </a:p>
          <a:p>
            <a:r>
              <a:rPr lang="en-US" b="1" dirty="0">
                <a:solidFill>
                  <a:schemeClr val="bg1"/>
                </a:solidFill>
                <a:latin typeface="Courier New"/>
                <a:cs typeface="Courier New"/>
              </a:rPr>
              <a:t>    $this-&gt;guestbook = new Guestbook();</a:t>
            </a:r>
          </a:p>
          <a:p>
            <a:r>
              <a:rPr lang="en-US" b="1" dirty="0">
                <a:solidFill>
                  <a:schemeClr val="bg1"/>
                </a:solidFill>
                <a:latin typeface="Courier New"/>
                <a:cs typeface="Courier New"/>
              </a:rPr>
              <a:t>  }</a:t>
            </a:r>
          </a:p>
          <a:p>
            <a:r>
              <a:rPr lang="en-US" b="1" dirty="0">
                <a:solidFill>
                  <a:schemeClr val="bg1"/>
                </a:solidFill>
                <a:latin typeface="Courier New"/>
                <a:cs typeface="Courier New"/>
              </a:rPr>
              <a:t>  </a:t>
            </a:r>
          </a:p>
          <a:p>
            <a:r>
              <a:rPr lang="en-US" b="1" dirty="0">
                <a:solidFill>
                  <a:schemeClr val="bg1"/>
                </a:solidFill>
                <a:latin typeface="Courier New"/>
                <a:cs typeface="Courier New"/>
              </a:rPr>
              <a:t>  public function </a:t>
            </a:r>
            <a:r>
              <a:rPr lang="en-US" b="1" dirty="0" err="1">
                <a:solidFill>
                  <a:schemeClr val="bg1"/>
                </a:solidFill>
                <a:latin typeface="Courier New"/>
                <a:cs typeface="Courier New"/>
              </a:rPr>
              <a:t>tearDown</a:t>
            </a:r>
            <a:r>
              <a:rPr lang="en-US" b="1" dirty="0">
                <a:solidFill>
                  <a:schemeClr val="bg1"/>
                </a:solidFill>
                <a:latin typeface="Courier New"/>
                <a:cs typeface="Courier New"/>
              </a:rPr>
              <a:t>(){</a:t>
            </a:r>
          </a:p>
          <a:p>
            <a:r>
              <a:rPr lang="en-US" b="1" dirty="0">
                <a:solidFill>
                  <a:schemeClr val="bg1"/>
                </a:solidFill>
                <a:latin typeface="Courier New"/>
                <a:cs typeface="Courier New"/>
              </a:rPr>
              <a:t>    unset($this-&gt;guestbook);</a:t>
            </a:r>
          </a:p>
          <a:p>
            <a:r>
              <a:rPr lang="en-US" b="1" dirty="0">
                <a:solidFill>
                  <a:schemeClr val="bg1"/>
                </a:solidFill>
                <a:latin typeface="Courier New"/>
                <a:cs typeface="Courier New"/>
              </a:rPr>
              <a:t>  </a:t>
            </a:r>
            <a:r>
              <a:rPr lang="en-US" b="1" dirty="0" smtClean="0">
                <a:solidFill>
                  <a:schemeClr val="bg1"/>
                </a:solidFill>
                <a:latin typeface="Courier New"/>
                <a:cs typeface="Courier New"/>
              </a:rPr>
              <a:t>} </a:t>
            </a:r>
            <a:endParaRPr lang="en-US" b="1" dirty="0">
              <a:solidFill>
                <a:schemeClr val="bg1"/>
              </a:solidFill>
              <a:latin typeface="Courier New"/>
              <a:cs typeface="Courier New"/>
            </a:endParaRPr>
          </a:p>
          <a:p>
            <a:r>
              <a:rPr lang="en-US" dirty="0" smtClean="0">
                <a:solidFill>
                  <a:schemeClr val="bg1"/>
                </a:solidFill>
                <a:latin typeface="Courier New"/>
                <a:cs typeface="Courier New"/>
              </a:rPr>
              <a:t>}</a:t>
            </a:r>
            <a:endParaRPr lang="en-US" dirty="0">
              <a:solidFill>
                <a:schemeClr val="bg1"/>
              </a:solidFill>
              <a:latin typeface="Courier New"/>
              <a:cs typeface="Courier New"/>
            </a:endParaRPr>
          </a:p>
        </p:txBody>
      </p:sp>
      <p:sp>
        <p:nvSpPr>
          <p:cNvPr id="6" name="TextBox 5"/>
          <p:cNvSpPr txBox="1"/>
          <p:nvPr/>
        </p:nvSpPr>
        <p:spPr>
          <a:xfrm>
            <a:off x="5486400" y="1143000"/>
            <a:ext cx="2429759" cy="369332"/>
          </a:xfrm>
          <a:prstGeom prst="rect">
            <a:avLst/>
          </a:prstGeom>
          <a:noFill/>
        </p:spPr>
        <p:txBody>
          <a:bodyPr wrap="none" rtlCol="0">
            <a:spAutoFit/>
          </a:bodyPr>
          <a:lstStyle/>
          <a:p>
            <a:r>
              <a:rPr lang="en-US" dirty="0" err="1" smtClean="0"/>
              <a:t>tdd</a:t>
            </a:r>
            <a:r>
              <a:rPr lang="en-US" dirty="0" smtClean="0"/>
              <a:t>/</a:t>
            </a:r>
            <a:r>
              <a:rPr lang="en-US" dirty="0" err="1"/>
              <a:t>G</a:t>
            </a:r>
            <a:r>
              <a:rPr lang="en-US" dirty="0" err="1" smtClean="0"/>
              <a:t>uestbookTest.php</a:t>
            </a:r>
            <a:endParaRPr lang="en-US" dirty="0" smtClean="0"/>
          </a:p>
        </p:txBody>
      </p:sp>
    </p:spTree>
    <p:extLst>
      <p:ext uri="{BB962C8B-B14F-4D97-AF65-F5344CB8AC3E}">
        <p14:creationId xmlns:p14="http://schemas.microsoft.com/office/powerpoint/2010/main" val="1473020444"/>
      </p:ext>
    </p:extLst>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 Script</a:t>
            </a:r>
            <a:endParaRPr lang="en-US" dirty="0"/>
          </a:p>
        </p:txBody>
      </p:sp>
      <p:sp>
        <p:nvSpPr>
          <p:cNvPr id="3" name="Content Placeholder 2"/>
          <p:cNvSpPr>
            <a:spLocks noGrp="1"/>
          </p:cNvSpPr>
          <p:nvPr>
            <p:ph idx="1"/>
          </p:nvPr>
        </p:nvSpPr>
        <p:spPr>
          <a:xfrm>
            <a:off x="457200" y="1447800"/>
            <a:ext cx="7848600" cy="4800600"/>
          </a:xfrm>
        </p:spPr>
        <p:txBody>
          <a:bodyPr/>
          <a:lstStyle/>
          <a:p>
            <a:r>
              <a:rPr lang="en-US" dirty="0" smtClean="0"/>
              <a:t>In the terminal window, navigate to your </a:t>
            </a:r>
            <a:r>
              <a:rPr lang="en-US" dirty="0" err="1" smtClean="0"/>
              <a:t>tdd</a:t>
            </a:r>
            <a:r>
              <a:rPr lang="en-US" dirty="0" smtClean="0"/>
              <a:t> folder:</a:t>
            </a:r>
          </a:p>
          <a:p>
            <a:pPr lvl="1"/>
            <a:r>
              <a:rPr lang="en-US" dirty="0" smtClean="0">
                <a:latin typeface="Courier New"/>
                <a:cs typeface="Courier New"/>
              </a:rPr>
              <a:t>$ cd </a:t>
            </a:r>
            <a:r>
              <a:rPr lang="en-US" dirty="0" err="1" smtClean="0">
                <a:latin typeface="Courier New"/>
                <a:cs typeface="Courier New"/>
              </a:rPr>
              <a:t>tdd</a:t>
            </a:r>
            <a:endParaRPr lang="en-US" dirty="0" smtClean="0">
              <a:latin typeface="Courier New"/>
              <a:cs typeface="Courier New"/>
            </a:endParaRPr>
          </a:p>
          <a:p>
            <a:r>
              <a:rPr lang="en-US" dirty="0" smtClean="0"/>
              <a:t>Run </a:t>
            </a:r>
            <a:r>
              <a:rPr lang="en-US" dirty="0" err="1" smtClean="0"/>
              <a:t>PHPUnit</a:t>
            </a:r>
            <a:endParaRPr lang="en-US" dirty="0" smtClean="0"/>
          </a:p>
          <a:p>
            <a:pPr lvl="1"/>
            <a:r>
              <a:rPr lang="en-US" dirty="0" smtClean="0">
                <a:latin typeface="Courier New"/>
                <a:cs typeface="Courier New"/>
              </a:rPr>
              <a:t>$ </a:t>
            </a:r>
            <a:r>
              <a:rPr lang="en-US" dirty="0" err="1" smtClean="0">
                <a:latin typeface="Courier New"/>
                <a:cs typeface="Courier New"/>
              </a:rPr>
              <a:t>phpunit</a:t>
            </a:r>
            <a:r>
              <a:rPr lang="en-US" dirty="0" smtClean="0">
                <a:latin typeface="Courier New"/>
                <a:cs typeface="Courier New"/>
              </a:rPr>
              <a:t> </a:t>
            </a:r>
            <a:r>
              <a:rPr lang="en-US" dirty="0" err="1" smtClean="0">
                <a:latin typeface="Courier New"/>
                <a:cs typeface="Courier New"/>
              </a:rPr>
              <a:t>GuestbookTest.php</a:t>
            </a:r>
            <a:endParaRPr lang="en-US" dirty="0">
              <a:latin typeface="Courier New"/>
              <a:cs typeface="Courier New"/>
            </a:endParaRPr>
          </a:p>
          <a:p>
            <a:r>
              <a:rPr lang="en-US" dirty="0"/>
              <a:t>What happens</a:t>
            </a:r>
            <a:r>
              <a:rPr lang="en-US" dirty="0" smtClean="0"/>
              <a:t>? Why?</a:t>
            </a:r>
            <a:endParaRPr lang="en-US" dirty="0"/>
          </a:p>
          <a:p>
            <a:endParaRPr lang="en-US" dirty="0"/>
          </a:p>
        </p:txBody>
      </p:sp>
      <p:sp>
        <p:nvSpPr>
          <p:cNvPr id="6" name="TextBox 5"/>
          <p:cNvSpPr txBox="1"/>
          <p:nvPr/>
        </p:nvSpPr>
        <p:spPr>
          <a:xfrm>
            <a:off x="914400" y="4297740"/>
            <a:ext cx="70866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600" b="1" dirty="0" smtClean="0">
                <a:latin typeface="Courier New"/>
                <a:cs typeface="Courier New"/>
              </a:rPr>
              <a:t>$ </a:t>
            </a:r>
            <a:r>
              <a:rPr lang="en-US" sz="1600" b="1" dirty="0" err="1">
                <a:latin typeface="Courier New"/>
                <a:cs typeface="Courier New"/>
              </a:rPr>
              <a:t>phpunit</a:t>
            </a:r>
            <a:r>
              <a:rPr lang="en-US" sz="1600" b="1" dirty="0">
                <a:latin typeface="Courier New"/>
                <a:cs typeface="Courier New"/>
              </a:rPr>
              <a:t> </a:t>
            </a:r>
            <a:r>
              <a:rPr lang="en-US" sz="1600" b="1" dirty="0" err="1">
                <a:latin typeface="Courier New"/>
                <a:cs typeface="Courier New"/>
              </a:rPr>
              <a:t>GuestbookTest.php</a:t>
            </a:r>
            <a:endParaRPr lang="en-US" sz="1600" b="1" dirty="0">
              <a:latin typeface="Courier New"/>
              <a:cs typeface="Courier New"/>
            </a:endParaRPr>
          </a:p>
          <a:p>
            <a:r>
              <a:rPr lang="en-US" sz="1600" b="1" dirty="0">
                <a:latin typeface="Courier New"/>
                <a:cs typeface="Courier New"/>
              </a:rPr>
              <a:t>PHP Warning:  </a:t>
            </a:r>
            <a:r>
              <a:rPr lang="en-US" sz="1600" b="1" dirty="0" err="1">
                <a:latin typeface="Courier New"/>
                <a:cs typeface="Courier New"/>
              </a:rPr>
              <a:t>require_once</a:t>
            </a:r>
            <a:r>
              <a:rPr lang="en-US" sz="1600" b="1" dirty="0">
                <a:latin typeface="Courier New"/>
                <a:cs typeface="Courier New"/>
              </a:rPr>
              <a:t>(</a:t>
            </a:r>
            <a:r>
              <a:rPr lang="en-US" sz="1600" b="1" dirty="0" err="1">
                <a:latin typeface="Courier New"/>
                <a:cs typeface="Courier New"/>
              </a:rPr>
              <a:t>Guestbook.php</a:t>
            </a:r>
            <a:r>
              <a:rPr lang="en-US" sz="1600" b="1" dirty="0">
                <a:latin typeface="Courier New"/>
                <a:cs typeface="Courier New"/>
              </a:rPr>
              <a:t>): failed to open stream: </a:t>
            </a:r>
            <a:r>
              <a:rPr lang="en-US" sz="1600" b="1" dirty="0">
                <a:solidFill>
                  <a:srgbClr val="FFF39B"/>
                </a:solidFill>
                <a:latin typeface="Courier New"/>
                <a:cs typeface="Courier New"/>
              </a:rPr>
              <a:t>No such file or directory</a:t>
            </a:r>
            <a:r>
              <a:rPr lang="en-US" sz="1600" b="1" dirty="0">
                <a:latin typeface="Courier New"/>
                <a:cs typeface="Courier New"/>
              </a:rPr>
              <a:t> in /home/</a:t>
            </a:r>
            <a:r>
              <a:rPr lang="en-US" sz="1600" b="1" dirty="0" err="1">
                <a:latin typeface="Courier New"/>
                <a:cs typeface="Courier New"/>
              </a:rPr>
              <a:t>tech.div</a:t>
            </a:r>
            <a:r>
              <a:rPr lang="en-US" sz="1600" b="1" dirty="0">
                <a:latin typeface="Courier New"/>
                <a:cs typeface="Courier New"/>
              </a:rPr>
              <a:t>/</a:t>
            </a:r>
            <a:r>
              <a:rPr lang="en-US" sz="1600" b="1" dirty="0" err="1">
                <a:latin typeface="Courier New"/>
                <a:cs typeface="Courier New"/>
              </a:rPr>
              <a:t>tostrander</a:t>
            </a:r>
            <a:r>
              <a:rPr lang="en-US" sz="1600" b="1" dirty="0" smtClean="0">
                <a:latin typeface="Courier New"/>
                <a:cs typeface="Courier New"/>
              </a:rPr>
              <a:t>/</a:t>
            </a:r>
            <a:r>
              <a:rPr lang="en-US" sz="1600" b="1" dirty="0" err="1" smtClean="0">
                <a:latin typeface="Courier New"/>
                <a:cs typeface="Courier New"/>
              </a:rPr>
              <a:t>public_html</a:t>
            </a:r>
            <a:r>
              <a:rPr lang="en-US" sz="1600" b="1" dirty="0">
                <a:latin typeface="Courier New"/>
                <a:cs typeface="Courier New"/>
              </a:rPr>
              <a:t>/</a:t>
            </a:r>
            <a:r>
              <a:rPr lang="en-US" sz="1600" b="1" dirty="0" err="1">
                <a:latin typeface="Courier New"/>
                <a:cs typeface="Courier New"/>
              </a:rPr>
              <a:t>tdd</a:t>
            </a:r>
            <a:r>
              <a:rPr lang="en-US" sz="1600" b="1" dirty="0">
                <a:latin typeface="Courier New"/>
                <a:cs typeface="Courier New"/>
              </a:rPr>
              <a:t>/</a:t>
            </a:r>
            <a:r>
              <a:rPr lang="en-US" sz="1600" b="1" dirty="0" err="1">
                <a:latin typeface="Courier New"/>
                <a:cs typeface="Courier New"/>
              </a:rPr>
              <a:t>GuestbookTest.php</a:t>
            </a:r>
            <a:r>
              <a:rPr lang="en-US" sz="1600" b="1" dirty="0">
                <a:latin typeface="Courier New"/>
                <a:cs typeface="Courier New"/>
              </a:rPr>
              <a:t> on line 3</a:t>
            </a:r>
          </a:p>
          <a:p>
            <a:endParaRPr lang="en-US" sz="1600" b="1" dirty="0">
              <a:latin typeface="Courier New"/>
              <a:cs typeface="Courier New"/>
            </a:endParaRPr>
          </a:p>
        </p:txBody>
      </p:sp>
    </p:spTree>
    <p:extLst>
      <p:ext uri="{BB962C8B-B14F-4D97-AF65-F5344CB8AC3E}">
        <p14:creationId xmlns:p14="http://schemas.microsoft.com/office/powerpoint/2010/main" val="172204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Define the Class</a:t>
            </a:r>
            <a:endParaRPr lang="en-US" dirty="0"/>
          </a:p>
        </p:txBody>
      </p:sp>
      <p:sp>
        <p:nvSpPr>
          <p:cNvPr id="9" name="Content Placeholder 8"/>
          <p:cNvSpPr>
            <a:spLocks noGrp="1"/>
          </p:cNvSpPr>
          <p:nvPr>
            <p:ph idx="1"/>
          </p:nvPr>
        </p:nvSpPr>
        <p:spPr/>
        <p:txBody>
          <a:bodyPr/>
          <a:lstStyle/>
          <a:p>
            <a:r>
              <a:rPr lang="en-US" dirty="0" smtClean="0"/>
              <a:t>Create </a:t>
            </a:r>
            <a:r>
              <a:rPr lang="en-US" dirty="0" err="1" smtClean="0"/>
              <a:t>Guestbook.php</a:t>
            </a:r>
            <a:r>
              <a:rPr lang="en-US" dirty="0" smtClean="0"/>
              <a:t> inside your </a:t>
            </a:r>
            <a:r>
              <a:rPr lang="en-US" dirty="0" err="1" smtClean="0"/>
              <a:t>tdd</a:t>
            </a:r>
            <a:r>
              <a:rPr lang="en-US" dirty="0" smtClean="0"/>
              <a:t> folder</a:t>
            </a:r>
            <a:endParaRPr lang="en-US" dirty="0"/>
          </a:p>
        </p:txBody>
      </p:sp>
      <p:sp>
        <p:nvSpPr>
          <p:cNvPr id="10" name="TextBox 9"/>
          <p:cNvSpPr txBox="1"/>
          <p:nvPr/>
        </p:nvSpPr>
        <p:spPr>
          <a:xfrm>
            <a:off x="5661381" y="2373868"/>
            <a:ext cx="2034819" cy="369332"/>
          </a:xfrm>
          <a:prstGeom prst="rect">
            <a:avLst/>
          </a:prstGeom>
          <a:noFill/>
        </p:spPr>
        <p:txBody>
          <a:bodyPr wrap="none" rtlCol="0">
            <a:spAutoFit/>
          </a:bodyPr>
          <a:lstStyle/>
          <a:p>
            <a:r>
              <a:rPr lang="en-US" dirty="0" err="1" smtClean="0"/>
              <a:t>tdd</a:t>
            </a:r>
            <a:r>
              <a:rPr lang="en-US" dirty="0" smtClean="0"/>
              <a:t>/</a:t>
            </a:r>
            <a:r>
              <a:rPr lang="en-US" dirty="0" err="1" smtClean="0"/>
              <a:t>Guestbook.php</a:t>
            </a:r>
            <a:endParaRPr lang="en-US" dirty="0" smtClean="0"/>
          </a:p>
        </p:txBody>
      </p:sp>
      <p:sp>
        <p:nvSpPr>
          <p:cNvPr id="11" name="Rectangle 10"/>
          <p:cNvSpPr/>
          <p:nvPr/>
        </p:nvSpPr>
        <p:spPr>
          <a:xfrm>
            <a:off x="838200" y="2707481"/>
            <a:ext cx="6858000" cy="147732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&lt;?</a:t>
            </a:r>
            <a:r>
              <a:rPr lang="en-US" b="1" dirty="0" err="1">
                <a:latin typeface="Courier New"/>
                <a:cs typeface="Courier New"/>
              </a:rPr>
              <a:t>php</a:t>
            </a:r>
            <a:endParaRPr lang="en-US" b="1" dirty="0">
              <a:latin typeface="Courier New"/>
              <a:cs typeface="Courier New"/>
            </a:endParaRPr>
          </a:p>
          <a:p>
            <a:r>
              <a:rPr lang="en-US" b="1" dirty="0">
                <a:latin typeface="Courier New"/>
                <a:cs typeface="Courier New"/>
              </a:rPr>
              <a:t>class Guestbook</a:t>
            </a:r>
          </a:p>
          <a:p>
            <a:r>
              <a:rPr lang="en-US" b="1" dirty="0">
                <a:latin typeface="Courier New"/>
                <a:cs typeface="Courier New"/>
              </a:rPr>
              <a:t>{</a:t>
            </a:r>
          </a:p>
          <a:p>
            <a:endParaRPr lang="en-US" b="1" dirty="0" smtClean="0">
              <a:latin typeface="Courier New"/>
              <a:cs typeface="Courier New"/>
            </a:endParaRPr>
          </a:p>
          <a:p>
            <a:r>
              <a:rPr lang="en-US" b="1" dirty="0" smtClean="0">
                <a:latin typeface="Courier New"/>
                <a:cs typeface="Courier New"/>
              </a:rPr>
              <a:t>}</a:t>
            </a:r>
            <a:endParaRPr lang="en-US" b="1" dirty="0">
              <a:latin typeface="Courier New"/>
              <a:cs typeface="Courier New"/>
            </a:endParaRPr>
          </a:p>
        </p:txBody>
      </p:sp>
    </p:spTree>
    <p:extLst>
      <p:ext uri="{BB962C8B-B14F-4D97-AF65-F5344CB8AC3E}">
        <p14:creationId xmlns:p14="http://schemas.microsoft.com/office/powerpoint/2010/main" val="1591771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 Script</a:t>
            </a:r>
            <a:endParaRPr lang="en-US" dirty="0"/>
          </a:p>
        </p:txBody>
      </p:sp>
      <p:sp>
        <p:nvSpPr>
          <p:cNvPr id="5" name="TextBox 4"/>
          <p:cNvSpPr txBox="1"/>
          <p:nvPr/>
        </p:nvSpPr>
        <p:spPr>
          <a:xfrm>
            <a:off x="609600" y="1905000"/>
            <a:ext cx="6858000" cy="329320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600" b="1" dirty="0" smtClean="0">
                <a:latin typeface="Courier New"/>
                <a:cs typeface="Courier New"/>
              </a:rPr>
              <a:t>$ </a:t>
            </a:r>
            <a:r>
              <a:rPr lang="en-US" sz="1600" b="1" dirty="0" err="1">
                <a:latin typeface="Courier New"/>
                <a:cs typeface="Courier New"/>
              </a:rPr>
              <a:t>phpunit</a:t>
            </a:r>
            <a:r>
              <a:rPr lang="en-US" sz="1600" b="1" dirty="0">
                <a:latin typeface="Courier New"/>
                <a:cs typeface="Courier New"/>
              </a:rPr>
              <a:t> </a:t>
            </a:r>
            <a:r>
              <a:rPr lang="en-US" sz="1600" b="1" dirty="0" err="1" smtClean="0">
                <a:latin typeface="Courier New"/>
                <a:cs typeface="Courier New"/>
              </a:rPr>
              <a:t>GuestbookTest.php</a:t>
            </a:r>
            <a:endParaRPr lang="en-US" sz="1600" b="1" dirty="0" smtClean="0">
              <a:latin typeface="Courier New"/>
              <a:cs typeface="Courier New"/>
            </a:endParaRPr>
          </a:p>
          <a:p>
            <a:endParaRPr lang="en-US" sz="1600" b="1" dirty="0">
              <a:latin typeface="Courier New"/>
              <a:cs typeface="Courier New"/>
            </a:endParaRPr>
          </a:p>
          <a:p>
            <a:r>
              <a:rPr lang="en-US" sz="1600" b="1" dirty="0" err="1">
                <a:latin typeface="Courier New"/>
                <a:cs typeface="Courier New"/>
              </a:rPr>
              <a:t>PHPUnit</a:t>
            </a:r>
            <a:r>
              <a:rPr lang="en-US" sz="1600" b="1" dirty="0">
                <a:latin typeface="Courier New"/>
                <a:cs typeface="Courier New"/>
              </a:rPr>
              <a:t> 4.6.1 by Sebastian Bergmann and contributors</a:t>
            </a:r>
            <a:r>
              <a:rPr lang="en-US" sz="1600" b="1" dirty="0" smtClean="0">
                <a:latin typeface="Courier New"/>
                <a:cs typeface="Courier New"/>
              </a:rPr>
              <a:t>.</a:t>
            </a:r>
            <a:endParaRPr lang="en-US" sz="1600" b="1" dirty="0">
              <a:latin typeface="Courier New"/>
              <a:cs typeface="Courier New"/>
            </a:endParaRPr>
          </a:p>
          <a:p>
            <a:endParaRPr lang="en-US" sz="1600" b="1" dirty="0">
              <a:latin typeface="Courier New"/>
              <a:cs typeface="Courier New"/>
            </a:endParaRPr>
          </a:p>
          <a:p>
            <a:r>
              <a:rPr lang="en-US" sz="1600" b="1" dirty="0">
                <a:latin typeface="Courier New"/>
                <a:cs typeface="Courier New"/>
              </a:rPr>
              <a:t>Time: 130 </a:t>
            </a:r>
            <a:r>
              <a:rPr lang="en-US" sz="1600" b="1" dirty="0" err="1">
                <a:latin typeface="Courier New"/>
                <a:cs typeface="Courier New"/>
              </a:rPr>
              <a:t>ms</a:t>
            </a:r>
            <a:r>
              <a:rPr lang="en-US" sz="1600" b="1" dirty="0">
                <a:latin typeface="Courier New"/>
                <a:cs typeface="Courier New"/>
              </a:rPr>
              <a:t>, Memory: 11.75Mb</a:t>
            </a:r>
          </a:p>
          <a:p>
            <a:endParaRPr lang="en-US" sz="1600" b="1" dirty="0">
              <a:latin typeface="Courier New"/>
              <a:cs typeface="Courier New"/>
            </a:endParaRPr>
          </a:p>
          <a:p>
            <a:r>
              <a:rPr lang="en-US" sz="1600" b="1" dirty="0">
                <a:latin typeface="Courier New"/>
                <a:cs typeface="Courier New"/>
              </a:rPr>
              <a:t>There was 1 failure:</a:t>
            </a:r>
          </a:p>
          <a:p>
            <a:endParaRPr lang="en-US" sz="1600" b="1" dirty="0">
              <a:latin typeface="Courier New"/>
              <a:cs typeface="Courier New"/>
            </a:endParaRPr>
          </a:p>
          <a:p>
            <a:r>
              <a:rPr lang="en-US" sz="1600" b="1" dirty="0">
                <a:latin typeface="Courier New"/>
                <a:cs typeface="Courier New"/>
              </a:rPr>
              <a:t>1) Warning</a:t>
            </a:r>
          </a:p>
          <a:p>
            <a:r>
              <a:rPr lang="en-US" sz="1600" b="1" dirty="0">
                <a:solidFill>
                  <a:srgbClr val="FFF39B"/>
                </a:solidFill>
                <a:latin typeface="Courier New"/>
                <a:cs typeface="Courier New"/>
              </a:rPr>
              <a:t>No tests found in class "</a:t>
            </a:r>
            <a:r>
              <a:rPr lang="en-US" sz="1600" b="1" dirty="0" err="1">
                <a:solidFill>
                  <a:srgbClr val="FFF39B"/>
                </a:solidFill>
                <a:latin typeface="Courier New"/>
                <a:cs typeface="Courier New"/>
              </a:rPr>
              <a:t>GuestbookTest</a:t>
            </a:r>
            <a:r>
              <a:rPr lang="en-US" sz="1600" b="1" dirty="0">
                <a:solidFill>
                  <a:srgbClr val="FFF39B"/>
                </a:solidFill>
                <a:latin typeface="Courier New"/>
                <a:cs typeface="Courier New"/>
              </a:rPr>
              <a:t>".</a:t>
            </a:r>
          </a:p>
          <a:p>
            <a:endParaRPr lang="en-US" sz="1600" b="1" dirty="0">
              <a:latin typeface="Courier New"/>
              <a:cs typeface="Courier New"/>
            </a:endParaRPr>
          </a:p>
          <a:p>
            <a:r>
              <a:rPr lang="en-US" sz="1600" b="1" dirty="0">
                <a:latin typeface="Courier New"/>
                <a:cs typeface="Courier New"/>
              </a:rPr>
              <a:t>FAILURES!</a:t>
            </a:r>
          </a:p>
          <a:p>
            <a:r>
              <a:rPr lang="en-US" sz="1600" b="1" dirty="0">
                <a:latin typeface="Courier New"/>
                <a:cs typeface="Courier New"/>
              </a:rPr>
              <a:t>Tests: 1, Assertions: 0, Failures: 1.</a:t>
            </a:r>
          </a:p>
        </p:txBody>
      </p:sp>
    </p:spTree>
    <p:extLst>
      <p:ext uri="{BB962C8B-B14F-4D97-AF65-F5344CB8AC3E}">
        <p14:creationId xmlns:p14="http://schemas.microsoft.com/office/powerpoint/2010/main" val="3130480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Your Tests</a:t>
            </a:r>
            <a:endParaRPr lang="en-US" dirty="0"/>
          </a:p>
        </p:txBody>
      </p:sp>
      <p:sp>
        <p:nvSpPr>
          <p:cNvPr id="3" name="Content Placeholder 2"/>
          <p:cNvSpPr>
            <a:spLocks noGrp="1"/>
          </p:cNvSpPr>
          <p:nvPr>
            <p:ph idx="1"/>
          </p:nvPr>
        </p:nvSpPr>
        <p:spPr/>
        <p:txBody>
          <a:bodyPr/>
          <a:lstStyle/>
          <a:p>
            <a:r>
              <a:rPr lang="en-US" dirty="0" smtClean="0"/>
              <a:t>Think about:</a:t>
            </a:r>
          </a:p>
          <a:p>
            <a:pPr lvl="1"/>
            <a:r>
              <a:rPr lang="en-US" dirty="0" smtClean="0"/>
              <a:t>What </a:t>
            </a:r>
            <a:r>
              <a:rPr lang="en-US" dirty="0"/>
              <a:t>your </a:t>
            </a:r>
            <a:r>
              <a:rPr lang="en-US" dirty="0" smtClean="0"/>
              <a:t>method will do</a:t>
            </a:r>
            <a:endParaRPr lang="en-US" dirty="0"/>
          </a:p>
          <a:p>
            <a:pPr lvl="1"/>
            <a:r>
              <a:rPr lang="en-US" dirty="0" smtClean="0"/>
              <a:t>What </a:t>
            </a:r>
            <a:r>
              <a:rPr lang="en-US" dirty="0"/>
              <a:t>possible inputs it will </a:t>
            </a:r>
            <a:r>
              <a:rPr lang="en-US" dirty="0" smtClean="0"/>
              <a:t>get</a:t>
            </a:r>
            <a:endParaRPr lang="en-US" dirty="0"/>
          </a:p>
          <a:p>
            <a:pPr lvl="1"/>
            <a:r>
              <a:rPr lang="en-US" dirty="0" smtClean="0"/>
              <a:t>What outputs </a:t>
            </a:r>
            <a:r>
              <a:rPr lang="en-US" dirty="0"/>
              <a:t>it will </a:t>
            </a:r>
            <a:r>
              <a:rPr lang="en-US" dirty="0" smtClean="0"/>
              <a:t>send</a:t>
            </a:r>
          </a:p>
          <a:p>
            <a:endParaRPr lang="en-US" dirty="0"/>
          </a:p>
          <a:p>
            <a:endParaRPr lang="en-US" dirty="0"/>
          </a:p>
        </p:txBody>
      </p:sp>
    </p:spTree>
    <p:extLst>
      <p:ext uri="{BB962C8B-B14F-4D97-AF65-F5344CB8AC3E}">
        <p14:creationId xmlns:p14="http://schemas.microsoft.com/office/powerpoint/2010/main" val="1060565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7239000" cy="4800600"/>
          </a:xfrm>
        </p:spPr>
        <p:txBody>
          <a:bodyPr/>
          <a:lstStyle/>
          <a:p>
            <a:r>
              <a:rPr lang="en-US" dirty="0" smtClean="0"/>
              <a:t>Assertions ensure that a function returns what it is supposed to</a:t>
            </a:r>
          </a:p>
          <a:p>
            <a:r>
              <a:rPr lang="en-US" dirty="0" smtClean="0"/>
              <a:t>Example:  if </a:t>
            </a:r>
            <a:r>
              <a:rPr lang="en-US" dirty="0"/>
              <a:t>a function is supposed to return true if it's successful, then </a:t>
            </a:r>
            <a:r>
              <a:rPr lang="en-US" dirty="0" smtClean="0"/>
              <a:t>the test should </a:t>
            </a:r>
            <a:r>
              <a:rPr lang="en-US" dirty="0"/>
              <a:t>assert that the return value is equal to true.</a:t>
            </a:r>
          </a:p>
          <a:p>
            <a:endParaRPr lang="en-US" dirty="0"/>
          </a:p>
        </p:txBody>
      </p:sp>
    </p:spTree>
    <p:extLst>
      <p:ext uri="{BB962C8B-B14F-4D97-AF65-F5344CB8AC3E}">
        <p14:creationId xmlns:p14="http://schemas.microsoft.com/office/powerpoint/2010/main" val="2828106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Unit Test</a:t>
            </a:r>
            <a:endParaRPr lang="en-US" dirty="0"/>
          </a:p>
        </p:txBody>
      </p:sp>
      <p:sp>
        <p:nvSpPr>
          <p:cNvPr id="4" name="Rectangle 3"/>
          <p:cNvSpPr/>
          <p:nvPr/>
        </p:nvSpPr>
        <p:spPr>
          <a:xfrm>
            <a:off x="533400" y="1676400"/>
            <a:ext cx="7772400" cy="3139321"/>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b="1" dirty="0">
                <a:latin typeface="Courier New"/>
                <a:cs typeface="Courier New"/>
              </a:rPr>
              <a:t>class </a:t>
            </a:r>
            <a:r>
              <a:rPr lang="en-US" b="1" dirty="0" err="1" smtClean="0">
                <a:latin typeface="Courier New"/>
                <a:cs typeface="Courier New"/>
              </a:rPr>
              <a:t>CalculatorTest</a:t>
            </a:r>
            <a:r>
              <a:rPr lang="en-US" b="1" dirty="0" smtClean="0">
                <a:latin typeface="Courier New"/>
                <a:cs typeface="Courier New"/>
              </a:rPr>
              <a:t> </a:t>
            </a:r>
            <a:r>
              <a:rPr lang="en-US" b="1" dirty="0">
                <a:latin typeface="Courier New"/>
                <a:cs typeface="Courier New"/>
              </a:rPr>
              <a:t>extends </a:t>
            </a:r>
            <a:r>
              <a:rPr lang="en-US" b="1" dirty="0" err="1">
                <a:latin typeface="Courier New"/>
                <a:cs typeface="Courier New"/>
              </a:rPr>
              <a:t>PHPUnit_Framework_TestCase</a:t>
            </a:r>
            <a:endParaRPr lang="en-US" b="1" dirty="0">
              <a:latin typeface="Courier New"/>
              <a:cs typeface="Courier New"/>
            </a:endParaRPr>
          </a:p>
          <a:p>
            <a:pPr>
              <a:tabLst>
                <a:tab pos="457200" algn="l"/>
                <a:tab pos="912813" algn="l"/>
                <a:tab pos="1370013" algn="l"/>
                <a:tab pos="1827213" algn="l"/>
              </a:tabLst>
            </a:pPr>
            <a:r>
              <a:rPr lang="en-US" b="1" dirty="0">
                <a:latin typeface="Courier New"/>
                <a:cs typeface="Courier New"/>
              </a:rPr>
              <a:t>{	</a:t>
            </a:r>
            <a:endParaRPr lang="en-US" b="1" dirty="0" smtClean="0">
              <a:latin typeface="Courier New"/>
              <a:cs typeface="Courier New"/>
            </a:endParaRP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b="1" dirty="0" smtClean="0">
                <a:latin typeface="Courier New"/>
                <a:cs typeface="Courier New"/>
              </a:rPr>
              <a:t>	/</a:t>
            </a:r>
            <a:r>
              <a:rPr lang="en-US" b="1" dirty="0">
                <a:latin typeface="Courier New"/>
                <a:cs typeface="Courier New"/>
              </a:rPr>
              <a:t>/ Test to ensure that the </a:t>
            </a:r>
            <a:r>
              <a:rPr lang="en-US" b="1" dirty="0" smtClean="0">
                <a:latin typeface="Courier New"/>
                <a:cs typeface="Courier New"/>
              </a:rPr>
              <a:t>add method</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returns the sum of two positive </a:t>
            </a:r>
            <a:r>
              <a:rPr lang="en-US" b="1" dirty="0" err="1" smtClean="0">
                <a:latin typeface="Courier New"/>
                <a:cs typeface="Courier New"/>
              </a:rPr>
              <a:t>ints</a:t>
            </a:r>
            <a:endParaRPr lang="en-US" b="1" dirty="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public </a:t>
            </a:r>
            <a:r>
              <a:rPr lang="en-US" b="1" dirty="0">
                <a:latin typeface="Courier New"/>
                <a:cs typeface="Courier New"/>
              </a:rPr>
              <a:t>function </a:t>
            </a:r>
            <a:r>
              <a:rPr lang="en-US" b="1" dirty="0" err="1" smtClean="0">
                <a:latin typeface="Courier New"/>
                <a:cs typeface="Courier New"/>
              </a:rPr>
              <a:t>testAddPositiveInts</a:t>
            </a:r>
            <a:r>
              <a:rPr lang="en-US" b="1" dirty="0" smtClean="0">
                <a:latin typeface="Courier New"/>
                <a:cs typeface="Courier New"/>
              </a:rPr>
              <a:t>(</a:t>
            </a:r>
            <a:r>
              <a:rPr lang="en-US" b="1" dirty="0">
                <a:latin typeface="Courier New"/>
                <a:cs typeface="Courier New"/>
              </a:rPr>
              <a:t>)</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$result = </a:t>
            </a:r>
            <a:r>
              <a:rPr lang="en-US" b="1" dirty="0">
                <a:latin typeface="Courier New"/>
                <a:cs typeface="Courier New"/>
              </a:rPr>
              <a:t>$this-</a:t>
            </a:r>
            <a:r>
              <a:rPr lang="en-US" b="1" dirty="0" smtClean="0">
                <a:latin typeface="Courier New"/>
                <a:cs typeface="Courier New"/>
              </a:rPr>
              <a:t>&gt;calculator-&gt;add(1, 2);</a:t>
            </a:r>
          </a:p>
          <a:p>
            <a:pPr>
              <a:tabLst>
                <a:tab pos="457200" algn="l"/>
                <a:tab pos="912813" algn="l"/>
                <a:tab pos="1370013" algn="l"/>
                <a:tab pos="1827213" algn="l"/>
              </a:tabLst>
            </a:pPr>
            <a:r>
              <a:rPr lang="en-US" b="1" dirty="0" smtClean="0">
                <a:latin typeface="Courier New"/>
                <a:cs typeface="Courier New"/>
              </a:rPr>
              <a:t>		$</a:t>
            </a:r>
            <a:r>
              <a:rPr lang="en-US" b="1" dirty="0">
                <a:latin typeface="Courier New"/>
                <a:cs typeface="Courier New"/>
              </a:rPr>
              <a:t>this-&gt;</a:t>
            </a:r>
            <a:r>
              <a:rPr lang="en-US" b="1" dirty="0" err="1">
                <a:latin typeface="Courier New"/>
                <a:cs typeface="Courier New"/>
              </a:rPr>
              <a:t>assertTrue</a:t>
            </a:r>
            <a:r>
              <a:rPr lang="en-US" b="1" dirty="0" smtClean="0">
                <a:latin typeface="Courier New"/>
                <a:cs typeface="Courier New"/>
              </a:rPr>
              <a:t>(3 == $result)</a:t>
            </a:r>
            <a:r>
              <a:rPr lang="en-US" b="1" dirty="0">
                <a:latin typeface="Courier New"/>
                <a:cs typeface="Courier New"/>
              </a:rPr>
              <a:t>;</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p>
          <a:p>
            <a:pPr>
              <a:tabLst>
                <a:tab pos="457200" algn="l"/>
                <a:tab pos="912813" algn="l"/>
                <a:tab pos="1370013" algn="l"/>
                <a:tab pos="1827213" algn="l"/>
              </a:tabLst>
            </a:pPr>
            <a:r>
              <a:rPr lang="en-US" b="1" dirty="0" smtClean="0">
                <a:latin typeface="Courier New"/>
                <a:cs typeface="Courier New"/>
              </a:rPr>
              <a:t>}</a:t>
            </a:r>
            <a:endParaRPr lang="en-US" b="1" dirty="0">
              <a:latin typeface="Courier New"/>
              <a:cs typeface="Courier New"/>
            </a:endParaRPr>
          </a:p>
        </p:txBody>
      </p:sp>
    </p:spTree>
    <p:extLst>
      <p:ext uri="{BB962C8B-B14F-4D97-AF65-F5344CB8AC3E}">
        <p14:creationId xmlns:p14="http://schemas.microsoft.com/office/powerpoint/2010/main" val="129434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 Methods</a:t>
            </a:r>
            <a:endParaRPr lang="en-US" dirty="0"/>
          </a:p>
        </p:txBody>
      </p:sp>
      <p:sp>
        <p:nvSpPr>
          <p:cNvPr id="4" name="Rectangle 3"/>
          <p:cNvSpPr/>
          <p:nvPr/>
        </p:nvSpPr>
        <p:spPr>
          <a:xfrm>
            <a:off x="533400" y="1676400"/>
            <a:ext cx="7543800" cy="4071885"/>
          </a:xfrm>
          <a:prstGeom prst="rect">
            <a:avLst/>
          </a:prstGeom>
        </p:spPr>
        <p:txBody>
          <a:bodyPr wrap="square">
            <a:spAutoFit/>
          </a:bodyPr>
          <a:lstStyle/>
          <a:p>
            <a:pPr>
              <a:lnSpc>
                <a:spcPct val="120000"/>
              </a:lnSpc>
              <a:tabLst>
                <a:tab pos="2968625" algn="l"/>
              </a:tabLst>
            </a:pPr>
            <a:r>
              <a:rPr lang="en-US" b="1" dirty="0" err="1"/>
              <a:t>assertTrue</a:t>
            </a:r>
            <a:r>
              <a:rPr lang="en-US" b="1" dirty="0"/>
              <a:t>($x)</a:t>
            </a:r>
            <a:r>
              <a:rPr lang="en-US" dirty="0"/>
              <a:t>	Fail if $x is false</a:t>
            </a:r>
          </a:p>
          <a:p>
            <a:pPr>
              <a:lnSpc>
                <a:spcPct val="120000"/>
              </a:lnSpc>
              <a:tabLst>
                <a:tab pos="2968625" algn="l"/>
              </a:tabLst>
            </a:pPr>
            <a:r>
              <a:rPr lang="en-US" b="1" dirty="0" err="1"/>
              <a:t>assertFalse</a:t>
            </a:r>
            <a:r>
              <a:rPr lang="en-US" b="1" dirty="0"/>
              <a:t>($x)</a:t>
            </a:r>
            <a:r>
              <a:rPr lang="en-US" dirty="0"/>
              <a:t>	Fail if $x is true</a:t>
            </a:r>
          </a:p>
          <a:p>
            <a:pPr>
              <a:lnSpc>
                <a:spcPct val="120000"/>
              </a:lnSpc>
              <a:tabLst>
                <a:tab pos="2968625" algn="l"/>
              </a:tabLst>
            </a:pPr>
            <a:r>
              <a:rPr lang="en-US" b="1" dirty="0" err="1"/>
              <a:t>assertNull</a:t>
            </a:r>
            <a:r>
              <a:rPr lang="en-US" b="1" dirty="0"/>
              <a:t>($x)</a:t>
            </a:r>
            <a:r>
              <a:rPr lang="en-US" dirty="0"/>
              <a:t>	Fail if $x is set</a:t>
            </a:r>
          </a:p>
          <a:p>
            <a:pPr>
              <a:lnSpc>
                <a:spcPct val="120000"/>
              </a:lnSpc>
              <a:tabLst>
                <a:tab pos="2968625" algn="l"/>
              </a:tabLst>
            </a:pPr>
            <a:r>
              <a:rPr lang="en-US" b="1" dirty="0" err="1" smtClean="0"/>
              <a:t>assertEquals</a:t>
            </a:r>
            <a:r>
              <a:rPr lang="en-US" b="1" dirty="0" smtClean="0"/>
              <a:t>($x, $y)</a:t>
            </a:r>
            <a:r>
              <a:rPr lang="en-US" dirty="0"/>
              <a:t>	Fail if $x == $y is false</a:t>
            </a:r>
          </a:p>
          <a:p>
            <a:pPr>
              <a:lnSpc>
                <a:spcPct val="120000"/>
              </a:lnSpc>
              <a:tabLst>
                <a:tab pos="2968625" algn="l"/>
              </a:tabLst>
            </a:pPr>
            <a:r>
              <a:rPr lang="en-US" b="1" dirty="0" err="1" smtClean="0"/>
              <a:t>assertInstanceOf</a:t>
            </a:r>
            <a:r>
              <a:rPr lang="en-US" b="1" dirty="0" smtClean="0"/>
              <a:t>(</a:t>
            </a:r>
            <a:r>
              <a:rPr lang="en-US" b="1" dirty="0"/>
              <a:t>$x, $y)</a:t>
            </a:r>
            <a:r>
              <a:rPr lang="en-US" dirty="0"/>
              <a:t>	Fail if $x </a:t>
            </a:r>
            <a:r>
              <a:rPr lang="en-US" dirty="0" smtClean="0"/>
              <a:t>is not an instance of class $y</a:t>
            </a:r>
          </a:p>
          <a:p>
            <a:pPr>
              <a:lnSpc>
                <a:spcPct val="120000"/>
              </a:lnSpc>
              <a:tabLst>
                <a:tab pos="2968625" algn="l"/>
              </a:tabLst>
            </a:pPr>
            <a:r>
              <a:rPr lang="en-US" b="1" dirty="0" err="1" smtClean="0"/>
              <a:t>assertGreaterThan</a:t>
            </a:r>
            <a:r>
              <a:rPr lang="en-US" b="1" dirty="0" smtClean="0"/>
              <a:t>(</a:t>
            </a:r>
            <a:r>
              <a:rPr lang="en-US" b="1" dirty="0"/>
              <a:t>$x, $y)</a:t>
            </a:r>
            <a:r>
              <a:rPr lang="en-US" dirty="0"/>
              <a:t>	Fail if $x is not </a:t>
            </a:r>
            <a:r>
              <a:rPr lang="en-US" dirty="0" smtClean="0"/>
              <a:t>greater than $</a:t>
            </a:r>
            <a:r>
              <a:rPr lang="en-US" dirty="0"/>
              <a:t>y</a:t>
            </a:r>
          </a:p>
          <a:p>
            <a:pPr>
              <a:lnSpc>
                <a:spcPct val="120000"/>
              </a:lnSpc>
              <a:tabLst>
                <a:tab pos="2968625" algn="l"/>
              </a:tabLst>
            </a:pPr>
            <a:r>
              <a:rPr lang="en-US" b="1" dirty="0" err="1" smtClean="0"/>
              <a:t>assertLessThanOrEqual</a:t>
            </a:r>
            <a:r>
              <a:rPr lang="en-US" b="1" dirty="0" smtClean="0"/>
              <a:t>(</a:t>
            </a:r>
            <a:r>
              <a:rPr lang="en-US" b="1" dirty="0"/>
              <a:t>$x, $y</a:t>
            </a:r>
            <a:r>
              <a:rPr lang="en-US" b="1" dirty="0" smtClean="0"/>
              <a:t>)</a:t>
            </a:r>
            <a:r>
              <a:rPr lang="en-US" dirty="0"/>
              <a:t>	</a:t>
            </a:r>
            <a:r>
              <a:rPr lang="en-US" dirty="0" smtClean="0"/>
              <a:t>Fail </a:t>
            </a:r>
            <a:r>
              <a:rPr lang="en-US" dirty="0"/>
              <a:t>if $x is not </a:t>
            </a:r>
            <a:r>
              <a:rPr lang="en-US" dirty="0" smtClean="0"/>
              <a:t>less than or equal to $y</a:t>
            </a:r>
          </a:p>
          <a:p>
            <a:pPr>
              <a:lnSpc>
                <a:spcPct val="120000"/>
              </a:lnSpc>
              <a:tabLst>
                <a:tab pos="2968625" algn="l"/>
              </a:tabLst>
            </a:pPr>
            <a:r>
              <a:rPr lang="en-US" b="1" dirty="0" err="1" smtClean="0"/>
              <a:t>assertStringEndsWith</a:t>
            </a:r>
            <a:r>
              <a:rPr lang="en-US" b="1" dirty="0" smtClean="0"/>
              <a:t>(</a:t>
            </a:r>
            <a:r>
              <a:rPr lang="en-US" b="1" dirty="0"/>
              <a:t>$x, $y</a:t>
            </a:r>
            <a:r>
              <a:rPr lang="en-US" b="1" dirty="0" smtClean="0"/>
              <a:t>)</a:t>
            </a:r>
            <a:r>
              <a:rPr lang="en-US" dirty="0" smtClean="0"/>
              <a:t>     Fail </a:t>
            </a:r>
            <a:r>
              <a:rPr lang="en-US" dirty="0"/>
              <a:t>if $x </a:t>
            </a:r>
            <a:r>
              <a:rPr lang="en-US" dirty="0" smtClean="0"/>
              <a:t>does not end with $y</a:t>
            </a:r>
          </a:p>
          <a:p>
            <a:pPr>
              <a:lnSpc>
                <a:spcPct val="120000"/>
              </a:lnSpc>
              <a:tabLst>
                <a:tab pos="2968625" algn="l"/>
              </a:tabLst>
            </a:pPr>
            <a:r>
              <a:rPr lang="en-US" b="1" dirty="0" err="1"/>
              <a:t>assertInstanceOf</a:t>
            </a:r>
            <a:r>
              <a:rPr lang="en-US" b="1" dirty="0"/>
              <a:t>($x, $y)</a:t>
            </a:r>
            <a:r>
              <a:rPr lang="en-US" dirty="0"/>
              <a:t>	Fail if $x is not an instance of class $y</a:t>
            </a:r>
          </a:p>
          <a:p>
            <a:pPr>
              <a:lnSpc>
                <a:spcPct val="120000"/>
              </a:lnSpc>
              <a:tabLst>
                <a:tab pos="2968625" algn="l"/>
              </a:tabLst>
            </a:pPr>
            <a:r>
              <a:rPr lang="en-US" b="1" dirty="0" err="1" smtClean="0"/>
              <a:t>assertSame</a:t>
            </a:r>
            <a:r>
              <a:rPr lang="en-US" b="1" dirty="0" smtClean="0"/>
              <a:t>(</a:t>
            </a:r>
            <a:r>
              <a:rPr lang="en-US" b="1" dirty="0"/>
              <a:t>$x, $y)</a:t>
            </a:r>
            <a:r>
              <a:rPr lang="en-US" dirty="0"/>
              <a:t>	Fail if $x is not </a:t>
            </a:r>
            <a:r>
              <a:rPr lang="en-US" dirty="0" smtClean="0"/>
              <a:t>the same value </a:t>
            </a:r>
            <a:r>
              <a:rPr lang="en-US" i="1" dirty="0" smtClean="0"/>
              <a:t>and </a:t>
            </a:r>
            <a:r>
              <a:rPr lang="en-US" dirty="0" smtClean="0"/>
              <a:t>type as $y</a:t>
            </a:r>
            <a:endParaRPr lang="en-US" dirty="0"/>
          </a:p>
          <a:p>
            <a:pPr>
              <a:lnSpc>
                <a:spcPct val="120000"/>
              </a:lnSpc>
              <a:tabLst>
                <a:tab pos="2968625" algn="l"/>
              </a:tabLst>
            </a:pPr>
            <a:endParaRPr lang="en-US" dirty="0"/>
          </a:p>
          <a:p>
            <a:pPr>
              <a:lnSpc>
                <a:spcPct val="120000"/>
              </a:lnSpc>
              <a:tabLst>
                <a:tab pos="2968625" algn="l"/>
              </a:tabLst>
            </a:pPr>
            <a:endParaRPr lang="en-US" dirty="0"/>
          </a:p>
        </p:txBody>
      </p:sp>
      <p:sp>
        <p:nvSpPr>
          <p:cNvPr id="6" name="Rectangle 5"/>
          <p:cNvSpPr/>
          <p:nvPr/>
        </p:nvSpPr>
        <p:spPr>
          <a:xfrm>
            <a:off x="457200" y="6248400"/>
            <a:ext cx="7543800" cy="338554"/>
          </a:xfrm>
          <a:prstGeom prst="rect">
            <a:avLst/>
          </a:prstGeom>
        </p:spPr>
        <p:txBody>
          <a:bodyPr wrap="square">
            <a:spAutoFit/>
          </a:bodyPr>
          <a:lstStyle/>
          <a:p>
            <a:r>
              <a:rPr lang="en-US" sz="1600" dirty="0"/>
              <a:t>Complete list at </a:t>
            </a:r>
            <a:r>
              <a:rPr lang="en-US" sz="1600" dirty="0">
                <a:hlinkClick r:id="rId2"/>
              </a:rPr>
              <a:t>https://phpunit.de/manual/current/en/</a:t>
            </a:r>
            <a:r>
              <a:rPr lang="en-US" sz="1600" dirty="0" smtClean="0">
                <a:hlinkClick r:id="rId2"/>
              </a:rPr>
              <a:t>appendixes.assertions.html</a:t>
            </a:r>
            <a:r>
              <a:rPr lang="en-US" sz="1600" dirty="0" smtClean="0"/>
              <a:t> </a:t>
            </a:r>
            <a:endParaRPr lang="en-US" sz="1600" dirty="0"/>
          </a:p>
        </p:txBody>
      </p:sp>
    </p:spTree>
    <p:extLst>
      <p:ext uri="{BB962C8B-B14F-4D97-AF65-F5344CB8AC3E}">
        <p14:creationId xmlns:p14="http://schemas.microsoft.com/office/powerpoint/2010/main" val="4188580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Write the Test</a:t>
            </a:r>
            <a:endParaRPr lang="en-US" dirty="0"/>
          </a:p>
        </p:txBody>
      </p:sp>
      <p:sp>
        <p:nvSpPr>
          <p:cNvPr id="3" name="Content Placeholder 2"/>
          <p:cNvSpPr>
            <a:spLocks noGrp="1"/>
          </p:cNvSpPr>
          <p:nvPr>
            <p:ph idx="1"/>
          </p:nvPr>
        </p:nvSpPr>
        <p:spPr>
          <a:xfrm>
            <a:off x="457200" y="1524000"/>
            <a:ext cx="7620000" cy="4800600"/>
          </a:xfrm>
        </p:spPr>
        <p:txBody>
          <a:bodyPr/>
          <a:lstStyle/>
          <a:p>
            <a:r>
              <a:rPr lang="en-US" dirty="0" smtClean="0"/>
              <a:t>Test:  the Guestbook </a:t>
            </a:r>
            <a:r>
              <a:rPr lang="en-US" dirty="0" err="1" smtClean="0"/>
              <a:t>viewAll</a:t>
            </a:r>
            <a:r>
              <a:rPr lang="en-US" dirty="0" smtClean="0"/>
              <a:t>() function returns at least one guestbook entry. </a:t>
            </a:r>
          </a:p>
        </p:txBody>
      </p:sp>
      <p:sp>
        <p:nvSpPr>
          <p:cNvPr id="7" name="TextBox 6"/>
          <p:cNvSpPr txBox="1"/>
          <p:nvPr/>
        </p:nvSpPr>
        <p:spPr>
          <a:xfrm>
            <a:off x="5952241" y="2237362"/>
            <a:ext cx="2429759" cy="369332"/>
          </a:xfrm>
          <a:prstGeom prst="rect">
            <a:avLst/>
          </a:prstGeom>
          <a:noFill/>
        </p:spPr>
        <p:txBody>
          <a:bodyPr wrap="none" rtlCol="0">
            <a:spAutoFit/>
          </a:bodyPr>
          <a:lstStyle/>
          <a:p>
            <a:r>
              <a:rPr lang="en-US" dirty="0" err="1" smtClean="0"/>
              <a:t>tdd</a:t>
            </a:r>
            <a:r>
              <a:rPr lang="en-US" dirty="0" smtClean="0"/>
              <a:t>/</a:t>
            </a:r>
            <a:r>
              <a:rPr lang="en-US" dirty="0" err="1" smtClean="0"/>
              <a:t>GuestbookTest.php</a:t>
            </a:r>
            <a:endParaRPr lang="en-US" dirty="0" smtClean="0"/>
          </a:p>
        </p:txBody>
      </p:sp>
      <p:sp>
        <p:nvSpPr>
          <p:cNvPr id="2" name="Rectangle 1"/>
          <p:cNvSpPr/>
          <p:nvPr/>
        </p:nvSpPr>
        <p:spPr>
          <a:xfrm>
            <a:off x="533400" y="2631281"/>
            <a:ext cx="7772400" cy="3693319"/>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dirty="0">
                <a:latin typeface="Courier New"/>
                <a:cs typeface="Courier New"/>
              </a:rPr>
              <a:t>class </a:t>
            </a:r>
            <a:r>
              <a:rPr lang="en-US" dirty="0" err="1">
                <a:latin typeface="Courier New"/>
                <a:cs typeface="Courier New"/>
              </a:rPr>
              <a:t>GuestbookTest</a:t>
            </a:r>
            <a:r>
              <a:rPr lang="en-US" dirty="0">
                <a:latin typeface="Courier New"/>
                <a:cs typeface="Courier New"/>
              </a:rPr>
              <a:t> extends </a:t>
            </a:r>
            <a:r>
              <a:rPr lang="en-US" dirty="0" err="1">
                <a:latin typeface="Courier New"/>
                <a:cs typeface="Courier New"/>
              </a:rPr>
              <a:t>PHPUnit_Framework_TestCase</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	</a:t>
            </a:r>
            <a:endParaRPr lang="en-US" dirty="0" smtClean="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a:t>
            </a: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b="1" dirty="0" smtClean="0">
                <a:latin typeface="Courier New"/>
                <a:cs typeface="Courier New"/>
              </a:rPr>
              <a:t>	/</a:t>
            </a:r>
            <a:r>
              <a:rPr lang="en-US" b="1" dirty="0">
                <a:latin typeface="Courier New"/>
                <a:cs typeface="Courier New"/>
              </a:rPr>
              <a:t>/ Test to ensure that the guestbook </a:t>
            </a:r>
            <a:endParaRPr lang="en-US" b="1" dirty="0" smtClean="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 contains </a:t>
            </a:r>
            <a:r>
              <a:rPr lang="en-US" b="1" dirty="0">
                <a:latin typeface="Courier New"/>
                <a:cs typeface="Courier New"/>
              </a:rPr>
              <a:t>at least one entry</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public </a:t>
            </a:r>
            <a:r>
              <a:rPr lang="en-US" b="1" dirty="0">
                <a:latin typeface="Courier New"/>
                <a:cs typeface="Courier New"/>
              </a:rPr>
              <a:t>function </a:t>
            </a:r>
            <a:r>
              <a:rPr lang="en-US" b="1" dirty="0" err="1">
                <a:latin typeface="Courier New"/>
                <a:cs typeface="Courier New"/>
              </a:rPr>
              <a:t>testCountGuestbookEntries</a:t>
            </a:r>
            <a:r>
              <a:rPr lang="en-US" b="1" dirty="0">
                <a:latin typeface="Courier New"/>
                <a:cs typeface="Courier New"/>
              </a:rPr>
              <a:t>()</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r>
              <a:rPr lang="en-US" b="1" dirty="0">
                <a:latin typeface="Courier New"/>
                <a:cs typeface="Courier New"/>
              </a:rPr>
              <a:t>entries = $this-&gt;guestbook-&gt;</a:t>
            </a:r>
            <a:r>
              <a:rPr lang="en-US" b="1" dirty="0" err="1">
                <a:latin typeface="Courier New"/>
                <a:cs typeface="Courier New"/>
              </a:rPr>
              <a:t>viewAll</a:t>
            </a:r>
            <a:r>
              <a:rPr lang="en-US" b="1" dirty="0">
                <a:latin typeface="Courier New"/>
                <a:cs typeface="Courier New"/>
              </a:rPr>
              <a:t>()</a:t>
            </a:r>
            <a:r>
              <a:rPr lang="en-US" b="1" dirty="0" smtClean="0">
                <a:latin typeface="Courier New"/>
                <a:cs typeface="Courier New"/>
              </a:rPr>
              <a:t>;</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r>
              <a:rPr lang="en-US" b="1" dirty="0">
                <a:latin typeface="Courier New"/>
                <a:cs typeface="Courier New"/>
              </a:rPr>
              <a:t>this-&gt;</a:t>
            </a:r>
            <a:r>
              <a:rPr lang="en-US" b="1" dirty="0" err="1">
                <a:latin typeface="Courier New"/>
                <a:cs typeface="Courier New"/>
              </a:rPr>
              <a:t>assertInternalType</a:t>
            </a:r>
            <a:r>
              <a:rPr lang="en-US" b="1" dirty="0">
                <a:latin typeface="Courier New"/>
                <a:cs typeface="Courier New"/>
              </a:rPr>
              <a:t>('array', $entries);</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r>
              <a:rPr lang="en-US" b="1" dirty="0">
                <a:latin typeface="Courier New"/>
                <a:cs typeface="Courier New"/>
              </a:rPr>
              <a:t>this-&gt;</a:t>
            </a:r>
            <a:r>
              <a:rPr lang="en-US" b="1" dirty="0" err="1">
                <a:latin typeface="Courier New"/>
                <a:cs typeface="Courier New"/>
              </a:rPr>
              <a:t>assertTrue</a:t>
            </a:r>
            <a:r>
              <a:rPr lang="en-US" b="1" dirty="0">
                <a:latin typeface="Courier New"/>
                <a:cs typeface="Courier New"/>
              </a:rPr>
              <a:t>(count($entries) &gt; 0);</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p>
          <a:p>
            <a:pPr>
              <a:tabLst>
                <a:tab pos="457200" algn="l"/>
                <a:tab pos="912813" algn="l"/>
                <a:tab pos="1370013" algn="l"/>
                <a:tab pos="1827213" algn="l"/>
              </a:tabLst>
            </a:pP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3908853337"/>
      </p:ext>
    </p:extLst>
  </p:cSld>
  <p:clrMapOvr>
    <a:masterClrMapping/>
  </p:clrMapOvr>
  <p:transition>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the Test</a:t>
            </a:r>
            <a:endParaRPr lang="en-US" dirty="0"/>
          </a:p>
        </p:txBody>
      </p:sp>
      <p:sp>
        <p:nvSpPr>
          <p:cNvPr id="5" name="Rectangle 4"/>
          <p:cNvSpPr/>
          <p:nvPr/>
        </p:nvSpPr>
        <p:spPr>
          <a:xfrm>
            <a:off x="762000" y="2159675"/>
            <a:ext cx="6934200" cy="175432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b="1" dirty="0">
                <a:latin typeface="Courier New"/>
                <a:cs typeface="Courier New"/>
              </a:rPr>
              <a:t>$ </a:t>
            </a:r>
            <a:r>
              <a:rPr lang="en-US" b="1" dirty="0" err="1">
                <a:latin typeface="Courier New"/>
                <a:cs typeface="Courier New"/>
              </a:rPr>
              <a:t>phpunit</a:t>
            </a:r>
            <a:r>
              <a:rPr lang="en-US" b="1" dirty="0">
                <a:latin typeface="Courier New"/>
                <a:cs typeface="Courier New"/>
              </a:rPr>
              <a:t> </a:t>
            </a:r>
            <a:r>
              <a:rPr lang="en-US" b="1" dirty="0" err="1">
                <a:latin typeface="Courier New"/>
                <a:cs typeface="Courier New"/>
              </a:rPr>
              <a:t>GuestbookTest.php</a:t>
            </a:r>
            <a:endParaRPr lang="en-US" b="1" dirty="0" smtClean="0">
              <a:latin typeface="Courier New"/>
              <a:cs typeface="Courier New"/>
            </a:endParaRP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b="1" dirty="0" smtClean="0">
                <a:latin typeface="Courier New"/>
                <a:cs typeface="Courier New"/>
              </a:rPr>
              <a:t>PHP </a:t>
            </a:r>
            <a:r>
              <a:rPr lang="en-US" b="1" dirty="0">
                <a:latin typeface="Courier New"/>
                <a:cs typeface="Courier New"/>
              </a:rPr>
              <a:t>Fatal error:  </a:t>
            </a:r>
            <a:r>
              <a:rPr lang="en-US" b="1" dirty="0">
                <a:solidFill>
                  <a:srgbClr val="FFF39B"/>
                </a:solidFill>
                <a:latin typeface="Courier New"/>
                <a:cs typeface="Courier New"/>
              </a:rPr>
              <a:t>Call to undefined method Guestbook::</a:t>
            </a:r>
            <a:r>
              <a:rPr lang="en-US" b="1" dirty="0" err="1">
                <a:solidFill>
                  <a:srgbClr val="FFF39B"/>
                </a:solidFill>
                <a:latin typeface="Courier New"/>
                <a:cs typeface="Courier New"/>
              </a:rPr>
              <a:t>viewAll</a:t>
            </a:r>
            <a:r>
              <a:rPr lang="en-US" b="1" dirty="0">
                <a:solidFill>
                  <a:srgbClr val="FFF39B"/>
                </a:solidFill>
                <a:latin typeface="Courier New"/>
                <a:cs typeface="Courier New"/>
              </a:rPr>
              <a:t>()</a:t>
            </a:r>
            <a:r>
              <a:rPr lang="en-US" b="1" dirty="0">
                <a:latin typeface="Courier New"/>
                <a:cs typeface="Courier New"/>
              </a:rPr>
              <a:t> in /home/</a:t>
            </a:r>
            <a:r>
              <a:rPr lang="en-US" b="1" dirty="0" err="1">
                <a:latin typeface="Courier New"/>
                <a:cs typeface="Courier New"/>
              </a:rPr>
              <a:t>tech.div</a:t>
            </a:r>
            <a:r>
              <a:rPr lang="en-US" b="1" dirty="0">
                <a:latin typeface="Courier New"/>
                <a:cs typeface="Courier New"/>
              </a:rPr>
              <a:t>/</a:t>
            </a:r>
            <a:r>
              <a:rPr lang="en-US" b="1" dirty="0" err="1">
                <a:latin typeface="Courier New"/>
                <a:cs typeface="Courier New"/>
              </a:rPr>
              <a:t>tostrander</a:t>
            </a:r>
            <a:r>
              <a:rPr lang="en-US" b="1" dirty="0">
                <a:latin typeface="Courier New"/>
                <a:cs typeface="Courier New"/>
              </a:rPr>
              <a:t>/</a:t>
            </a:r>
            <a:r>
              <a:rPr lang="en-US" b="1" dirty="0" err="1">
                <a:latin typeface="Courier New"/>
                <a:cs typeface="Courier New"/>
              </a:rPr>
              <a:t>public_html</a:t>
            </a:r>
            <a:r>
              <a:rPr lang="en-US" b="1" dirty="0">
                <a:latin typeface="Courier New"/>
                <a:cs typeface="Courier New"/>
              </a:rPr>
              <a:t>/</a:t>
            </a:r>
            <a:r>
              <a:rPr lang="en-US" b="1" dirty="0" err="1">
                <a:latin typeface="Courier New"/>
                <a:cs typeface="Courier New"/>
              </a:rPr>
              <a:t>tdd</a:t>
            </a:r>
            <a:r>
              <a:rPr lang="en-US" b="1" dirty="0">
                <a:latin typeface="Courier New"/>
                <a:cs typeface="Courier New"/>
              </a:rPr>
              <a:t>/</a:t>
            </a:r>
            <a:r>
              <a:rPr lang="en-US" b="1" dirty="0" err="1">
                <a:latin typeface="Courier New"/>
                <a:cs typeface="Courier New"/>
              </a:rPr>
              <a:t>GuestbookTest.php</a:t>
            </a:r>
            <a:r>
              <a:rPr lang="en-US" b="1" dirty="0">
                <a:latin typeface="Courier New"/>
                <a:cs typeface="Courier New"/>
              </a:rPr>
              <a:t> on line 20</a:t>
            </a:r>
          </a:p>
        </p:txBody>
      </p:sp>
    </p:spTree>
    <p:extLst>
      <p:ext uri="{BB962C8B-B14F-4D97-AF65-F5344CB8AC3E}">
        <p14:creationId xmlns:p14="http://schemas.microsoft.com/office/powerpoint/2010/main" val="2232558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Write the Code</a:t>
            </a:r>
            <a:endParaRPr lang="en-US" dirty="0"/>
          </a:p>
        </p:txBody>
      </p:sp>
      <p:sp>
        <p:nvSpPr>
          <p:cNvPr id="11" name="Rectangle 10"/>
          <p:cNvSpPr/>
          <p:nvPr/>
        </p:nvSpPr>
        <p:spPr>
          <a:xfrm>
            <a:off x="762000" y="2159675"/>
            <a:ext cx="6934200" cy="2308324"/>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dirty="0">
                <a:latin typeface="Courier New"/>
                <a:cs typeface="Courier New"/>
              </a:rPr>
              <a:t>&lt;?</a:t>
            </a:r>
            <a:r>
              <a:rPr lang="en-US" dirty="0" err="1">
                <a:latin typeface="Courier New"/>
                <a:cs typeface="Courier New"/>
              </a:rPr>
              <a:t>php</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class Guestbook</a:t>
            </a:r>
          </a:p>
          <a:p>
            <a:pPr>
              <a:tabLst>
                <a:tab pos="457200" algn="l"/>
                <a:tab pos="912813" algn="l"/>
                <a:tab pos="1370013" algn="l"/>
                <a:tab pos="1827213" algn="l"/>
              </a:tabLst>
            </a:pPr>
            <a:r>
              <a:rPr lang="en-US" dirty="0" smtClean="0">
                <a:latin typeface="Courier New"/>
                <a:cs typeface="Courier New"/>
              </a:rPr>
              <a:t>{</a:t>
            </a:r>
            <a:endParaRPr lang="en-US" dirty="0">
              <a:latin typeface="Courier New"/>
              <a:cs typeface="Courier New"/>
            </a:endParaRPr>
          </a:p>
          <a:p>
            <a:pPr>
              <a:tabLst>
                <a:tab pos="457200" algn="l"/>
                <a:tab pos="912813" algn="l"/>
                <a:tab pos="1370013" algn="l"/>
                <a:tab pos="1827213" algn="l"/>
              </a:tabLst>
            </a:pPr>
            <a:r>
              <a:rPr lang="en-US" b="1" dirty="0">
                <a:latin typeface="Courier New"/>
                <a:cs typeface="Courier New"/>
              </a:rPr>
              <a:t> 	public function </a:t>
            </a:r>
            <a:r>
              <a:rPr lang="en-US" b="1" dirty="0" err="1">
                <a:latin typeface="Courier New"/>
                <a:cs typeface="Courier New"/>
              </a:rPr>
              <a:t>viewAll</a:t>
            </a:r>
            <a:r>
              <a:rPr lang="en-US" b="1" dirty="0">
                <a:latin typeface="Courier New"/>
                <a:cs typeface="Courier New"/>
              </a:rPr>
              <a:t>() </a:t>
            </a:r>
            <a:endParaRPr lang="en-US" b="1" dirty="0" smtClean="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endParaRPr lang="en-US" b="1" dirty="0">
              <a:latin typeface="Courier New"/>
              <a:cs typeface="Courier New"/>
            </a:endParaRP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p>
          <a:p>
            <a:pPr>
              <a:tabLst>
                <a:tab pos="457200" algn="l"/>
                <a:tab pos="912813" algn="l"/>
                <a:tab pos="1370013" algn="l"/>
                <a:tab pos="1827213" algn="l"/>
              </a:tabLst>
            </a:pPr>
            <a:r>
              <a:rPr lang="en-US" dirty="0" smtClean="0">
                <a:latin typeface="Courier New"/>
                <a:cs typeface="Courier New"/>
              </a:rPr>
              <a:t>}</a:t>
            </a:r>
            <a:endParaRPr lang="en-US" dirty="0">
              <a:latin typeface="Courier New"/>
              <a:cs typeface="Courier New"/>
            </a:endParaRPr>
          </a:p>
        </p:txBody>
      </p:sp>
      <p:sp>
        <p:nvSpPr>
          <p:cNvPr id="10" name="TextBox 9"/>
          <p:cNvSpPr txBox="1"/>
          <p:nvPr/>
        </p:nvSpPr>
        <p:spPr>
          <a:xfrm>
            <a:off x="4991424" y="1764268"/>
            <a:ext cx="2704776" cy="369332"/>
          </a:xfrm>
          <a:prstGeom prst="rect">
            <a:avLst/>
          </a:prstGeom>
          <a:noFill/>
        </p:spPr>
        <p:txBody>
          <a:bodyPr wrap="square" rtlCol="0">
            <a:spAutoFit/>
          </a:bodyPr>
          <a:lstStyle/>
          <a:p>
            <a:pPr algn="r"/>
            <a:r>
              <a:rPr lang="en-US" dirty="0" err="1" smtClean="0">
                <a:solidFill>
                  <a:srgbClr val="000000"/>
                </a:solidFill>
              </a:rPr>
              <a:t>tdd</a:t>
            </a:r>
            <a:r>
              <a:rPr lang="en-US" dirty="0" smtClean="0">
                <a:solidFill>
                  <a:srgbClr val="000000"/>
                </a:solidFill>
              </a:rPr>
              <a:t>/</a:t>
            </a:r>
            <a:r>
              <a:rPr lang="en-US" dirty="0" err="1">
                <a:solidFill>
                  <a:srgbClr val="000000"/>
                </a:solidFill>
              </a:rPr>
              <a:t>G</a:t>
            </a:r>
            <a:r>
              <a:rPr lang="en-US" dirty="0" err="1" smtClean="0">
                <a:solidFill>
                  <a:srgbClr val="000000"/>
                </a:solidFill>
              </a:rPr>
              <a:t>uestbook.php</a:t>
            </a:r>
            <a:endParaRPr lang="en-US" dirty="0" smtClean="0">
              <a:solidFill>
                <a:srgbClr val="000000"/>
              </a:solidFill>
            </a:endParaRPr>
          </a:p>
        </p:txBody>
      </p:sp>
    </p:spTree>
    <p:extLst>
      <p:ext uri="{BB962C8B-B14F-4D97-AF65-F5344CB8AC3E}">
        <p14:creationId xmlns:p14="http://schemas.microsoft.com/office/powerpoint/2010/main" val="304373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a:t>
            </a:r>
            <a:endParaRPr lang="en-US" dirty="0"/>
          </a:p>
        </p:txBody>
      </p:sp>
      <p:sp>
        <p:nvSpPr>
          <p:cNvPr id="5" name="Rectangle 4"/>
          <p:cNvSpPr/>
          <p:nvPr/>
        </p:nvSpPr>
        <p:spPr>
          <a:xfrm>
            <a:off x="533400" y="1676400"/>
            <a:ext cx="6934200" cy="341632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 </a:t>
            </a:r>
            <a:r>
              <a:rPr lang="en-US" b="1" dirty="0" err="1">
                <a:latin typeface="Courier New"/>
                <a:cs typeface="Courier New"/>
              </a:rPr>
              <a:t>phpunit</a:t>
            </a:r>
            <a:r>
              <a:rPr lang="en-US" b="1" dirty="0">
                <a:latin typeface="Courier New"/>
                <a:cs typeface="Courier New"/>
              </a:rPr>
              <a:t> </a:t>
            </a:r>
            <a:r>
              <a:rPr lang="en-US" b="1" dirty="0" err="1">
                <a:latin typeface="Courier New"/>
                <a:cs typeface="Courier New"/>
              </a:rPr>
              <a:t>GuestbookTest.php</a:t>
            </a:r>
            <a:endParaRPr lang="en-US" b="1" dirty="0">
              <a:latin typeface="Courier New"/>
              <a:cs typeface="Courier New"/>
            </a:endParaRPr>
          </a:p>
          <a:p>
            <a:endParaRPr lang="en-US" b="1" dirty="0">
              <a:latin typeface="Courier New"/>
              <a:cs typeface="Courier New"/>
            </a:endParaRPr>
          </a:p>
          <a:p>
            <a:r>
              <a:rPr lang="en-US" b="1" dirty="0">
                <a:latin typeface="Courier New"/>
                <a:cs typeface="Courier New"/>
              </a:rPr>
              <a:t>There was 1 failure:</a:t>
            </a:r>
          </a:p>
          <a:p>
            <a:endParaRPr lang="en-US" b="1" dirty="0">
              <a:latin typeface="Courier New"/>
              <a:cs typeface="Courier New"/>
            </a:endParaRPr>
          </a:p>
          <a:p>
            <a:r>
              <a:rPr lang="en-US" b="1" dirty="0">
                <a:latin typeface="Courier New"/>
                <a:cs typeface="Courier New"/>
              </a:rPr>
              <a:t>1) </a:t>
            </a:r>
            <a:r>
              <a:rPr lang="en-US" b="1" dirty="0" err="1">
                <a:latin typeface="Courier New"/>
                <a:cs typeface="Courier New"/>
              </a:rPr>
              <a:t>GuestbookTest</a:t>
            </a:r>
            <a:r>
              <a:rPr lang="en-US" b="1" dirty="0">
                <a:latin typeface="Courier New"/>
                <a:cs typeface="Courier New"/>
              </a:rPr>
              <a:t>::</a:t>
            </a:r>
            <a:r>
              <a:rPr lang="en-US" b="1" dirty="0" err="1">
                <a:latin typeface="Courier New"/>
                <a:cs typeface="Courier New"/>
              </a:rPr>
              <a:t>testCountGuestbookEntries</a:t>
            </a:r>
            <a:endParaRPr lang="en-US" b="1" dirty="0">
              <a:latin typeface="Courier New"/>
              <a:cs typeface="Courier New"/>
            </a:endParaRPr>
          </a:p>
          <a:p>
            <a:r>
              <a:rPr lang="en-US" b="1" dirty="0">
                <a:solidFill>
                  <a:srgbClr val="FFF39B"/>
                </a:solidFill>
                <a:latin typeface="Courier New"/>
                <a:cs typeface="Courier New"/>
              </a:rPr>
              <a:t>Failed asserting that null is of type "array".</a:t>
            </a:r>
          </a:p>
          <a:p>
            <a:endParaRPr lang="en-US" b="1" dirty="0">
              <a:latin typeface="Courier New"/>
              <a:cs typeface="Courier New"/>
            </a:endParaRPr>
          </a:p>
          <a:p>
            <a:r>
              <a:rPr lang="en-US" b="1" dirty="0">
                <a:latin typeface="Courier New"/>
                <a:cs typeface="Courier New"/>
              </a:rPr>
              <a:t>/home/</a:t>
            </a:r>
            <a:r>
              <a:rPr lang="en-US" b="1" dirty="0" err="1">
                <a:latin typeface="Courier New"/>
                <a:cs typeface="Courier New"/>
              </a:rPr>
              <a:t>tech.div</a:t>
            </a:r>
            <a:r>
              <a:rPr lang="en-US" b="1" dirty="0">
                <a:latin typeface="Courier New"/>
                <a:cs typeface="Courier New"/>
              </a:rPr>
              <a:t>/</a:t>
            </a:r>
            <a:r>
              <a:rPr lang="en-US" b="1" dirty="0" err="1">
                <a:latin typeface="Courier New"/>
                <a:cs typeface="Courier New"/>
              </a:rPr>
              <a:t>tostrander</a:t>
            </a:r>
            <a:r>
              <a:rPr lang="en-US" b="1" dirty="0">
                <a:latin typeface="Courier New"/>
                <a:cs typeface="Courier New"/>
              </a:rPr>
              <a:t>/</a:t>
            </a:r>
            <a:r>
              <a:rPr lang="en-US" b="1" dirty="0" err="1">
                <a:latin typeface="Courier New"/>
                <a:cs typeface="Courier New"/>
              </a:rPr>
              <a:t>public_html</a:t>
            </a:r>
            <a:r>
              <a:rPr lang="en-US" b="1" dirty="0">
                <a:latin typeface="Courier New"/>
                <a:cs typeface="Courier New"/>
              </a:rPr>
              <a:t>/</a:t>
            </a:r>
            <a:r>
              <a:rPr lang="en-US" b="1" dirty="0" err="1">
                <a:latin typeface="Courier New"/>
                <a:cs typeface="Courier New"/>
              </a:rPr>
              <a:t>tdd</a:t>
            </a:r>
            <a:r>
              <a:rPr lang="en-US" b="1" dirty="0">
                <a:latin typeface="Courier New"/>
                <a:cs typeface="Courier New"/>
              </a:rPr>
              <a:t>/</a:t>
            </a:r>
            <a:r>
              <a:rPr lang="en-US" b="1" dirty="0">
                <a:solidFill>
                  <a:srgbClr val="FFF39B"/>
                </a:solidFill>
                <a:latin typeface="Courier New"/>
                <a:cs typeface="Courier New"/>
              </a:rPr>
              <a:t>GuestbookTest.php:</a:t>
            </a:r>
            <a:r>
              <a:rPr lang="en-US" b="1" dirty="0" smtClean="0">
                <a:solidFill>
                  <a:srgbClr val="FFF39B"/>
                </a:solidFill>
                <a:latin typeface="Courier New"/>
                <a:cs typeface="Courier New"/>
              </a:rPr>
              <a:t>21</a:t>
            </a:r>
          </a:p>
          <a:p>
            <a:endParaRPr lang="en-US" b="1" dirty="0">
              <a:latin typeface="Courier New"/>
              <a:cs typeface="Courier New"/>
            </a:endParaRPr>
          </a:p>
          <a:p>
            <a:r>
              <a:rPr lang="en-US" b="1" dirty="0">
                <a:latin typeface="Courier New"/>
                <a:cs typeface="Courier New"/>
              </a:rPr>
              <a:t>FAILURES!</a:t>
            </a:r>
          </a:p>
          <a:p>
            <a:r>
              <a:rPr lang="en-US" b="1" dirty="0">
                <a:latin typeface="Courier New"/>
                <a:cs typeface="Courier New"/>
              </a:rPr>
              <a:t>Tests: 1, Assertions: 1, Failures: 1.</a:t>
            </a:r>
          </a:p>
        </p:txBody>
      </p:sp>
    </p:spTree>
    <p:extLst>
      <p:ext uri="{BB962C8B-B14F-4D97-AF65-F5344CB8AC3E}">
        <p14:creationId xmlns:p14="http://schemas.microsoft.com/office/powerpoint/2010/main" val="30794471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Write the Code</a:t>
            </a:r>
            <a:endParaRPr lang="en-US" dirty="0"/>
          </a:p>
        </p:txBody>
      </p:sp>
      <p:sp>
        <p:nvSpPr>
          <p:cNvPr id="11" name="Rectangle 10"/>
          <p:cNvSpPr/>
          <p:nvPr/>
        </p:nvSpPr>
        <p:spPr>
          <a:xfrm>
            <a:off x="533400" y="1709677"/>
            <a:ext cx="7620000" cy="2862323"/>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dirty="0">
                <a:latin typeface="Courier New"/>
                <a:cs typeface="Courier New"/>
              </a:rPr>
              <a:t>class Guestbook</a:t>
            </a:r>
          </a:p>
          <a:p>
            <a:pPr>
              <a:tabLst>
                <a:tab pos="457200" algn="l"/>
                <a:tab pos="912813" algn="l"/>
                <a:tab pos="1370013" algn="l"/>
                <a:tab pos="1827213" algn="l"/>
              </a:tabLst>
            </a:pPr>
            <a:r>
              <a:rPr lang="en-US" dirty="0">
                <a:latin typeface="Courier New"/>
                <a:cs typeface="Courier New"/>
              </a:rPr>
              <a:t>{</a:t>
            </a:r>
          </a:p>
          <a:p>
            <a:pPr>
              <a:tabLst>
                <a:tab pos="457200" algn="l"/>
                <a:tab pos="912813" algn="l"/>
                <a:tab pos="1370013" algn="l"/>
                <a:tab pos="1827213" algn="l"/>
              </a:tabLst>
            </a:pPr>
            <a:r>
              <a:rPr lang="en-US" dirty="0">
                <a:latin typeface="Courier New"/>
                <a:cs typeface="Courier New"/>
              </a:rPr>
              <a:t>    </a:t>
            </a:r>
            <a:r>
              <a:rPr lang="en-US" b="1" dirty="0">
                <a:latin typeface="Courier New"/>
                <a:cs typeface="Courier New"/>
              </a:rPr>
              <a:t>private $entries = array (</a:t>
            </a:r>
          </a:p>
          <a:p>
            <a:pPr>
              <a:tabLst>
                <a:tab pos="457200" algn="l"/>
                <a:tab pos="912813" algn="l"/>
                <a:tab pos="1370013" algn="l"/>
                <a:tab pos="1827213" algn="l"/>
              </a:tabLst>
            </a:pPr>
            <a:endParaRPr lang="en-US" b="1" dirty="0" smtClean="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a:t>
            </a:r>
          </a:p>
          <a:p>
            <a:pPr>
              <a:tabLst>
                <a:tab pos="457200" algn="l"/>
                <a:tab pos="912813" algn="l"/>
                <a:tab pos="1370013" algn="l"/>
                <a:tab pos="1827213" algn="l"/>
              </a:tabLst>
            </a:pPr>
            <a:r>
              <a:rPr lang="en-US" b="1" dirty="0">
                <a:latin typeface="Courier New"/>
                <a:cs typeface="Courier New"/>
              </a:rPr>
              <a:t>    </a:t>
            </a:r>
          </a:p>
          <a:p>
            <a:pPr>
              <a:tabLst>
                <a:tab pos="457200" algn="l"/>
                <a:tab pos="912813" algn="l"/>
                <a:tab pos="1370013" algn="l"/>
                <a:tab pos="1827213" algn="l"/>
              </a:tabLst>
            </a:pPr>
            <a:r>
              <a:rPr lang="en-US" b="1" dirty="0">
                <a:latin typeface="Courier New"/>
                <a:cs typeface="Courier New"/>
              </a:rPr>
              <a:t>    </a:t>
            </a:r>
            <a:r>
              <a:rPr lang="en-US" dirty="0">
                <a:latin typeface="Courier New"/>
                <a:cs typeface="Courier New"/>
              </a:rPr>
              <a:t>public function </a:t>
            </a:r>
            <a:r>
              <a:rPr lang="en-US" dirty="0" err="1">
                <a:latin typeface="Courier New"/>
                <a:cs typeface="Courier New"/>
              </a:rPr>
              <a:t>viewAll</a:t>
            </a:r>
            <a:r>
              <a:rPr lang="en-US" dirty="0">
                <a:latin typeface="Courier New"/>
                <a:cs typeface="Courier New"/>
              </a:rPr>
              <a:t>() {</a:t>
            </a:r>
          </a:p>
          <a:p>
            <a:pPr>
              <a:tabLst>
                <a:tab pos="457200" algn="l"/>
                <a:tab pos="912813" algn="l"/>
                <a:tab pos="1370013" algn="l"/>
                <a:tab pos="1827213" algn="l"/>
              </a:tabLst>
            </a:pPr>
            <a:r>
              <a:rPr lang="en-US" b="1" dirty="0">
                <a:latin typeface="Courier New"/>
                <a:cs typeface="Courier New"/>
              </a:rPr>
              <a:t>        return $this-&gt;entries;</a:t>
            </a:r>
          </a:p>
          <a:p>
            <a:pPr>
              <a:tabLst>
                <a:tab pos="457200" algn="l"/>
                <a:tab pos="912813" algn="l"/>
                <a:tab pos="1370013" algn="l"/>
                <a:tab pos="1827213" algn="l"/>
              </a:tabLst>
            </a:pPr>
            <a:r>
              <a:rPr lang="en-US" b="1" dirty="0">
                <a:latin typeface="Courier New"/>
                <a:cs typeface="Courier New"/>
              </a:rPr>
              <a:t>    </a:t>
            </a:r>
            <a:r>
              <a:rPr lang="en-US" dirty="0">
                <a:latin typeface="Courier New"/>
                <a:cs typeface="Courier New"/>
              </a:rPr>
              <a:t>}</a:t>
            </a:r>
          </a:p>
          <a:p>
            <a:pPr>
              <a:tabLst>
                <a:tab pos="457200" algn="l"/>
                <a:tab pos="912813" algn="l"/>
                <a:tab pos="1370013" algn="l"/>
                <a:tab pos="1827213" algn="l"/>
              </a:tabLst>
            </a:pPr>
            <a:r>
              <a:rPr lang="en-US" dirty="0">
                <a:latin typeface="Courier New"/>
                <a:cs typeface="Courier New"/>
              </a:rPr>
              <a:t>}</a:t>
            </a:r>
          </a:p>
        </p:txBody>
      </p:sp>
      <p:sp>
        <p:nvSpPr>
          <p:cNvPr id="10" name="TextBox 9"/>
          <p:cNvSpPr txBox="1"/>
          <p:nvPr/>
        </p:nvSpPr>
        <p:spPr>
          <a:xfrm>
            <a:off x="6118581" y="1311532"/>
            <a:ext cx="2034819" cy="369332"/>
          </a:xfrm>
          <a:prstGeom prst="rect">
            <a:avLst/>
          </a:prstGeom>
          <a:noFill/>
        </p:spPr>
        <p:txBody>
          <a:bodyPr wrap="none" rtlCol="0">
            <a:spAutoFit/>
          </a:bodyPr>
          <a:lstStyle/>
          <a:p>
            <a:r>
              <a:rPr lang="en-US" dirty="0" err="1" smtClean="0">
                <a:solidFill>
                  <a:srgbClr val="000000"/>
                </a:solidFill>
              </a:rPr>
              <a:t>tdd</a:t>
            </a:r>
            <a:r>
              <a:rPr lang="en-US" dirty="0" smtClean="0">
                <a:solidFill>
                  <a:srgbClr val="000000"/>
                </a:solidFill>
              </a:rPr>
              <a:t>/</a:t>
            </a:r>
            <a:r>
              <a:rPr lang="en-US" dirty="0" err="1">
                <a:solidFill>
                  <a:srgbClr val="000000"/>
                </a:solidFill>
              </a:rPr>
              <a:t>G</a:t>
            </a:r>
            <a:r>
              <a:rPr lang="en-US" dirty="0" err="1" smtClean="0">
                <a:solidFill>
                  <a:srgbClr val="000000"/>
                </a:solidFill>
              </a:rPr>
              <a:t>uestbook.php</a:t>
            </a:r>
            <a:endParaRPr lang="en-US" dirty="0" smtClean="0">
              <a:solidFill>
                <a:srgbClr val="000000"/>
              </a:solidFill>
            </a:endParaRPr>
          </a:p>
        </p:txBody>
      </p:sp>
    </p:spTree>
    <p:extLst>
      <p:ext uri="{BB962C8B-B14F-4D97-AF65-F5344CB8AC3E}">
        <p14:creationId xmlns:p14="http://schemas.microsoft.com/office/powerpoint/2010/main" val="3959146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a:t>
            </a:r>
            <a:endParaRPr lang="en-US" dirty="0"/>
          </a:p>
        </p:txBody>
      </p:sp>
      <p:sp>
        <p:nvSpPr>
          <p:cNvPr id="5" name="Rectangle 4"/>
          <p:cNvSpPr/>
          <p:nvPr/>
        </p:nvSpPr>
        <p:spPr>
          <a:xfrm>
            <a:off x="533400" y="1676400"/>
            <a:ext cx="6934200" cy="341632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 </a:t>
            </a:r>
            <a:r>
              <a:rPr lang="en-US" b="1" dirty="0" err="1">
                <a:latin typeface="Courier New"/>
                <a:cs typeface="Courier New"/>
              </a:rPr>
              <a:t>phpunit</a:t>
            </a:r>
            <a:r>
              <a:rPr lang="en-US" b="1" dirty="0">
                <a:latin typeface="Courier New"/>
                <a:cs typeface="Courier New"/>
              </a:rPr>
              <a:t> </a:t>
            </a:r>
            <a:r>
              <a:rPr lang="en-US" b="1" dirty="0" err="1">
                <a:latin typeface="Courier New"/>
                <a:cs typeface="Courier New"/>
              </a:rPr>
              <a:t>GuestbookTest.php</a:t>
            </a:r>
            <a:endParaRPr lang="en-US" b="1" dirty="0">
              <a:latin typeface="Courier New"/>
              <a:cs typeface="Courier New"/>
            </a:endParaRPr>
          </a:p>
          <a:p>
            <a:endParaRPr lang="en-US" b="1" dirty="0">
              <a:latin typeface="Courier New"/>
              <a:cs typeface="Courier New"/>
            </a:endParaRPr>
          </a:p>
          <a:p>
            <a:r>
              <a:rPr lang="en-US" b="1" dirty="0">
                <a:latin typeface="Courier New"/>
                <a:cs typeface="Courier New"/>
              </a:rPr>
              <a:t>There was 1 failure:</a:t>
            </a:r>
          </a:p>
          <a:p>
            <a:endParaRPr lang="en-US" b="1" dirty="0">
              <a:latin typeface="Courier New"/>
              <a:cs typeface="Courier New"/>
            </a:endParaRPr>
          </a:p>
          <a:p>
            <a:r>
              <a:rPr lang="en-US" b="1" dirty="0">
                <a:latin typeface="Courier New"/>
                <a:cs typeface="Courier New"/>
              </a:rPr>
              <a:t>1) </a:t>
            </a:r>
            <a:r>
              <a:rPr lang="en-US" b="1" dirty="0" err="1">
                <a:latin typeface="Courier New"/>
                <a:cs typeface="Courier New"/>
              </a:rPr>
              <a:t>GuestbookTest</a:t>
            </a:r>
            <a:r>
              <a:rPr lang="en-US" b="1" dirty="0">
                <a:latin typeface="Courier New"/>
                <a:cs typeface="Courier New"/>
              </a:rPr>
              <a:t>::</a:t>
            </a:r>
            <a:r>
              <a:rPr lang="en-US" b="1" dirty="0" err="1">
                <a:latin typeface="Courier New"/>
                <a:cs typeface="Courier New"/>
              </a:rPr>
              <a:t>testCountGuestbookEntries</a:t>
            </a:r>
            <a:endParaRPr lang="en-US" b="1" dirty="0">
              <a:latin typeface="Courier New"/>
              <a:cs typeface="Courier New"/>
            </a:endParaRPr>
          </a:p>
          <a:p>
            <a:r>
              <a:rPr lang="en-US" b="1" dirty="0">
                <a:solidFill>
                  <a:srgbClr val="FFF39B"/>
                </a:solidFill>
                <a:latin typeface="Courier New"/>
                <a:cs typeface="Courier New"/>
              </a:rPr>
              <a:t>Failed asserting that false is true</a:t>
            </a:r>
            <a:r>
              <a:rPr lang="en-US" b="1" dirty="0" smtClean="0">
                <a:solidFill>
                  <a:srgbClr val="FFF39B"/>
                </a:solidFill>
                <a:latin typeface="Courier New"/>
                <a:cs typeface="Courier New"/>
              </a:rPr>
              <a:t>.</a:t>
            </a:r>
          </a:p>
          <a:p>
            <a:endParaRPr lang="en-US" b="1" dirty="0">
              <a:latin typeface="Courier New"/>
              <a:cs typeface="Courier New"/>
            </a:endParaRPr>
          </a:p>
          <a:p>
            <a:r>
              <a:rPr lang="en-US" b="1" dirty="0">
                <a:latin typeface="Courier New"/>
                <a:cs typeface="Courier New"/>
              </a:rPr>
              <a:t>/home/</a:t>
            </a:r>
            <a:r>
              <a:rPr lang="en-US" b="1" dirty="0" err="1">
                <a:latin typeface="Courier New"/>
                <a:cs typeface="Courier New"/>
              </a:rPr>
              <a:t>tech.div</a:t>
            </a:r>
            <a:r>
              <a:rPr lang="en-US" b="1" dirty="0">
                <a:latin typeface="Courier New"/>
                <a:cs typeface="Courier New"/>
              </a:rPr>
              <a:t>/</a:t>
            </a:r>
            <a:r>
              <a:rPr lang="en-US" b="1" dirty="0" err="1">
                <a:latin typeface="Courier New"/>
                <a:cs typeface="Courier New"/>
              </a:rPr>
              <a:t>tostrander</a:t>
            </a:r>
            <a:r>
              <a:rPr lang="en-US" b="1" dirty="0">
                <a:latin typeface="Courier New"/>
                <a:cs typeface="Courier New"/>
              </a:rPr>
              <a:t>/</a:t>
            </a:r>
            <a:r>
              <a:rPr lang="en-US" b="1" dirty="0" err="1">
                <a:latin typeface="Courier New"/>
                <a:cs typeface="Courier New"/>
              </a:rPr>
              <a:t>public_html</a:t>
            </a:r>
            <a:r>
              <a:rPr lang="en-US" b="1" dirty="0">
                <a:latin typeface="Courier New"/>
                <a:cs typeface="Courier New"/>
              </a:rPr>
              <a:t>/</a:t>
            </a:r>
            <a:r>
              <a:rPr lang="en-US" b="1" dirty="0" err="1">
                <a:latin typeface="Courier New"/>
                <a:cs typeface="Courier New"/>
              </a:rPr>
              <a:t>tdd</a:t>
            </a:r>
            <a:r>
              <a:rPr lang="en-US" b="1" dirty="0">
                <a:latin typeface="Courier New"/>
                <a:cs typeface="Courier New"/>
              </a:rPr>
              <a:t>/</a:t>
            </a:r>
            <a:r>
              <a:rPr lang="en-US" b="1" dirty="0">
                <a:solidFill>
                  <a:srgbClr val="FFF39B"/>
                </a:solidFill>
                <a:latin typeface="Courier New"/>
                <a:cs typeface="Courier New"/>
              </a:rPr>
              <a:t>GuestbookTest.php:</a:t>
            </a:r>
            <a:r>
              <a:rPr lang="en-US" b="1" dirty="0" smtClean="0">
                <a:solidFill>
                  <a:srgbClr val="FFF39B"/>
                </a:solidFill>
                <a:latin typeface="Courier New"/>
                <a:cs typeface="Courier New"/>
              </a:rPr>
              <a:t>22</a:t>
            </a:r>
          </a:p>
          <a:p>
            <a:endParaRPr lang="en-US" b="1" dirty="0">
              <a:latin typeface="Courier New"/>
              <a:cs typeface="Courier New"/>
            </a:endParaRPr>
          </a:p>
          <a:p>
            <a:r>
              <a:rPr lang="en-US" b="1" dirty="0">
                <a:latin typeface="Courier New"/>
                <a:cs typeface="Courier New"/>
              </a:rPr>
              <a:t>FAILURES!</a:t>
            </a:r>
          </a:p>
          <a:p>
            <a:r>
              <a:rPr lang="en-US" b="1" dirty="0">
                <a:latin typeface="Courier New"/>
                <a:cs typeface="Courier New"/>
              </a:rPr>
              <a:t>Tests: 1, Assertions: 1, Failures: 1.</a:t>
            </a:r>
          </a:p>
        </p:txBody>
      </p:sp>
    </p:spTree>
    <p:extLst>
      <p:ext uri="{BB962C8B-B14F-4D97-AF65-F5344CB8AC3E}">
        <p14:creationId xmlns:p14="http://schemas.microsoft.com/office/powerpoint/2010/main" val="11396496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Write the Code</a:t>
            </a:r>
            <a:endParaRPr lang="en-US" dirty="0"/>
          </a:p>
        </p:txBody>
      </p:sp>
      <p:sp>
        <p:nvSpPr>
          <p:cNvPr id="2" name="Content Placeholder 1"/>
          <p:cNvSpPr>
            <a:spLocks noGrp="1"/>
          </p:cNvSpPr>
          <p:nvPr>
            <p:ph idx="1"/>
          </p:nvPr>
        </p:nvSpPr>
        <p:spPr/>
        <p:txBody>
          <a:bodyPr/>
          <a:lstStyle/>
          <a:p>
            <a:endParaRPr lang="en-US"/>
          </a:p>
        </p:txBody>
      </p:sp>
      <p:sp>
        <p:nvSpPr>
          <p:cNvPr id="11" name="Rectangle 10"/>
          <p:cNvSpPr/>
          <p:nvPr/>
        </p:nvSpPr>
        <p:spPr>
          <a:xfrm>
            <a:off x="533400" y="1541145"/>
            <a:ext cx="7620000" cy="424731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dirty="0">
                <a:latin typeface="Courier New"/>
                <a:cs typeface="Courier New"/>
              </a:rPr>
              <a:t>class Guestbook</a:t>
            </a:r>
          </a:p>
          <a:p>
            <a:pPr>
              <a:tabLst>
                <a:tab pos="457200" algn="l"/>
                <a:tab pos="912813" algn="l"/>
                <a:tab pos="1370013" algn="l"/>
                <a:tab pos="1827213" algn="l"/>
              </a:tabLst>
            </a:pPr>
            <a:r>
              <a:rPr lang="en-US" dirty="0">
                <a:latin typeface="Courier New"/>
                <a:cs typeface="Courier New"/>
              </a:rPr>
              <a:t>{</a:t>
            </a:r>
          </a:p>
          <a:p>
            <a:pPr>
              <a:tabLst>
                <a:tab pos="457200" algn="l"/>
                <a:tab pos="912813" algn="l"/>
                <a:tab pos="1370013" algn="l"/>
                <a:tab pos="1827213" algn="l"/>
              </a:tabLst>
            </a:pPr>
            <a:r>
              <a:rPr lang="en-US" b="1" dirty="0">
                <a:latin typeface="Courier New"/>
                <a:cs typeface="Courier New"/>
              </a:rPr>
              <a:t>    private $entries = array </a:t>
            </a:r>
            <a:r>
              <a:rPr lang="en-US" b="1" dirty="0" smtClean="0">
                <a:latin typeface="Courier New"/>
                <a:cs typeface="Courier New"/>
              </a:rPr>
              <a:t>(</a:t>
            </a:r>
          </a:p>
          <a:p>
            <a:pPr>
              <a:tabLst>
                <a:tab pos="457200" algn="l"/>
                <a:tab pos="912813" algn="l"/>
                <a:tab pos="1370013" algn="l"/>
                <a:tab pos="1827213" algn="l"/>
              </a:tabLst>
            </a:pPr>
            <a:r>
              <a:rPr lang="tr-TR" b="1" dirty="0">
                <a:latin typeface="Courier New"/>
                <a:cs typeface="Courier New"/>
              </a:rPr>
              <a:t> </a:t>
            </a:r>
            <a:r>
              <a:rPr lang="tr-TR" b="1" dirty="0" smtClean="0">
                <a:latin typeface="Courier New"/>
                <a:cs typeface="Courier New"/>
              </a:rPr>
              <a:t>		</a:t>
            </a:r>
            <a:r>
              <a:rPr lang="tr-TR" b="1" dirty="0" err="1" smtClean="0">
                <a:latin typeface="Courier New"/>
                <a:cs typeface="Courier New"/>
              </a:rPr>
              <a:t>array</a:t>
            </a:r>
            <a:r>
              <a:rPr lang="tr-TR" b="1" dirty="0" smtClean="0">
                <a:latin typeface="Courier New"/>
                <a:cs typeface="Courier New"/>
              </a:rPr>
              <a:t> </a:t>
            </a:r>
            <a:r>
              <a:rPr lang="tr-TR" b="1" dirty="0">
                <a:latin typeface="Courier New"/>
                <a:cs typeface="Courier New"/>
              </a:rPr>
              <a:t>('name' =&gt; '</a:t>
            </a:r>
            <a:r>
              <a:rPr lang="tr-TR" b="1" dirty="0" err="1">
                <a:latin typeface="Courier New"/>
                <a:cs typeface="Courier New"/>
              </a:rPr>
              <a:t>Kirk</a:t>
            </a:r>
            <a:r>
              <a:rPr lang="tr-TR" b="1" dirty="0">
                <a:latin typeface="Courier New"/>
                <a:cs typeface="Courier New"/>
              </a:rPr>
              <a:t>',</a:t>
            </a:r>
          </a:p>
          <a:p>
            <a:pPr>
              <a:tabLst>
                <a:tab pos="457200" algn="l"/>
                <a:tab pos="912813" algn="l"/>
                <a:tab pos="1370013" algn="l"/>
                <a:tab pos="1827213" algn="l"/>
              </a:tabLst>
            </a:pPr>
            <a:r>
              <a:rPr lang="tr-TR" b="1" dirty="0">
                <a:latin typeface="Courier New"/>
                <a:cs typeface="Courier New"/>
              </a:rPr>
              <a:t>               '</a:t>
            </a:r>
            <a:r>
              <a:rPr lang="tr-TR" b="1" dirty="0" err="1">
                <a:latin typeface="Courier New"/>
                <a:cs typeface="Courier New"/>
              </a:rPr>
              <a:t>message</a:t>
            </a:r>
            <a:r>
              <a:rPr lang="tr-TR" b="1" dirty="0">
                <a:latin typeface="Courier New"/>
                <a:cs typeface="Courier New"/>
              </a:rPr>
              <a:t>' =&gt; '</a:t>
            </a:r>
            <a:r>
              <a:rPr lang="tr-TR" b="1" dirty="0" err="1">
                <a:latin typeface="Courier New"/>
                <a:cs typeface="Courier New"/>
              </a:rPr>
              <a:t>Hi</a:t>
            </a:r>
            <a:r>
              <a:rPr lang="tr-TR" b="1" dirty="0">
                <a:latin typeface="Courier New"/>
                <a:cs typeface="Courier New"/>
              </a:rPr>
              <a:t>, I\'m </a:t>
            </a:r>
            <a:r>
              <a:rPr lang="tr-TR" b="1" dirty="0" err="1">
                <a:latin typeface="Courier New"/>
                <a:cs typeface="Courier New"/>
              </a:rPr>
              <a:t>Kirk</a:t>
            </a:r>
            <a:r>
              <a:rPr lang="tr-TR" b="1" dirty="0">
                <a:latin typeface="Courier New"/>
                <a:cs typeface="Courier New"/>
              </a:rPr>
              <a:t>.'</a:t>
            </a:r>
          </a:p>
          <a:p>
            <a:pPr>
              <a:tabLst>
                <a:tab pos="457200" algn="l"/>
                <a:tab pos="912813" algn="l"/>
                <a:tab pos="1370013" algn="l"/>
                <a:tab pos="1827213" algn="l"/>
              </a:tabLst>
            </a:pPr>
            <a:r>
              <a:rPr lang="tr-TR" b="1" dirty="0">
                <a:latin typeface="Courier New"/>
                <a:cs typeface="Courier New"/>
              </a:rPr>
              <a:t>             </a:t>
            </a:r>
            <a:r>
              <a:rPr lang="tr-TR" b="1" dirty="0" smtClean="0">
                <a:latin typeface="Courier New"/>
                <a:cs typeface="Courier New"/>
              </a:rPr>
              <a:t>)</a:t>
            </a:r>
            <a:r>
              <a:rPr lang="tr-TR" b="1" dirty="0">
                <a:latin typeface="Courier New"/>
                <a:cs typeface="Courier New"/>
              </a:rPr>
              <a:t>,</a:t>
            </a:r>
          </a:p>
          <a:p>
            <a:pPr>
              <a:tabLst>
                <a:tab pos="457200" algn="l"/>
                <a:tab pos="912813" algn="l"/>
                <a:tab pos="1370013" algn="l"/>
                <a:tab pos="1827213" algn="l"/>
              </a:tabLst>
            </a:pPr>
            <a:r>
              <a:rPr lang="tr-TR" b="1" dirty="0">
                <a:latin typeface="Courier New"/>
                <a:cs typeface="Courier New"/>
              </a:rPr>
              <a:t>       </a:t>
            </a:r>
            <a:r>
              <a:rPr lang="tr-TR" b="1" dirty="0" err="1" smtClean="0">
                <a:latin typeface="Courier New"/>
                <a:cs typeface="Courier New"/>
              </a:rPr>
              <a:t>array</a:t>
            </a:r>
            <a:r>
              <a:rPr lang="tr-TR" b="1" dirty="0" smtClean="0">
                <a:latin typeface="Courier New"/>
                <a:cs typeface="Courier New"/>
              </a:rPr>
              <a:t> </a:t>
            </a:r>
            <a:r>
              <a:rPr lang="tr-TR" b="1" dirty="0">
                <a:latin typeface="Courier New"/>
                <a:cs typeface="Courier New"/>
              </a:rPr>
              <a:t>('name' =&gt; 'Teresa',</a:t>
            </a:r>
          </a:p>
          <a:p>
            <a:pPr>
              <a:tabLst>
                <a:tab pos="457200" algn="l"/>
                <a:tab pos="912813" algn="l"/>
                <a:tab pos="1370013" algn="l"/>
                <a:tab pos="1827213" algn="l"/>
              </a:tabLst>
            </a:pPr>
            <a:r>
              <a:rPr lang="tr-TR" b="1" dirty="0">
                <a:latin typeface="Courier New"/>
                <a:cs typeface="Courier New"/>
              </a:rPr>
              <a:t>               '</a:t>
            </a:r>
            <a:r>
              <a:rPr lang="tr-TR" b="1" dirty="0" err="1">
                <a:latin typeface="Courier New"/>
                <a:cs typeface="Courier New"/>
              </a:rPr>
              <a:t>message</a:t>
            </a:r>
            <a:r>
              <a:rPr lang="tr-TR" b="1" dirty="0">
                <a:latin typeface="Courier New"/>
                <a:cs typeface="Courier New"/>
              </a:rPr>
              <a:t>' =&gt; '</a:t>
            </a:r>
            <a:r>
              <a:rPr lang="tr-TR" b="1" dirty="0" err="1">
                <a:latin typeface="Courier New"/>
                <a:cs typeface="Courier New"/>
              </a:rPr>
              <a:t>Hi</a:t>
            </a:r>
            <a:r>
              <a:rPr lang="tr-TR" b="1" dirty="0">
                <a:latin typeface="Courier New"/>
                <a:cs typeface="Courier New"/>
              </a:rPr>
              <a:t>, I\'m Teresa.'</a:t>
            </a:r>
          </a:p>
          <a:p>
            <a:pPr>
              <a:tabLst>
                <a:tab pos="457200" algn="l"/>
                <a:tab pos="912813" algn="l"/>
                <a:tab pos="1370013" algn="l"/>
                <a:tab pos="1827213" algn="l"/>
              </a:tabLst>
            </a:pPr>
            <a:r>
              <a:rPr lang="tr-TR" b="1" dirty="0">
                <a:latin typeface="Courier New"/>
                <a:cs typeface="Courier New"/>
              </a:rPr>
              <a:t>             </a:t>
            </a:r>
            <a:r>
              <a:rPr lang="tr-TR" b="1" dirty="0" smtClean="0">
                <a:latin typeface="Courier New"/>
                <a:cs typeface="Courier New"/>
              </a:rPr>
              <a:t>)</a:t>
            </a:r>
            <a:endParaRPr lang="en-US" b="1" dirty="0" smtClean="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a:t>
            </a:r>
            <a:r>
              <a:rPr lang="en-US" dirty="0">
                <a:latin typeface="Courier New"/>
                <a:cs typeface="Courier New"/>
              </a:rPr>
              <a:t>;</a:t>
            </a:r>
          </a:p>
          <a:p>
            <a:pPr>
              <a:tabLst>
                <a:tab pos="457200" algn="l"/>
                <a:tab pos="912813" algn="l"/>
                <a:tab pos="1370013" algn="l"/>
                <a:tab pos="1827213" algn="l"/>
              </a:tabLst>
            </a:pPr>
            <a:r>
              <a:rPr lang="en-US" b="1" dirty="0">
                <a:latin typeface="Courier New"/>
                <a:cs typeface="Courier New"/>
              </a:rPr>
              <a:t>    </a:t>
            </a:r>
          </a:p>
          <a:p>
            <a:pPr>
              <a:tabLst>
                <a:tab pos="457200" algn="l"/>
                <a:tab pos="912813" algn="l"/>
                <a:tab pos="1370013" algn="l"/>
                <a:tab pos="1827213" algn="l"/>
              </a:tabLst>
            </a:pPr>
            <a:r>
              <a:rPr lang="en-US" b="1" dirty="0">
                <a:latin typeface="Courier New"/>
                <a:cs typeface="Courier New"/>
              </a:rPr>
              <a:t>    </a:t>
            </a:r>
            <a:r>
              <a:rPr lang="en-US" dirty="0">
                <a:latin typeface="Courier New"/>
                <a:cs typeface="Courier New"/>
              </a:rPr>
              <a:t>public function </a:t>
            </a:r>
            <a:r>
              <a:rPr lang="en-US" dirty="0" err="1">
                <a:latin typeface="Courier New"/>
                <a:cs typeface="Courier New"/>
              </a:rPr>
              <a:t>viewAll</a:t>
            </a:r>
            <a:r>
              <a:rPr lang="en-US" dirty="0">
                <a:latin typeface="Courier New"/>
                <a:cs typeface="Courier New"/>
              </a:rPr>
              <a:t>() {</a:t>
            </a:r>
          </a:p>
          <a:p>
            <a:pPr>
              <a:tabLst>
                <a:tab pos="457200" algn="l"/>
                <a:tab pos="912813" algn="l"/>
                <a:tab pos="1370013" algn="l"/>
                <a:tab pos="1827213" algn="l"/>
              </a:tabLst>
            </a:pPr>
            <a:r>
              <a:rPr lang="en-US" dirty="0">
                <a:latin typeface="Courier New"/>
                <a:cs typeface="Courier New"/>
              </a:rPr>
              <a:t>        return $this-&gt;entries;</a:t>
            </a:r>
          </a:p>
          <a:p>
            <a:pPr>
              <a:tabLst>
                <a:tab pos="457200" algn="l"/>
                <a:tab pos="912813" algn="l"/>
                <a:tab pos="1370013" algn="l"/>
                <a:tab pos="1827213" algn="l"/>
              </a:tabLst>
            </a:pPr>
            <a:r>
              <a:rPr lang="en-US" b="1" dirty="0">
                <a:latin typeface="Courier New"/>
                <a:cs typeface="Courier New"/>
              </a:rPr>
              <a:t>    </a:t>
            </a:r>
            <a:r>
              <a:rPr lang="en-US" dirty="0">
                <a:latin typeface="Courier New"/>
                <a:cs typeface="Courier New"/>
              </a:rPr>
              <a:t>}</a:t>
            </a:r>
          </a:p>
          <a:p>
            <a:pPr>
              <a:tabLst>
                <a:tab pos="457200" algn="l"/>
                <a:tab pos="912813" algn="l"/>
                <a:tab pos="1370013" algn="l"/>
                <a:tab pos="1827213" algn="l"/>
              </a:tabLst>
            </a:pPr>
            <a:r>
              <a:rPr lang="en-US" dirty="0">
                <a:latin typeface="Courier New"/>
                <a:cs typeface="Courier New"/>
              </a:rPr>
              <a:t>}</a:t>
            </a:r>
          </a:p>
        </p:txBody>
      </p:sp>
      <p:sp>
        <p:nvSpPr>
          <p:cNvPr id="10" name="TextBox 9"/>
          <p:cNvSpPr txBox="1"/>
          <p:nvPr/>
        </p:nvSpPr>
        <p:spPr>
          <a:xfrm>
            <a:off x="6042381" y="1143000"/>
            <a:ext cx="2034819" cy="369332"/>
          </a:xfrm>
          <a:prstGeom prst="rect">
            <a:avLst/>
          </a:prstGeom>
          <a:noFill/>
        </p:spPr>
        <p:txBody>
          <a:bodyPr wrap="none" rtlCol="0">
            <a:spAutoFit/>
          </a:bodyPr>
          <a:lstStyle/>
          <a:p>
            <a:r>
              <a:rPr lang="en-US" dirty="0" err="1" smtClean="0">
                <a:solidFill>
                  <a:srgbClr val="000000"/>
                </a:solidFill>
              </a:rPr>
              <a:t>tdd</a:t>
            </a:r>
            <a:r>
              <a:rPr lang="en-US" dirty="0" smtClean="0">
                <a:solidFill>
                  <a:srgbClr val="000000"/>
                </a:solidFill>
              </a:rPr>
              <a:t>/</a:t>
            </a:r>
            <a:r>
              <a:rPr lang="en-US" dirty="0" err="1">
                <a:solidFill>
                  <a:srgbClr val="000000"/>
                </a:solidFill>
              </a:rPr>
              <a:t>G</a:t>
            </a:r>
            <a:r>
              <a:rPr lang="en-US" dirty="0" err="1" smtClean="0">
                <a:solidFill>
                  <a:srgbClr val="000000"/>
                </a:solidFill>
              </a:rPr>
              <a:t>uestbook.php</a:t>
            </a:r>
            <a:endParaRPr lang="en-US" dirty="0" smtClean="0">
              <a:solidFill>
                <a:srgbClr val="000000"/>
              </a:solidFill>
            </a:endParaRPr>
          </a:p>
        </p:txBody>
      </p:sp>
    </p:spTree>
    <p:extLst>
      <p:ext uri="{BB962C8B-B14F-4D97-AF65-F5344CB8AC3E}">
        <p14:creationId xmlns:p14="http://schemas.microsoft.com/office/powerpoint/2010/main" val="2263881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a:t>
            </a:r>
            <a:endParaRPr lang="en-US" dirty="0"/>
          </a:p>
        </p:txBody>
      </p:sp>
      <p:sp>
        <p:nvSpPr>
          <p:cNvPr id="4" name="Rectangle 3"/>
          <p:cNvSpPr/>
          <p:nvPr/>
        </p:nvSpPr>
        <p:spPr>
          <a:xfrm>
            <a:off x="609600" y="1752600"/>
            <a:ext cx="7467600" cy="92333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 </a:t>
            </a:r>
            <a:r>
              <a:rPr lang="en-US" b="1" dirty="0" err="1">
                <a:latin typeface="Courier New"/>
                <a:cs typeface="Courier New"/>
              </a:rPr>
              <a:t>phpunit</a:t>
            </a:r>
            <a:r>
              <a:rPr lang="en-US" b="1" dirty="0">
                <a:latin typeface="Courier New"/>
                <a:cs typeface="Courier New"/>
              </a:rPr>
              <a:t> </a:t>
            </a:r>
            <a:r>
              <a:rPr lang="en-US" b="1" dirty="0" err="1">
                <a:latin typeface="Courier New"/>
                <a:cs typeface="Courier New"/>
              </a:rPr>
              <a:t>GuestbookTest.php</a:t>
            </a:r>
            <a:endParaRPr lang="en-US" b="1" dirty="0">
              <a:latin typeface="Courier New"/>
              <a:cs typeface="Courier New"/>
            </a:endParaRPr>
          </a:p>
          <a:p>
            <a:endParaRPr lang="en-US" b="1" dirty="0" smtClean="0">
              <a:latin typeface="Courier New"/>
              <a:cs typeface="Courier New"/>
            </a:endParaRPr>
          </a:p>
          <a:p>
            <a:r>
              <a:rPr lang="en-US" b="1" dirty="0">
                <a:latin typeface="Courier New"/>
                <a:cs typeface="Courier New"/>
              </a:rPr>
              <a:t>OK (1 test, </a:t>
            </a:r>
            <a:r>
              <a:rPr lang="en-US" b="1" dirty="0" smtClean="0">
                <a:latin typeface="Courier New"/>
                <a:cs typeface="Courier New"/>
              </a:rPr>
              <a:t>2 assertions)</a:t>
            </a:r>
            <a:endParaRPr lang="en-US" b="1" dirty="0">
              <a:latin typeface="Courier New"/>
              <a:cs typeface="Courier New"/>
            </a:endParaRPr>
          </a:p>
        </p:txBody>
      </p:sp>
      <p:pic>
        <p:nvPicPr>
          <p:cNvPr id="3" name="Picture 2"/>
          <p:cNvPicPr>
            <a:picLocks noChangeAspect="1"/>
          </p:cNvPicPr>
          <p:nvPr/>
        </p:nvPicPr>
        <p:blipFill>
          <a:blip r:embed="rId2"/>
          <a:stretch>
            <a:fillRect/>
          </a:stretch>
        </p:blipFill>
        <p:spPr>
          <a:xfrm>
            <a:off x="2743200" y="3429000"/>
            <a:ext cx="3492500" cy="2324100"/>
          </a:xfrm>
          <a:prstGeom prst="rect">
            <a:avLst/>
          </a:prstGeom>
        </p:spPr>
      </p:pic>
    </p:spTree>
    <p:extLst>
      <p:ext uri="{BB962C8B-B14F-4D97-AF65-F5344CB8AC3E}">
        <p14:creationId xmlns:p14="http://schemas.microsoft.com/office/powerpoint/2010/main" val="5713652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Write the Test</a:t>
            </a:r>
            <a:endParaRPr lang="en-US" dirty="0"/>
          </a:p>
        </p:txBody>
      </p:sp>
      <p:sp>
        <p:nvSpPr>
          <p:cNvPr id="3" name="Content Placeholder 2"/>
          <p:cNvSpPr>
            <a:spLocks noGrp="1"/>
          </p:cNvSpPr>
          <p:nvPr>
            <p:ph idx="1"/>
          </p:nvPr>
        </p:nvSpPr>
        <p:spPr>
          <a:xfrm>
            <a:off x="457200" y="1447800"/>
            <a:ext cx="7620000" cy="4800600"/>
          </a:xfrm>
        </p:spPr>
        <p:txBody>
          <a:bodyPr/>
          <a:lstStyle/>
          <a:p>
            <a:r>
              <a:rPr lang="en-US" dirty="0" smtClean="0"/>
              <a:t>Test:  </a:t>
            </a:r>
            <a:r>
              <a:rPr lang="en-US" dirty="0" err="1" smtClean="0"/>
              <a:t>deleteAll</a:t>
            </a:r>
            <a:r>
              <a:rPr lang="en-US" dirty="0" smtClean="0"/>
              <a:t>() function removes all guestbook entries and returns an empty array. </a:t>
            </a:r>
          </a:p>
        </p:txBody>
      </p:sp>
      <p:sp>
        <p:nvSpPr>
          <p:cNvPr id="7" name="TextBox 6"/>
          <p:cNvSpPr txBox="1"/>
          <p:nvPr/>
        </p:nvSpPr>
        <p:spPr>
          <a:xfrm>
            <a:off x="5952241" y="1981200"/>
            <a:ext cx="2429759" cy="369332"/>
          </a:xfrm>
          <a:prstGeom prst="rect">
            <a:avLst/>
          </a:prstGeom>
          <a:noFill/>
        </p:spPr>
        <p:txBody>
          <a:bodyPr wrap="none" rtlCol="0">
            <a:spAutoFit/>
          </a:bodyPr>
          <a:lstStyle/>
          <a:p>
            <a:r>
              <a:rPr lang="en-US" dirty="0" err="1" smtClean="0"/>
              <a:t>tdd</a:t>
            </a:r>
            <a:r>
              <a:rPr lang="en-US" dirty="0" smtClean="0"/>
              <a:t>/</a:t>
            </a:r>
            <a:r>
              <a:rPr lang="en-US" dirty="0" err="1" smtClean="0"/>
              <a:t>GuestbookTest.php</a:t>
            </a:r>
            <a:endParaRPr lang="en-US" dirty="0" smtClean="0"/>
          </a:p>
        </p:txBody>
      </p:sp>
      <p:sp>
        <p:nvSpPr>
          <p:cNvPr id="2" name="Rectangle 1"/>
          <p:cNvSpPr/>
          <p:nvPr/>
        </p:nvSpPr>
        <p:spPr>
          <a:xfrm>
            <a:off x="609600" y="2374880"/>
            <a:ext cx="7696200" cy="440120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sz="2000" dirty="0" smtClean="0">
                <a:latin typeface="Courier New"/>
                <a:cs typeface="Courier New"/>
              </a:rPr>
              <a:t>class </a:t>
            </a:r>
            <a:r>
              <a:rPr lang="en-US" sz="2000" dirty="0" err="1">
                <a:latin typeface="Courier New"/>
                <a:cs typeface="Courier New"/>
              </a:rPr>
              <a:t>TestGuestbook</a:t>
            </a:r>
            <a:r>
              <a:rPr lang="en-US" sz="2000" dirty="0">
                <a:latin typeface="Courier New"/>
                <a:cs typeface="Courier New"/>
              </a:rPr>
              <a:t> extends </a:t>
            </a:r>
            <a:r>
              <a:rPr lang="en-US" sz="2000" dirty="0" err="1">
                <a:latin typeface="Courier New"/>
                <a:cs typeface="Courier New"/>
              </a:rPr>
              <a:t>UnitTestCase</a:t>
            </a:r>
            <a:r>
              <a:rPr lang="en-US" sz="2000" dirty="0">
                <a:latin typeface="Courier New"/>
                <a:cs typeface="Courier New"/>
              </a:rPr>
              <a:t> </a:t>
            </a:r>
            <a:r>
              <a:rPr lang="en-US" sz="2000" dirty="0" smtClean="0">
                <a:latin typeface="Courier New"/>
                <a:cs typeface="Courier New"/>
              </a:rPr>
              <a:t>{</a:t>
            </a:r>
          </a:p>
          <a:p>
            <a:pPr>
              <a:tabLst>
                <a:tab pos="457200" algn="l"/>
                <a:tab pos="912813" algn="l"/>
                <a:tab pos="1370013" algn="l"/>
                <a:tab pos="1827213" algn="l"/>
              </a:tabLst>
            </a:pPr>
            <a:r>
              <a:rPr lang="en-US" sz="2000" dirty="0">
                <a:latin typeface="Courier New"/>
                <a:cs typeface="Courier New"/>
              </a:rPr>
              <a:t>	</a:t>
            </a:r>
            <a:r>
              <a:rPr lang="en-US" sz="2000" dirty="0" smtClean="0">
                <a:latin typeface="Courier New"/>
                <a:cs typeface="Courier New"/>
              </a:rPr>
              <a:t>…</a:t>
            </a:r>
            <a:endParaRPr lang="en-US" sz="2000" dirty="0">
              <a:latin typeface="Courier New"/>
              <a:cs typeface="Courier New"/>
            </a:endParaRPr>
          </a:p>
          <a:p>
            <a:pPr>
              <a:tabLst>
                <a:tab pos="457200" algn="l"/>
                <a:tab pos="912813" algn="l"/>
                <a:tab pos="1370013" algn="l"/>
                <a:tab pos="1827213" algn="l"/>
              </a:tabLst>
            </a:pPr>
            <a:r>
              <a:rPr lang="en-US" sz="2000" b="1" dirty="0">
                <a:latin typeface="Courier New"/>
                <a:cs typeface="Courier New"/>
              </a:rPr>
              <a:t> // Test to ensure that the </a:t>
            </a:r>
            <a:r>
              <a:rPr lang="en-US" sz="2000" b="1" dirty="0" err="1">
                <a:latin typeface="Courier New"/>
                <a:cs typeface="Courier New"/>
              </a:rPr>
              <a:t>deleteAll</a:t>
            </a:r>
            <a:r>
              <a:rPr lang="en-US" sz="2000" b="1" dirty="0">
                <a:latin typeface="Courier New"/>
                <a:cs typeface="Courier New"/>
              </a:rPr>
              <a:t>() function </a:t>
            </a:r>
            <a:r>
              <a:rPr lang="en-US" sz="2000" b="1" dirty="0" smtClean="0">
                <a:latin typeface="Courier New"/>
                <a:cs typeface="Courier New"/>
              </a:rPr>
              <a:t>  </a:t>
            </a:r>
          </a:p>
          <a:p>
            <a:pPr>
              <a:tabLst>
                <a:tab pos="457200" algn="l"/>
                <a:tab pos="912813" algn="l"/>
                <a:tab pos="1370013" algn="l"/>
                <a:tab pos="1827213" algn="l"/>
              </a:tabLst>
            </a:pPr>
            <a:r>
              <a:rPr lang="en-US" sz="2000" b="1" dirty="0" smtClean="0">
                <a:latin typeface="Courier New"/>
                <a:cs typeface="Courier New"/>
              </a:rPr>
              <a:t> // returns true and creates an </a:t>
            </a:r>
            <a:r>
              <a:rPr lang="en-US" sz="2000" b="1" dirty="0">
                <a:latin typeface="Courier New"/>
                <a:cs typeface="Courier New"/>
              </a:rPr>
              <a:t>empty array</a:t>
            </a:r>
          </a:p>
          <a:p>
            <a:pPr>
              <a:tabLst>
                <a:tab pos="457200" algn="l"/>
                <a:tab pos="912813" algn="l"/>
                <a:tab pos="1370013" algn="l"/>
                <a:tab pos="1827213" algn="l"/>
              </a:tabLst>
            </a:pPr>
            <a:r>
              <a:rPr lang="en-US" sz="2000" b="1" dirty="0">
                <a:latin typeface="Courier New"/>
                <a:cs typeface="Courier New"/>
              </a:rPr>
              <a:t>  public function </a:t>
            </a:r>
            <a:r>
              <a:rPr lang="en-US" sz="2000" b="1" dirty="0" err="1">
                <a:latin typeface="Courier New"/>
                <a:cs typeface="Courier New"/>
              </a:rPr>
              <a:t>testDeleteAll</a:t>
            </a:r>
            <a:r>
              <a:rPr lang="en-US" sz="2000" b="1" dirty="0">
                <a:latin typeface="Courier New"/>
                <a:cs typeface="Courier New"/>
              </a:rPr>
              <a:t>()</a:t>
            </a:r>
          </a:p>
          <a:p>
            <a:pPr>
              <a:tabLst>
                <a:tab pos="457200" algn="l"/>
                <a:tab pos="912813" algn="l"/>
                <a:tab pos="1370013" algn="l"/>
                <a:tab pos="1827213" algn="l"/>
              </a:tabLst>
            </a:pPr>
            <a:r>
              <a:rPr lang="en-US" sz="2000" b="1" dirty="0">
                <a:latin typeface="Courier New"/>
                <a:cs typeface="Courier New"/>
              </a:rPr>
              <a:t>  {</a:t>
            </a:r>
          </a:p>
          <a:p>
            <a:pPr>
              <a:tabLst>
                <a:tab pos="457200" algn="l"/>
                <a:tab pos="912813" algn="l"/>
                <a:tab pos="1370013" algn="l"/>
                <a:tab pos="1827213" algn="l"/>
              </a:tabLst>
            </a:pPr>
            <a:r>
              <a:rPr lang="en-US" sz="2000" b="1" dirty="0">
                <a:latin typeface="Courier New"/>
                <a:cs typeface="Courier New"/>
              </a:rPr>
              <a:t>    $return = $this-&gt;guestbook-&gt;</a:t>
            </a:r>
            <a:r>
              <a:rPr lang="en-US" sz="2000" b="1" dirty="0" err="1">
                <a:latin typeface="Courier New"/>
                <a:cs typeface="Courier New"/>
              </a:rPr>
              <a:t>deleteAll</a:t>
            </a:r>
            <a:r>
              <a:rPr lang="en-US" sz="2000" b="1" dirty="0">
                <a:latin typeface="Courier New"/>
                <a:cs typeface="Courier New"/>
              </a:rPr>
              <a:t>();</a:t>
            </a:r>
          </a:p>
          <a:p>
            <a:pPr>
              <a:tabLst>
                <a:tab pos="457200" algn="l"/>
                <a:tab pos="912813" algn="l"/>
                <a:tab pos="1370013" algn="l"/>
                <a:tab pos="1827213" algn="l"/>
              </a:tabLst>
            </a:pPr>
            <a:r>
              <a:rPr lang="en-US" sz="2000" b="1" dirty="0">
                <a:latin typeface="Courier New"/>
                <a:cs typeface="Courier New"/>
              </a:rPr>
              <a:t>    $this-&gt;</a:t>
            </a:r>
            <a:r>
              <a:rPr lang="en-US" sz="2000" b="1" dirty="0" err="1">
                <a:latin typeface="Courier New"/>
                <a:cs typeface="Courier New"/>
              </a:rPr>
              <a:t>assertTrue</a:t>
            </a:r>
            <a:r>
              <a:rPr lang="en-US" sz="2000" b="1" dirty="0">
                <a:latin typeface="Courier New"/>
                <a:cs typeface="Courier New"/>
              </a:rPr>
              <a:t>($return);</a:t>
            </a:r>
          </a:p>
          <a:p>
            <a:pPr>
              <a:tabLst>
                <a:tab pos="457200" algn="l"/>
                <a:tab pos="912813" algn="l"/>
                <a:tab pos="1370013" algn="l"/>
                <a:tab pos="1827213" algn="l"/>
              </a:tabLst>
            </a:pPr>
            <a:r>
              <a:rPr lang="en-US" sz="2000" b="1" dirty="0">
                <a:latin typeface="Courier New"/>
                <a:cs typeface="Courier New"/>
              </a:rPr>
              <a:t>    </a:t>
            </a:r>
          </a:p>
          <a:p>
            <a:pPr>
              <a:tabLst>
                <a:tab pos="457200" algn="l"/>
                <a:tab pos="912813" algn="l"/>
                <a:tab pos="1370013" algn="l"/>
                <a:tab pos="1827213" algn="l"/>
              </a:tabLst>
            </a:pPr>
            <a:r>
              <a:rPr lang="en-US" sz="2000" b="1" dirty="0">
                <a:latin typeface="Courier New"/>
                <a:cs typeface="Courier New"/>
              </a:rPr>
              <a:t>    $entries = $this-&gt;guestbook-&gt;</a:t>
            </a:r>
            <a:r>
              <a:rPr lang="en-US" sz="2000" b="1" dirty="0" err="1">
                <a:latin typeface="Courier New"/>
                <a:cs typeface="Courier New"/>
              </a:rPr>
              <a:t>viewAll</a:t>
            </a:r>
            <a:r>
              <a:rPr lang="en-US" sz="2000" b="1" dirty="0">
                <a:latin typeface="Courier New"/>
                <a:cs typeface="Courier New"/>
              </a:rPr>
              <a:t>();</a:t>
            </a:r>
          </a:p>
          <a:p>
            <a:pPr>
              <a:tabLst>
                <a:tab pos="457200" algn="l"/>
                <a:tab pos="912813" algn="l"/>
                <a:tab pos="1370013" algn="l"/>
                <a:tab pos="1827213" algn="l"/>
              </a:tabLst>
            </a:pPr>
            <a:r>
              <a:rPr lang="en-US" sz="2000" b="1" dirty="0">
                <a:latin typeface="Courier New"/>
                <a:cs typeface="Courier New"/>
              </a:rPr>
              <a:t>    $this-&gt;</a:t>
            </a:r>
            <a:r>
              <a:rPr lang="en-US" sz="2000" b="1" dirty="0" err="1">
                <a:latin typeface="Courier New"/>
                <a:cs typeface="Courier New"/>
              </a:rPr>
              <a:t>assertInternalType</a:t>
            </a:r>
            <a:r>
              <a:rPr lang="en-US" sz="2000" b="1" dirty="0">
                <a:latin typeface="Courier New"/>
                <a:cs typeface="Courier New"/>
              </a:rPr>
              <a:t>('array', $entries);</a:t>
            </a:r>
          </a:p>
          <a:p>
            <a:pPr>
              <a:tabLst>
                <a:tab pos="457200" algn="l"/>
                <a:tab pos="912813" algn="l"/>
                <a:tab pos="1370013" algn="l"/>
                <a:tab pos="1827213" algn="l"/>
              </a:tabLst>
            </a:pPr>
            <a:r>
              <a:rPr lang="en-US" sz="2000" b="1" dirty="0">
                <a:latin typeface="Courier New"/>
                <a:cs typeface="Courier New"/>
              </a:rPr>
              <a:t>    $this-&gt;</a:t>
            </a:r>
            <a:r>
              <a:rPr lang="en-US" sz="2000" b="1" dirty="0" err="1">
                <a:latin typeface="Courier New"/>
                <a:cs typeface="Courier New"/>
              </a:rPr>
              <a:t>assertTrue</a:t>
            </a:r>
            <a:r>
              <a:rPr lang="en-US" sz="2000" b="1" dirty="0">
                <a:latin typeface="Courier New"/>
                <a:cs typeface="Courier New"/>
              </a:rPr>
              <a:t>(count($entries) == 0);    </a:t>
            </a:r>
          </a:p>
          <a:p>
            <a:pPr>
              <a:tabLst>
                <a:tab pos="457200" algn="l"/>
                <a:tab pos="912813" algn="l"/>
                <a:tab pos="1370013" algn="l"/>
                <a:tab pos="1827213" algn="l"/>
              </a:tabLst>
            </a:pPr>
            <a:r>
              <a:rPr lang="en-US" sz="2000" b="1" dirty="0">
                <a:latin typeface="Courier New"/>
                <a:cs typeface="Courier New"/>
              </a:rPr>
              <a:t>  </a:t>
            </a:r>
            <a:r>
              <a:rPr lang="en-US" sz="2000" b="1" dirty="0" smtClean="0">
                <a:latin typeface="Courier New"/>
                <a:cs typeface="Courier New"/>
              </a:rPr>
              <a:t>}</a:t>
            </a:r>
          </a:p>
          <a:p>
            <a:pPr>
              <a:tabLst>
                <a:tab pos="457200" algn="l"/>
                <a:tab pos="912813" algn="l"/>
                <a:tab pos="1370013" algn="l"/>
                <a:tab pos="1827213" algn="l"/>
              </a:tabLst>
            </a:pPr>
            <a:r>
              <a:rPr lang="en-US" sz="2000" dirty="0" smtClean="0">
                <a:latin typeface="Courier New"/>
                <a:cs typeface="Courier New"/>
              </a:rPr>
              <a:t>}</a:t>
            </a:r>
            <a:r>
              <a:rPr lang="en-US" sz="2000" b="1" dirty="0" smtClean="0">
                <a:latin typeface="Courier New"/>
                <a:cs typeface="Courier New"/>
              </a:rPr>
              <a:t> </a:t>
            </a:r>
            <a:endParaRPr lang="en-US" sz="2000" b="1" dirty="0">
              <a:latin typeface="Courier New"/>
              <a:cs typeface="Courier New"/>
            </a:endParaRPr>
          </a:p>
        </p:txBody>
      </p:sp>
      <p:sp>
        <p:nvSpPr>
          <p:cNvPr id="4" name="TextBox 3"/>
          <p:cNvSpPr txBox="1"/>
          <p:nvPr/>
        </p:nvSpPr>
        <p:spPr>
          <a:xfrm>
            <a:off x="5791200" y="533400"/>
            <a:ext cx="228600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dirty="0" smtClean="0">
                <a:solidFill>
                  <a:schemeClr val="tx1"/>
                </a:solidFill>
              </a:rPr>
              <a:t>All test functions have to start with "test"</a:t>
            </a:r>
            <a:endParaRPr lang="en-US" dirty="0">
              <a:solidFill>
                <a:schemeClr val="tx1"/>
              </a:solidFill>
            </a:endParaRPr>
          </a:p>
        </p:txBody>
      </p:sp>
    </p:spTree>
    <p:extLst>
      <p:ext uri="{BB962C8B-B14F-4D97-AF65-F5344CB8AC3E}">
        <p14:creationId xmlns:p14="http://schemas.microsoft.com/office/powerpoint/2010/main" val="1035411037"/>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sp>
        <p:nvSpPr>
          <p:cNvPr id="3" name="Content Placeholder 2"/>
          <p:cNvSpPr>
            <a:spLocks noGrp="1"/>
          </p:cNvSpPr>
          <p:nvPr>
            <p:ph idx="1"/>
          </p:nvPr>
        </p:nvSpPr>
        <p:spPr/>
        <p:txBody>
          <a:bodyPr/>
          <a:lstStyle/>
          <a:p>
            <a:r>
              <a:rPr lang="en-US" dirty="0" smtClean="0"/>
              <a:t>Instant feedback</a:t>
            </a:r>
          </a:p>
          <a:p>
            <a:pPr lvl="1"/>
            <a:r>
              <a:rPr lang="en-US" dirty="0" smtClean="0"/>
              <a:t>When you make a change to your code and a unit test fails, you instantly know there's a problem.</a:t>
            </a:r>
          </a:p>
          <a:p>
            <a:r>
              <a:rPr lang="en-US" dirty="0" smtClean="0"/>
              <a:t>Reduce testing time</a:t>
            </a:r>
          </a:p>
          <a:p>
            <a:pPr lvl="1"/>
            <a:r>
              <a:rPr lang="en-US" dirty="0" smtClean="0"/>
              <a:t>You no longer have to manually retest everything when you make a change.</a:t>
            </a:r>
          </a:p>
          <a:p>
            <a:r>
              <a:rPr lang="en-US" dirty="0" smtClean="0"/>
              <a:t>Reduce debugging time</a:t>
            </a:r>
          </a:p>
          <a:p>
            <a:pPr lvl="1"/>
            <a:r>
              <a:rPr lang="en-US" dirty="0" smtClean="0"/>
              <a:t>When a unit test fails, you know exactly where the problem is.</a:t>
            </a:r>
          </a:p>
          <a:p>
            <a:r>
              <a:rPr lang="en-US" dirty="0" smtClean="0"/>
              <a:t>Deploy with confidence</a:t>
            </a:r>
          </a:p>
          <a:p>
            <a:pPr lvl="1"/>
            <a:r>
              <a:rPr lang="en-US" dirty="0" smtClean="0"/>
              <a:t>You don't have to worry that you've overlooked something obvious when you deploy.</a:t>
            </a:r>
          </a:p>
          <a:p>
            <a:endParaRPr lang="en-US" dirty="0"/>
          </a:p>
          <a:p>
            <a:endParaRPr lang="en-US" dirty="0"/>
          </a:p>
        </p:txBody>
      </p:sp>
    </p:spTree>
    <p:extLst>
      <p:ext uri="{BB962C8B-B14F-4D97-AF65-F5344CB8AC3E}">
        <p14:creationId xmlns:p14="http://schemas.microsoft.com/office/powerpoint/2010/main" val="2383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the Test</a:t>
            </a:r>
            <a:endParaRPr lang="en-US" dirty="0"/>
          </a:p>
        </p:txBody>
      </p:sp>
      <p:sp>
        <p:nvSpPr>
          <p:cNvPr id="5" name="Rectangle 4"/>
          <p:cNvSpPr/>
          <p:nvPr/>
        </p:nvSpPr>
        <p:spPr>
          <a:xfrm>
            <a:off x="609600" y="1752600"/>
            <a:ext cx="7467600" cy="147732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 </a:t>
            </a:r>
            <a:r>
              <a:rPr lang="en-US" b="1" dirty="0" err="1">
                <a:latin typeface="Courier New"/>
                <a:cs typeface="Courier New"/>
              </a:rPr>
              <a:t>phpunit</a:t>
            </a:r>
            <a:r>
              <a:rPr lang="en-US" b="1" dirty="0">
                <a:latin typeface="Courier New"/>
                <a:cs typeface="Courier New"/>
              </a:rPr>
              <a:t> </a:t>
            </a:r>
            <a:r>
              <a:rPr lang="en-US" b="1" dirty="0" err="1">
                <a:latin typeface="Courier New"/>
                <a:cs typeface="Courier New"/>
              </a:rPr>
              <a:t>GuestbookTest.php</a:t>
            </a:r>
            <a:endParaRPr lang="en-US" b="1" dirty="0">
              <a:latin typeface="Courier New"/>
              <a:cs typeface="Courier New"/>
            </a:endParaRPr>
          </a:p>
          <a:p>
            <a:endParaRPr lang="en-US" b="1" dirty="0" smtClean="0">
              <a:latin typeface="Courier New"/>
              <a:cs typeface="Courier New"/>
            </a:endParaRPr>
          </a:p>
          <a:p>
            <a:r>
              <a:rPr lang="en-US" b="1" dirty="0">
                <a:latin typeface="Courier New"/>
                <a:cs typeface="Courier New"/>
              </a:rPr>
              <a:t>.PHP Fatal error:  </a:t>
            </a:r>
            <a:r>
              <a:rPr lang="en-US" b="1" dirty="0">
                <a:solidFill>
                  <a:srgbClr val="FFF39B"/>
                </a:solidFill>
                <a:latin typeface="Courier New"/>
                <a:cs typeface="Courier New"/>
              </a:rPr>
              <a:t>Call to undefined method Guestbook::</a:t>
            </a:r>
            <a:r>
              <a:rPr lang="en-US" b="1" dirty="0" err="1">
                <a:solidFill>
                  <a:srgbClr val="FFF39B"/>
                </a:solidFill>
                <a:latin typeface="Courier New"/>
                <a:cs typeface="Courier New"/>
              </a:rPr>
              <a:t>deleteAll</a:t>
            </a:r>
            <a:r>
              <a:rPr lang="en-US" b="1" dirty="0">
                <a:solidFill>
                  <a:srgbClr val="FFF39B"/>
                </a:solidFill>
                <a:latin typeface="Courier New"/>
                <a:cs typeface="Courier New"/>
              </a:rPr>
              <a:t>()</a:t>
            </a:r>
            <a:r>
              <a:rPr lang="en-US" b="1" dirty="0">
                <a:latin typeface="Courier New"/>
                <a:cs typeface="Courier New"/>
              </a:rPr>
              <a:t> in /home/</a:t>
            </a:r>
            <a:r>
              <a:rPr lang="en-US" b="1" dirty="0" err="1">
                <a:latin typeface="Courier New"/>
                <a:cs typeface="Courier New"/>
              </a:rPr>
              <a:t>tech.div</a:t>
            </a:r>
            <a:r>
              <a:rPr lang="en-US" b="1" dirty="0">
                <a:latin typeface="Courier New"/>
                <a:cs typeface="Courier New"/>
              </a:rPr>
              <a:t>/</a:t>
            </a:r>
            <a:r>
              <a:rPr lang="en-US" b="1" dirty="0" err="1">
                <a:latin typeface="Courier New"/>
                <a:cs typeface="Courier New"/>
              </a:rPr>
              <a:t>tostrander</a:t>
            </a:r>
            <a:r>
              <a:rPr lang="en-US" b="1" dirty="0">
                <a:latin typeface="Courier New"/>
                <a:cs typeface="Courier New"/>
              </a:rPr>
              <a:t>/</a:t>
            </a:r>
            <a:r>
              <a:rPr lang="en-US" b="1" dirty="0" err="1">
                <a:latin typeface="Courier New"/>
                <a:cs typeface="Courier New"/>
              </a:rPr>
              <a:t>public_html</a:t>
            </a:r>
            <a:r>
              <a:rPr lang="en-US" b="1" dirty="0">
                <a:latin typeface="Courier New"/>
                <a:cs typeface="Courier New"/>
              </a:rPr>
              <a:t>/</a:t>
            </a:r>
            <a:r>
              <a:rPr lang="en-US" b="1" dirty="0" err="1">
                <a:latin typeface="Courier New"/>
                <a:cs typeface="Courier New"/>
              </a:rPr>
              <a:t>tdd</a:t>
            </a:r>
            <a:r>
              <a:rPr lang="en-US" b="1" dirty="0">
                <a:latin typeface="Courier New"/>
                <a:cs typeface="Courier New"/>
              </a:rPr>
              <a:t>/</a:t>
            </a:r>
            <a:r>
              <a:rPr lang="en-US" b="1" dirty="0" err="1">
                <a:latin typeface="Courier New"/>
                <a:cs typeface="Courier New"/>
              </a:rPr>
              <a:t>GuestbookTest.php</a:t>
            </a:r>
            <a:r>
              <a:rPr lang="en-US" b="1" dirty="0">
                <a:latin typeface="Courier New"/>
                <a:cs typeface="Courier New"/>
              </a:rPr>
              <a:t> on line 28</a:t>
            </a:r>
          </a:p>
        </p:txBody>
      </p:sp>
    </p:spTree>
    <p:extLst>
      <p:ext uri="{BB962C8B-B14F-4D97-AF65-F5344CB8AC3E}">
        <p14:creationId xmlns:p14="http://schemas.microsoft.com/office/powerpoint/2010/main" val="8794518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Write the Code</a:t>
            </a:r>
            <a:endParaRPr lang="en-US" dirty="0"/>
          </a:p>
        </p:txBody>
      </p:sp>
      <p:sp>
        <p:nvSpPr>
          <p:cNvPr id="11" name="Rectangle 10"/>
          <p:cNvSpPr/>
          <p:nvPr/>
        </p:nvSpPr>
        <p:spPr>
          <a:xfrm>
            <a:off x="533400" y="1820882"/>
            <a:ext cx="7620000" cy="397031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dirty="0">
                <a:latin typeface="Courier New"/>
                <a:cs typeface="Courier New"/>
              </a:rPr>
              <a:t>&lt;?</a:t>
            </a:r>
            <a:r>
              <a:rPr lang="en-US" dirty="0" err="1">
                <a:latin typeface="Courier New"/>
                <a:cs typeface="Courier New"/>
              </a:rPr>
              <a:t>php</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class Guestbook</a:t>
            </a:r>
          </a:p>
          <a:p>
            <a:pPr>
              <a:tabLst>
                <a:tab pos="457200" algn="l"/>
                <a:tab pos="912813" algn="l"/>
                <a:tab pos="1370013" algn="l"/>
                <a:tab pos="1827213" algn="l"/>
              </a:tabLst>
            </a:pPr>
            <a:r>
              <a:rPr lang="en-US" dirty="0" smtClean="0">
                <a:latin typeface="Courier New"/>
                <a:cs typeface="Courier New"/>
              </a:rPr>
              <a:t>{</a:t>
            </a: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a:t>
            </a: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public </a:t>
            </a:r>
            <a:r>
              <a:rPr lang="en-US" dirty="0">
                <a:latin typeface="Courier New"/>
                <a:cs typeface="Courier New"/>
              </a:rPr>
              <a:t>function </a:t>
            </a:r>
            <a:r>
              <a:rPr lang="en-US" dirty="0" err="1">
                <a:latin typeface="Courier New"/>
                <a:cs typeface="Courier New"/>
              </a:rPr>
              <a:t>viewAll</a:t>
            </a:r>
            <a:r>
              <a:rPr lang="en-US" dirty="0">
                <a:latin typeface="Courier New"/>
                <a:cs typeface="Courier New"/>
              </a:rPr>
              <a:t>() {</a:t>
            </a: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a:t>
            </a:r>
            <a:endParaRPr lang="en-US" dirty="0">
              <a:latin typeface="Courier New"/>
              <a:cs typeface="Courier New"/>
            </a:endParaRPr>
          </a:p>
          <a:p>
            <a:pPr>
              <a:tabLst>
                <a:tab pos="457200" algn="l"/>
                <a:tab pos="912813" algn="l"/>
                <a:tab pos="1370013" algn="l"/>
                <a:tab pos="1827213" algn="l"/>
              </a:tabLst>
            </a:pPr>
            <a:r>
              <a:rPr lang="en-US" dirty="0" smtClean="0">
                <a:latin typeface="Courier New"/>
                <a:cs typeface="Courier New"/>
              </a:rPr>
              <a:t>     </a:t>
            </a:r>
            <a:endParaRPr lang="en-US" dirty="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public </a:t>
            </a:r>
            <a:r>
              <a:rPr lang="en-US" b="1" dirty="0">
                <a:latin typeface="Courier New"/>
                <a:cs typeface="Courier New"/>
              </a:rPr>
              <a:t>function </a:t>
            </a:r>
            <a:r>
              <a:rPr lang="en-US" b="1" dirty="0" err="1">
                <a:latin typeface="Courier New"/>
                <a:cs typeface="Courier New"/>
              </a:rPr>
              <a:t>deleteAll</a:t>
            </a:r>
            <a:r>
              <a:rPr lang="en-US" b="1" dirty="0">
                <a:latin typeface="Courier New"/>
                <a:cs typeface="Courier New"/>
              </a:rPr>
              <a:t>() {</a:t>
            </a:r>
          </a:p>
          <a:p>
            <a:pPr>
              <a:tabLst>
                <a:tab pos="457200" algn="l"/>
                <a:tab pos="912813" algn="l"/>
                <a:tab pos="1370013" algn="l"/>
                <a:tab pos="1827213" algn="l"/>
              </a:tabLst>
            </a:pPr>
            <a:r>
              <a:rPr lang="en-US" b="1" dirty="0">
                <a:latin typeface="Courier New"/>
                <a:cs typeface="Courier New"/>
              </a:rPr>
              <a:t>        $this-&gt;entries = array();</a:t>
            </a:r>
          </a:p>
          <a:p>
            <a:pPr>
              <a:tabLst>
                <a:tab pos="457200" algn="l"/>
                <a:tab pos="912813" algn="l"/>
                <a:tab pos="1370013" algn="l"/>
                <a:tab pos="1827213" algn="l"/>
              </a:tabLst>
            </a:pPr>
            <a:r>
              <a:rPr lang="en-US" b="1" dirty="0">
                <a:latin typeface="Courier New"/>
                <a:cs typeface="Courier New"/>
              </a:rPr>
              <a:t>        return true;</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p>
          <a:p>
            <a:pPr>
              <a:tabLst>
                <a:tab pos="457200" algn="l"/>
                <a:tab pos="912813" algn="l"/>
                <a:tab pos="1370013" algn="l"/>
                <a:tab pos="1827213" algn="l"/>
              </a:tabLst>
            </a:pPr>
            <a:r>
              <a:rPr lang="en-US" dirty="0" smtClean="0">
                <a:latin typeface="Courier New"/>
                <a:cs typeface="Courier New"/>
              </a:rPr>
              <a:t>}</a:t>
            </a:r>
            <a:endParaRPr lang="en-US" dirty="0">
              <a:latin typeface="Courier New"/>
              <a:cs typeface="Courier New"/>
            </a:endParaRPr>
          </a:p>
        </p:txBody>
      </p:sp>
      <p:sp>
        <p:nvSpPr>
          <p:cNvPr id="10" name="TextBox 9"/>
          <p:cNvSpPr txBox="1"/>
          <p:nvPr/>
        </p:nvSpPr>
        <p:spPr>
          <a:xfrm>
            <a:off x="6096000" y="1364397"/>
            <a:ext cx="2034819" cy="369332"/>
          </a:xfrm>
          <a:prstGeom prst="rect">
            <a:avLst/>
          </a:prstGeom>
          <a:noFill/>
        </p:spPr>
        <p:txBody>
          <a:bodyPr wrap="none" rtlCol="0">
            <a:spAutoFit/>
          </a:bodyPr>
          <a:lstStyle/>
          <a:p>
            <a:r>
              <a:rPr lang="en-US" dirty="0" err="1" smtClean="0"/>
              <a:t>tdd</a:t>
            </a:r>
            <a:r>
              <a:rPr lang="en-US" dirty="0" smtClean="0"/>
              <a:t>/</a:t>
            </a:r>
            <a:r>
              <a:rPr lang="en-US" dirty="0" err="1"/>
              <a:t>G</a:t>
            </a:r>
            <a:r>
              <a:rPr lang="en-US" dirty="0" err="1" smtClean="0"/>
              <a:t>uestbook.php</a:t>
            </a:r>
            <a:endParaRPr lang="en-US" dirty="0" smtClean="0"/>
          </a:p>
        </p:txBody>
      </p:sp>
    </p:spTree>
    <p:extLst>
      <p:ext uri="{BB962C8B-B14F-4D97-AF65-F5344CB8AC3E}">
        <p14:creationId xmlns:p14="http://schemas.microsoft.com/office/powerpoint/2010/main" val="1086961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a:t>
            </a:r>
            <a:endParaRPr lang="en-US" dirty="0"/>
          </a:p>
        </p:txBody>
      </p:sp>
      <p:sp>
        <p:nvSpPr>
          <p:cNvPr id="4" name="Rectangle 3"/>
          <p:cNvSpPr/>
          <p:nvPr/>
        </p:nvSpPr>
        <p:spPr>
          <a:xfrm>
            <a:off x="609600" y="1752600"/>
            <a:ext cx="7467600" cy="92333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 </a:t>
            </a:r>
            <a:r>
              <a:rPr lang="en-US" b="1" dirty="0" err="1">
                <a:latin typeface="Courier New"/>
                <a:cs typeface="Courier New"/>
              </a:rPr>
              <a:t>phpunit</a:t>
            </a:r>
            <a:r>
              <a:rPr lang="en-US" b="1" dirty="0">
                <a:latin typeface="Courier New"/>
                <a:cs typeface="Courier New"/>
              </a:rPr>
              <a:t> </a:t>
            </a:r>
            <a:r>
              <a:rPr lang="en-US" b="1" dirty="0" err="1">
                <a:latin typeface="Courier New"/>
                <a:cs typeface="Courier New"/>
              </a:rPr>
              <a:t>GuestbookTest.php</a:t>
            </a:r>
            <a:endParaRPr lang="en-US" b="1" dirty="0">
              <a:latin typeface="Courier New"/>
              <a:cs typeface="Courier New"/>
            </a:endParaRPr>
          </a:p>
          <a:p>
            <a:endParaRPr lang="en-US" b="1" dirty="0" smtClean="0">
              <a:latin typeface="Courier New"/>
              <a:cs typeface="Courier New"/>
            </a:endParaRPr>
          </a:p>
          <a:p>
            <a:r>
              <a:rPr lang="en-US" b="1" dirty="0">
                <a:latin typeface="Courier New"/>
                <a:cs typeface="Courier New"/>
              </a:rPr>
              <a:t>OK </a:t>
            </a:r>
            <a:r>
              <a:rPr lang="en-US" b="1" dirty="0" smtClean="0">
                <a:latin typeface="Courier New"/>
                <a:cs typeface="Courier New"/>
              </a:rPr>
              <a:t>(2 tests, 5 assertions)</a:t>
            </a:r>
            <a:endParaRPr lang="en-US" b="1" dirty="0">
              <a:latin typeface="Courier New"/>
              <a:cs typeface="Courier New"/>
            </a:endParaRPr>
          </a:p>
        </p:txBody>
      </p:sp>
      <p:pic>
        <p:nvPicPr>
          <p:cNvPr id="3" name="Picture 2"/>
          <p:cNvPicPr>
            <a:picLocks noChangeAspect="1"/>
          </p:cNvPicPr>
          <p:nvPr/>
        </p:nvPicPr>
        <p:blipFill>
          <a:blip r:embed="rId2"/>
          <a:stretch>
            <a:fillRect/>
          </a:stretch>
        </p:blipFill>
        <p:spPr>
          <a:xfrm>
            <a:off x="2971800" y="2971800"/>
            <a:ext cx="2514600" cy="3238500"/>
          </a:xfrm>
          <a:prstGeom prst="rect">
            <a:avLst/>
          </a:prstGeom>
        </p:spPr>
      </p:pic>
    </p:spTree>
    <p:extLst>
      <p:ext uri="{BB962C8B-B14F-4D97-AF65-F5344CB8AC3E}">
        <p14:creationId xmlns:p14="http://schemas.microsoft.com/office/powerpoint/2010/main" val="15070178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Write the Test</a:t>
            </a:r>
            <a:endParaRPr lang="en-US" dirty="0"/>
          </a:p>
        </p:txBody>
      </p:sp>
      <p:sp>
        <p:nvSpPr>
          <p:cNvPr id="3" name="Content Placeholder 2"/>
          <p:cNvSpPr>
            <a:spLocks noGrp="1"/>
          </p:cNvSpPr>
          <p:nvPr>
            <p:ph idx="1"/>
          </p:nvPr>
        </p:nvSpPr>
        <p:spPr>
          <a:xfrm>
            <a:off x="457200" y="1295400"/>
            <a:ext cx="7620000" cy="4800600"/>
          </a:xfrm>
        </p:spPr>
        <p:txBody>
          <a:bodyPr/>
          <a:lstStyle/>
          <a:p>
            <a:r>
              <a:rPr lang="en-US" dirty="0" smtClean="0"/>
              <a:t>Test:  add() function adds a new entry to the guestbook. </a:t>
            </a:r>
          </a:p>
        </p:txBody>
      </p:sp>
      <p:sp>
        <p:nvSpPr>
          <p:cNvPr id="2" name="Rectangle 1"/>
          <p:cNvSpPr/>
          <p:nvPr/>
        </p:nvSpPr>
        <p:spPr>
          <a:xfrm>
            <a:off x="457200" y="1769182"/>
            <a:ext cx="8305800" cy="480131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b="1" dirty="0" smtClean="0">
                <a:latin typeface="Courier New"/>
                <a:cs typeface="Courier New"/>
              </a:rPr>
              <a:t>function </a:t>
            </a:r>
            <a:r>
              <a:rPr lang="en-US" b="1" dirty="0" err="1" smtClean="0">
                <a:latin typeface="Courier New"/>
                <a:cs typeface="Courier New"/>
              </a:rPr>
              <a:t>testAdd</a:t>
            </a:r>
            <a:r>
              <a:rPr lang="en-US" b="1" dirty="0" smtClean="0">
                <a:latin typeface="Courier New"/>
                <a:cs typeface="Courier New"/>
              </a:rPr>
              <a:t>()</a:t>
            </a:r>
          </a:p>
          <a:p>
            <a:pPr>
              <a:tabLst>
                <a:tab pos="457200" algn="l"/>
                <a:tab pos="912813" algn="l"/>
                <a:tab pos="1370013" algn="l"/>
                <a:tab pos="1827213" algn="l"/>
              </a:tabLst>
            </a:pPr>
            <a:r>
              <a:rPr lang="en-US" b="1" dirty="0" smtClean="0">
                <a:latin typeface="Courier New"/>
                <a:cs typeface="Courier New"/>
              </a:rPr>
              <a:t>{</a:t>
            </a:r>
          </a:p>
          <a:p>
            <a:pPr>
              <a:tabLst>
                <a:tab pos="457200" algn="l"/>
                <a:tab pos="912813" algn="l"/>
                <a:tab pos="1370013" algn="l"/>
                <a:tab pos="1827213" algn="l"/>
              </a:tabLst>
            </a:pPr>
            <a:r>
              <a:rPr lang="en-US" b="1" dirty="0" smtClean="0">
                <a:latin typeface="Courier New"/>
                <a:cs typeface="Courier New"/>
              </a:rPr>
              <a:t>	/</a:t>
            </a:r>
            <a:r>
              <a:rPr lang="en-US" b="1" dirty="0">
                <a:latin typeface="Courier New"/>
                <a:cs typeface="Courier New"/>
              </a:rPr>
              <a:t>/ Add a new record</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this-&gt;guestbook-&gt;add("Bob", "Hi, I'm Bob.");</a:t>
            </a:r>
          </a:p>
          <a:p>
            <a:pPr>
              <a:tabLst>
                <a:tab pos="457200" algn="l"/>
                <a:tab pos="912813" algn="l"/>
                <a:tab pos="1370013" algn="l"/>
                <a:tab pos="1827213" algn="l"/>
              </a:tabLst>
            </a:pPr>
            <a:r>
              <a:rPr lang="en-US" b="1" dirty="0">
                <a:latin typeface="Courier New"/>
                <a:cs typeface="Courier New"/>
              </a:rPr>
              <a:t>        </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 Get the entries</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entries = $this-&gt;guestbook-&gt;</a:t>
            </a:r>
            <a:r>
              <a:rPr lang="en-US" b="1" dirty="0" err="1">
                <a:latin typeface="Courier New"/>
                <a:cs typeface="Courier New"/>
              </a:rPr>
              <a:t>viewAll</a:t>
            </a:r>
            <a:r>
              <a:rPr lang="en-US" b="1" dirty="0">
                <a:latin typeface="Courier New"/>
                <a:cs typeface="Courier New"/>
              </a:rPr>
              <a:t>();</a:t>
            </a:r>
          </a:p>
          <a:p>
            <a:pPr>
              <a:tabLst>
                <a:tab pos="457200" algn="l"/>
                <a:tab pos="912813" algn="l"/>
                <a:tab pos="1370013" algn="l"/>
                <a:tab pos="1827213" algn="l"/>
              </a:tabLst>
            </a:pPr>
            <a:r>
              <a:rPr lang="en-US" b="1" dirty="0">
                <a:latin typeface="Courier New"/>
                <a:cs typeface="Courier New"/>
              </a:rPr>
              <a:t>        </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 Pop the last entry</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entry = </a:t>
            </a:r>
            <a:r>
              <a:rPr lang="en-US" b="1" dirty="0" err="1">
                <a:latin typeface="Courier New"/>
                <a:cs typeface="Courier New"/>
              </a:rPr>
              <a:t>array_pop</a:t>
            </a:r>
            <a:r>
              <a:rPr lang="en-US" b="1" dirty="0">
                <a:latin typeface="Courier New"/>
                <a:cs typeface="Courier New"/>
              </a:rPr>
              <a:t>($entries);</a:t>
            </a:r>
          </a:p>
          <a:p>
            <a:pPr>
              <a:tabLst>
                <a:tab pos="457200" algn="l"/>
                <a:tab pos="912813" algn="l"/>
                <a:tab pos="1370013" algn="l"/>
                <a:tab pos="1827213" algn="l"/>
              </a:tabLst>
            </a:pPr>
            <a:r>
              <a:rPr lang="en-US" b="1" dirty="0">
                <a:latin typeface="Courier New"/>
                <a:cs typeface="Courier New"/>
              </a:rPr>
              <a:t>        </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/Examine the last entry</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this-&gt;</a:t>
            </a:r>
            <a:r>
              <a:rPr lang="en-US" b="1" dirty="0" err="1">
                <a:solidFill>
                  <a:srgbClr val="BAABE3"/>
                </a:solidFill>
                <a:latin typeface="Courier New"/>
                <a:cs typeface="Courier New"/>
              </a:rPr>
              <a:t>assertTrue</a:t>
            </a:r>
            <a:r>
              <a:rPr lang="en-US" b="1" dirty="0">
                <a:latin typeface="Courier New"/>
                <a:cs typeface="Courier New"/>
              </a:rPr>
              <a:t>(</a:t>
            </a:r>
            <a:r>
              <a:rPr lang="en-US" b="1" dirty="0" err="1">
                <a:latin typeface="Courier New"/>
                <a:cs typeface="Courier New"/>
              </a:rPr>
              <a:t>isset</a:t>
            </a:r>
            <a:r>
              <a:rPr lang="en-US" b="1" dirty="0">
                <a:latin typeface="Courier New"/>
                <a:cs typeface="Courier New"/>
              </a:rPr>
              <a:t>($entry['name']));</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this-&gt;</a:t>
            </a:r>
            <a:r>
              <a:rPr lang="en-US" b="1" dirty="0" err="1">
                <a:solidFill>
                  <a:srgbClr val="BAABE3"/>
                </a:solidFill>
                <a:latin typeface="Courier New"/>
                <a:cs typeface="Courier New"/>
              </a:rPr>
              <a:t>assertTrue</a:t>
            </a:r>
            <a:r>
              <a:rPr lang="en-US" b="1" dirty="0">
                <a:latin typeface="Courier New"/>
                <a:cs typeface="Courier New"/>
              </a:rPr>
              <a:t>($entry['name'] == 'Bob');</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this-&gt;</a:t>
            </a:r>
            <a:r>
              <a:rPr lang="en-US" b="1" dirty="0" err="1">
                <a:solidFill>
                  <a:srgbClr val="BAABE3"/>
                </a:solidFill>
                <a:latin typeface="Courier New"/>
                <a:cs typeface="Courier New"/>
              </a:rPr>
              <a:t>assertTrue</a:t>
            </a:r>
            <a:r>
              <a:rPr lang="en-US" b="1" dirty="0">
                <a:latin typeface="Courier New"/>
                <a:cs typeface="Courier New"/>
              </a:rPr>
              <a:t>(</a:t>
            </a:r>
            <a:r>
              <a:rPr lang="en-US" b="1" dirty="0" err="1">
                <a:latin typeface="Courier New"/>
                <a:cs typeface="Courier New"/>
              </a:rPr>
              <a:t>isset</a:t>
            </a:r>
            <a:r>
              <a:rPr lang="en-US" b="1" dirty="0">
                <a:latin typeface="Courier New"/>
                <a:cs typeface="Courier New"/>
              </a:rPr>
              <a:t>($entry['message']));</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this-&gt;</a:t>
            </a:r>
            <a:r>
              <a:rPr lang="en-US" b="1" dirty="0" err="1">
                <a:solidFill>
                  <a:srgbClr val="BAABE3"/>
                </a:solidFill>
                <a:latin typeface="Courier New"/>
                <a:cs typeface="Courier New"/>
              </a:rPr>
              <a:t>assertTrue</a:t>
            </a:r>
            <a:r>
              <a:rPr lang="en-US" b="1" dirty="0">
                <a:latin typeface="Courier New"/>
                <a:cs typeface="Courier New"/>
              </a:rPr>
              <a:t>($entry['message'] == "Hi, I'm Bob."</a:t>
            </a:r>
            <a:r>
              <a:rPr lang="en-US" b="1" dirty="0" smtClean="0">
                <a:latin typeface="Courier New"/>
                <a:cs typeface="Courier New"/>
              </a:rPr>
              <a:t>);</a:t>
            </a:r>
            <a:endParaRPr lang="en-US" b="1" dirty="0">
              <a:latin typeface="Courier New"/>
              <a:cs typeface="Courier New"/>
            </a:endParaRPr>
          </a:p>
          <a:p>
            <a:pPr>
              <a:tabLst>
                <a:tab pos="457200" algn="l"/>
                <a:tab pos="912813" algn="l"/>
                <a:tab pos="1370013" algn="l"/>
                <a:tab pos="1827213" algn="l"/>
              </a:tabLst>
            </a:pPr>
            <a:r>
              <a:rPr lang="en-US" b="1" dirty="0" smtClean="0">
                <a:latin typeface="Courier New"/>
                <a:cs typeface="Courier New"/>
              </a:rPr>
              <a:t>} </a:t>
            </a:r>
            <a:endParaRPr lang="en-US" b="1" dirty="0">
              <a:latin typeface="Courier New"/>
              <a:cs typeface="Courier New"/>
            </a:endParaRPr>
          </a:p>
        </p:txBody>
      </p:sp>
      <p:sp>
        <p:nvSpPr>
          <p:cNvPr id="7" name="TextBox 6"/>
          <p:cNvSpPr txBox="1"/>
          <p:nvPr/>
        </p:nvSpPr>
        <p:spPr>
          <a:xfrm>
            <a:off x="6333241" y="1764268"/>
            <a:ext cx="2429759" cy="369332"/>
          </a:xfrm>
          <a:prstGeom prst="rect">
            <a:avLst/>
          </a:prstGeom>
          <a:noFill/>
        </p:spPr>
        <p:txBody>
          <a:bodyPr wrap="none" rtlCol="0">
            <a:spAutoFit/>
          </a:bodyPr>
          <a:lstStyle/>
          <a:p>
            <a:r>
              <a:rPr lang="en-US" dirty="0" err="1" smtClean="0">
                <a:solidFill>
                  <a:schemeClr val="bg1"/>
                </a:solidFill>
              </a:rPr>
              <a:t>tdd</a:t>
            </a:r>
            <a:r>
              <a:rPr lang="en-US" dirty="0" smtClean="0">
                <a:solidFill>
                  <a:schemeClr val="bg1"/>
                </a:solidFill>
              </a:rPr>
              <a:t>/</a:t>
            </a:r>
            <a:r>
              <a:rPr lang="en-US" dirty="0" err="1">
                <a:solidFill>
                  <a:schemeClr val="bg1"/>
                </a:solidFill>
              </a:rPr>
              <a:t>G</a:t>
            </a:r>
            <a:r>
              <a:rPr lang="en-US" dirty="0" err="1" smtClean="0">
                <a:solidFill>
                  <a:schemeClr val="bg1"/>
                </a:solidFill>
              </a:rPr>
              <a:t>uestbookTest.php</a:t>
            </a:r>
            <a:endParaRPr lang="en-US" dirty="0" smtClean="0">
              <a:solidFill>
                <a:schemeClr val="bg1"/>
              </a:solidFill>
            </a:endParaRPr>
          </a:p>
        </p:txBody>
      </p:sp>
    </p:spTree>
    <p:extLst>
      <p:ext uri="{BB962C8B-B14F-4D97-AF65-F5344CB8AC3E}">
        <p14:creationId xmlns:p14="http://schemas.microsoft.com/office/powerpoint/2010/main" val="4208913247"/>
      </p:ext>
    </p:extLst>
  </p:cSld>
  <p:clrMapOvr>
    <a:masterClrMapping/>
  </p:clrMapOvr>
  <p:transition>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the Test</a:t>
            </a:r>
            <a:endParaRPr lang="en-US" dirty="0"/>
          </a:p>
        </p:txBody>
      </p:sp>
      <p:sp>
        <p:nvSpPr>
          <p:cNvPr id="4" name="Rectangle 3"/>
          <p:cNvSpPr/>
          <p:nvPr/>
        </p:nvSpPr>
        <p:spPr>
          <a:xfrm>
            <a:off x="609600" y="1752600"/>
            <a:ext cx="6934200" cy="147732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 </a:t>
            </a:r>
            <a:r>
              <a:rPr lang="en-US" b="1" dirty="0" err="1">
                <a:latin typeface="Courier New"/>
                <a:cs typeface="Courier New"/>
              </a:rPr>
              <a:t>phpunit</a:t>
            </a:r>
            <a:r>
              <a:rPr lang="en-US" b="1" dirty="0">
                <a:latin typeface="Courier New"/>
                <a:cs typeface="Courier New"/>
              </a:rPr>
              <a:t> </a:t>
            </a:r>
            <a:r>
              <a:rPr lang="en-US" b="1" dirty="0" err="1">
                <a:latin typeface="Courier New"/>
                <a:cs typeface="Courier New"/>
              </a:rPr>
              <a:t>GuestbookTest.php</a:t>
            </a:r>
            <a:endParaRPr lang="en-US" b="1" dirty="0">
              <a:latin typeface="Courier New"/>
              <a:cs typeface="Courier New"/>
            </a:endParaRPr>
          </a:p>
          <a:p>
            <a:endParaRPr lang="en-US" b="1" dirty="0" smtClean="0">
              <a:latin typeface="Courier New"/>
              <a:cs typeface="Courier New"/>
            </a:endParaRPr>
          </a:p>
          <a:p>
            <a:r>
              <a:rPr lang="en-US" b="1" dirty="0">
                <a:latin typeface="Courier New"/>
                <a:cs typeface="Courier New"/>
              </a:rPr>
              <a:t>..PHP Fatal error:  </a:t>
            </a:r>
            <a:r>
              <a:rPr lang="en-US" b="1" dirty="0">
                <a:solidFill>
                  <a:srgbClr val="FFF39B"/>
                </a:solidFill>
                <a:latin typeface="Courier New"/>
                <a:cs typeface="Courier New"/>
              </a:rPr>
              <a:t>Call to undefined method Guestbook::add()</a:t>
            </a:r>
            <a:r>
              <a:rPr lang="en-US" b="1" dirty="0">
                <a:latin typeface="Courier New"/>
                <a:cs typeface="Courier New"/>
              </a:rPr>
              <a:t> in /home/</a:t>
            </a:r>
            <a:r>
              <a:rPr lang="en-US" b="1" dirty="0" err="1">
                <a:latin typeface="Courier New"/>
                <a:cs typeface="Courier New"/>
              </a:rPr>
              <a:t>tech.div</a:t>
            </a:r>
            <a:r>
              <a:rPr lang="en-US" b="1" dirty="0">
                <a:latin typeface="Courier New"/>
                <a:cs typeface="Courier New"/>
              </a:rPr>
              <a:t>/</a:t>
            </a:r>
            <a:r>
              <a:rPr lang="en-US" b="1" dirty="0" err="1">
                <a:latin typeface="Courier New"/>
                <a:cs typeface="Courier New"/>
              </a:rPr>
              <a:t>tostrander</a:t>
            </a:r>
            <a:r>
              <a:rPr lang="en-US" b="1" dirty="0">
                <a:latin typeface="Courier New"/>
                <a:cs typeface="Courier New"/>
              </a:rPr>
              <a:t>/</a:t>
            </a:r>
            <a:r>
              <a:rPr lang="en-US" b="1" dirty="0" err="1">
                <a:latin typeface="Courier New"/>
                <a:cs typeface="Courier New"/>
              </a:rPr>
              <a:t>public_html</a:t>
            </a:r>
            <a:r>
              <a:rPr lang="en-US" b="1" dirty="0">
                <a:latin typeface="Courier New"/>
                <a:cs typeface="Courier New"/>
              </a:rPr>
              <a:t>/</a:t>
            </a:r>
            <a:r>
              <a:rPr lang="en-US" b="1" dirty="0" err="1">
                <a:latin typeface="Courier New"/>
                <a:cs typeface="Courier New"/>
              </a:rPr>
              <a:t>tdd</a:t>
            </a:r>
            <a:r>
              <a:rPr lang="en-US" b="1" dirty="0">
                <a:latin typeface="Courier New"/>
                <a:cs typeface="Courier New"/>
              </a:rPr>
              <a:t>/</a:t>
            </a:r>
            <a:r>
              <a:rPr lang="en-US" b="1" dirty="0" err="1">
                <a:latin typeface="Courier New"/>
                <a:cs typeface="Courier New"/>
              </a:rPr>
              <a:t>GuestbookTest.php</a:t>
            </a:r>
            <a:r>
              <a:rPr lang="en-US" b="1" dirty="0">
                <a:latin typeface="Courier New"/>
                <a:cs typeface="Courier New"/>
              </a:rPr>
              <a:t> on line 39</a:t>
            </a:r>
          </a:p>
        </p:txBody>
      </p:sp>
    </p:spTree>
    <p:extLst>
      <p:ext uri="{BB962C8B-B14F-4D97-AF65-F5344CB8AC3E}">
        <p14:creationId xmlns:p14="http://schemas.microsoft.com/office/powerpoint/2010/main" val="28209968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Write the Code</a:t>
            </a:r>
            <a:endParaRPr lang="en-US" dirty="0"/>
          </a:p>
        </p:txBody>
      </p:sp>
      <p:sp>
        <p:nvSpPr>
          <p:cNvPr id="11" name="Rectangle 10"/>
          <p:cNvSpPr/>
          <p:nvPr/>
        </p:nvSpPr>
        <p:spPr>
          <a:xfrm>
            <a:off x="533400" y="1599485"/>
            <a:ext cx="7620000" cy="480131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dirty="0">
                <a:latin typeface="Courier New"/>
                <a:cs typeface="Courier New"/>
              </a:rPr>
              <a:t>&lt;?</a:t>
            </a:r>
            <a:r>
              <a:rPr lang="en-US" dirty="0" err="1">
                <a:latin typeface="Courier New"/>
                <a:cs typeface="Courier New"/>
              </a:rPr>
              <a:t>php</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class Guestbook</a:t>
            </a:r>
          </a:p>
          <a:p>
            <a:pPr>
              <a:tabLst>
                <a:tab pos="457200" algn="l"/>
                <a:tab pos="912813" algn="l"/>
                <a:tab pos="1370013" algn="l"/>
                <a:tab pos="1827213" algn="l"/>
              </a:tabLst>
            </a:pPr>
            <a:r>
              <a:rPr lang="en-US" dirty="0" smtClean="0">
                <a:latin typeface="Courier New"/>
                <a:cs typeface="Courier New"/>
              </a:rPr>
              <a:t>{</a:t>
            </a: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a:t>
            </a: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public </a:t>
            </a:r>
            <a:r>
              <a:rPr lang="en-US" dirty="0">
                <a:latin typeface="Courier New"/>
                <a:cs typeface="Courier New"/>
              </a:rPr>
              <a:t>function </a:t>
            </a:r>
            <a:r>
              <a:rPr lang="en-US" dirty="0" err="1">
                <a:latin typeface="Courier New"/>
                <a:cs typeface="Courier New"/>
              </a:rPr>
              <a:t>viewAll</a:t>
            </a:r>
            <a:r>
              <a:rPr lang="en-US" dirty="0">
                <a:latin typeface="Courier New"/>
                <a:cs typeface="Courier New"/>
              </a:rPr>
              <a:t>() {</a:t>
            </a:r>
          </a:p>
          <a:p>
            <a:pPr>
              <a:tabLst>
                <a:tab pos="457200" algn="l"/>
                <a:tab pos="912813" algn="l"/>
                <a:tab pos="1370013" algn="l"/>
                <a:tab pos="1827213" algn="l"/>
              </a:tabLst>
            </a:pPr>
            <a:r>
              <a:rPr lang="en-US" dirty="0" smtClean="0">
                <a:latin typeface="Courier New"/>
                <a:cs typeface="Courier New"/>
              </a:rPr>
              <a:t>	}</a:t>
            </a:r>
            <a:endParaRPr lang="en-US" dirty="0">
              <a:latin typeface="Courier New"/>
              <a:cs typeface="Courier New"/>
            </a:endParaRPr>
          </a:p>
          <a:p>
            <a:pPr>
              <a:tabLst>
                <a:tab pos="457200" algn="l"/>
                <a:tab pos="912813" algn="l"/>
                <a:tab pos="1370013" algn="l"/>
                <a:tab pos="1827213" algn="l"/>
              </a:tabLst>
            </a:pPr>
            <a:r>
              <a:rPr lang="en-US" dirty="0" smtClean="0">
                <a:latin typeface="Courier New"/>
                <a:cs typeface="Courier New"/>
              </a:rPr>
              <a:t>     </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public </a:t>
            </a:r>
            <a:r>
              <a:rPr lang="en-US" dirty="0">
                <a:latin typeface="Courier New"/>
                <a:cs typeface="Courier New"/>
              </a:rPr>
              <a:t>function </a:t>
            </a:r>
            <a:r>
              <a:rPr lang="en-US" dirty="0" err="1">
                <a:latin typeface="Courier New"/>
                <a:cs typeface="Courier New"/>
              </a:rPr>
              <a:t>deleteAll</a:t>
            </a:r>
            <a:r>
              <a:rPr lang="en-US" dirty="0">
                <a:latin typeface="Courier New"/>
                <a:cs typeface="Courier New"/>
              </a:rPr>
              <a:t>() </a:t>
            </a:r>
            <a:r>
              <a:rPr lang="en-US" dirty="0" smtClean="0">
                <a:latin typeface="Courier New"/>
                <a:cs typeface="Courier New"/>
              </a:rPr>
              <a:t>{</a:t>
            </a:r>
          </a:p>
          <a:p>
            <a:pPr>
              <a:tabLst>
                <a:tab pos="457200" algn="l"/>
                <a:tab pos="912813" algn="l"/>
                <a:tab pos="1370013" algn="l"/>
                <a:tab pos="1827213" algn="l"/>
              </a:tabLst>
            </a:pPr>
            <a:r>
              <a:rPr lang="en-US" dirty="0" smtClean="0">
                <a:latin typeface="Courier New"/>
                <a:cs typeface="Courier New"/>
              </a:rPr>
              <a:t>	}</a:t>
            </a:r>
          </a:p>
          <a:p>
            <a:pPr>
              <a:tabLst>
                <a:tab pos="457200" algn="l"/>
                <a:tab pos="912813" algn="l"/>
                <a:tab pos="1370013" algn="l"/>
                <a:tab pos="1827213" algn="l"/>
              </a:tabLst>
            </a:pPr>
            <a:endParaRPr lang="en-US" b="1" dirty="0">
              <a:latin typeface="Courier New"/>
              <a:cs typeface="Courier New"/>
            </a:endParaRPr>
          </a:p>
          <a:p>
            <a:pPr lvl="1">
              <a:tabLst>
                <a:tab pos="457200" algn="l"/>
                <a:tab pos="912813" algn="l"/>
                <a:tab pos="1370013" algn="l"/>
                <a:tab pos="1827213" algn="l"/>
              </a:tabLst>
            </a:pPr>
            <a:r>
              <a:rPr lang="en-US" b="1" dirty="0" smtClean="0">
                <a:latin typeface="Courier New"/>
                <a:cs typeface="Courier New"/>
              </a:rPr>
              <a:t>public </a:t>
            </a:r>
            <a:r>
              <a:rPr lang="en-US" b="1" dirty="0">
                <a:latin typeface="Courier New"/>
                <a:cs typeface="Courier New"/>
              </a:rPr>
              <a:t>function add($name, $message) {</a:t>
            </a:r>
          </a:p>
          <a:p>
            <a:pPr lvl="1">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a:latin typeface="Courier New"/>
                <a:cs typeface="Courier New"/>
              </a:rPr>
              <a:t>this-&gt;entries[] = </a:t>
            </a:r>
            <a:r>
              <a:rPr lang="en-US" b="1" dirty="0" smtClean="0">
                <a:latin typeface="Courier New"/>
                <a:cs typeface="Courier New"/>
              </a:rPr>
              <a:t>array</a:t>
            </a:r>
            <a:r>
              <a:rPr lang="en-US" b="1" dirty="0">
                <a:latin typeface="Courier New"/>
                <a:cs typeface="Courier New"/>
              </a:rPr>
              <a:t>(</a:t>
            </a:r>
            <a:r>
              <a:rPr lang="en-US" b="1" dirty="0" smtClean="0">
                <a:latin typeface="Courier New"/>
                <a:cs typeface="Courier New"/>
              </a:rPr>
              <a:t>'</a:t>
            </a:r>
            <a:r>
              <a:rPr lang="en-US" b="1" dirty="0" err="1" smtClean="0">
                <a:latin typeface="Courier New"/>
                <a:cs typeface="Courier New"/>
              </a:rPr>
              <a:t>somename</a:t>
            </a:r>
            <a:r>
              <a:rPr lang="en-US" b="1" dirty="0">
                <a:latin typeface="Courier New"/>
                <a:cs typeface="Courier New"/>
              </a:rPr>
              <a:t>'=&gt;$name, </a:t>
            </a:r>
            <a:endParaRPr lang="en-US" b="1" dirty="0" smtClean="0">
              <a:latin typeface="Courier New"/>
              <a:cs typeface="Courier New"/>
            </a:endParaRPr>
          </a:p>
          <a:p>
            <a:pPr lvl="1">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r>
              <a:rPr lang="en-US" b="1" dirty="0" err="1" smtClean="0">
                <a:latin typeface="Courier New"/>
                <a:cs typeface="Courier New"/>
              </a:rPr>
              <a:t>somemessage</a:t>
            </a:r>
            <a:r>
              <a:rPr lang="en-US" b="1" dirty="0">
                <a:latin typeface="Courier New"/>
                <a:cs typeface="Courier New"/>
              </a:rPr>
              <a:t>'=&gt;$message);</a:t>
            </a:r>
          </a:p>
          <a:p>
            <a:pPr lvl="1">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return </a:t>
            </a:r>
            <a:r>
              <a:rPr lang="en-US" b="1" dirty="0">
                <a:latin typeface="Courier New"/>
                <a:cs typeface="Courier New"/>
              </a:rPr>
              <a:t>true;</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p>
          <a:p>
            <a:pPr>
              <a:tabLst>
                <a:tab pos="457200" algn="l"/>
                <a:tab pos="912813" algn="l"/>
                <a:tab pos="1370013" algn="l"/>
                <a:tab pos="1827213" algn="l"/>
              </a:tabLst>
            </a:pPr>
            <a:r>
              <a:rPr lang="en-US" dirty="0" smtClean="0">
                <a:latin typeface="Courier New"/>
                <a:cs typeface="Courier New"/>
              </a:rPr>
              <a:t>}</a:t>
            </a:r>
            <a:endParaRPr lang="en-US" dirty="0">
              <a:latin typeface="Courier New"/>
              <a:cs typeface="Courier New"/>
            </a:endParaRPr>
          </a:p>
        </p:txBody>
      </p:sp>
      <p:sp>
        <p:nvSpPr>
          <p:cNvPr id="10" name="TextBox 9"/>
          <p:cNvSpPr txBox="1"/>
          <p:nvPr/>
        </p:nvSpPr>
        <p:spPr>
          <a:xfrm>
            <a:off x="6096000" y="1189672"/>
            <a:ext cx="2034819" cy="369332"/>
          </a:xfrm>
          <a:prstGeom prst="rect">
            <a:avLst/>
          </a:prstGeom>
          <a:noFill/>
        </p:spPr>
        <p:txBody>
          <a:bodyPr wrap="none" rtlCol="0">
            <a:spAutoFit/>
          </a:bodyPr>
          <a:lstStyle/>
          <a:p>
            <a:r>
              <a:rPr lang="en-US" dirty="0" err="1" smtClean="0">
                <a:solidFill>
                  <a:srgbClr val="000000"/>
                </a:solidFill>
              </a:rPr>
              <a:t>tdd</a:t>
            </a:r>
            <a:r>
              <a:rPr lang="en-US" dirty="0" smtClean="0">
                <a:solidFill>
                  <a:srgbClr val="000000"/>
                </a:solidFill>
              </a:rPr>
              <a:t>/</a:t>
            </a:r>
            <a:r>
              <a:rPr lang="en-US" dirty="0" err="1">
                <a:solidFill>
                  <a:srgbClr val="000000"/>
                </a:solidFill>
              </a:rPr>
              <a:t>G</a:t>
            </a:r>
            <a:r>
              <a:rPr lang="en-US" dirty="0" err="1" smtClean="0">
                <a:solidFill>
                  <a:srgbClr val="000000"/>
                </a:solidFill>
              </a:rPr>
              <a:t>uestbook.php</a:t>
            </a:r>
            <a:endParaRPr lang="en-US" dirty="0" smtClean="0">
              <a:solidFill>
                <a:srgbClr val="000000"/>
              </a:solidFill>
            </a:endParaRPr>
          </a:p>
        </p:txBody>
      </p:sp>
    </p:spTree>
    <p:extLst>
      <p:ext uri="{BB962C8B-B14F-4D97-AF65-F5344CB8AC3E}">
        <p14:creationId xmlns:p14="http://schemas.microsoft.com/office/powerpoint/2010/main" val="1056866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a:t>
            </a:r>
            <a:endParaRPr lang="en-US" dirty="0"/>
          </a:p>
        </p:txBody>
      </p:sp>
      <p:sp>
        <p:nvSpPr>
          <p:cNvPr id="5" name="Rectangle 4"/>
          <p:cNvSpPr/>
          <p:nvPr/>
        </p:nvSpPr>
        <p:spPr>
          <a:xfrm>
            <a:off x="609600" y="1752600"/>
            <a:ext cx="6934200" cy="2585323"/>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 </a:t>
            </a:r>
            <a:r>
              <a:rPr lang="en-US" b="1" dirty="0" err="1">
                <a:latin typeface="Courier New"/>
                <a:cs typeface="Courier New"/>
              </a:rPr>
              <a:t>phpunit</a:t>
            </a:r>
            <a:r>
              <a:rPr lang="en-US" b="1" dirty="0">
                <a:latin typeface="Courier New"/>
                <a:cs typeface="Courier New"/>
              </a:rPr>
              <a:t> </a:t>
            </a:r>
            <a:r>
              <a:rPr lang="en-US" b="1" dirty="0" err="1">
                <a:latin typeface="Courier New"/>
                <a:cs typeface="Courier New"/>
              </a:rPr>
              <a:t>GuestbookTest.php</a:t>
            </a:r>
            <a:endParaRPr lang="en-US" b="1" dirty="0">
              <a:latin typeface="Courier New"/>
              <a:cs typeface="Courier New"/>
            </a:endParaRPr>
          </a:p>
          <a:p>
            <a:endParaRPr lang="en-US" b="1" dirty="0" smtClean="0">
              <a:latin typeface="Courier New"/>
              <a:cs typeface="Courier New"/>
            </a:endParaRPr>
          </a:p>
          <a:p>
            <a:r>
              <a:rPr lang="en-US" b="1" dirty="0">
                <a:latin typeface="Courier New"/>
                <a:cs typeface="Courier New"/>
              </a:rPr>
              <a:t>There was 1 failure:</a:t>
            </a:r>
          </a:p>
          <a:p>
            <a:endParaRPr lang="en-US" b="1" dirty="0">
              <a:latin typeface="Courier New"/>
              <a:cs typeface="Courier New"/>
            </a:endParaRPr>
          </a:p>
          <a:p>
            <a:r>
              <a:rPr lang="en-US" b="1" dirty="0">
                <a:latin typeface="Courier New"/>
                <a:cs typeface="Courier New"/>
              </a:rPr>
              <a:t>1) </a:t>
            </a:r>
            <a:r>
              <a:rPr lang="en-US" b="1" dirty="0" err="1">
                <a:latin typeface="Courier New"/>
                <a:cs typeface="Courier New"/>
              </a:rPr>
              <a:t>GuestbookTest</a:t>
            </a:r>
            <a:r>
              <a:rPr lang="en-US" b="1" dirty="0">
                <a:latin typeface="Courier New"/>
                <a:cs typeface="Courier New"/>
              </a:rPr>
              <a:t>::</a:t>
            </a:r>
            <a:r>
              <a:rPr lang="en-US" b="1" dirty="0" err="1">
                <a:latin typeface="Courier New"/>
                <a:cs typeface="Courier New"/>
              </a:rPr>
              <a:t>testAdd</a:t>
            </a:r>
            <a:endParaRPr lang="en-US" b="1" dirty="0">
              <a:latin typeface="Courier New"/>
              <a:cs typeface="Courier New"/>
            </a:endParaRPr>
          </a:p>
          <a:p>
            <a:r>
              <a:rPr lang="en-US" b="1" dirty="0">
                <a:solidFill>
                  <a:srgbClr val="FFF39B"/>
                </a:solidFill>
                <a:latin typeface="Courier New"/>
                <a:cs typeface="Courier New"/>
              </a:rPr>
              <a:t>Failed asserting that false is true.</a:t>
            </a:r>
          </a:p>
          <a:p>
            <a:endParaRPr lang="en-US" b="1" dirty="0">
              <a:latin typeface="Courier New"/>
              <a:cs typeface="Courier New"/>
            </a:endParaRPr>
          </a:p>
          <a:p>
            <a:r>
              <a:rPr lang="en-US" b="1" dirty="0">
                <a:latin typeface="Courier New"/>
                <a:cs typeface="Courier New"/>
              </a:rPr>
              <a:t>/home/</a:t>
            </a:r>
            <a:r>
              <a:rPr lang="en-US" b="1" dirty="0" err="1">
                <a:latin typeface="Courier New"/>
                <a:cs typeface="Courier New"/>
              </a:rPr>
              <a:t>tech.div</a:t>
            </a:r>
            <a:r>
              <a:rPr lang="en-US" b="1" dirty="0">
                <a:latin typeface="Courier New"/>
                <a:cs typeface="Courier New"/>
              </a:rPr>
              <a:t>/</a:t>
            </a:r>
            <a:r>
              <a:rPr lang="en-US" b="1" dirty="0" err="1">
                <a:latin typeface="Courier New"/>
                <a:cs typeface="Courier New"/>
              </a:rPr>
              <a:t>tostrander</a:t>
            </a:r>
            <a:r>
              <a:rPr lang="en-US" b="1" dirty="0">
                <a:latin typeface="Courier New"/>
                <a:cs typeface="Courier New"/>
              </a:rPr>
              <a:t>/</a:t>
            </a:r>
            <a:r>
              <a:rPr lang="en-US" b="1" dirty="0" err="1">
                <a:latin typeface="Courier New"/>
                <a:cs typeface="Courier New"/>
              </a:rPr>
              <a:t>public_html</a:t>
            </a:r>
            <a:r>
              <a:rPr lang="en-US" b="1" dirty="0">
                <a:latin typeface="Courier New"/>
                <a:cs typeface="Courier New"/>
              </a:rPr>
              <a:t>/</a:t>
            </a:r>
            <a:r>
              <a:rPr lang="en-US" b="1" dirty="0" err="1">
                <a:latin typeface="Courier New"/>
                <a:cs typeface="Courier New"/>
              </a:rPr>
              <a:t>tdd</a:t>
            </a:r>
            <a:r>
              <a:rPr lang="en-US" b="1" dirty="0">
                <a:latin typeface="Courier New"/>
                <a:cs typeface="Courier New"/>
              </a:rPr>
              <a:t>/</a:t>
            </a:r>
            <a:r>
              <a:rPr lang="en-US" b="1" dirty="0">
                <a:solidFill>
                  <a:srgbClr val="FFF39B"/>
                </a:solidFill>
                <a:latin typeface="Courier New"/>
                <a:cs typeface="Courier New"/>
              </a:rPr>
              <a:t>GuestbookTest.php:48</a:t>
            </a:r>
          </a:p>
        </p:txBody>
      </p:sp>
      <p:sp>
        <p:nvSpPr>
          <p:cNvPr id="7" name="TextBox 6"/>
          <p:cNvSpPr txBox="1"/>
          <p:nvPr/>
        </p:nvSpPr>
        <p:spPr>
          <a:xfrm>
            <a:off x="2438400" y="4572000"/>
            <a:ext cx="5105400" cy="1938992"/>
          </a:xfrm>
          <a:prstGeom prst="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smtClean="0">
                <a:solidFill>
                  <a:schemeClr val="bg1"/>
                </a:solidFill>
              </a:rPr>
              <a:t>The assertion failed on line 48:</a:t>
            </a:r>
          </a:p>
          <a:p>
            <a:r>
              <a:rPr lang="en-US" sz="2000" b="1" dirty="0">
                <a:solidFill>
                  <a:schemeClr val="bg1"/>
                </a:solidFill>
              </a:rPr>
              <a:t>$this-&gt;</a:t>
            </a:r>
            <a:r>
              <a:rPr lang="en-US" sz="2000" b="1" dirty="0" err="1">
                <a:solidFill>
                  <a:schemeClr val="bg1"/>
                </a:solidFill>
              </a:rPr>
              <a:t>assertTrue</a:t>
            </a:r>
            <a:r>
              <a:rPr lang="en-US" sz="2000" b="1" dirty="0">
                <a:solidFill>
                  <a:schemeClr val="bg1"/>
                </a:solidFill>
              </a:rPr>
              <a:t>(</a:t>
            </a:r>
            <a:r>
              <a:rPr lang="en-US" sz="2000" b="1" dirty="0" err="1">
                <a:solidFill>
                  <a:schemeClr val="bg1"/>
                </a:solidFill>
              </a:rPr>
              <a:t>isset</a:t>
            </a:r>
            <a:r>
              <a:rPr lang="en-US" sz="2000" b="1" dirty="0">
                <a:solidFill>
                  <a:schemeClr val="bg1"/>
                </a:solidFill>
              </a:rPr>
              <a:t>($entry['name']))</a:t>
            </a:r>
            <a:r>
              <a:rPr lang="en-US" sz="2000" b="1" dirty="0" smtClean="0">
                <a:solidFill>
                  <a:schemeClr val="bg1"/>
                </a:solidFill>
              </a:rPr>
              <a:t>;</a:t>
            </a:r>
          </a:p>
          <a:p>
            <a:endParaRPr lang="en-US" sz="2000" b="1" dirty="0">
              <a:solidFill>
                <a:schemeClr val="bg1"/>
              </a:solidFill>
            </a:endParaRPr>
          </a:p>
          <a:p>
            <a:r>
              <a:rPr lang="en-US" sz="2000" b="1" dirty="0" smtClean="0">
                <a:solidFill>
                  <a:schemeClr val="bg1"/>
                </a:solidFill>
              </a:rPr>
              <a:t>So, $entry['name'] is not set. </a:t>
            </a:r>
          </a:p>
          <a:p>
            <a:pPr algn="ctr"/>
            <a:endParaRPr lang="en-US" sz="2000" b="1" dirty="0">
              <a:solidFill>
                <a:schemeClr val="bg1"/>
              </a:solidFill>
            </a:endParaRPr>
          </a:p>
          <a:p>
            <a:pPr algn="ctr"/>
            <a:r>
              <a:rPr lang="en-US" sz="2000" b="1" dirty="0" smtClean="0">
                <a:solidFill>
                  <a:schemeClr val="bg1"/>
                </a:solidFill>
              </a:rPr>
              <a:t>Can you find the error in the Guestbook class?</a:t>
            </a:r>
          </a:p>
        </p:txBody>
      </p:sp>
    </p:spTree>
    <p:extLst>
      <p:ext uri="{BB962C8B-B14F-4D97-AF65-F5344CB8AC3E}">
        <p14:creationId xmlns:p14="http://schemas.microsoft.com/office/powerpoint/2010/main" val="217047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270981" y="533400"/>
            <a:ext cx="2034819" cy="369332"/>
          </a:xfrm>
          <a:prstGeom prst="rect">
            <a:avLst/>
          </a:prstGeom>
          <a:noFill/>
        </p:spPr>
        <p:txBody>
          <a:bodyPr wrap="none" rtlCol="0">
            <a:spAutoFit/>
          </a:bodyPr>
          <a:lstStyle/>
          <a:p>
            <a:r>
              <a:rPr lang="en-US" dirty="0" err="1" smtClean="0"/>
              <a:t>tdd</a:t>
            </a:r>
            <a:r>
              <a:rPr lang="en-US" dirty="0" smtClean="0"/>
              <a:t>/</a:t>
            </a:r>
            <a:r>
              <a:rPr lang="en-US" dirty="0" err="1" smtClean="0"/>
              <a:t>Guestbook.php</a:t>
            </a:r>
            <a:endParaRPr lang="en-US" dirty="0" smtClean="0"/>
          </a:p>
        </p:txBody>
      </p:sp>
      <p:sp>
        <p:nvSpPr>
          <p:cNvPr id="5" name="Rectangle 4"/>
          <p:cNvSpPr/>
          <p:nvPr/>
        </p:nvSpPr>
        <p:spPr>
          <a:xfrm>
            <a:off x="685800" y="914400"/>
            <a:ext cx="7620000" cy="5078314"/>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dirty="0">
                <a:latin typeface="Courier New"/>
                <a:cs typeface="Courier New"/>
              </a:rPr>
              <a:t>&lt;?</a:t>
            </a:r>
            <a:r>
              <a:rPr lang="en-US" dirty="0" err="1">
                <a:latin typeface="Courier New"/>
                <a:cs typeface="Courier New"/>
              </a:rPr>
              <a:t>php</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class Guestbook</a:t>
            </a:r>
          </a:p>
          <a:p>
            <a:pPr>
              <a:tabLst>
                <a:tab pos="457200" algn="l"/>
                <a:tab pos="912813" algn="l"/>
                <a:tab pos="1370013" algn="l"/>
                <a:tab pos="1827213" algn="l"/>
              </a:tabLst>
            </a:pPr>
            <a:r>
              <a:rPr lang="en-US" dirty="0" smtClean="0">
                <a:latin typeface="Courier New"/>
                <a:cs typeface="Courier New"/>
              </a:rPr>
              <a:t>{</a:t>
            </a: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a:t>
            </a: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public </a:t>
            </a:r>
            <a:r>
              <a:rPr lang="en-US" dirty="0">
                <a:latin typeface="Courier New"/>
                <a:cs typeface="Courier New"/>
              </a:rPr>
              <a:t>function </a:t>
            </a:r>
            <a:r>
              <a:rPr lang="en-US" dirty="0" err="1">
                <a:latin typeface="Courier New"/>
                <a:cs typeface="Courier New"/>
              </a:rPr>
              <a:t>viewAll</a:t>
            </a:r>
            <a:r>
              <a:rPr lang="en-US" dirty="0">
                <a:latin typeface="Courier New"/>
                <a:cs typeface="Courier New"/>
              </a:rPr>
              <a:t>() {</a:t>
            </a:r>
          </a:p>
          <a:p>
            <a:pPr>
              <a:tabLst>
                <a:tab pos="457200" algn="l"/>
                <a:tab pos="912813" algn="l"/>
                <a:tab pos="1370013" algn="l"/>
                <a:tab pos="1827213" algn="l"/>
              </a:tabLst>
            </a:pPr>
            <a:r>
              <a:rPr lang="en-US" dirty="0" smtClean="0">
                <a:latin typeface="Courier New"/>
                <a:cs typeface="Courier New"/>
              </a:rPr>
              <a:t>	}</a:t>
            </a:r>
            <a:endParaRPr lang="en-US" dirty="0">
              <a:latin typeface="Courier New"/>
              <a:cs typeface="Courier New"/>
            </a:endParaRPr>
          </a:p>
          <a:p>
            <a:pPr>
              <a:tabLst>
                <a:tab pos="457200" algn="l"/>
                <a:tab pos="912813" algn="l"/>
                <a:tab pos="1370013" algn="l"/>
                <a:tab pos="1827213" algn="l"/>
              </a:tabLst>
            </a:pPr>
            <a:r>
              <a:rPr lang="en-US" dirty="0" smtClean="0">
                <a:latin typeface="Courier New"/>
                <a:cs typeface="Courier New"/>
              </a:rPr>
              <a:t>     </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public </a:t>
            </a:r>
            <a:r>
              <a:rPr lang="en-US" dirty="0">
                <a:latin typeface="Courier New"/>
                <a:cs typeface="Courier New"/>
              </a:rPr>
              <a:t>function </a:t>
            </a:r>
            <a:r>
              <a:rPr lang="en-US" dirty="0" err="1">
                <a:latin typeface="Courier New"/>
                <a:cs typeface="Courier New"/>
              </a:rPr>
              <a:t>deleteAll</a:t>
            </a:r>
            <a:r>
              <a:rPr lang="en-US" dirty="0">
                <a:latin typeface="Courier New"/>
                <a:cs typeface="Courier New"/>
              </a:rPr>
              <a:t>() </a:t>
            </a:r>
            <a:r>
              <a:rPr lang="en-US" dirty="0" smtClean="0">
                <a:latin typeface="Courier New"/>
                <a:cs typeface="Courier New"/>
              </a:rPr>
              <a:t>{</a:t>
            </a:r>
          </a:p>
          <a:p>
            <a:pPr>
              <a:tabLst>
                <a:tab pos="457200" algn="l"/>
                <a:tab pos="912813" algn="l"/>
                <a:tab pos="1370013" algn="l"/>
                <a:tab pos="1827213" algn="l"/>
              </a:tabLst>
            </a:pPr>
            <a:r>
              <a:rPr lang="en-US" dirty="0" smtClean="0">
                <a:latin typeface="Courier New"/>
                <a:cs typeface="Courier New"/>
              </a:rPr>
              <a:t>	}</a:t>
            </a: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b="1" dirty="0">
                <a:latin typeface="Courier New"/>
                <a:cs typeface="Courier New"/>
              </a:rPr>
              <a:t> 	public function add($name, $message) {</a:t>
            </a:r>
          </a:p>
          <a:p>
            <a:pPr>
              <a:tabLst>
                <a:tab pos="457200" algn="l"/>
                <a:tab pos="912813" algn="l"/>
                <a:tab pos="1370013" algn="l"/>
                <a:tab pos="1827213" algn="l"/>
              </a:tabLst>
            </a:pPr>
            <a:r>
              <a:rPr lang="en-US" b="1" dirty="0">
                <a:latin typeface="Courier New"/>
                <a:cs typeface="Courier New"/>
              </a:rPr>
              <a:t>   		$this-&gt;entries[] = array(</a:t>
            </a:r>
            <a:r>
              <a:rPr lang="en-US" b="1" dirty="0" smtClean="0">
                <a:latin typeface="Courier New"/>
                <a:cs typeface="Courier New"/>
              </a:rPr>
              <a:t>'</a:t>
            </a:r>
            <a:r>
              <a:rPr lang="en-US" b="1" dirty="0" err="1" smtClean="0">
                <a:solidFill>
                  <a:srgbClr val="FF0000"/>
                </a:solidFill>
                <a:latin typeface="Courier New"/>
                <a:cs typeface="Courier New"/>
              </a:rPr>
              <a:t>somename</a:t>
            </a:r>
            <a:r>
              <a:rPr lang="en-US" b="1" dirty="0">
                <a:latin typeface="Courier New"/>
                <a:cs typeface="Courier New"/>
              </a:rPr>
              <a:t>'=&gt;$name, </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r>
              <a:rPr lang="en-US" b="1" dirty="0" err="1" smtClean="0">
                <a:solidFill>
                  <a:srgbClr val="FF0000"/>
                </a:solidFill>
                <a:latin typeface="Courier New"/>
                <a:cs typeface="Courier New"/>
              </a:rPr>
              <a:t>somemessage</a:t>
            </a:r>
            <a:r>
              <a:rPr lang="en-US" b="1" dirty="0">
                <a:latin typeface="Courier New"/>
                <a:cs typeface="Courier New"/>
              </a:rPr>
              <a:t>'=&gt;$message);</a:t>
            </a:r>
          </a:p>
          <a:p>
            <a:pPr>
              <a:tabLst>
                <a:tab pos="457200" algn="l"/>
                <a:tab pos="912813" algn="l"/>
                <a:tab pos="1370013" algn="l"/>
                <a:tab pos="1827213" algn="l"/>
              </a:tabLst>
            </a:pPr>
            <a:r>
              <a:rPr lang="en-US" b="1" dirty="0">
                <a:latin typeface="Courier New"/>
                <a:cs typeface="Courier New"/>
              </a:rPr>
              <a:t>		return true;</a:t>
            </a:r>
          </a:p>
          <a:p>
            <a:pPr>
              <a:tabLst>
                <a:tab pos="457200" algn="l"/>
                <a:tab pos="912813" algn="l"/>
                <a:tab pos="1370013" algn="l"/>
                <a:tab pos="1827213" algn="l"/>
              </a:tabLst>
            </a:pPr>
            <a:r>
              <a:rPr lang="en-US" b="1" dirty="0">
                <a:latin typeface="Courier New"/>
                <a:cs typeface="Courier New"/>
              </a:rPr>
              <a:t>   }</a:t>
            </a:r>
          </a:p>
          <a:p>
            <a:pPr>
              <a:tabLst>
                <a:tab pos="457200" algn="l"/>
                <a:tab pos="912813" algn="l"/>
                <a:tab pos="1370013" algn="l"/>
                <a:tab pos="1827213" algn="l"/>
              </a:tabLst>
            </a:pPr>
            <a:r>
              <a:rPr lang="en-US" b="1" dirty="0" smtClean="0">
                <a:latin typeface="Courier New"/>
                <a:cs typeface="Courier New"/>
              </a:rPr>
              <a:t> 	</a:t>
            </a:r>
          </a:p>
          <a:p>
            <a:pPr>
              <a:tabLst>
                <a:tab pos="457200" algn="l"/>
                <a:tab pos="912813" algn="l"/>
                <a:tab pos="1370013" algn="l"/>
                <a:tab pos="1827213" algn="l"/>
              </a:tabLst>
            </a:pPr>
            <a:r>
              <a:rPr lang="en-US" dirty="0" smtClean="0">
                <a:latin typeface="Courier New"/>
                <a:cs typeface="Courier New"/>
              </a:rPr>
              <a:t>}</a:t>
            </a:r>
            <a:endParaRPr lang="en-US" dirty="0">
              <a:latin typeface="Courier New"/>
              <a:cs typeface="Courier New"/>
            </a:endParaRPr>
          </a:p>
        </p:txBody>
      </p:sp>
      <p:sp>
        <p:nvSpPr>
          <p:cNvPr id="6" name="Rectangle 5"/>
          <p:cNvSpPr/>
          <p:nvPr/>
        </p:nvSpPr>
        <p:spPr>
          <a:xfrm>
            <a:off x="685800" y="914400"/>
            <a:ext cx="7620000" cy="5078314"/>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tabLst>
                <a:tab pos="457200" algn="l"/>
                <a:tab pos="912813" algn="l"/>
                <a:tab pos="1370013" algn="l"/>
                <a:tab pos="1827213" algn="l"/>
              </a:tabLst>
            </a:pPr>
            <a:r>
              <a:rPr lang="en-US" dirty="0">
                <a:latin typeface="Courier New"/>
                <a:cs typeface="Courier New"/>
              </a:rPr>
              <a:t>&lt;?</a:t>
            </a:r>
            <a:r>
              <a:rPr lang="en-US" dirty="0" err="1">
                <a:latin typeface="Courier New"/>
                <a:cs typeface="Courier New"/>
              </a:rPr>
              <a:t>php</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class Guestbook</a:t>
            </a:r>
          </a:p>
          <a:p>
            <a:pPr>
              <a:tabLst>
                <a:tab pos="457200" algn="l"/>
                <a:tab pos="912813" algn="l"/>
                <a:tab pos="1370013" algn="l"/>
                <a:tab pos="1827213" algn="l"/>
              </a:tabLst>
            </a:pPr>
            <a:r>
              <a:rPr lang="en-US" dirty="0" smtClean="0">
                <a:latin typeface="Courier New"/>
                <a:cs typeface="Courier New"/>
              </a:rPr>
              <a:t>{</a:t>
            </a: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a:t>
            </a: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	public </a:t>
            </a:r>
            <a:r>
              <a:rPr lang="en-US" dirty="0">
                <a:latin typeface="Courier New"/>
                <a:cs typeface="Courier New"/>
              </a:rPr>
              <a:t>function </a:t>
            </a:r>
            <a:r>
              <a:rPr lang="en-US" dirty="0" err="1">
                <a:latin typeface="Courier New"/>
                <a:cs typeface="Courier New"/>
              </a:rPr>
              <a:t>viewAll</a:t>
            </a:r>
            <a:r>
              <a:rPr lang="en-US" dirty="0">
                <a:latin typeface="Courier New"/>
                <a:cs typeface="Courier New"/>
              </a:rPr>
              <a:t>() {</a:t>
            </a:r>
          </a:p>
          <a:p>
            <a:pPr>
              <a:tabLst>
                <a:tab pos="457200" algn="l"/>
                <a:tab pos="912813" algn="l"/>
                <a:tab pos="1370013" algn="l"/>
                <a:tab pos="1827213" algn="l"/>
              </a:tabLst>
            </a:pPr>
            <a:r>
              <a:rPr lang="en-US" dirty="0" smtClean="0">
                <a:latin typeface="Courier New"/>
                <a:cs typeface="Courier New"/>
              </a:rPr>
              <a:t>	}</a:t>
            </a:r>
            <a:endParaRPr lang="en-US" dirty="0">
              <a:latin typeface="Courier New"/>
              <a:cs typeface="Courier New"/>
            </a:endParaRPr>
          </a:p>
          <a:p>
            <a:pPr>
              <a:tabLst>
                <a:tab pos="457200" algn="l"/>
                <a:tab pos="912813" algn="l"/>
                <a:tab pos="1370013" algn="l"/>
                <a:tab pos="1827213" algn="l"/>
              </a:tabLst>
            </a:pPr>
            <a:r>
              <a:rPr lang="en-US" dirty="0" smtClean="0">
                <a:latin typeface="Courier New"/>
                <a:cs typeface="Courier New"/>
              </a:rPr>
              <a:t>     </a:t>
            </a:r>
            <a:endParaRPr lang="en-US" dirty="0">
              <a:latin typeface="Courier New"/>
              <a:cs typeface="Courier New"/>
            </a:endParaRPr>
          </a:p>
          <a:p>
            <a:pPr>
              <a:tabLst>
                <a:tab pos="457200" algn="l"/>
                <a:tab pos="912813" algn="l"/>
                <a:tab pos="1370013" algn="l"/>
                <a:tab pos="1827213" algn="l"/>
              </a:tabLst>
            </a:pPr>
            <a:r>
              <a:rPr lang="en-US" dirty="0">
                <a:latin typeface="Courier New"/>
                <a:cs typeface="Courier New"/>
              </a:rPr>
              <a:t>   </a:t>
            </a:r>
            <a:r>
              <a:rPr lang="en-US" dirty="0" smtClean="0">
                <a:latin typeface="Courier New"/>
                <a:cs typeface="Courier New"/>
              </a:rPr>
              <a:t>public </a:t>
            </a:r>
            <a:r>
              <a:rPr lang="en-US" dirty="0">
                <a:latin typeface="Courier New"/>
                <a:cs typeface="Courier New"/>
              </a:rPr>
              <a:t>function </a:t>
            </a:r>
            <a:r>
              <a:rPr lang="en-US" dirty="0" err="1">
                <a:latin typeface="Courier New"/>
                <a:cs typeface="Courier New"/>
              </a:rPr>
              <a:t>deleteAll</a:t>
            </a:r>
            <a:r>
              <a:rPr lang="en-US" dirty="0">
                <a:latin typeface="Courier New"/>
                <a:cs typeface="Courier New"/>
              </a:rPr>
              <a:t>() </a:t>
            </a:r>
            <a:r>
              <a:rPr lang="en-US" dirty="0" smtClean="0">
                <a:latin typeface="Courier New"/>
                <a:cs typeface="Courier New"/>
              </a:rPr>
              <a:t>{</a:t>
            </a:r>
          </a:p>
          <a:p>
            <a:pPr>
              <a:tabLst>
                <a:tab pos="457200" algn="l"/>
                <a:tab pos="912813" algn="l"/>
                <a:tab pos="1370013" algn="l"/>
                <a:tab pos="1827213" algn="l"/>
              </a:tabLst>
            </a:pPr>
            <a:r>
              <a:rPr lang="en-US" dirty="0" smtClean="0">
                <a:latin typeface="Courier New"/>
                <a:cs typeface="Courier New"/>
              </a:rPr>
              <a:t>	}</a:t>
            </a:r>
          </a:p>
          <a:p>
            <a:pPr>
              <a:tabLst>
                <a:tab pos="457200" algn="l"/>
                <a:tab pos="912813" algn="l"/>
                <a:tab pos="1370013" algn="l"/>
                <a:tab pos="1827213" algn="l"/>
              </a:tabLst>
            </a:pPr>
            <a:endParaRPr lang="en-US" b="1" dirty="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r>
              <a:rPr lang="en-US" b="1" dirty="0">
                <a:latin typeface="Courier New"/>
                <a:cs typeface="Courier New"/>
              </a:rPr>
              <a:t>public function add($name, $message) {</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r>
              <a:rPr lang="en-US" b="1" dirty="0">
                <a:latin typeface="Courier New"/>
                <a:cs typeface="Courier New"/>
              </a:rPr>
              <a:t>this-&gt;entries[] = array('</a:t>
            </a:r>
            <a:r>
              <a:rPr lang="en-US" b="1" dirty="0">
                <a:solidFill>
                  <a:srgbClr val="FF0000"/>
                </a:solidFill>
                <a:latin typeface="Courier New"/>
                <a:cs typeface="Courier New"/>
              </a:rPr>
              <a:t>name</a:t>
            </a:r>
            <a:r>
              <a:rPr lang="en-US" b="1" dirty="0">
                <a:latin typeface="Courier New"/>
                <a:cs typeface="Courier New"/>
              </a:rPr>
              <a:t>'=&gt;$name, </a:t>
            </a:r>
            <a:endParaRPr lang="en-US" b="1" dirty="0" smtClean="0">
              <a:latin typeface="Courier New"/>
              <a:cs typeface="Courier New"/>
            </a:endParaRP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a:t>
            </a:r>
            <a:r>
              <a:rPr lang="en-US" b="1" dirty="0">
                <a:solidFill>
                  <a:srgbClr val="FF0000"/>
                </a:solidFill>
                <a:latin typeface="Courier New"/>
                <a:cs typeface="Courier New"/>
              </a:rPr>
              <a:t>message</a:t>
            </a:r>
            <a:r>
              <a:rPr lang="en-US" b="1" dirty="0">
                <a:latin typeface="Courier New"/>
                <a:cs typeface="Courier New"/>
              </a:rPr>
              <a:t>'=&gt;$message)</a:t>
            </a:r>
            <a:r>
              <a:rPr lang="en-US" b="1" dirty="0" smtClean="0">
                <a:latin typeface="Courier New"/>
                <a:cs typeface="Courier New"/>
              </a:rPr>
              <a:t>;</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	return </a:t>
            </a:r>
            <a:r>
              <a:rPr lang="en-US" b="1" dirty="0">
                <a:latin typeface="Courier New"/>
                <a:cs typeface="Courier New"/>
              </a:rPr>
              <a:t>true;</a:t>
            </a:r>
          </a:p>
          <a:p>
            <a:pPr>
              <a:tabLst>
                <a:tab pos="457200" algn="l"/>
                <a:tab pos="912813" algn="l"/>
                <a:tab pos="1370013" algn="l"/>
                <a:tab pos="1827213" algn="l"/>
              </a:tabLst>
            </a:pPr>
            <a:r>
              <a:rPr lang="en-US" b="1" dirty="0">
                <a:latin typeface="Courier New"/>
                <a:cs typeface="Courier New"/>
              </a:rPr>
              <a:t>   </a:t>
            </a:r>
            <a:r>
              <a:rPr lang="en-US" b="1" dirty="0" smtClean="0">
                <a:latin typeface="Courier New"/>
                <a:cs typeface="Courier New"/>
              </a:rPr>
              <a:t>}</a:t>
            </a:r>
          </a:p>
          <a:p>
            <a:pPr>
              <a:tabLst>
                <a:tab pos="457200" algn="l"/>
                <a:tab pos="912813" algn="l"/>
                <a:tab pos="1370013" algn="l"/>
                <a:tab pos="1827213" algn="l"/>
              </a:tabLst>
            </a:pPr>
            <a:r>
              <a:rPr lang="en-US" dirty="0" smtClean="0">
                <a:latin typeface="Courier New"/>
                <a:cs typeface="Courier New"/>
              </a:rPr>
              <a:t>}</a:t>
            </a:r>
          </a:p>
          <a:p>
            <a:pPr>
              <a:tabLst>
                <a:tab pos="457200" algn="l"/>
                <a:tab pos="912813" algn="l"/>
                <a:tab pos="1370013" algn="l"/>
                <a:tab pos="1827213" algn="l"/>
              </a:tabLst>
            </a:pPr>
            <a:endParaRPr lang="en-US" dirty="0">
              <a:latin typeface="Courier New"/>
              <a:cs typeface="Courier New"/>
            </a:endParaRPr>
          </a:p>
        </p:txBody>
      </p:sp>
    </p:spTree>
    <p:extLst>
      <p:ext uri="{BB962C8B-B14F-4D97-AF65-F5344CB8AC3E}">
        <p14:creationId xmlns:p14="http://schemas.microsoft.com/office/powerpoint/2010/main" val="122506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a:t>
            </a:r>
            <a:endParaRPr lang="en-US" dirty="0"/>
          </a:p>
        </p:txBody>
      </p:sp>
      <p:sp>
        <p:nvSpPr>
          <p:cNvPr id="4" name="Rectangle 3"/>
          <p:cNvSpPr/>
          <p:nvPr/>
        </p:nvSpPr>
        <p:spPr>
          <a:xfrm>
            <a:off x="609600" y="1752600"/>
            <a:ext cx="6934200" cy="92333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latin typeface="Courier New"/>
                <a:cs typeface="Courier New"/>
              </a:rPr>
              <a:t>$ </a:t>
            </a:r>
            <a:r>
              <a:rPr lang="en-US" b="1" dirty="0" err="1">
                <a:latin typeface="Courier New"/>
                <a:cs typeface="Courier New"/>
              </a:rPr>
              <a:t>phpunit</a:t>
            </a:r>
            <a:r>
              <a:rPr lang="en-US" b="1" dirty="0">
                <a:latin typeface="Courier New"/>
                <a:cs typeface="Courier New"/>
              </a:rPr>
              <a:t> </a:t>
            </a:r>
            <a:r>
              <a:rPr lang="en-US" b="1" dirty="0" err="1">
                <a:latin typeface="Courier New"/>
                <a:cs typeface="Courier New"/>
              </a:rPr>
              <a:t>GuestbookTest.php</a:t>
            </a:r>
            <a:endParaRPr lang="en-US" b="1" dirty="0">
              <a:latin typeface="Courier New"/>
              <a:cs typeface="Courier New"/>
            </a:endParaRPr>
          </a:p>
          <a:p>
            <a:endParaRPr lang="en-US" b="1" dirty="0" smtClean="0">
              <a:latin typeface="Courier New"/>
              <a:cs typeface="Courier New"/>
            </a:endParaRPr>
          </a:p>
          <a:p>
            <a:r>
              <a:rPr lang="en-US" b="1" dirty="0">
                <a:latin typeface="Courier New"/>
                <a:cs typeface="Courier New"/>
              </a:rPr>
              <a:t>OK (3 tests, 9 assertions)</a:t>
            </a:r>
          </a:p>
        </p:txBody>
      </p:sp>
      <p:pic>
        <p:nvPicPr>
          <p:cNvPr id="5" name="Picture 4"/>
          <p:cNvPicPr>
            <a:picLocks noChangeAspect="1"/>
          </p:cNvPicPr>
          <p:nvPr/>
        </p:nvPicPr>
        <p:blipFill>
          <a:blip r:embed="rId2"/>
          <a:stretch>
            <a:fillRect/>
          </a:stretch>
        </p:blipFill>
        <p:spPr>
          <a:xfrm>
            <a:off x="2667000" y="3352800"/>
            <a:ext cx="3149600" cy="2578100"/>
          </a:xfrm>
          <a:prstGeom prst="rect">
            <a:avLst/>
          </a:prstGeom>
        </p:spPr>
      </p:pic>
    </p:spTree>
    <p:extLst>
      <p:ext uri="{BB962C8B-B14F-4D97-AF65-F5344CB8AC3E}">
        <p14:creationId xmlns:p14="http://schemas.microsoft.com/office/powerpoint/2010/main" val="17064879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More</a:t>
            </a:r>
            <a:endParaRPr lang="en-US" dirty="0"/>
          </a:p>
        </p:txBody>
      </p:sp>
      <p:sp>
        <p:nvSpPr>
          <p:cNvPr id="3" name="Content Placeholder 2"/>
          <p:cNvSpPr>
            <a:spLocks noGrp="1"/>
          </p:cNvSpPr>
          <p:nvPr>
            <p:ph idx="1"/>
          </p:nvPr>
        </p:nvSpPr>
        <p:spPr/>
        <p:txBody>
          <a:bodyPr>
            <a:normAutofit/>
          </a:bodyPr>
          <a:lstStyle/>
          <a:p>
            <a:r>
              <a:rPr lang="en-US" dirty="0" smtClean="0"/>
              <a:t>Watch a </a:t>
            </a:r>
            <a:r>
              <a:rPr lang="en-US" dirty="0" smtClean="0">
                <a:hlinkClick r:id="rId2"/>
              </a:rPr>
              <a:t>video</a:t>
            </a:r>
            <a:endParaRPr lang="en-US" dirty="0" smtClean="0"/>
          </a:p>
          <a:p>
            <a:r>
              <a:rPr lang="en-US" dirty="0"/>
              <a:t>Beck, K., Gamma, </a:t>
            </a:r>
            <a:r>
              <a:rPr lang="en-US"/>
              <a:t>E</a:t>
            </a:r>
            <a:r>
              <a:rPr lang="en-US" smtClean="0"/>
              <a:t>.  </a:t>
            </a:r>
            <a:r>
              <a:rPr lang="en-US" dirty="0"/>
              <a:t>Test Infected: Programmers </a:t>
            </a:r>
            <a:r>
              <a:rPr lang="en-US" dirty="0" smtClean="0"/>
              <a:t>Love Writing Tests</a:t>
            </a:r>
          </a:p>
          <a:p>
            <a:pPr lvl="1"/>
            <a:r>
              <a:rPr lang="en-US" dirty="0" smtClean="0"/>
              <a:t>http</a:t>
            </a:r>
            <a:r>
              <a:rPr lang="en-US" dirty="0"/>
              <a:t>://</a:t>
            </a:r>
            <a:r>
              <a:rPr lang="en-US" dirty="0" err="1"/>
              <a:t>junit.sourceforge.net</a:t>
            </a:r>
            <a:r>
              <a:rPr lang="en-US" dirty="0"/>
              <a:t>/doc/</a:t>
            </a:r>
            <a:r>
              <a:rPr lang="en-US" dirty="0" err="1"/>
              <a:t>testinfected</a:t>
            </a:r>
            <a:r>
              <a:rPr lang="en-US" dirty="0"/>
              <a:t>/</a:t>
            </a:r>
            <a:r>
              <a:rPr lang="en-US" dirty="0" err="1" smtClean="0"/>
              <a:t>testing.htm</a:t>
            </a:r>
            <a:endParaRPr lang="en-US" dirty="0"/>
          </a:p>
          <a:p>
            <a:r>
              <a:rPr lang="en-US" dirty="0" smtClean="0"/>
              <a:t>Beck</a:t>
            </a:r>
            <a:r>
              <a:rPr lang="en-US" dirty="0"/>
              <a:t>, K. Test-Driven Development. Addison-Wesley, 2002 </a:t>
            </a:r>
          </a:p>
          <a:p>
            <a:r>
              <a:rPr lang="en-US" dirty="0" smtClean="0"/>
              <a:t>Gerard </a:t>
            </a:r>
            <a:r>
              <a:rPr lang="en-US" dirty="0" err="1"/>
              <a:t>Meszaros</a:t>
            </a:r>
            <a:r>
              <a:rPr lang="en-US" dirty="0"/>
              <a:t>: </a:t>
            </a:r>
            <a:r>
              <a:rPr lang="en-US" dirty="0" err="1"/>
              <a:t>xUnit</a:t>
            </a:r>
            <a:r>
              <a:rPr lang="en-US" dirty="0"/>
              <a:t> Test Patterns: Refactoring Test </a:t>
            </a:r>
            <a:r>
              <a:rPr lang="en-US" dirty="0" smtClean="0"/>
              <a:t>Code</a:t>
            </a:r>
            <a:r>
              <a:rPr lang="en-US" dirty="0"/>
              <a:t>, Addison-Wesley Professional, 2007 </a:t>
            </a:r>
          </a:p>
          <a:p>
            <a:r>
              <a:rPr lang="en-US" dirty="0" smtClean="0"/>
              <a:t>David </a:t>
            </a:r>
            <a:r>
              <a:rPr lang="en-US" dirty="0" err="1"/>
              <a:t>Astels</a:t>
            </a:r>
            <a:r>
              <a:rPr lang="en-US" dirty="0"/>
              <a:t>: Test-Driven Development: A Practical Guide, </a:t>
            </a:r>
            <a:r>
              <a:rPr lang="en-US" dirty="0" smtClean="0"/>
              <a:t>Prentice </a:t>
            </a:r>
            <a:r>
              <a:rPr lang="en-US" dirty="0"/>
              <a:t>Hall, 2003</a:t>
            </a:r>
          </a:p>
        </p:txBody>
      </p:sp>
    </p:spTree>
    <p:extLst>
      <p:ext uri="{BB962C8B-B14F-4D97-AF65-F5344CB8AC3E}">
        <p14:creationId xmlns:p14="http://schemas.microsoft.com/office/powerpoint/2010/main" val="896845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US" dirty="0"/>
          </a:p>
        </p:txBody>
      </p:sp>
      <p:sp>
        <p:nvSpPr>
          <p:cNvPr id="4" name="Rectangle 3"/>
          <p:cNvSpPr/>
          <p:nvPr/>
        </p:nvSpPr>
        <p:spPr>
          <a:xfrm>
            <a:off x="1828800" y="2057400"/>
            <a:ext cx="4572000" cy="2077492"/>
          </a:xfrm>
          <a:prstGeom prst="rect">
            <a:avLst/>
          </a:prstGeom>
        </p:spPr>
        <p:txBody>
          <a:bodyPr>
            <a:spAutoFit/>
          </a:bodyPr>
          <a:lstStyle/>
          <a:p>
            <a:pPr>
              <a:lnSpc>
                <a:spcPct val="130000"/>
              </a:lnSpc>
            </a:pPr>
            <a:r>
              <a:rPr lang="en-US" sz="2000" b="1" dirty="0" smtClean="0">
                <a:solidFill>
                  <a:schemeClr val="tx2"/>
                </a:solidFill>
              </a:rPr>
              <a:t>Technical debt </a:t>
            </a:r>
            <a:r>
              <a:rPr lang="en-US" sz="2000" dirty="0" smtClean="0">
                <a:solidFill>
                  <a:schemeClr val="tx2"/>
                </a:solidFill>
              </a:rPr>
              <a:t>is the continuous accumulation of shortcuts, hacks, duplication, and other sins we regularly commit against our code base in the name of speed and schedule. ~ </a:t>
            </a:r>
            <a:r>
              <a:rPr lang="en-US" sz="2000" dirty="0" err="1" smtClean="0">
                <a:solidFill>
                  <a:schemeClr val="tx2"/>
                </a:solidFill>
              </a:rPr>
              <a:t>Rasmusson</a:t>
            </a:r>
            <a:endParaRPr lang="en-US" sz="2000" dirty="0">
              <a:solidFill>
                <a:schemeClr val="tx2"/>
              </a:solidFill>
            </a:endParaRPr>
          </a:p>
        </p:txBody>
      </p:sp>
    </p:spTree>
    <p:extLst>
      <p:ext uri="{BB962C8B-B14F-4D97-AF65-F5344CB8AC3E}">
        <p14:creationId xmlns:p14="http://schemas.microsoft.com/office/powerpoint/2010/main" val="2848883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US" dirty="0"/>
          </a:p>
        </p:txBody>
      </p:sp>
      <p:pic>
        <p:nvPicPr>
          <p:cNvPr id="4" name="Picture 3"/>
          <p:cNvPicPr>
            <a:picLocks noChangeAspect="1"/>
          </p:cNvPicPr>
          <p:nvPr/>
        </p:nvPicPr>
        <p:blipFill>
          <a:blip r:embed="rId3"/>
          <a:stretch>
            <a:fillRect/>
          </a:stretch>
        </p:blipFill>
        <p:spPr>
          <a:xfrm>
            <a:off x="990600" y="1502551"/>
            <a:ext cx="6094595" cy="4898249"/>
          </a:xfrm>
          <a:prstGeom prst="rect">
            <a:avLst/>
          </a:prstGeom>
        </p:spPr>
      </p:pic>
    </p:spTree>
    <p:extLst>
      <p:ext uri="{BB962C8B-B14F-4D97-AF65-F5344CB8AC3E}">
        <p14:creationId xmlns:p14="http://schemas.microsoft.com/office/powerpoint/2010/main" val="1255536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4" name="Rectangle 3"/>
          <p:cNvSpPr/>
          <p:nvPr/>
        </p:nvSpPr>
        <p:spPr>
          <a:xfrm>
            <a:off x="1828800" y="2057400"/>
            <a:ext cx="4572000" cy="2077492"/>
          </a:xfrm>
          <a:prstGeom prst="rect">
            <a:avLst/>
          </a:prstGeom>
        </p:spPr>
        <p:txBody>
          <a:bodyPr>
            <a:spAutoFit/>
          </a:bodyPr>
          <a:lstStyle/>
          <a:p>
            <a:pPr>
              <a:lnSpc>
                <a:spcPct val="130000"/>
              </a:lnSpc>
            </a:pPr>
            <a:r>
              <a:rPr lang="en-US" sz="2000" b="1" dirty="0" smtClean="0">
                <a:solidFill>
                  <a:schemeClr val="tx2"/>
                </a:solidFill>
              </a:rPr>
              <a:t>Refactoring </a:t>
            </a:r>
            <a:r>
              <a:rPr lang="en-US" sz="2000" dirty="0" smtClean="0">
                <a:solidFill>
                  <a:schemeClr val="tx2"/>
                </a:solidFill>
              </a:rPr>
              <a:t>is the practice of continually making small, incremental design improvements to your software without changing the overall external behavior. </a:t>
            </a:r>
            <a:br>
              <a:rPr lang="en-US" sz="2000" dirty="0" smtClean="0">
                <a:solidFill>
                  <a:schemeClr val="tx2"/>
                </a:solidFill>
              </a:rPr>
            </a:br>
            <a:r>
              <a:rPr lang="en-US" sz="2000" dirty="0" smtClean="0">
                <a:solidFill>
                  <a:schemeClr val="tx2"/>
                </a:solidFill>
              </a:rPr>
              <a:t>~ </a:t>
            </a:r>
            <a:r>
              <a:rPr lang="en-US" sz="2000" dirty="0" err="1" smtClean="0">
                <a:solidFill>
                  <a:schemeClr val="tx2"/>
                </a:solidFill>
              </a:rPr>
              <a:t>Rasmusson</a:t>
            </a:r>
            <a:endParaRPr lang="en-US" sz="2000" dirty="0">
              <a:solidFill>
                <a:schemeClr val="tx2"/>
              </a:solidFill>
            </a:endParaRPr>
          </a:p>
        </p:txBody>
      </p:sp>
    </p:spTree>
    <p:extLst>
      <p:ext uri="{BB962C8B-B14F-4D97-AF65-F5344CB8AC3E}">
        <p14:creationId xmlns:p14="http://schemas.microsoft.com/office/powerpoint/2010/main" val="891918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normAutofit/>
          </a:bodyPr>
          <a:lstStyle/>
          <a:p>
            <a:r>
              <a:rPr lang="en-US" dirty="0" smtClean="0"/>
              <a:t>Renaming variables, classes, or methods</a:t>
            </a:r>
          </a:p>
          <a:p>
            <a:r>
              <a:rPr lang="en-US" dirty="0" smtClean="0"/>
              <a:t>Eliminating redundant code</a:t>
            </a:r>
          </a:p>
          <a:p>
            <a:r>
              <a:rPr lang="en-US" dirty="0" smtClean="0"/>
              <a:t>Hide unnecessary detail</a:t>
            </a:r>
          </a:p>
          <a:p>
            <a:r>
              <a:rPr lang="en-US" dirty="0" smtClean="0"/>
              <a:t>Simplify class logic</a:t>
            </a:r>
          </a:p>
          <a:p>
            <a:r>
              <a:rPr lang="en-US" dirty="0" smtClean="0"/>
              <a:t>Simplify code logic</a:t>
            </a:r>
            <a:endParaRPr lang="en-US" dirty="0"/>
          </a:p>
          <a:p>
            <a:pPr marL="114300" indent="0" algn="ctr">
              <a:buNone/>
            </a:pPr>
            <a:endParaRPr lang="en-US" i="1" dirty="0" smtClean="0">
              <a:solidFill>
                <a:schemeClr val="accent1">
                  <a:lumMod val="50000"/>
                </a:schemeClr>
              </a:solidFill>
            </a:endParaRPr>
          </a:p>
          <a:p>
            <a:pPr marL="114300" indent="0" algn="ctr">
              <a:buNone/>
            </a:pPr>
            <a:endParaRPr lang="en-US" i="1" dirty="0">
              <a:solidFill>
                <a:schemeClr val="accent1">
                  <a:lumMod val="50000"/>
                </a:schemeClr>
              </a:solidFill>
            </a:endParaRPr>
          </a:p>
          <a:p>
            <a:pPr marL="114300" indent="0" algn="ctr">
              <a:buNone/>
            </a:pPr>
            <a:endParaRPr lang="en-US" i="1" dirty="0" smtClean="0">
              <a:solidFill>
                <a:schemeClr val="accent1">
                  <a:lumMod val="50000"/>
                </a:schemeClr>
              </a:solidFill>
            </a:endParaRPr>
          </a:p>
          <a:p>
            <a:pPr marL="114300" indent="0" algn="ctr">
              <a:buNone/>
            </a:pPr>
            <a:r>
              <a:rPr lang="en-US" sz="3200" i="1" dirty="0" smtClean="0">
                <a:solidFill>
                  <a:schemeClr val="accent1">
                    <a:lumMod val="50000"/>
                  </a:schemeClr>
                </a:solidFill>
              </a:rPr>
              <a:t>Refactor continuously!</a:t>
            </a:r>
            <a:endParaRPr lang="en-US" sz="3200" i="1" dirty="0">
              <a:solidFill>
                <a:schemeClr val="accent1">
                  <a:lumMod val="50000"/>
                </a:schemeClr>
              </a:solidFill>
            </a:endParaRPr>
          </a:p>
        </p:txBody>
      </p:sp>
    </p:spTree>
    <p:extLst>
      <p:ext uri="{BB962C8B-B14F-4D97-AF65-F5344CB8AC3E}">
        <p14:creationId xmlns:p14="http://schemas.microsoft.com/office/powerpoint/2010/main" val="391883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800" dirty="0"/>
              <a:t>Test-driven </a:t>
            </a:r>
            <a:r>
              <a:rPr lang="en-US" sz="4800" dirty="0" smtClean="0"/>
              <a:t>Development </a:t>
            </a:r>
            <a:endParaRPr lang="en-US" dirty="0"/>
          </a:p>
        </p:txBody>
      </p:sp>
      <p:sp>
        <p:nvSpPr>
          <p:cNvPr id="3" name="Rectangle 2"/>
          <p:cNvSpPr/>
          <p:nvPr/>
        </p:nvSpPr>
        <p:spPr>
          <a:xfrm>
            <a:off x="1828800" y="1905000"/>
            <a:ext cx="4572000" cy="1677382"/>
          </a:xfrm>
          <a:prstGeom prst="rect">
            <a:avLst/>
          </a:prstGeom>
        </p:spPr>
        <p:txBody>
          <a:bodyPr>
            <a:spAutoFit/>
          </a:bodyPr>
          <a:lstStyle/>
          <a:p>
            <a:pPr>
              <a:lnSpc>
                <a:spcPct val="130000"/>
              </a:lnSpc>
            </a:pPr>
            <a:r>
              <a:rPr lang="en-US" sz="2000" b="1" dirty="0">
                <a:solidFill>
                  <a:schemeClr val="tx2"/>
                </a:solidFill>
              </a:rPr>
              <a:t>Test-driven development </a:t>
            </a:r>
            <a:r>
              <a:rPr lang="en-US" sz="2000" b="1" dirty="0" smtClean="0">
                <a:solidFill>
                  <a:schemeClr val="tx2"/>
                </a:solidFill>
              </a:rPr>
              <a:t>(TDD) </a:t>
            </a:r>
            <a:r>
              <a:rPr lang="en-US" sz="2000" dirty="0" smtClean="0">
                <a:solidFill>
                  <a:schemeClr val="tx2"/>
                </a:solidFill>
              </a:rPr>
              <a:t>is </a:t>
            </a:r>
            <a:r>
              <a:rPr lang="en-US" sz="2000" dirty="0">
                <a:solidFill>
                  <a:schemeClr val="tx2"/>
                </a:solidFill>
              </a:rPr>
              <a:t>a programming technique that requires you to write </a:t>
            </a:r>
            <a:r>
              <a:rPr lang="en-US" sz="2000" dirty="0" smtClean="0">
                <a:solidFill>
                  <a:schemeClr val="tx2"/>
                </a:solidFill>
              </a:rPr>
              <a:t>unit tests </a:t>
            </a:r>
            <a:r>
              <a:rPr lang="en-US" sz="2000" i="1" dirty="0" smtClean="0">
                <a:solidFill>
                  <a:schemeClr val="tx2"/>
                </a:solidFill>
              </a:rPr>
              <a:t>before </a:t>
            </a:r>
            <a:r>
              <a:rPr lang="en-US" sz="2000" dirty="0" smtClean="0">
                <a:solidFill>
                  <a:schemeClr val="tx2"/>
                </a:solidFill>
              </a:rPr>
              <a:t>you write the actual code that makes them pass. </a:t>
            </a:r>
          </a:p>
        </p:txBody>
      </p:sp>
    </p:spTree>
    <p:extLst>
      <p:ext uri="{BB962C8B-B14F-4D97-AF65-F5344CB8AC3E}">
        <p14:creationId xmlns:p14="http://schemas.microsoft.com/office/powerpoint/2010/main" val="3251706205"/>
      </p:ext>
    </p:extLst>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13076</TotalTime>
  <Words>1710</Words>
  <Application>Microsoft Macintosh PowerPoint</Application>
  <PresentationFormat>On-screen Show (4:3)</PresentationFormat>
  <Paragraphs>459</Paragraphs>
  <Slides>49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Cambria</vt:lpstr>
      <vt:lpstr>Courier New</vt:lpstr>
      <vt:lpstr>Adjacency</vt:lpstr>
      <vt:lpstr>Test-Driven Development</vt:lpstr>
      <vt:lpstr>Unit Testing</vt:lpstr>
      <vt:lpstr>An Example Unit Test</vt:lpstr>
      <vt:lpstr>Why Unit Testing?</vt:lpstr>
      <vt:lpstr>Technical Debt</vt:lpstr>
      <vt:lpstr>Technical Debt</vt:lpstr>
      <vt:lpstr>Refactoring</vt:lpstr>
      <vt:lpstr>Refactoring</vt:lpstr>
      <vt:lpstr>Test-driven Development </vt:lpstr>
      <vt:lpstr>The TDD Mantra</vt:lpstr>
      <vt:lpstr>PowerPoint Presentation</vt:lpstr>
      <vt:lpstr>The TDD Cycle</vt:lpstr>
      <vt:lpstr>How does it work?</vt:lpstr>
      <vt:lpstr>How does it work?</vt:lpstr>
      <vt:lpstr>How does it work?</vt:lpstr>
      <vt:lpstr>How does it work?</vt:lpstr>
      <vt:lpstr>How does it work?</vt:lpstr>
      <vt:lpstr>The Guestbook Application</vt:lpstr>
      <vt:lpstr>Getting Started</vt:lpstr>
      <vt:lpstr>Getting Started</vt:lpstr>
      <vt:lpstr>Getting Started</vt:lpstr>
      <vt:lpstr>Define the GuestbookTest Class</vt:lpstr>
      <vt:lpstr>Fixtures</vt:lpstr>
      <vt:lpstr>Fixtures</vt:lpstr>
      <vt:lpstr>Run the Test Script</vt:lpstr>
      <vt:lpstr>Define the Class</vt:lpstr>
      <vt:lpstr>Run the Test Script</vt:lpstr>
      <vt:lpstr>Plan Your Tests</vt:lpstr>
      <vt:lpstr>Assertions</vt:lpstr>
      <vt:lpstr>Assertion Methods</vt:lpstr>
      <vt:lpstr>Write the Test</vt:lpstr>
      <vt:lpstr>Fail the Test</vt:lpstr>
      <vt:lpstr>Write the Code</vt:lpstr>
      <vt:lpstr>Run the Test</vt:lpstr>
      <vt:lpstr>Write the Code</vt:lpstr>
      <vt:lpstr>Run the Test</vt:lpstr>
      <vt:lpstr>Write the Code</vt:lpstr>
      <vt:lpstr>Run the Test</vt:lpstr>
      <vt:lpstr>Write the Test</vt:lpstr>
      <vt:lpstr>Fail the Test</vt:lpstr>
      <vt:lpstr>Write the Code</vt:lpstr>
      <vt:lpstr>Run the Test</vt:lpstr>
      <vt:lpstr>Write the Test</vt:lpstr>
      <vt:lpstr>Fail the Test</vt:lpstr>
      <vt:lpstr>Write the Code</vt:lpstr>
      <vt:lpstr>Run the Test</vt:lpstr>
      <vt:lpstr>PowerPoint Presentation</vt:lpstr>
      <vt:lpstr>Run the Test</vt:lpstr>
      <vt:lpstr>Learn More</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Ostrander, Tina</dc:creator>
  <cp:lastModifiedBy>Microsoft Office User</cp:lastModifiedBy>
  <cp:revision>157</cp:revision>
  <dcterms:created xsi:type="dcterms:W3CDTF">2012-01-05T20:02:10Z</dcterms:created>
  <dcterms:modified xsi:type="dcterms:W3CDTF">2016-08-03T02:42:13Z</dcterms:modified>
</cp:coreProperties>
</file>