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6C2-6696-4DBB-848A-E9265635581C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400E-2E11-41F2-BA45-9752E288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6C2-6696-4DBB-848A-E9265635581C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400E-2E11-41F2-BA45-9752E288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1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6C2-6696-4DBB-848A-E9265635581C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400E-2E11-41F2-BA45-9752E288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8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6C2-6696-4DBB-848A-E9265635581C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400E-2E11-41F2-BA45-9752E288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7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6C2-6696-4DBB-848A-E9265635581C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400E-2E11-41F2-BA45-9752E288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6C2-6696-4DBB-848A-E9265635581C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400E-2E11-41F2-BA45-9752E288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6C2-6696-4DBB-848A-E9265635581C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400E-2E11-41F2-BA45-9752E288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6C2-6696-4DBB-848A-E9265635581C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400E-2E11-41F2-BA45-9752E288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9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6C2-6696-4DBB-848A-E9265635581C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400E-2E11-41F2-BA45-9752E288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6C2-6696-4DBB-848A-E9265635581C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400E-2E11-41F2-BA45-9752E288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6C2-6696-4DBB-848A-E9265635581C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400E-2E11-41F2-BA45-9752E288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946C2-6696-4DBB-848A-E9265635581C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4400E-2E11-41F2-BA45-9752E288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77" y="249592"/>
            <a:ext cx="105633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PORTFOLIO DISCUSSION – 6/4/2016</a:t>
            </a:r>
          </a:p>
          <a:p>
            <a:endParaRPr lang="en-US" sz="2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This discussion was for the Advisor Side – creating or editing portfolios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create/edit portfolio we already have something called “Portfolio Style”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Conservative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Moderately Conservative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Moderate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Moderately Aggressive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Aggressive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60" y="2265529"/>
            <a:ext cx="8079473" cy="4531788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952542" y="2920621"/>
            <a:ext cx="1434610" cy="548640"/>
          </a:xfrm>
          <a:custGeom>
            <a:avLst/>
            <a:gdLst>
              <a:gd name="connsiteX0" fmla="*/ 15243 w 1434610"/>
              <a:gd name="connsiteY0" fmla="*/ 382137 h 668740"/>
              <a:gd name="connsiteX1" fmla="*/ 28891 w 1434610"/>
              <a:gd name="connsiteY1" fmla="*/ 150125 h 668740"/>
              <a:gd name="connsiteX2" fmla="*/ 69834 w 1434610"/>
              <a:gd name="connsiteY2" fmla="*/ 122830 h 668740"/>
              <a:gd name="connsiteX3" fmla="*/ 124425 w 1434610"/>
              <a:gd name="connsiteY3" fmla="*/ 109182 h 668740"/>
              <a:gd name="connsiteX4" fmla="*/ 206312 w 1434610"/>
              <a:gd name="connsiteY4" fmla="*/ 81886 h 668740"/>
              <a:gd name="connsiteX5" fmla="*/ 247255 w 1434610"/>
              <a:gd name="connsiteY5" fmla="*/ 68239 h 668740"/>
              <a:gd name="connsiteX6" fmla="*/ 288198 w 1434610"/>
              <a:gd name="connsiteY6" fmla="*/ 54591 h 668740"/>
              <a:gd name="connsiteX7" fmla="*/ 356437 w 1434610"/>
              <a:gd name="connsiteY7" fmla="*/ 40943 h 668740"/>
              <a:gd name="connsiteX8" fmla="*/ 479267 w 1434610"/>
              <a:gd name="connsiteY8" fmla="*/ 13648 h 668740"/>
              <a:gd name="connsiteX9" fmla="*/ 711279 w 1434610"/>
              <a:gd name="connsiteY9" fmla="*/ 0 h 668740"/>
              <a:gd name="connsiteX10" fmla="*/ 1202598 w 1434610"/>
              <a:gd name="connsiteY10" fmla="*/ 13648 h 668740"/>
              <a:gd name="connsiteX11" fmla="*/ 1243542 w 1434610"/>
              <a:gd name="connsiteY11" fmla="*/ 27295 h 668740"/>
              <a:gd name="connsiteX12" fmla="*/ 1298133 w 1434610"/>
              <a:gd name="connsiteY12" fmla="*/ 40943 h 668740"/>
              <a:gd name="connsiteX13" fmla="*/ 1352724 w 1434610"/>
              <a:gd name="connsiteY13" fmla="*/ 109182 h 668740"/>
              <a:gd name="connsiteX14" fmla="*/ 1380019 w 1434610"/>
              <a:gd name="connsiteY14" fmla="*/ 150125 h 668740"/>
              <a:gd name="connsiteX15" fmla="*/ 1407315 w 1434610"/>
              <a:gd name="connsiteY15" fmla="*/ 232012 h 668740"/>
              <a:gd name="connsiteX16" fmla="*/ 1434610 w 1434610"/>
              <a:gd name="connsiteY16" fmla="*/ 341194 h 668740"/>
              <a:gd name="connsiteX17" fmla="*/ 1420962 w 1434610"/>
              <a:gd name="connsiteY17" fmla="*/ 532263 h 668740"/>
              <a:gd name="connsiteX18" fmla="*/ 1380019 w 1434610"/>
              <a:gd name="connsiteY18" fmla="*/ 559558 h 668740"/>
              <a:gd name="connsiteX19" fmla="*/ 1298133 w 1434610"/>
              <a:gd name="connsiteY19" fmla="*/ 586854 h 668740"/>
              <a:gd name="connsiteX20" fmla="*/ 1257189 w 1434610"/>
              <a:gd name="connsiteY20" fmla="*/ 600501 h 668740"/>
              <a:gd name="connsiteX21" fmla="*/ 1216246 w 1434610"/>
              <a:gd name="connsiteY21" fmla="*/ 627797 h 668740"/>
              <a:gd name="connsiteX22" fmla="*/ 1161655 w 1434610"/>
              <a:gd name="connsiteY22" fmla="*/ 641445 h 668740"/>
              <a:gd name="connsiteX23" fmla="*/ 915995 w 1434610"/>
              <a:gd name="connsiteY23" fmla="*/ 668740 h 668740"/>
              <a:gd name="connsiteX24" fmla="*/ 356437 w 1434610"/>
              <a:gd name="connsiteY24" fmla="*/ 655092 h 668740"/>
              <a:gd name="connsiteX25" fmla="*/ 301846 w 1434610"/>
              <a:gd name="connsiteY25" fmla="*/ 641445 h 668740"/>
              <a:gd name="connsiteX26" fmla="*/ 219959 w 1434610"/>
              <a:gd name="connsiteY26" fmla="*/ 614149 h 668740"/>
              <a:gd name="connsiteX27" fmla="*/ 138073 w 1434610"/>
              <a:gd name="connsiteY27" fmla="*/ 586854 h 668740"/>
              <a:gd name="connsiteX28" fmla="*/ 97130 w 1434610"/>
              <a:gd name="connsiteY28" fmla="*/ 573206 h 668740"/>
              <a:gd name="connsiteX29" fmla="*/ 56186 w 1434610"/>
              <a:gd name="connsiteY29" fmla="*/ 559558 h 668740"/>
              <a:gd name="connsiteX30" fmla="*/ 28891 w 1434610"/>
              <a:gd name="connsiteY30" fmla="*/ 518615 h 668740"/>
              <a:gd name="connsiteX31" fmla="*/ 1595 w 1434610"/>
              <a:gd name="connsiteY31" fmla="*/ 327546 h 66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34610" h="668740">
                <a:moveTo>
                  <a:pt x="15243" y="382137"/>
                </a:moveTo>
                <a:cubicBezTo>
                  <a:pt x="19792" y="304800"/>
                  <a:pt x="12931" y="225934"/>
                  <a:pt x="28891" y="150125"/>
                </a:cubicBezTo>
                <a:cubicBezTo>
                  <a:pt x="32270" y="134074"/>
                  <a:pt x="54758" y="129291"/>
                  <a:pt x="69834" y="122830"/>
                </a:cubicBezTo>
                <a:cubicBezTo>
                  <a:pt x="87074" y="115441"/>
                  <a:pt x="106459" y="114572"/>
                  <a:pt x="124425" y="109182"/>
                </a:cubicBezTo>
                <a:cubicBezTo>
                  <a:pt x="151984" y="100914"/>
                  <a:pt x="179016" y="90984"/>
                  <a:pt x="206312" y="81886"/>
                </a:cubicBezTo>
                <a:lnTo>
                  <a:pt x="247255" y="68239"/>
                </a:lnTo>
                <a:cubicBezTo>
                  <a:pt x="260903" y="63690"/>
                  <a:pt x="274091" y="57412"/>
                  <a:pt x="288198" y="54591"/>
                </a:cubicBezTo>
                <a:cubicBezTo>
                  <a:pt x="310944" y="50042"/>
                  <a:pt x="333793" y="45975"/>
                  <a:pt x="356437" y="40943"/>
                </a:cubicBezTo>
                <a:cubicBezTo>
                  <a:pt x="391652" y="33117"/>
                  <a:pt x="444428" y="16815"/>
                  <a:pt x="479267" y="13648"/>
                </a:cubicBezTo>
                <a:cubicBezTo>
                  <a:pt x="556420" y="6634"/>
                  <a:pt x="633942" y="4549"/>
                  <a:pt x="711279" y="0"/>
                </a:cubicBezTo>
                <a:cubicBezTo>
                  <a:pt x="875052" y="4549"/>
                  <a:pt x="1038977" y="5257"/>
                  <a:pt x="1202598" y="13648"/>
                </a:cubicBezTo>
                <a:cubicBezTo>
                  <a:pt x="1216965" y="14385"/>
                  <a:pt x="1229709" y="23343"/>
                  <a:pt x="1243542" y="27295"/>
                </a:cubicBezTo>
                <a:cubicBezTo>
                  <a:pt x="1261577" y="32448"/>
                  <a:pt x="1279936" y="36394"/>
                  <a:pt x="1298133" y="40943"/>
                </a:cubicBezTo>
                <a:cubicBezTo>
                  <a:pt x="1367151" y="86956"/>
                  <a:pt x="1319763" y="43261"/>
                  <a:pt x="1352724" y="109182"/>
                </a:cubicBezTo>
                <a:cubicBezTo>
                  <a:pt x="1360059" y="123853"/>
                  <a:pt x="1373357" y="135136"/>
                  <a:pt x="1380019" y="150125"/>
                </a:cubicBezTo>
                <a:cubicBezTo>
                  <a:pt x="1391704" y="176417"/>
                  <a:pt x="1398217" y="204716"/>
                  <a:pt x="1407315" y="232012"/>
                </a:cubicBezTo>
                <a:cubicBezTo>
                  <a:pt x="1428296" y="294955"/>
                  <a:pt x="1418143" y="258859"/>
                  <a:pt x="1434610" y="341194"/>
                </a:cubicBezTo>
                <a:cubicBezTo>
                  <a:pt x="1430061" y="404884"/>
                  <a:pt x="1436448" y="470318"/>
                  <a:pt x="1420962" y="532263"/>
                </a:cubicBezTo>
                <a:cubicBezTo>
                  <a:pt x="1416984" y="548176"/>
                  <a:pt x="1395008" y="552896"/>
                  <a:pt x="1380019" y="559558"/>
                </a:cubicBezTo>
                <a:cubicBezTo>
                  <a:pt x="1353727" y="571243"/>
                  <a:pt x="1325428" y="577756"/>
                  <a:pt x="1298133" y="586854"/>
                </a:cubicBezTo>
                <a:lnTo>
                  <a:pt x="1257189" y="600501"/>
                </a:lnTo>
                <a:cubicBezTo>
                  <a:pt x="1243541" y="609600"/>
                  <a:pt x="1231322" y="621336"/>
                  <a:pt x="1216246" y="627797"/>
                </a:cubicBezTo>
                <a:cubicBezTo>
                  <a:pt x="1199006" y="635186"/>
                  <a:pt x="1180110" y="638090"/>
                  <a:pt x="1161655" y="641445"/>
                </a:cubicBezTo>
                <a:cubicBezTo>
                  <a:pt x="1078649" y="656537"/>
                  <a:pt x="1000884" y="661023"/>
                  <a:pt x="915995" y="668740"/>
                </a:cubicBezTo>
                <a:cubicBezTo>
                  <a:pt x="729476" y="664191"/>
                  <a:pt x="542828" y="663376"/>
                  <a:pt x="356437" y="655092"/>
                </a:cubicBezTo>
                <a:cubicBezTo>
                  <a:pt x="337699" y="654259"/>
                  <a:pt x="319812" y="646835"/>
                  <a:pt x="301846" y="641445"/>
                </a:cubicBezTo>
                <a:cubicBezTo>
                  <a:pt x="274287" y="633177"/>
                  <a:pt x="247255" y="623248"/>
                  <a:pt x="219959" y="614149"/>
                </a:cubicBezTo>
                <a:lnTo>
                  <a:pt x="138073" y="586854"/>
                </a:lnTo>
                <a:lnTo>
                  <a:pt x="97130" y="573206"/>
                </a:lnTo>
                <a:lnTo>
                  <a:pt x="56186" y="559558"/>
                </a:lnTo>
                <a:cubicBezTo>
                  <a:pt x="47088" y="545910"/>
                  <a:pt x="35553" y="533604"/>
                  <a:pt x="28891" y="518615"/>
                </a:cubicBezTo>
                <a:cubicBezTo>
                  <a:pt x="-9914" y="431304"/>
                  <a:pt x="1595" y="428689"/>
                  <a:pt x="1595" y="32754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155140" y="1992573"/>
            <a:ext cx="859809" cy="928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37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7" y="249592"/>
            <a:ext cx="1056336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PORTFOLIO DISCUSSION – 6/4/2016</a:t>
            </a:r>
          </a:p>
          <a:p>
            <a:endParaRPr lang="en-US" sz="2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Introduction of a new feature/category – “Portfolio Size”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“Portfolio Size” will have the following items in the drop-down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Lump-sum 10,000 min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Lump-sum 50,000 min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Lump-sum 1,00,000 min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SIP 1,000 min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SIP 5,000 min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SIP 10,000 min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SIP 20,000 min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210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955439" cy="68407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1248" y="1405719"/>
            <a:ext cx="199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71248" y="1405719"/>
            <a:ext cx="1992573" cy="259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62066" y="1141806"/>
            <a:ext cx="166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Portfolio Size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466531" y="914400"/>
            <a:ext cx="2391303" cy="1078173"/>
          </a:xfrm>
          <a:custGeom>
            <a:avLst/>
            <a:gdLst>
              <a:gd name="connsiteX0" fmla="*/ 95535 w 2391303"/>
              <a:gd name="connsiteY0" fmla="*/ 627797 h 1078173"/>
              <a:gd name="connsiteX1" fmla="*/ 40944 w 2391303"/>
              <a:gd name="connsiteY1" fmla="*/ 559558 h 1078173"/>
              <a:gd name="connsiteX2" fmla="*/ 27296 w 2391303"/>
              <a:gd name="connsiteY2" fmla="*/ 491319 h 1078173"/>
              <a:gd name="connsiteX3" fmla="*/ 13648 w 2391303"/>
              <a:gd name="connsiteY3" fmla="*/ 450376 h 1078173"/>
              <a:gd name="connsiteX4" fmla="*/ 0 w 2391303"/>
              <a:gd name="connsiteY4" fmla="*/ 382137 h 1078173"/>
              <a:gd name="connsiteX5" fmla="*/ 13648 w 2391303"/>
              <a:gd name="connsiteY5" fmla="*/ 259307 h 1078173"/>
              <a:gd name="connsiteX6" fmla="*/ 54591 w 2391303"/>
              <a:gd name="connsiteY6" fmla="*/ 232012 h 1078173"/>
              <a:gd name="connsiteX7" fmla="*/ 95535 w 2391303"/>
              <a:gd name="connsiteY7" fmla="*/ 191069 h 1078173"/>
              <a:gd name="connsiteX8" fmla="*/ 136478 w 2391303"/>
              <a:gd name="connsiteY8" fmla="*/ 177421 h 1078173"/>
              <a:gd name="connsiteX9" fmla="*/ 177421 w 2391303"/>
              <a:gd name="connsiteY9" fmla="*/ 150125 h 1078173"/>
              <a:gd name="connsiteX10" fmla="*/ 259308 w 2391303"/>
              <a:gd name="connsiteY10" fmla="*/ 122830 h 1078173"/>
              <a:gd name="connsiteX11" fmla="*/ 300251 w 2391303"/>
              <a:gd name="connsiteY11" fmla="*/ 109182 h 1078173"/>
              <a:gd name="connsiteX12" fmla="*/ 409433 w 2391303"/>
              <a:gd name="connsiteY12" fmla="*/ 81887 h 1078173"/>
              <a:gd name="connsiteX13" fmla="*/ 491320 w 2391303"/>
              <a:gd name="connsiteY13" fmla="*/ 54591 h 1078173"/>
              <a:gd name="connsiteX14" fmla="*/ 532263 w 2391303"/>
              <a:gd name="connsiteY14" fmla="*/ 40943 h 1078173"/>
              <a:gd name="connsiteX15" fmla="*/ 600502 w 2391303"/>
              <a:gd name="connsiteY15" fmla="*/ 27296 h 1078173"/>
              <a:gd name="connsiteX16" fmla="*/ 655093 w 2391303"/>
              <a:gd name="connsiteY16" fmla="*/ 13648 h 1078173"/>
              <a:gd name="connsiteX17" fmla="*/ 900753 w 2391303"/>
              <a:gd name="connsiteY17" fmla="*/ 0 h 1078173"/>
              <a:gd name="connsiteX18" fmla="*/ 1705970 w 2391303"/>
              <a:gd name="connsiteY18" fmla="*/ 13648 h 1078173"/>
              <a:gd name="connsiteX19" fmla="*/ 1801505 w 2391303"/>
              <a:gd name="connsiteY19" fmla="*/ 27296 h 1078173"/>
              <a:gd name="connsiteX20" fmla="*/ 1992573 w 2391303"/>
              <a:gd name="connsiteY20" fmla="*/ 54591 h 1078173"/>
              <a:gd name="connsiteX21" fmla="*/ 2156347 w 2391303"/>
              <a:gd name="connsiteY21" fmla="*/ 136478 h 1078173"/>
              <a:gd name="connsiteX22" fmla="*/ 2238233 w 2391303"/>
              <a:gd name="connsiteY22" fmla="*/ 191069 h 1078173"/>
              <a:gd name="connsiteX23" fmla="*/ 2279176 w 2391303"/>
              <a:gd name="connsiteY23" fmla="*/ 232012 h 1078173"/>
              <a:gd name="connsiteX24" fmla="*/ 2306472 w 2391303"/>
              <a:gd name="connsiteY24" fmla="*/ 272955 h 1078173"/>
              <a:gd name="connsiteX25" fmla="*/ 2333768 w 2391303"/>
              <a:gd name="connsiteY25" fmla="*/ 354842 h 1078173"/>
              <a:gd name="connsiteX26" fmla="*/ 2347415 w 2391303"/>
              <a:gd name="connsiteY26" fmla="*/ 395785 h 1078173"/>
              <a:gd name="connsiteX27" fmla="*/ 2374711 w 2391303"/>
              <a:gd name="connsiteY27" fmla="*/ 436728 h 1078173"/>
              <a:gd name="connsiteX28" fmla="*/ 2374711 w 2391303"/>
              <a:gd name="connsiteY28" fmla="*/ 777922 h 1078173"/>
              <a:gd name="connsiteX29" fmla="*/ 2347415 w 2391303"/>
              <a:gd name="connsiteY29" fmla="*/ 859809 h 1078173"/>
              <a:gd name="connsiteX30" fmla="*/ 2320120 w 2391303"/>
              <a:gd name="connsiteY30" fmla="*/ 900752 h 1078173"/>
              <a:gd name="connsiteX31" fmla="*/ 2238233 w 2391303"/>
              <a:gd name="connsiteY31" fmla="*/ 941696 h 1078173"/>
              <a:gd name="connsiteX32" fmla="*/ 2115403 w 2391303"/>
              <a:gd name="connsiteY32" fmla="*/ 996287 h 1078173"/>
              <a:gd name="connsiteX33" fmla="*/ 2006221 w 2391303"/>
              <a:gd name="connsiteY33" fmla="*/ 1023582 h 1078173"/>
              <a:gd name="connsiteX34" fmla="*/ 1842448 w 2391303"/>
              <a:gd name="connsiteY34" fmla="*/ 1050878 h 1078173"/>
              <a:gd name="connsiteX35" fmla="*/ 1801505 w 2391303"/>
              <a:gd name="connsiteY35" fmla="*/ 1064525 h 1078173"/>
              <a:gd name="connsiteX36" fmla="*/ 1569493 w 2391303"/>
              <a:gd name="connsiteY36" fmla="*/ 1078173 h 1078173"/>
              <a:gd name="connsiteX37" fmla="*/ 818866 w 2391303"/>
              <a:gd name="connsiteY37" fmla="*/ 1064525 h 1078173"/>
              <a:gd name="connsiteX38" fmla="*/ 777923 w 2391303"/>
              <a:gd name="connsiteY38" fmla="*/ 1050878 h 1078173"/>
              <a:gd name="connsiteX39" fmla="*/ 655093 w 2391303"/>
              <a:gd name="connsiteY39" fmla="*/ 1023582 h 1078173"/>
              <a:gd name="connsiteX40" fmla="*/ 614150 w 2391303"/>
              <a:gd name="connsiteY40" fmla="*/ 1009934 h 1078173"/>
              <a:gd name="connsiteX41" fmla="*/ 532263 w 2391303"/>
              <a:gd name="connsiteY41" fmla="*/ 955343 h 1078173"/>
              <a:gd name="connsiteX42" fmla="*/ 491320 w 2391303"/>
              <a:gd name="connsiteY42" fmla="*/ 928048 h 1078173"/>
              <a:gd name="connsiteX43" fmla="*/ 450376 w 2391303"/>
              <a:gd name="connsiteY43" fmla="*/ 900752 h 1078173"/>
              <a:gd name="connsiteX44" fmla="*/ 409433 w 2391303"/>
              <a:gd name="connsiteY44" fmla="*/ 887104 h 1078173"/>
              <a:gd name="connsiteX45" fmla="*/ 341194 w 2391303"/>
              <a:gd name="connsiteY45" fmla="*/ 832513 h 1078173"/>
              <a:gd name="connsiteX46" fmla="*/ 259308 w 2391303"/>
              <a:gd name="connsiteY46" fmla="*/ 777922 h 1078173"/>
              <a:gd name="connsiteX47" fmla="*/ 218365 w 2391303"/>
              <a:gd name="connsiteY47" fmla="*/ 750627 h 1078173"/>
              <a:gd name="connsiteX48" fmla="*/ 122830 w 2391303"/>
              <a:gd name="connsiteY48" fmla="*/ 709684 h 1078173"/>
              <a:gd name="connsiteX49" fmla="*/ 68239 w 2391303"/>
              <a:gd name="connsiteY49" fmla="*/ 627797 h 1078173"/>
              <a:gd name="connsiteX50" fmla="*/ 40944 w 2391303"/>
              <a:gd name="connsiteY50" fmla="*/ 545910 h 107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391303" h="1078173">
                <a:moveTo>
                  <a:pt x="95535" y="627797"/>
                </a:moveTo>
                <a:cubicBezTo>
                  <a:pt x="77338" y="605051"/>
                  <a:pt x="53971" y="585612"/>
                  <a:pt x="40944" y="559558"/>
                </a:cubicBezTo>
                <a:cubicBezTo>
                  <a:pt x="30570" y="538810"/>
                  <a:pt x="32922" y="513823"/>
                  <a:pt x="27296" y="491319"/>
                </a:cubicBezTo>
                <a:cubicBezTo>
                  <a:pt x="23807" y="477363"/>
                  <a:pt x="17137" y="464332"/>
                  <a:pt x="13648" y="450376"/>
                </a:cubicBezTo>
                <a:cubicBezTo>
                  <a:pt x="8022" y="427872"/>
                  <a:pt x="4549" y="404883"/>
                  <a:pt x="0" y="382137"/>
                </a:cubicBezTo>
                <a:cubicBezTo>
                  <a:pt x="4549" y="341194"/>
                  <a:pt x="-430" y="298022"/>
                  <a:pt x="13648" y="259307"/>
                </a:cubicBezTo>
                <a:cubicBezTo>
                  <a:pt x="19253" y="243892"/>
                  <a:pt x="41990" y="242512"/>
                  <a:pt x="54591" y="232012"/>
                </a:cubicBezTo>
                <a:cubicBezTo>
                  <a:pt x="69419" y="219656"/>
                  <a:pt x="79476" y="201775"/>
                  <a:pt x="95535" y="191069"/>
                </a:cubicBezTo>
                <a:cubicBezTo>
                  <a:pt x="107505" y="183089"/>
                  <a:pt x="123611" y="183855"/>
                  <a:pt x="136478" y="177421"/>
                </a:cubicBezTo>
                <a:cubicBezTo>
                  <a:pt x="151149" y="170085"/>
                  <a:pt x="162432" y="156787"/>
                  <a:pt x="177421" y="150125"/>
                </a:cubicBezTo>
                <a:cubicBezTo>
                  <a:pt x="203713" y="138440"/>
                  <a:pt x="232012" y="131928"/>
                  <a:pt x="259308" y="122830"/>
                </a:cubicBezTo>
                <a:cubicBezTo>
                  <a:pt x="272956" y="118281"/>
                  <a:pt x="286295" y="112671"/>
                  <a:pt x="300251" y="109182"/>
                </a:cubicBezTo>
                <a:cubicBezTo>
                  <a:pt x="336645" y="100084"/>
                  <a:pt x="373844" y="93750"/>
                  <a:pt x="409433" y="81887"/>
                </a:cubicBezTo>
                <a:lnTo>
                  <a:pt x="491320" y="54591"/>
                </a:lnTo>
                <a:cubicBezTo>
                  <a:pt x="504968" y="50042"/>
                  <a:pt x="518156" y="43764"/>
                  <a:pt x="532263" y="40943"/>
                </a:cubicBezTo>
                <a:cubicBezTo>
                  <a:pt x="555009" y="36394"/>
                  <a:pt x="577858" y="32328"/>
                  <a:pt x="600502" y="27296"/>
                </a:cubicBezTo>
                <a:cubicBezTo>
                  <a:pt x="618812" y="23227"/>
                  <a:pt x="636413" y="15346"/>
                  <a:pt x="655093" y="13648"/>
                </a:cubicBezTo>
                <a:cubicBezTo>
                  <a:pt x="736769" y="6223"/>
                  <a:pt x="818866" y="4549"/>
                  <a:pt x="900753" y="0"/>
                </a:cubicBezTo>
                <a:lnTo>
                  <a:pt x="1705970" y="13648"/>
                </a:lnTo>
                <a:cubicBezTo>
                  <a:pt x="1738124" y="14622"/>
                  <a:pt x="1769585" y="23306"/>
                  <a:pt x="1801505" y="27296"/>
                </a:cubicBezTo>
                <a:cubicBezTo>
                  <a:pt x="1866135" y="35375"/>
                  <a:pt x="1929693" y="37442"/>
                  <a:pt x="1992573" y="54591"/>
                </a:cubicBezTo>
                <a:cubicBezTo>
                  <a:pt x="2088196" y="80671"/>
                  <a:pt x="2070343" y="79142"/>
                  <a:pt x="2156347" y="136478"/>
                </a:cubicBezTo>
                <a:cubicBezTo>
                  <a:pt x="2156352" y="136481"/>
                  <a:pt x="2238229" y="191065"/>
                  <a:pt x="2238233" y="191069"/>
                </a:cubicBezTo>
                <a:cubicBezTo>
                  <a:pt x="2251881" y="204717"/>
                  <a:pt x="2266820" y="217185"/>
                  <a:pt x="2279176" y="232012"/>
                </a:cubicBezTo>
                <a:cubicBezTo>
                  <a:pt x="2289677" y="244613"/>
                  <a:pt x="2297373" y="259307"/>
                  <a:pt x="2306472" y="272955"/>
                </a:cubicBezTo>
                <a:lnTo>
                  <a:pt x="2333768" y="354842"/>
                </a:lnTo>
                <a:cubicBezTo>
                  <a:pt x="2338317" y="368490"/>
                  <a:pt x="2339435" y="383815"/>
                  <a:pt x="2347415" y="395785"/>
                </a:cubicBezTo>
                <a:lnTo>
                  <a:pt x="2374711" y="436728"/>
                </a:lnTo>
                <a:cubicBezTo>
                  <a:pt x="2393511" y="587129"/>
                  <a:pt x="2399927" y="584605"/>
                  <a:pt x="2374711" y="777922"/>
                </a:cubicBezTo>
                <a:cubicBezTo>
                  <a:pt x="2370990" y="806453"/>
                  <a:pt x="2363375" y="835869"/>
                  <a:pt x="2347415" y="859809"/>
                </a:cubicBezTo>
                <a:cubicBezTo>
                  <a:pt x="2338317" y="873457"/>
                  <a:pt x="2331718" y="889154"/>
                  <a:pt x="2320120" y="900752"/>
                </a:cubicBezTo>
                <a:cubicBezTo>
                  <a:pt x="2281008" y="939864"/>
                  <a:pt x="2282633" y="919496"/>
                  <a:pt x="2238233" y="941696"/>
                </a:cubicBezTo>
                <a:cubicBezTo>
                  <a:pt x="2148617" y="986504"/>
                  <a:pt x="2256236" y="961079"/>
                  <a:pt x="2115403" y="996287"/>
                </a:cubicBezTo>
                <a:cubicBezTo>
                  <a:pt x="2079009" y="1005385"/>
                  <a:pt x="2043225" y="1017415"/>
                  <a:pt x="2006221" y="1023582"/>
                </a:cubicBezTo>
                <a:cubicBezTo>
                  <a:pt x="1951630" y="1032681"/>
                  <a:pt x="1894952" y="1033377"/>
                  <a:pt x="1842448" y="1050878"/>
                </a:cubicBezTo>
                <a:cubicBezTo>
                  <a:pt x="1828800" y="1055427"/>
                  <a:pt x="1815819" y="1063094"/>
                  <a:pt x="1801505" y="1064525"/>
                </a:cubicBezTo>
                <a:cubicBezTo>
                  <a:pt x="1724418" y="1072234"/>
                  <a:pt x="1646830" y="1073624"/>
                  <a:pt x="1569493" y="1078173"/>
                </a:cubicBezTo>
                <a:lnTo>
                  <a:pt x="818866" y="1064525"/>
                </a:lnTo>
                <a:cubicBezTo>
                  <a:pt x="804489" y="1064029"/>
                  <a:pt x="791879" y="1054367"/>
                  <a:pt x="777923" y="1050878"/>
                </a:cubicBezTo>
                <a:cubicBezTo>
                  <a:pt x="665380" y="1022743"/>
                  <a:pt x="753140" y="1051596"/>
                  <a:pt x="655093" y="1023582"/>
                </a:cubicBezTo>
                <a:cubicBezTo>
                  <a:pt x="641261" y="1019630"/>
                  <a:pt x="626726" y="1016920"/>
                  <a:pt x="614150" y="1009934"/>
                </a:cubicBezTo>
                <a:cubicBezTo>
                  <a:pt x="585473" y="994002"/>
                  <a:pt x="559559" y="973540"/>
                  <a:pt x="532263" y="955343"/>
                </a:cubicBezTo>
                <a:lnTo>
                  <a:pt x="491320" y="928048"/>
                </a:lnTo>
                <a:cubicBezTo>
                  <a:pt x="477672" y="918949"/>
                  <a:pt x="465937" y="905939"/>
                  <a:pt x="450376" y="900752"/>
                </a:cubicBezTo>
                <a:lnTo>
                  <a:pt x="409433" y="887104"/>
                </a:lnTo>
                <a:cubicBezTo>
                  <a:pt x="359000" y="811453"/>
                  <a:pt x="410994" y="871291"/>
                  <a:pt x="341194" y="832513"/>
                </a:cubicBezTo>
                <a:cubicBezTo>
                  <a:pt x="312517" y="816581"/>
                  <a:pt x="286603" y="796119"/>
                  <a:pt x="259308" y="777922"/>
                </a:cubicBezTo>
                <a:cubicBezTo>
                  <a:pt x="245660" y="768824"/>
                  <a:pt x="233926" y="755814"/>
                  <a:pt x="218365" y="750627"/>
                </a:cubicBezTo>
                <a:cubicBezTo>
                  <a:pt x="158120" y="730545"/>
                  <a:pt x="190289" y="743413"/>
                  <a:pt x="122830" y="709684"/>
                </a:cubicBezTo>
                <a:cubicBezTo>
                  <a:pt x="104633" y="682388"/>
                  <a:pt x="78613" y="658919"/>
                  <a:pt x="68239" y="627797"/>
                </a:cubicBezTo>
                <a:lnTo>
                  <a:pt x="40944" y="54591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7" y="249592"/>
            <a:ext cx="1056336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PORTFOLIO DISCUSSION – 6/4/2016</a:t>
            </a:r>
          </a:p>
          <a:p>
            <a:endParaRPr lang="en-US" sz="2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Another important issue is tackling the Min. Subscription Price for Mutual Funds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Logic thought of: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Min. Acquisition cost for security = Max(CMP/NAV, Min Subscription for MF’s)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Proportionate Portfolio value =   Allocation% x Portfolio Size</a:t>
            </a:r>
          </a:p>
          <a:p>
            <a:pPr lvl="1"/>
            <a:r>
              <a:rPr lang="en-US" sz="2000" dirty="0" smtClean="0"/>
              <a:t>(Value given to each security)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No. of units </a:t>
            </a:r>
            <a:r>
              <a:rPr lang="en-US" sz="2000" dirty="0"/>
              <a:t>= Floor(Proportionate Portfolio value </a:t>
            </a:r>
            <a:r>
              <a:rPr lang="en-US" sz="2000" dirty="0" smtClean="0"/>
              <a:t>/ </a:t>
            </a:r>
            <a:r>
              <a:rPr lang="en-US" sz="2000" dirty="0" err="1" smtClean="0"/>
              <a:t>CMPorNAV</a:t>
            </a:r>
            <a:r>
              <a:rPr lang="en-US" sz="2000" dirty="0" smtClean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Transaction eligibility = Floor(Proportionate </a:t>
            </a:r>
            <a:r>
              <a:rPr lang="en-US" sz="2000" dirty="0"/>
              <a:t>Portfolio value / Min. Acquisition cost 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If(Transaction </a:t>
            </a:r>
            <a:r>
              <a:rPr lang="en-US" sz="2000" dirty="0" smtClean="0"/>
              <a:t>eligibility &gt; 0)</a:t>
            </a:r>
          </a:p>
          <a:p>
            <a:pPr lvl="1"/>
            <a:r>
              <a:rPr lang="en-US" sz="2000" dirty="0" smtClean="0"/>
              <a:t>Then, its OK or an immediate error message displayed to change security or increase allocation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430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77" y="249592"/>
            <a:ext cx="1056336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PORTFOLIO DISCUSSION – </a:t>
            </a:r>
            <a:r>
              <a:rPr lang="en-US" sz="2800" b="1" u="sng" dirty="0" smtClean="0"/>
              <a:t>25/4/2016 (New Changes)</a:t>
            </a:r>
            <a:endParaRPr lang="en-US" sz="2800" b="1" u="sng" dirty="0" smtClean="0"/>
          </a:p>
          <a:p>
            <a:endParaRPr lang="en-US" sz="2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Logic </a:t>
            </a:r>
            <a:r>
              <a:rPr lang="en-US" sz="2000" dirty="0" smtClean="0"/>
              <a:t>thought of: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Transaction </a:t>
            </a:r>
            <a:r>
              <a:rPr lang="en-US" sz="2000" dirty="0" smtClean="0"/>
              <a:t>eligibility = </a:t>
            </a:r>
            <a:r>
              <a:rPr lang="en-US" sz="2000" dirty="0" smtClean="0"/>
              <a:t>(Proportionate </a:t>
            </a:r>
            <a:r>
              <a:rPr lang="en-US" sz="2000" dirty="0"/>
              <a:t>Portfolio value / Min. Acquisition cost 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If(Transaction </a:t>
            </a:r>
            <a:r>
              <a:rPr lang="en-US" sz="2000" dirty="0" smtClean="0"/>
              <a:t>eligibility &gt; </a:t>
            </a:r>
            <a:r>
              <a:rPr lang="en-US" sz="2000" dirty="0" smtClean="0"/>
              <a:t>1.2)</a:t>
            </a:r>
            <a:endParaRPr lang="en-US" sz="2000" dirty="0" smtClean="0"/>
          </a:p>
          <a:p>
            <a:pPr lvl="1"/>
            <a:r>
              <a:rPr lang="en-US" sz="2000" dirty="0" smtClean="0"/>
              <a:t>Then, its </a:t>
            </a:r>
            <a:r>
              <a:rPr lang="en-US" sz="2000" dirty="0" smtClean="0"/>
              <a:t>Ok to trade and we give a </a:t>
            </a:r>
            <a:r>
              <a:rPr lang="en-US" sz="2000" b="1" dirty="0" smtClean="0">
                <a:solidFill>
                  <a:srgbClr val="00B050"/>
                </a:solidFill>
              </a:rPr>
              <a:t>green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signal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If(Transaction eligibility </a:t>
            </a:r>
            <a:r>
              <a:rPr lang="en-US" sz="2000" dirty="0" smtClean="0"/>
              <a:t>&gt;= 1</a:t>
            </a:r>
            <a:r>
              <a:rPr lang="en-US" sz="2000" dirty="0"/>
              <a:t> </a:t>
            </a:r>
            <a:r>
              <a:rPr lang="en-US" sz="2000" dirty="0" smtClean="0"/>
              <a:t> &amp;&amp; </a:t>
            </a:r>
            <a:r>
              <a:rPr lang="en-US" sz="2000" dirty="0"/>
              <a:t>Transaction eligibility </a:t>
            </a:r>
            <a:r>
              <a:rPr lang="en-US" sz="2000" dirty="0" smtClean="0"/>
              <a:t>&lt; </a:t>
            </a:r>
            <a:r>
              <a:rPr lang="en-US" sz="2000" dirty="0"/>
              <a:t>1.2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/>
              <a:t>Then, its Ok to trade </a:t>
            </a:r>
            <a:r>
              <a:rPr lang="en-US" sz="2000" dirty="0" smtClean="0"/>
              <a:t>but there might be a rebalance due to price </a:t>
            </a:r>
            <a:r>
              <a:rPr lang="en-US" sz="2000" dirty="0" err="1" smtClean="0"/>
              <a:t>fluctutaions</a:t>
            </a:r>
            <a:r>
              <a:rPr lang="en-US" sz="2000" dirty="0" smtClean="0"/>
              <a:t> and </a:t>
            </a:r>
            <a:r>
              <a:rPr lang="en-US" sz="2000" dirty="0"/>
              <a:t>we give a </a:t>
            </a:r>
            <a:r>
              <a:rPr lang="en-US" sz="2000" b="1" dirty="0" smtClean="0">
                <a:solidFill>
                  <a:schemeClr val="accent4"/>
                </a:solidFill>
              </a:rPr>
              <a:t>orange</a:t>
            </a:r>
            <a:r>
              <a:rPr lang="en-US" sz="2000" dirty="0" smtClean="0"/>
              <a:t> signal 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If(Transaction eligibility </a:t>
            </a:r>
            <a:r>
              <a:rPr lang="en-US" sz="2000" dirty="0" smtClean="0"/>
              <a:t>&lt; 1)</a:t>
            </a:r>
            <a:endParaRPr lang="en-US" sz="2000" dirty="0"/>
          </a:p>
          <a:p>
            <a:pPr lvl="1"/>
            <a:r>
              <a:rPr lang="en-US" sz="2000" dirty="0"/>
              <a:t>Then, </a:t>
            </a:r>
            <a:r>
              <a:rPr lang="en-US" sz="2000" dirty="0" smtClean="0"/>
              <a:t>trade cannot go through and we give a </a:t>
            </a:r>
            <a:r>
              <a:rPr lang="en-US" sz="2000" b="1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 signal, and the advisor is asked to increase security allocation or change security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430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838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1176" y="2429301"/>
            <a:ext cx="2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Price Tolerance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Columns we will be hiding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496334" y="627797"/>
            <a:ext cx="1119117" cy="1746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857397" y="600501"/>
            <a:ext cx="1869743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7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8380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950424" y="423081"/>
            <a:ext cx="818866" cy="529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590663" y="423081"/>
            <a:ext cx="518615" cy="499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05970" y="545910"/>
            <a:ext cx="136478" cy="600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9934" y="1105469"/>
            <a:ext cx="167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Rename TICKER to SECURITY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50925" y="545910"/>
            <a:ext cx="122830" cy="736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8412" y="1323833"/>
            <a:ext cx="257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Remove this and introduce “Minimum Investment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0399594" y="545911"/>
            <a:ext cx="409433" cy="1310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66625" y="1785498"/>
            <a:ext cx="145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Remove this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86854" y="4940490"/>
            <a:ext cx="859809" cy="232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11334" y="4517409"/>
            <a:ext cx="821681" cy="354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11334" y="3429000"/>
            <a:ext cx="835329" cy="1347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6663" y="4517409"/>
            <a:ext cx="2647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Remove display of TICKER and start security name display from where TICKER is displayed now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86901" y="3889612"/>
            <a:ext cx="5950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Points to note: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Merge 1</a:t>
            </a:r>
            <a:r>
              <a:rPr lang="en-US" b="1" baseline="30000" dirty="0" smtClean="0"/>
              <a:t>st</a:t>
            </a:r>
            <a:r>
              <a:rPr lang="en-US" b="1" dirty="0" smtClean="0"/>
              <a:t> and 2</a:t>
            </a:r>
            <a:r>
              <a:rPr lang="en-US" b="1" baseline="30000" dirty="0" smtClean="0"/>
              <a:t>nd</a:t>
            </a:r>
            <a:r>
              <a:rPr lang="en-US" b="1" dirty="0" smtClean="0"/>
              <a:t> column and name it ASSET CLASS / SECURITY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Keep Range as a separate column. Currently its merged with TICKER column as contents of TICKER column enter Range column. Keep range as separate and center align its contents.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733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7" y="249592"/>
            <a:ext cx="1056336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PORTFOLIO DISCUSSION – 6/4/2016</a:t>
            </a:r>
          </a:p>
          <a:p>
            <a:endParaRPr lang="en-US" sz="28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Two new columns will be added to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“Min. Acquisition Cost” – displaying the max of min. subscription for MFs and CMP/NAV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“Proportionate value” – displaying the amount allocated to that security/asset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Another feature thought of:</a:t>
            </a:r>
          </a:p>
          <a:p>
            <a:r>
              <a:rPr lang="en-US" sz="2000" dirty="0" smtClean="0"/>
              <a:t>      Introduce “Price Target” and “Stop Loss” for each securities instead of “Price Tolerance”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147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7" y="249592"/>
            <a:ext cx="105633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prstClr val="black"/>
                </a:solidFill>
              </a:rPr>
              <a:t>PORTFOLIO DISCUSSION – </a:t>
            </a:r>
            <a:r>
              <a:rPr lang="en-US" sz="2800" b="1" u="sng" dirty="0" smtClean="0">
                <a:solidFill>
                  <a:prstClr val="black"/>
                </a:solidFill>
              </a:rPr>
              <a:t>25/4/2016</a:t>
            </a:r>
            <a:endParaRPr lang="en-US" sz="2800" b="1" u="sng" dirty="0" smtClean="0">
              <a:solidFill>
                <a:prstClr val="black"/>
              </a:solidFill>
            </a:endParaRPr>
          </a:p>
          <a:p>
            <a:endParaRPr lang="en-US" sz="2800" b="1" u="sng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The rebalance trigger needs to be generated when the </a:t>
            </a:r>
            <a:r>
              <a:rPr lang="en-US" sz="2000" b="1" dirty="0"/>
              <a:t>Transaction eligibility </a:t>
            </a:r>
            <a:r>
              <a:rPr lang="en-US" sz="2000" b="1" dirty="0" smtClean="0"/>
              <a:t>falls below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This check needs to be done for each security</a:t>
            </a:r>
            <a:endParaRPr lang="en-US" sz="2000" dirty="0" smtClean="0">
              <a:solidFill>
                <a:prstClr val="black"/>
              </a:solidFill>
            </a:endParaRPr>
          </a:p>
          <a:p>
            <a:pPr lvl="1"/>
            <a:endParaRPr lang="en-US" sz="2000" dirty="0" smtClean="0">
              <a:solidFill>
                <a:prstClr val="black"/>
              </a:solidFill>
            </a:endParaRPr>
          </a:p>
          <a:p>
            <a:pPr lvl="1"/>
            <a:endParaRPr lang="en-US" sz="2000" dirty="0" smtClean="0">
              <a:solidFill>
                <a:prstClr val="black"/>
              </a:solidFill>
            </a:endParaRPr>
          </a:p>
          <a:p>
            <a:pPr lvl="1"/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1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459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Nipul Jain</dc:creator>
  <cp:lastModifiedBy>Nipul Jain</cp:lastModifiedBy>
  <cp:revision>23</cp:revision>
  <dcterms:created xsi:type="dcterms:W3CDTF">2016-04-07T06:04:58Z</dcterms:created>
  <dcterms:modified xsi:type="dcterms:W3CDTF">2016-04-25T13:16:19Z</dcterms:modified>
</cp:coreProperties>
</file>