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60" r:id="rId1"/>
  </p:sldMasterIdLst>
  <p:notesMasterIdLst>
    <p:notesMasterId r:id="rId12"/>
  </p:notesMasterIdLst>
  <p:sldIdLst>
    <p:sldId id="256" r:id="rId2"/>
    <p:sldId id="257" r:id="rId3"/>
    <p:sldId id="258" r:id="rId4"/>
    <p:sldId id="259" r:id="rId5"/>
    <p:sldId id="260" r:id="rId6"/>
    <p:sldId id="265" r:id="rId7"/>
    <p:sldId id="261" r:id="rId8"/>
    <p:sldId id="264"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87"/>
  </p:normalViewPr>
  <p:slideViewPr>
    <p:cSldViewPr snapToGrid="0">
      <p:cViewPr varScale="1">
        <p:scale>
          <a:sx n="104" d="100"/>
          <a:sy n="104" d="100"/>
        </p:scale>
        <p:origin x="896"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35A45F-CAA5-5245-891E-49CBF590DEF4}" type="datetimeFigureOut">
              <a:rPr lang="en-US" smtClean="0"/>
              <a:t>12/8/22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E8314F-F0B2-CF42-B3A2-520B1D59E211}" type="slidenum">
              <a:rPr lang="en-US" smtClean="0"/>
              <a:t>‹#›</a:t>
            </a:fld>
            <a:endParaRPr lang="en-US"/>
          </a:p>
        </p:txBody>
      </p:sp>
    </p:spTree>
    <p:extLst>
      <p:ext uri="{BB962C8B-B14F-4D97-AF65-F5344CB8AC3E}">
        <p14:creationId xmlns:p14="http://schemas.microsoft.com/office/powerpoint/2010/main" val="3246423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E8314F-F0B2-CF42-B3A2-520B1D59E211}" type="slidenum">
              <a:rPr lang="en-US" smtClean="0"/>
              <a:t>5</a:t>
            </a:fld>
            <a:endParaRPr lang="en-US"/>
          </a:p>
        </p:txBody>
      </p:sp>
    </p:spTree>
    <p:extLst>
      <p:ext uri="{BB962C8B-B14F-4D97-AF65-F5344CB8AC3E}">
        <p14:creationId xmlns:p14="http://schemas.microsoft.com/office/powerpoint/2010/main" val="4093006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1F490F4-8DD0-4244-AE15-70819B6038C1}" type="datetime1">
              <a:rPr lang="en-IN" smtClean="0"/>
              <a:t>08/12/22</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3660A925-7CF8-4243-9FB8-2EE6EF81DA98}"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0088648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D467118-2396-4146-AE8F-A83A79061BA1}" type="datetime1">
              <a:rPr lang="en-IN" smtClean="0"/>
              <a:t>08/12/22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0A925-7CF8-4243-9FB8-2EE6EF81DA98}" type="slidenum">
              <a:rPr lang="en-US" smtClean="0"/>
              <a:t>‹#›</a:t>
            </a:fld>
            <a:endParaRPr lang="en-US"/>
          </a:p>
        </p:txBody>
      </p:sp>
    </p:spTree>
    <p:extLst>
      <p:ext uri="{BB962C8B-B14F-4D97-AF65-F5344CB8AC3E}">
        <p14:creationId xmlns:p14="http://schemas.microsoft.com/office/powerpoint/2010/main" val="588631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73E4462-9D2A-BA4B-BBE6-9C47A74065EA}" type="datetime1">
              <a:rPr lang="en-IN" smtClean="0"/>
              <a:t>08/12/22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0A925-7CF8-4243-9FB8-2EE6EF81DA98}" type="slidenum">
              <a:rPr lang="en-US" smtClean="0"/>
              <a:t>‹#›</a:t>
            </a:fld>
            <a:endParaRPr lang="en-US"/>
          </a:p>
        </p:txBody>
      </p:sp>
    </p:spTree>
    <p:extLst>
      <p:ext uri="{BB962C8B-B14F-4D97-AF65-F5344CB8AC3E}">
        <p14:creationId xmlns:p14="http://schemas.microsoft.com/office/powerpoint/2010/main" val="3451283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2A1142A-FD91-BF4D-B097-7977A05E601A}" type="datetime1">
              <a:rPr lang="en-IN" smtClean="0"/>
              <a:t>08/12/22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0A925-7CF8-4243-9FB8-2EE6EF81DA98}" type="slidenum">
              <a:rPr lang="en-US" smtClean="0"/>
              <a:t>‹#›</a:t>
            </a:fld>
            <a:endParaRPr lang="en-US"/>
          </a:p>
        </p:txBody>
      </p:sp>
    </p:spTree>
    <p:extLst>
      <p:ext uri="{BB962C8B-B14F-4D97-AF65-F5344CB8AC3E}">
        <p14:creationId xmlns:p14="http://schemas.microsoft.com/office/powerpoint/2010/main" val="3866359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AB7804CA-4178-FB4F-9791-67AB9760CF03}" type="datetime1">
              <a:rPr lang="en-IN" smtClean="0"/>
              <a:t>08/12/22</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3660A925-7CF8-4243-9FB8-2EE6EF81DA98}"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99838766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5830283-029A-E247-84E7-2B3227029172}" type="datetime1">
              <a:rPr lang="en-IN" smtClean="0"/>
              <a:t>08/12/22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60A925-7CF8-4243-9FB8-2EE6EF81DA98}" type="slidenum">
              <a:rPr lang="en-US" smtClean="0"/>
              <a:t>‹#›</a:t>
            </a:fld>
            <a:endParaRPr lang="en-US"/>
          </a:p>
        </p:txBody>
      </p:sp>
    </p:spTree>
    <p:extLst>
      <p:ext uri="{BB962C8B-B14F-4D97-AF65-F5344CB8AC3E}">
        <p14:creationId xmlns:p14="http://schemas.microsoft.com/office/powerpoint/2010/main" val="686666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791A9956-F26F-FD44-B155-F01C1570375D}" type="datetime1">
              <a:rPr lang="en-IN" smtClean="0"/>
              <a:t>08/12/22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60A925-7CF8-4243-9FB8-2EE6EF81DA98}" type="slidenum">
              <a:rPr lang="en-US" smtClean="0"/>
              <a:t>‹#›</a:t>
            </a:fld>
            <a:endParaRPr lang="en-US"/>
          </a:p>
        </p:txBody>
      </p:sp>
    </p:spTree>
    <p:extLst>
      <p:ext uri="{BB962C8B-B14F-4D97-AF65-F5344CB8AC3E}">
        <p14:creationId xmlns:p14="http://schemas.microsoft.com/office/powerpoint/2010/main" val="3839538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88F91780-6D46-5C48-9973-626EF998F3BB}" type="datetime1">
              <a:rPr lang="en-IN" smtClean="0"/>
              <a:t>08/12/22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60A925-7CF8-4243-9FB8-2EE6EF81DA98}" type="slidenum">
              <a:rPr lang="en-US" smtClean="0"/>
              <a:t>‹#›</a:t>
            </a:fld>
            <a:endParaRPr lang="en-US"/>
          </a:p>
        </p:txBody>
      </p:sp>
    </p:spTree>
    <p:extLst>
      <p:ext uri="{BB962C8B-B14F-4D97-AF65-F5344CB8AC3E}">
        <p14:creationId xmlns:p14="http://schemas.microsoft.com/office/powerpoint/2010/main" val="1652531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7E4AD7-E325-5F41-B0C0-2B7F1D2C1656}" type="datetime1">
              <a:rPr lang="en-IN" smtClean="0"/>
              <a:t>08/12/22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60A925-7CF8-4243-9FB8-2EE6EF81DA98}" type="slidenum">
              <a:rPr lang="en-US" smtClean="0"/>
              <a:t>‹#›</a:t>
            </a:fld>
            <a:endParaRPr lang="en-US"/>
          </a:p>
        </p:txBody>
      </p:sp>
    </p:spTree>
    <p:extLst>
      <p:ext uri="{BB962C8B-B14F-4D97-AF65-F5344CB8AC3E}">
        <p14:creationId xmlns:p14="http://schemas.microsoft.com/office/powerpoint/2010/main" val="2062679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GB"/>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A028378-F70E-7741-A022-F04331D9BCE5}" type="datetime1">
              <a:rPr lang="en-IN" smtClean="0"/>
              <a:t>08/12/22</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660A925-7CF8-4243-9FB8-2EE6EF81DA98}"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35944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C731A87-0B4F-B24B-BE65-AF5D747309D1}" type="datetime1">
              <a:rPr lang="en-IN" smtClean="0"/>
              <a:t>08/12/22</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660A925-7CF8-4243-9FB8-2EE6EF81DA98}"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09565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99935419-B426-974B-B6DD-9752A81B67BC}" type="datetime1">
              <a:rPr lang="en-IN" smtClean="0"/>
              <a:t>08/12/22</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3660A925-7CF8-4243-9FB8-2EE6EF81DA98}"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125130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mailto:nsampath@kent.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64A1C-533C-4038-B133-C6287364AA99}"/>
              </a:ext>
            </a:extLst>
          </p:cNvPr>
          <p:cNvSpPr>
            <a:spLocks noGrp="1"/>
          </p:cNvSpPr>
          <p:nvPr>
            <p:ph type="ctrTitle"/>
          </p:nvPr>
        </p:nvSpPr>
        <p:spPr>
          <a:xfrm>
            <a:off x="887369" y="157363"/>
            <a:ext cx="10416746" cy="2098226"/>
          </a:xfrm>
        </p:spPr>
        <p:txBody>
          <a:bodyPr/>
          <a:lstStyle/>
          <a:p>
            <a:r>
              <a:rPr lang="en-US" sz="3600" b="1" i="1" dirty="0">
                <a:latin typeface="Times New Roman" panose="02020603050405020304" pitchFamily="18" charset="0"/>
                <a:cs typeface="Times New Roman" panose="02020603050405020304" pitchFamily="18" charset="0"/>
              </a:rPr>
              <a:t>Fundamentals of machine learning</a:t>
            </a:r>
          </a:p>
        </p:txBody>
      </p:sp>
      <p:sp>
        <p:nvSpPr>
          <p:cNvPr id="3" name="Subtitle 2">
            <a:extLst>
              <a:ext uri="{FF2B5EF4-FFF2-40B4-BE49-F238E27FC236}">
                <a16:creationId xmlns:a16="http://schemas.microsoft.com/office/drawing/2014/main" id="{CF82A0DD-F2B8-222C-75EA-2B6D3764F006}"/>
              </a:ext>
            </a:extLst>
          </p:cNvPr>
          <p:cNvSpPr>
            <a:spLocks noGrp="1"/>
          </p:cNvSpPr>
          <p:nvPr>
            <p:ph type="subTitle" idx="1"/>
          </p:nvPr>
        </p:nvSpPr>
        <p:spPr>
          <a:xfrm>
            <a:off x="1369282" y="2796009"/>
            <a:ext cx="9452919" cy="2776887"/>
          </a:xfrm>
        </p:spPr>
        <p:txBody>
          <a:bodyPr>
            <a:normAutofit/>
          </a:bodyPr>
          <a:lstStyle/>
          <a:p>
            <a:r>
              <a:rPr lang="en-US" sz="2800" b="1" i="1" dirty="0">
                <a:latin typeface="Times New Roman" panose="02020603050405020304" pitchFamily="18" charset="0"/>
                <a:cs typeface="Times New Roman" panose="02020603050405020304" pitchFamily="18" charset="0"/>
              </a:rPr>
              <a:t>Power Generation in the United States</a:t>
            </a:r>
          </a:p>
          <a:p>
            <a:endParaRPr lang="en-US" sz="2400" b="1" i="1" dirty="0">
              <a:latin typeface="Times New Roman" panose="02020603050405020304" pitchFamily="18" charset="0"/>
              <a:cs typeface="Times New Roman" panose="02020603050405020304" pitchFamily="18" charset="0"/>
            </a:endParaRPr>
          </a:p>
          <a:p>
            <a:r>
              <a:rPr lang="en-US" sz="2400" b="1" i="1" dirty="0">
                <a:latin typeface="Times New Roman" panose="02020603050405020304" pitchFamily="18" charset="0"/>
                <a:cs typeface="Times New Roman" panose="02020603050405020304" pitchFamily="18" charset="0"/>
              </a:rPr>
              <a:t>Instructor:</a:t>
            </a:r>
          </a:p>
          <a:p>
            <a:r>
              <a:rPr lang="en-US" sz="2400" b="1" i="1" dirty="0">
                <a:latin typeface="Times New Roman" panose="02020603050405020304" pitchFamily="18" charset="0"/>
                <a:cs typeface="Times New Roman" panose="02020603050405020304" pitchFamily="18" charset="0"/>
              </a:rPr>
              <a:t>Dr. Murali Shanker</a:t>
            </a:r>
          </a:p>
          <a:p>
            <a:endParaRPr lang="en-US" sz="2400" b="1" i="1" dirty="0">
              <a:latin typeface="Times New Roman" panose="02020603050405020304" pitchFamily="18" charset="0"/>
              <a:cs typeface="Times New Roman" panose="02020603050405020304" pitchFamily="18" charset="0"/>
            </a:endParaRPr>
          </a:p>
          <a:p>
            <a:r>
              <a:rPr lang="en-US" sz="2400" b="1" i="1" dirty="0">
                <a:latin typeface="Times New Roman" panose="02020603050405020304" pitchFamily="18" charset="0"/>
                <a:cs typeface="Times New Roman" panose="02020603050405020304" pitchFamily="18" charset="0"/>
              </a:rPr>
              <a:t>Nikhil Kumar Sampath – </a:t>
            </a:r>
            <a:r>
              <a:rPr lang="en-US" sz="2400" b="1" i="1" dirty="0">
                <a:latin typeface="Times New Roman" panose="02020603050405020304" pitchFamily="18" charset="0"/>
                <a:cs typeface="Times New Roman" panose="02020603050405020304" pitchFamily="18" charset="0"/>
                <a:hlinkClick r:id="rId2"/>
              </a:rPr>
              <a:t>nsampath@kent.edu</a:t>
            </a:r>
            <a:r>
              <a:rPr lang="en-US" sz="2400" b="1" i="1" dirty="0">
                <a:latin typeface="Times New Roman" panose="02020603050405020304" pitchFamily="18" charset="0"/>
                <a:cs typeface="Times New Roman" panose="02020603050405020304" pitchFamily="18" charset="0"/>
              </a:rPr>
              <a:t> (811222899)</a:t>
            </a:r>
          </a:p>
        </p:txBody>
      </p:sp>
    </p:spTree>
    <p:extLst>
      <p:ext uri="{BB962C8B-B14F-4D97-AF65-F5344CB8AC3E}">
        <p14:creationId xmlns:p14="http://schemas.microsoft.com/office/powerpoint/2010/main" val="2718221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F82A0DD-F2B8-222C-75EA-2B6D3764F006}"/>
              </a:ext>
            </a:extLst>
          </p:cNvPr>
          <p:cNvSpPr>
            <a:spLocks noGrp="1"/>
          </p:cNvSpPr>
          <p:nvPr>
            <p:ph type="subTitle" idx="1"/>
          </p:nvPr>
        </p:nvSpPr>
        <p:spPr>
          <a:xfrm>
            <a:off x="1383957" y="2944290"/>
            <a:ext cx="9452919" cy="2776887"/>
          </a:xfrm>
        </p:spPr>
        <p:txBody>
          <a:bodyPr>
            <a:normAutofit/>
          </a:bodyPr>
          <a:lstStyle/>
          <a:p>
            <a:r>
              <a:rPr lang="en-US" sz="2800" b="1" i="1" dirty="0">
                <a:latin typeface="Times New Roman" panose="02020603050405020304" pitchFamily="18" charset="0"/>
                <a:cs typeface="Times New Roman" panose="02020603050405020304" pitchFamily="18" charset="0"/>
              </a:rPr>
              <a:t>THANK YOU</a:t>
            </a:r>
          </a:p>
          <a:p>
            <a:endParaRPr lang="en-US" sz="2400" b="1" i="1" dirty="0">
              <a:latin typeface="Times New Roman" panose="02020603050405020304" pitchFamily="18" charset="0"/>
              <a:cs typeface="Times New Roman" panose="02020603050405020304" pitchFamily="18" charset="0"/>
            </a:endParaRPr>
          </a:p>
          <a:p>
            <a:endParaRPr lang="en-US" sz="2400" b="1" i="1" dirty="0">
              <a:latin typeface="Times New Roman" panose="02020603050405020304" pitchFamily="18" charset="0"/>
              <a:cs typeface="Times New Roman" panose="02020603050405020304" pitchFamily="18" charset="0"/>
            </a:endParaRPr>
          </a:p>
          <a:p>
            <a:endParaRPr lang="en-US" sz="24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6360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88926-2F52-4475-4D6F-745CB439E621}"/>
              </a:ext>
            </a:extLst>
          </p:cNvPr>
          <p:cNvSpPr>
            <a:spLocks noGrp="1"/>
          </p:cNvSpPr>
          <p:nvPr>
            <p:ph type="title"/>
          </p:nvPr>
        </p:nvSpPr>
        <p:spPr>
          <a:xfrm>
            <a:off x="1467828" y="117389"/>
            <a:ext cx="9601200" cy="1485900"/>
          </a:xfrm>
        </p:spPr>
        <p:txBody>
          <a:bodyPr>
            <a:normAutofit/>
          </a:bodyPr>
          <a:lstStyle/>
          <a:p>
            <a:pPr algn="just">
              <a:lnSpc>
                <a:spcPct val="150000"/>
              </a:lnSpc>
            </a:pPr>
            <a:r>
              <a:rPr lang="en-US" b="1" i="1" dirty="0">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7AE96B50-CFB7-853E-71FD-643BB1F0BA58}"/>
              </a:ext>
            </a:extLst>
          </p:cNvPr>
          <p:cNvSpPr>
            <a:spLocks noGrp="1"/>
          </p:cNvSpPr>
          <p:nvPr>
            <p:ph idx="1"/>
          </p:nvPr>
        </p:nvSpPr>
        <p:spPr>
          <a:xfrm>
            <a:off x="1467828" y="1232585"/>
            <a:ext cx="9601200" cy="3944895"/>
          </a:xfrm>
        </p:spPr>
        <p:txBody>
          <a:bodyPr/>
          <a:lstStyle/>
          <a:p>
            <a:pPr algn="just">
              <a:lnSpc>
                <a:spcPct val="150000"/>
              </a:lnSpc>
            </a:pPr>
            <a:r>
              <a:rPr lang="en-IN" b="1" i="1" u="none" strike="noStrike" dirty="0">
                <a:solidFill>
                  <a:srgbClr val="444444"/>
                </a:solidFill>
                <a:effectLst/>
                <a:latin typeface="Times New Roman" panose="02020603050405020304" pitchFamily="18" charset="0"/>
                <a:cs typeface="Times New Roman" panose="02020603050405020304" pitchFamily="18" charset="0"/>
              </a:rPr>
              <a:t>Problem Statement</a:t>
            </a:r>
          </a:p>
          <a:p>
            <a:pPr algn="just">
              <a:lnSpc>
                <a:spcPct val="150000"/>
              </a:lnSpc>
            </a:pPr>
            <a:r>
              <a:rPr lang="en-IN" b="1" i="1" u="none" strike="noStrike" dirty="0">
                <a:solidFill>
                  <a:srgbClr val="444444"/>
                </a:solidFill>
                <a:effectLst/>
                <a:latin typeface="Times New Roman" panose="02020603050405020304" pitchFamily="18" charset="0"/>
                <a:cs typeface="Times New Roman" panose="02020603050405020304" pitchFamily="18" charset="0"/>
              </a:rPr>
              <a:t>Data Description</a:t>
            </a:r>
          </a:p>
          <a:p>
            <a:pPr algn="just">
              <a:lnSpc>
                <a:spcPct val="150000"/>
              </a:lnSpc>
            </a:pPr>
            <a:r>
              <a:rPr lang="en-IN" b="1" i="1" u="none" strike="noStrike" dirty="0">
                <a:solidFill>
                  <a:srgbClr val="444444"/>
                </a:solidFill>
                <a:effectLst/>
                <a:latin typeface="Times New Roman" panose="02020603050405020304" pitchFamily="18" charset="0"/>
                <a:cs typeface="Times New Roman" panose="02020603050405020304" pitchFamily="18" charset="0"/>
              </a:rPr>
              <a:t>Analysis</a:t>
            </a:r>
          </a:p>
          <a:p>
            <a:pPr algn="just">
              <a:lnSpc>
                <a:spcPct val="150000"/>
              </a:lnSpc>
            </a:pPr>
            <a:r>
              <a:rPr lang="en-IN" b="1" i="1" dirty="0">
                <a:solidFill>
                  <a:srgbClr val="444444"/>
                </a:solidFill>
                <a:latin typeface="Times New Roman" panose="02020603050405020304" pitchFamily="18" charset="0"/>
                <a:cs typeface="Times New Roman" panose="02020603050405020304" pitchFamily="18" charset="0"/>
              </a:rPr>
              <a:t>Cluster Segmentation</a:t>
            </a:r>
          </a:p>
          <a:p>
            <a:pPr algn="just">
              <a:lnSpc>
                <a:spcPct val="150000"/>
              </a:lnSpc>
            </a:pPr>
            <a:r>
              <a:rPr lang="en-IN" b="1" i="1" u="none" strike="noStrike" dirty="0">
                <a:solidFill>
                  <a:srgbClr val="444444"/>
                </a:solidFill>
                <a:effectLst/>
                <a:latin typeface="Times New Roman" panose="02020603050405020304" pitchFamily="18" charset="0"/>
                <a:cs typeface="Times New Roman" panose="02020603050405020304" pitchFamily="18" charset="0"/>
              </a:rPr>
              <a:t>Findin</a:t>
            </a:r>
            <a:r>
              <a:rPr lang="en-IN" b="1" i="1" dirty="0">
                <a:solidFill>
                  <a:srgbClr val="444444"/>
                </a:solidFill>
                <a:latin typeface="Times New Roman" panose="02020603050405020304" pitchFamily="18" charset="0"/>
                <a:cs typeface="Times New Roman" panose="02020603050405020304" pitchFamily="18" charset="0"/>
              </a:rPr>
              <a:t>gs &amp; Discussion</a:t>
            </a:r>
            <a:endParaRPr lang="en-IN" b="1" i="1" u="none" strike="noStrike" dirty="0">
              <a:solidFill>
                <a:srgbClr val="444444"/>
              </a:solidFill>
              <a:effectLst/>
              <a:latin typeface="Times New Roman" panose="02020603050405020304" pitchFamily="18" charset="0"/>
              <a:cs typeface="Times New Roman" panose="02020603050405020304" pitchFamily="18" charset="0"/>
            </a:endParaRPr>
          </a:p>
          <a:p>
            <a:pPr algn="just">
              <a:lnSpc>
                <a:spcPct val="150000"/>
              </a:lnSpc>
            </a:pPr>
            <a:r>
              <a:rPr lang="en-IN" b="1" i="1" u="none" strike="noStrike" dirty="0">
                <a:solidFill>
                  <a:srgbClr val="444444"/>
                </a:solidFill>
                <a:effectLst/>
                <a:latin typeface="Times New Roman" panose="02020603050405020304" pitchFamily="18" charset="0"/>
                <a:cs typeface="Times New Roman" panose="02020603050405020304" pitchFamily="18" charset="0"/>
              </a:rPr>
              <a:t>Conclusion</a:t>
            </a:r>
          </a:p>
        </p:txBody>
      </p:sp>
      <p:sp>
        <p:nvSpPr>
          <p:cNvPr id="4" name="Slide Number Placeholder 3">
            <a:extLst>
              <a:ext uri="{FF2B5EF4-FFF2-40B4-BE49-F238E27FC236}">
                <a16:creationId xmlns:a16="http://schemas.microsoft.com/office/drawing/2014/main" id="{AF3B56AC-72A9-1359-886C-19FF844FB5C1}"/>
              </a:ext>
            </a:extLst>
          </p:cNvPr>
          <p:cNvSpPr>
            <a:spLocks noGrp="1"/>
          </p:cNvSpPr>
          <p:nvPr>
            <p:ph type="sldNum" sz="quarter" idx="12"/>
          </p:nvPr>
        </p:nvSpPr>
        <p:spPr/>
        <p:txBody>
          <a:bodyPr/>
          <a:lstStyle/>
          <a:p>
            <a:fld id="{3660A925-7CF8-4243-9FB8-2EE6EF81DA98}" type="slidenum">
              <a:rPr lang="en-US" smtClean="0"/>
              <a:t>1</a:t>
            </a:fld>
            <a:endParaRPr lang="en-US"/>
          </a:p>
        </p:txBody>
      </p:sp>
    </p:spTree>
    <p:extLst>
      <p:ext uri="{BB962C8B-B14F-4D97-AF65-F5344CB8AC3E}">
        <p14:creationId xmlns:p14="http://schemas.microsoft.com/office/powerpoint/2010/main" val="772274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4D221-7DD3-3748-1920-27CF1976F206}"/>
              </a:ext>
            </a:extLst>
          </p:cNvPr>
          <p:cNvSpPr>
            <a:spLocks noGrp="1"/>
          </p:cNvSpPr>
          <p:nvPr>
            <p:ph type="title"/>
          </p:nvPr>
        </p:nvSpPr>
        <p:spPr>
          <a:xfrm>
            <a:off x="1371600" y="129746"/>
            <a:ext cx="9601200" cy="1485900"/>
          </a:xfrm>
        </p:spPr>
        <p:txBody>
          <a:bodyPr/>
          <a:lstStyle/>
          <a:p>
            <a:pPr algn="just">
              <a:lnSpc>
                <a:spcPct val="150000"/>
              </a:lnSpc>
            </a:pPr>
            <a:r>
              <a:rPr lang="en-US" b="1" i="1"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7C8DEB2A-7796-FD5A-F62B-B7678B6D9C3A}"/>
              </a:ext>
            </a:extLst>
          </p:cNvPr>
          <p:cNvSpPr>
            <a:spLocks noGrp="1"/>
          </p:cNvSpPr>
          <p:nvPr>
            <p:ph idx="1"/>
          </p:nvPr>
        </p:nvSpPr>
        <p:spPr>
          <a:xfrm>
            <a:off x="1371600" y="1243398"/>
            <a:ext cx="9601200" cy="4910266"/>
          </a:xfrm>
        </p:spPr>
        <p:txBody>
          <a:bodyPr>
            <a:normAutofit/>
          </a:bodyPr>
          <a:lstStyle/>
          <a:p>
            <a:pPr marL="342900" lvl="0" indent="-342900" algn="just">
              <a:lnSpc>
                <a:spcPct val="150000"/>
              </a:lnSpc>
              <a:buFont typeface="Wingdings" pitchFamily="2" charset="2"/>
              <a:buChar char=""/>
            </a:pP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What are the major types of fuels used in power generation in the US?</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buFont typeface="Wingdings" pitchFamily="2" charset="2"/>
              <a:buChar char=""/>
            </a:pP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What kind of impurities is emitted into the atmosphere through this power generation process?</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buFont typeface="Wingdings" pitchFamily="2" charset="2"/>
              <a:buChar char=""/>
            </a:pP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Are these emissions within the permissible limits?</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buFont typeface="Wingdings" pitchFamily="2" charset="2"/>
              <a:buChar char=""/>
            </a:pP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What is the average cost induced in generating power in the US?</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buFont typeface="Wingdings" pitchFamily="2" charset="2"/>
              <a:buChar char=""/>
            </a:pP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How many units of fuel are being consumed to generate power in the US?</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buFont typeface="Wingdings" pitchFamily="2" charset="2"/>
              <a:buChar char="Ø"/>
            </a:pPr>
            <a:r>
              <a:rPr lang="en-US" dirty="0">
                <a:latin typeface="Times New Roman" panose="02020603050405020304" pitchFamily="18" charset="0"/>
                <a:cs typeface="Times New Roman" panose="02020603050405020304" pitchFamily="18" charset="0"/>
              </a:rPr>
              <a:t>Which is the best segmentation that helps an individual better understand power generation in the US?</a:t>
            </a:r>
          </a:p>
        </p:txBody>
      </p:sp>
      <p:sp>
        <p:nvSpPr>
          <p:cNvPr id="4" name="Slide Number Placeholder 3">
            <a:extLst>
              <a:ext uri="{FF2B5EF4-FFF2-40B4-BE49-F238E27FC236}">
                <a16:creationId xmlns:a16="http://schemas.microsoft.com/office/drawing/2014/main" id="{A6571193-5597-D2D2-A63D-275F95DEF192}"/>
              </a:ext>
            </a:extLst>
          </p:cNvPr>
          <p:cNvSpPr>
            <a:spLocks noGrp="1"/>
          </p:cNvSpPr>
          <p:nvPr>
            <p:ph type="sldNum" sz="quarter" idx="12"/>
          </p:nvPr>
        </p:nvSpPr>
        <p:spPr/>
        <p:txBody>
          <a:bodyPr/>
          <a:lstStyle/>
          <a:p>
            <a:fld id="{3660A925-7CF8-4243-9FB8-2EE6EF81DA98}" type="slidenum">
              <a:rPr lang="en-US" smtClean="0"/>
              <a:t>2</a:t>
            </a:fld>
            <a:endParaRPr lang="en-US"/>
          </a:p>
        </p:txBody>
      </p:sp>
    </p:spTree>
    <p:extLst>
      <p:ext uri="{BB962C8B-B14F-4D97-AF65-F5344CB8AC3E}">
        <p14:creationId xmlns:p14="http://schemas.microsoft.com/office/powerpoint/2010/main" val="818094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EB2E4-2E4C-2398-7070-A9D66E287835}"/>
              </a:ext>
            </a:extLst>
          </p:cNvPr>
          <p:cNvSpPr>
            <a:spLocks noGrp="1"/>
          </p:cNvSpPr>
          <p:nvPr>
            <p:ph type="title"/>
          </p:nvPr>
        </p:nvSpPr>
        <p:spPr>
          <a:xfrm>
            <a:off x="1371599" y="108122"/>
            <a:ext cx="9601200" cy="1485900"/>
          </a:xfrm>
        </p:spPr>
        <p:txBody>
          <a:bodyPr/>
          <a:lstStyle/>
          <a:p>
            <a:pPr algn="just">
              <a:lnSpc>
                <a:spcPct val="150000"/>
              </a:lnSpc>
            </a:pPr>
            <a:r>
              <a:rPr lang="en-US" b="1" i="1" dirty="0">
                <a:latin typeface="Times New Roman" panose="02020603050405020304" pitchFamily="18" charset="0"/>
                <a:cs typeface="Times New Roman" panose="02020603050405020304" pitchFamily="18" charset="0"/>
              </a:rPr>
              <a:t>DATA DESCRIPTION </a:t>
            </a:r>
          </a:p>
        </p:txBody>
      </p:sp>
      <p:sp>
        <p:nvSpPr>
          <p:cNvPr id="3" name="Content Placeholder 2">
            <a:extLst>
              <a:ext uri="{FF2B5EF4-FFF2-40B4-BE49-F238E27FC236}">
                <a16:creationId xmlns:a16="http://schemas.microsoft.com/office/drawing/2014/main" id="{1B1492D2-1694-3BBE-748B-F82C3B45EDED}"/>
              </a:ext>
            </a:extLst>
          </p:cNvPr>
          <p:cNvSpPr>
            <a:spLocks noGrp="1"/>
          </p:cNvSpPr>
          <p:nvPr>
            <p:ph idx="1"/>
          </p:nvPr>
        </p:nvSpPr>
        <p:spPr>
          <a:xfrm>
            <a:off x="1371599" y="1285103"/>
            <a:ext cx="10589741" cy="4859364"/>
          </a:xfrm>
        </p:spPr>
        <p:txBody>
          <a:bodyPr>
            <a:normAutofit/>
          </a:bodyPr>
          <a:lstStyle/>
          <a:p>
            <a:pPr algn="just">
              <a:lnSpc>
                <a:spcPct val="150000"/>
              </a:lnSpc>
            </a:pPr>
            <a:r>
              <a:rPr lang="en-US" b="1" i="1" dirty="0">
                <a:solidFill>
                  <a:srgbClr val="23282D"/>
                </a:solidFill>
                <a:latin typeface="Times New Roman" panose="02020603050405020304" pitchFamily="18" charset="0"/>
                <a:cs typeface="Times New Roman" panose="02020603050405020304" pitchFamily="18" charset="0"/>
              </a:rPr>
              <a:t>Fuel Receipts</a:t>
            </a:r>
            <a:r>
              <a:rPr lang="en-US" dirty="0">
                <a:latin typeface="Times New Roman" panose="02020603050405020304" pitchFamily="18" charset="0"/>
                <a:cs typeface="Times New Roman" panose="02020603050405020304" pitchFamily="18" charset="0"/>
              </a:rPr>
              <a:t> is the data that has been sourced from </a:t>
            </a:r>
            <a:r>
              <a:rPr lang="en-US" b="1" i="1" dirty="0">
                <a:solidFill>
                  <a:srgbClr val="23282D"/>
                </a:solidFill>
                <a:latin typeface="Times New Roman" panose="02020603050405020304" pitchFamily="18" charset="0"/>
                <a:cs typeface="Times New Roman" panose="02020603050405020304" pitchFamily="18" charset="0"/>
              </a:rPr>
              <a:t>PUDL</a:t>
            </a:r>
            <a:r>
              <a:rPr lang="en-US" dirty="0">
                <a:latin typeface="Times New Roman" panose="02020603050405020304" pitchFamily="18" charset="0"/>
                <a:cs typeface="Times New Roman" panose="02020603050405020304" pitchFamily="18" charset="0"/>
              </a:rPr>
              <a:t> </a:t>
            </a:r>
            <a:r>
              <a:rPr lang="en-IN" dirty="0">
                <a:solidFill>
                  <a:srgbClr val="23282D"/>
                </a:solidFill>
                <a:effectLst/>
                <a:latin typeface="Times New Roman" panose="02020603050405020304" pitchFamily="18" charset="0"/>
                <a:cs typeface="Times New Roman" panose="02020603050405020304" pitchFamily="18" charset="0"/>
              </a:rPr>
              <a:t>that makes the US energy data easier to access and use programmatically.</a:t>
            </a:r>
          </a:p>
          <a:p>
            <a:pPr algn="just">
              <a:lnSpc>
                <a:spcPct val="150000"/>
              </a:lnSpc>
            </a:pPr>
            <a:r>
              <a:rPr lang="en-IN" dirty="0">
                <a:solidFill>
                  <a:srgbClr val="23282D"/>
                </a:solidFill>
                <a:latin typeface="Times New Roman" panose="02020603050405020304" pitchFamily="18" charset="0"/>
                <a:cs typeface="Times New Roman" panose="02020603050405020304" pitchFamily="18" charset="0"/>
              </a:rPr>
              <a:t>The data initially had </a:t>
            </a:r>
            <a:r>
              <a:rPr lang="en-IN" b="1" i="1" dirty="0">
                <a:solidFill>
                  <a:srgbClr val="23282D"/>
                </a:solidFill>
                <a:latin typeface="Times New Roman" panose="02020603050405020304" pitchFamily="18" charset="0"/>
                <a:cs typeface="Times New Roman" panose="02020603050405020304" pitchFamily="18" charset="0"/>
              </a:rPr>
              <a:t>6,08,565 rows</a:t>
            </a:r>
            <a:r>
              <a:rPr lang="en-IN" dirty="0">
                <a:solidFill>
                  <a:srgbClr val="23282D"/>
                </a:solidFill>
                <a:latin typeface="Times New Roman" panose="02020603050405020304" pitchFamily="18" charset="0"/>
                <a:cs typeface="Times New Roman" panose="02020603050405020304" pitchFamily="18" charset="0"/>
              </a:rPr>
              <a:t> with </a:t>
            </a:r>
            <a:r>
              <a:rPr lang="en-IN" b="1" i="1" dirty="0">
                <a:solidFill>
                  <a:srgbClr val="23282D"/>
                </a:solidFill>
                <a:latin typeface="Times New Roman" panose="02020603050405020304" pitchFamily="18" charset="0"/>
                <a:cs typeface="Times New Roman" panose="02020603050405020304" pitchFamily="18" charset="0"/>
              </a:rPr>
              <a:t>30 variables</a:t>
            </a:r>
            <a:r>
              <a:rPr lang="en-IN" dirty="0">
                <a:solidFill>
                  <a:srgbClr val="23282D"/>
                </a:solidFill>
                <a:latin typeface="Times New Roman" panose="02020603050405020304" pitchFamily="18" charset="0"/>
                <a:cs typeface="Times New Roman" panose="02020603050405020304" pitchFamily="18" charset="0"/>
              </a:rPr>
              <a:t>. The data is a mix of </a:t>
            </a:r>
            <a:r>
              <a:rPr lang="en-IN" b="1" i="1" dirty="0">
                <a:solidFill>
                  <a:srgbClr val="23282D"/>
                </a:solidFill>
                <a:latin typeface="Times New Roman" panose="02020603050405020304" pitchFamily="18" charset="0"/>
                <a:cs typeface="Times New Roman" panose="02020603050405020304" pitchFamily="18" charset="0"/>
              </a:rPr>
              <a:t>“integer” </a:t>
            </a:r>
            <a:r>
              <a:rPr lang="en-IN" dirty="0">
                <a:solidFill>
                  <a:srgbClr val="23282D"/>
                </a:solidFill>
                <a:latin typeface="Times New Roman" panose="02020603050405020304" pitchFamily="18" charset="0"/>
                <a:cs typeface="Times New Roman" panose="02020603050405020304" pitchFamily="18" charset="0"/>
              </a:rPr>
              <a:t>and </a:t>
            </a:r>
            <a:r>
              <a:rPr lang="en-IN" b="1" i="1" dirty="0">
                <a:solidFill>
                  <a:srgbClr val="23282D"/>
                </a:solidFill>
                <a:latin typeface="Times New Roman" panose="02020603050405020304" pitchFamily="18" charset="0"/>
                <a:cs typeface="Times New Roman" panose="02020603050405020304" pitchFamily="18" charset="0"/>
              </a:rPr>
              <a:t>“character” </a:t>
            </a:r>
            <a:r>
              <a:rPr lang="en-IN" dirty="0">
                <a:solidFill>
                  <a:srgbClr val="23282D"/>
                </a:solidFill>
                <a:latin typeface="Times New Roman" panose="02020603050405020304" pitchFamily="18" charset="0"/>
                <a:cs typeface="Times New Roman" panose="02020603050405020304" pitchFamily="18" charset="0"/>
              </a:rPr>
              <a:t>data types.</a:t>
            </a:r>
          </a:p>
          <a:p>
            <a:pPr algn="just">
              <a:lnSpc>
                <a:spcPct val="150000"/>
              </a:lnSpc>
            </a:pPr>
            <a:r>
              <a:rPr lang="en-IN" dirty="0">
                <a:latin typeface="Times New Roman" panose="02020603050405020304" pitchFamily="18" charset="0"/>
                <a:cs typeface="Times New Roman" panose="02020603050405020304" pitchFamily="18" charset="0"/>
              </a:rPr>
              <a:t>Data had been partitioned into a </a:t>
            </a:r>
            <a:r>
              <a:rPr lang="en-IN" b="1" i="1" dirty="0">
                <a:solidFill>
                  <a:srgbClr val="23282D"/>
                </a:solidFill>
                <a:latin typeface="Times New Roman" panose="02020603050405020304" pitchFamily="18" charset="0"/>
                <a:cs typeface="Times New Roman" panose="02020603050405020304" pitchFamily="18" charset="0"/>
              </a:rPr>
              <a:t>1.5% training set and a 0.5% test set.</a:t>
            </a:r>
            <a:endParaRPr lang="en-IN" dirty="0">
              <a:solidFill>
                <a:srgbClr val="23282D"/>
              </a:solidFill>
              <a:latin typeface="Times New Roman" panose="02020603050405020304" pitchFamily="18" charset="0"/>
              <a:cs typeface="Times New Roman" panose="02020603050405020304" pitchFamily="18" charset="0"/>
            </a:endParaRPr>
          </a:p>
          <a:p>
            <a:pPr algn="just">
              <a:lnSpc>
                <a:spcPct val="150000"/>
              </a:lnSpc>
            </a:pPr>
            <a:r>
              <a:rPr lang="en-IN" dirty="0">
                <a:solidFill>
                  <a:srgbClr val="23282D"/>
                </a:solidFill>
                <a:effectLst/>
                <a:latin typeface="Times New Roman" panose="02020603050405020304" pitchFamily="18" charset="0"/>
                <a:cs typeface="Times New Roman" panose="02020603050405020304" pitchFamily="18" charset="0"/>
              </a:rPr>
              <a:t>After the </a:t>
            </a:r>
            <a:r>
              <a:rPr lang="en-IN" dirty="0">
                <a:solidFill>
                  <a:srgbClr val="23282D"/>
                </a:solidFill>
                <a:latin typeface="Times New Roman" panose="02020603050405020304" pitchFamily="18" charset="0"/>
                <a:cs typeface="Times New Roman" panose="02020603050405020304" pitchFamily="18" charset="0"/>
              </a:rPr>
              <a:t>removal of </a:t>
            </a:r>
            <a:r>
              <a:rPr lang="en-IN" b="1" i="1" dirty="0">
                <a:solidFill>
                  <a:srgbClr val="23282D"/>
                </a:solidFill>
                <a:latin typeface="Times New Roman" panose="02020603050405020304" pitchFamily="18" charset="0"/>
                <a:cs typeface="Times New Roman" panose="02020603050405020304" pitchFamily="18" charset="0"/>
              </a:rPr>
              <a:t>unnecessary columns</a:t>
            </a:r>
            <a:r>
              <a:rPr lang="en-IN" dirty="0">
                <a:solidFill>
                  <a:srgbClr val="23282D"/>
                </a:solidFill>
                <a:latin typeface="Times New Roman" panose="02020603050405020304" pitchFamily="18" charset="0"/>
                <a:cs typeface="Times New Roman" panose="02020603050405020304" pitchFamily="18" charset="0"/>
              </a:rPr>
              <a:t> and </a:t>
            </a:r>
            <a:r>
              <a:rPr lang="en-IN" b="1" i="1" dirty="0">
                <a:solidFill>
                  <a:srgbClr val="23282D"/>
                </a:solidFill>
                <a:latin typeface="Times New Roman" panose="02020603050405020304" pitchFamily="18" charset="0"/>
                <a:cs typeface="Times New Roman" panose="02020603050405020304" pitchFamily="18" charset="0"/>
              </a:rPr>
              <a:t>data partition</a:t>
            </a:r>
            <a:r>
              <a:rPr lang="en-IN" dirty="0">
                <a:solidFill>
                  <a:srgbClr val="23282D"/>
                </a:solidFill>
                <a:latin typeface="Times New Roman" panose="02020603050405020304" pitchFamily="18" charset="0"/>
                <a:cs typeface="Times New Roman" panose="02020603050405020304" pitchFamily="18" charset="0"/>
              </a:rPr>
              <a:t>, the dataset has </a:t>
            </a:r>
            <a:r>
              <a:rPr lang="en-IN" b="1" i="1" dirty="0">
                <a:solidFill>
                  <a:srgbClr val="23282D"/>
                </a:solidFill>
                <a:latin typeface="Times New Roman" panose="02020603050405020304" pitchFamily="18" charset="0"/>
                <a:cs typeface="Times New Roman" panose="02020603050405020304" pitchFamily="18" charset="0"/>
              </a:rPr>
              <a:t>9130 observations</a:t>
            </a:r>
            <a:r>
              <a:rPr lang="en-IN" dirty="0">
                <a:solidFill>
                  <a:srgbClr val="23282D"/>
                </a:solidFill>
                <a:latin typeface="Times New Roman" panose="02020603050405020304" pitchFamily="18" charset="0"/>
                <a:cs typeface="Times New Roman" panose="02020603050405020304" pitchFamily="18" charset="0"/>
              </a:rPr>
              <a:t> with </a:t>
            </a:r>
            <a:r>
              <a:rPr lang="en-IN" b="1" i="1" dirty="0">
                <a:solidFill>
                  <a:srgbClr val="23282D"/>
                </a:solidFill>
                <a:latin typeface="Times New Roman" panose="02020603050405020304" pitchFamily="18" charset="0"/>
                <a:cs typeface="Times New Roman" panose="02020603050405020304" pitchFamily="18" charset="0"/>
              </a:rPr>
              <a:t>9 variables</a:t>
            </a:r>
            <a:r>
              <a:rPr lang="en-IN" dirty="0">
                <a:solidFill>
                  <a:srgbClr val="23282D"/>
                </a:solidFill>
                <a:latin typeface="Times New Roman" panose="02020603050405020304" pitchFamily="18" charset="0"/>
                <a:cs typeface="Times New Roman" panose="02020603050405020304" pitchFamily="18" charset="0"/>
              </a:rPr>
              <a:t>. </a:t>
            </a:r>
          </a:p>
          <a:p>
            <a:pPr algn="just">
              <a:lnSpc>
                <a:spcPct val="150000"/>
              </a:lnSpc>
            </a:pPr>
            <a:r>
              <a:rPr lang="en-IN" dirty="0">
                <a:effectLst/>
                <a:latin typeface="Times New Roman" panose="02020603050405020304" pitchFamily="18" charset="0"/>
                <a:cs typeface="Times New Roman" panose="02020603050405020304" pitchFamily="18" charset="0"/>
              </a:rPr>
              <a:t>The</a:t>
            </a:r>
            <a:r>
              <a:rPr lang="en-IN" b="1" i="1" dirty="0">
                <a:solidFill>
                  <a:srgbClr val="23282D"/>
                </a:solidFill>
                <a:latin typeface="Times New Roman" panose="02020603050405020304" pitchFamily="18" charset="0"/>
                <a:cs typeface="Times New Roman" panose="02020603050405020304" pitchFamily="18" charset="0"/>
              </a:rPr>
              <a:t> NAs</a:t>
            </a:r>
            <a:r>
              <a:rPr lang="en-IN" dirty="0">
                <a:effectLst/>
                <a:latin typeface="Times New Roman" panose="02020603050405020304" pitchFamily="18" charset="0"/>
                <a:cs typeface="Times New Roman" panose="02020603050405020304" pitchFamily="18" charset="0"/>
              </a:rPr>
              <a:t> were imputed with the help of the </a:t>
            </a:r>
            <a:r>
              <a:rPr lang="en-IN" b="1" i="1" dirty="0">
                <a:solidFill>
                  <a:srgbClr val="23282D"/>
                </a:solidFill>
                <a:latin typeface="Times New Roman" panose="02020603050405020304" pitchFamily="18" charset="0"/>
                <a:cs typeface="Times New Roman" panose="02020603050405020304" pitchFamily="18" charset="0"/>
              </a:rPr>
              <a:t>median function</a:t>
            </a:r>
            <a:r>
              <a:rPr lang="en-IN" dirty="0">
                <a:effectLst/>
                <a:latin typeface="Times New Roman" panose="02020603050405020304" pitchFamily="18" charset="0"/>
                <a:cs typeface="Times New Roman" panose="02020603050405020304" pitchFamily="18" charset="0"/>
              </a:rPr>
              <a:t>.</a:t>
            </a:r>
          </a:p>
          <a:p>
            <a:endParaRPr lang="en-US" dirty="0"/>
          </a:p>
        </p:txBody>
      </p:sp>
      <p:sp>
        <p:nvSpPr>
          <p:cNvPr id="4" name="Slide Number Placeholder 3">
            <a:extLst>
              <a:ext uri="{FF2B5EF4-FFF2-40B4-BE49-F238E27FC236}">
                <a16:creationId xmlns:a16="http://schemas.microsoft.com/office/drawing/2014/main" id="{1EA3F677-1D19-65C7-0413-9C399BC4F7A1}"/>
              </a:ext>
            </a:extLst>
          </p:cNvPr>
          <p:cNvSpPr>
            <a:spLocks noGrp="1"/>
          </p:cNvSpPr>
          <p:nvPr>
            <p:ph type="sldNum" sz="quarter" idx="12"/>
          </p:nvPr>
        </p:nvSpPr>
        <p:spPr/>
        <p:txBody>
          <a:bodyPr/>
          <a:lstStyle/>
          <a:p>
            <a:fld id="{3660A925-7CF8-4243-9FB8-2EE6EF81DA98}" type="slidenum">
              <a:rPr lang="en-US" smtClean="0"/>
              <a:t>3</a:t>
            </a:fld>
            <a:endParaRPr lang="en-US"/>
          </a:p>
        </p:txBody>
      </p:sp>
    </p:spTree>
    <p:extLst>
      <p:ext uri="{BB962C8B-B14F-4D97-AF65-F5344CB8AC3E}">
        <p14:creationId xmlns:p14="http://schemas.microsoft.com/office/powerpoint/2010/main" val="3689448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B0FBF-8DE1-ADA3-F599-73A6A9938320}"/>
              </a:ext>
            </a:extLst>
          </p:cNvPr>
          <p:cNvSpPr>
            <a:spLocks noGrp="1"/>
          </p:cNvSpPr>
          <p:nvPr>
            <p:ph type="title"/>
          </p:nvPr>
        </p:nvSpPr>
        <p:spPr>
          <a:xfrm>
            <a:off x="1371600" y="152400"/>
            <a:ext cx="9601200" cy="1485900"/>
          </a:xfrm>
        </p:spPr>
        <p:txBody>
          <a:bodyPr/>
          <a:lstStyle/>
          <a:p>
            <a:pPr algn="just">
              <a:lnSpc>
                <a:spcPct val="150000"/>
              </a:lnSpc>
            </a:pPr>
            <a:r>
              <a:rPr lang="en-US" b="1" i="1" dirty="0">
                <a:latin typeface="Times New Roman" panose="02020603050405020304" pitchFamily="18" charset="0"/>
                <a:cs typeface="Times New Roman" panose="02020603050405020304" pitchFamily="18" charset="0"/>
              </a:rPr>
              <a:t>ANALYSIS</a:t>
            </a:r>
          </a:p>
        </p:txBody>
      </p:sp>
      <p:sp>
        <p:nvSpPr>
          <p:cNvPr id="3" name="Content Placeholder 2">
            <a:extLst>
              <a:ext uri="{FF2B5EF4-FFF2-40B4-BE49-F238E27FC236}">
                <a16:creationId xmlns:a16="http://schemas.microsoft.com/office/drawing/2014/main" id="{51183055-93B8-1693-7816-B63474516859}"/>
              </a:ext>
            </a:extLst>
          </p:cNvPr>
          <p:cNvSpPr>
            <a:spLocks noGrp="1"/>
          </p:cNvSpPr>
          <p:nvPr>
            <p:ph idx="1"/>
          </p:nvPr>
        </p:nvSpPr>
        <p:spPr>
          <a:xfrm>
            <a:off x="1371600" y="1255240"/>
            <a:ext cx="9601200" cy="4533900"/>
          </a:xfrm>
        </p:spPr>
        <p:txBody>
          <a:bodyPr>
            <a:normAutofit/>
          </a:bodyPr>
          <a:lstStyle/>
          <a:p>
            <a:pPr algn="just">
              <a:lnSpc>
                <a:spcPct val="150000"/>
              </a:lnSpc>
            </a:pPr>
            <a:r>
              <a:rPr lang="en-US" b="1" i="1" dirty="0">
                <a:latin typeface="Times New Roman" panose="02020603050405020304" pitchFamily="18" charset="0"/>
                <a:cs typeface="Times New Roman" panose="02020603050405020304" pitchFamily="18" charset="0"/>
              </a:rPr>
              <a:t>Z-Score Normalization </a:t>
            </a:r>
            <a:r>
              <a:rPr lang="en-US" dirty="0">
                <a:latin typeface="Times New Roman" panose="02020603050405020304" pitchFamily="18" charset="0"/>
                <a:cs typeface="Times New Roman" panose="02020603050405020304" pitchFamily="18" charset="0"/>
              </a:rPr>
              <a:t>was used as a methodology to normalize the data.</a:t>
            </a:r>
          </a:p>
          <a:p>
            <a:pPr algn="just">
              <a:lnSpc>
                <a:spcPct val="150000"/>
              </a:lnSpc>
            </a:pPr>
            <a:r>
              <a:rPr lang="en-US" b="1" i="1" dirty="0">
                <a:latin typeface="Times New Roman" panose="02020603050405020304" pitchFamily="18" charset="0"/>
                <a:cs typeface="Times New Roman" panose="02020603050405020304" pitchFamily="18" charset="0"/>
              </a:rPr>
              <a:t>factoextra() package </a:t>
            </a:r>
            <a:r>
              <a:rPr lang="en-US" dirty="0">
                <a:latin typeface="Times New Roman" panose="02020603050405020304" pitchFamily="18" charset="0"/>
                <a:cs typeface="Times New Roman" panose="02020603050405020304" pitchFamily="18" charset="0"/>
              </a:rPr>
              <a:t>is used to know the optimal k amongst which the </a:t>
            </a:r>
            <a:r>
              <a:rPr lang="en-US" b="1" i="1" dirty="0">
                <a:latin typeface="Times New Roman" panose="02020603050405020304" pitchFamily="18" charset="0"/>
                <a:cs typeface="Times New Roman" panose="02020603050405020304" pitchFamily="18" charset="0"/>
              </a:rPr>
              <a:t>silhouette</a:t>
            </a:r>
            <a:r>
              <a:rPr lang="en-US" dirty="0">
                <a:latin typeface="Times New Roman" panose="02020603050405020304" pitchFamily="18" charset="0"/>
                <a:cs typeface="Times New Roman" panose="02020603050405020304" pitchFamily="18" charset="0"/>
              </a:rPr>
              <a:t> method was used to find out the </a:t>
            </a:r>
            <a:r>
              <a:rPr lang="en-US" b="1" i="1" dirty="0">
                <a:latin typeface="Times New Roman" panose="02020603050405020304" pitchFamily="18" charset="0"/>
                <a:cs typeface="Times New Roman" panose="02020603050405020304" pitchFamily="18" charset="0"/>
              </a:rPr>
              <a:t>optimal k</a:t>
            </a:r>
            <a:r>
              <a:rPr lang="en-US" dirty="0">
                <a:latin typeface="Times New Roman" panose="02020603050405020304" pitchFamily="18" charset="0"/>
                <a:cs typeface="Times New Roman" panose="02020603050405020304" pitchFamily="18" charset="0"/>
              </a:rPr>
              <a:t> which resulted out to be </a:t>
            </a:r>
            <a:r>
              <a:rPr lang="en-US" b="1" i="1" dirty="0">
                <a:latin typeface="Times New Roman" panose="02020603050405020304" pitchFamily="18" charset="0"/>
                <a:cs typeface="Times New Roman" panose="02020603050405020304" pitchFamily="18" charset="0"/>
              </a:rPr>
              <a:t>k=5.</a:t>
            </a:r>
          </a:p>
          <a:p>
            <a:pPr algn="just">
              <a:lnSpc>
                <a:spcPct val="150000"/>
              </a:lnSpc>
            </a:pPr>
            <a:r>
              <a:rPr lang="en-US" b="1" i="1" dirty="0">
                <a:latin typeface="Times New Roman" panose="02020603050405020304" pitchFamily="18" charset="0"/>
                <a:cs typeface="Times New Roman" panose="02020603050405020304" pitchFamily="18" charset="0"/>
              </a:rPr>
              <a:t>K-Means</a:t>
            </a:r>
            <a:r>
              <a:rPr lang="en-US" dirty="0">
                <a:latin typeface="Times New Roman" panose="02020603050405020304" pitchFamily="18" charset="0"/>
                <a:cs typeface="Times New Roman" panose="02020603050405020304" pitchFamily="18" charset="0"/>
              </a:rPr>
              <a:t> is used as a clustering algorithm</a:t>
            </a:r>
          </a:p>
          <a:p>
            <a:pPr algn="just">
              <a:lnSpc>
                <a:spcPct val="150000"/>
              </a:lnSpc>
            </a:pPr>
            <a:r>
              <a:rPr lang="en-US" b="1" i="1" dirty="0">
                <a:latin typeface="Times New Roman" panose="02020603050405020304" pitchFamily="18" charset="0"/>
                <a:cs typeface="Times New Roman" panose="02020603050405020304" pitchFamily="18" charset="0"/>
              </a:rPr>
              <a:t>Data Subsetting and Aggregate Functions </a:t>
            </a:r>
            <a:r>
              <a:rPr lang="en-US" dirty="0">
                <a:latin typeface="Times New Roman" panose="02020603050405020304" pitchFamily="18" charset="0"/>
                <a:cs typeface="Times New Roman" panose="02020603050405020304" pitchFamily="18" charset="0"/>
              </a:rPr>
              <a:t>such as </a:t>
            </a:r>
            <a:r>
              <a:rPr lang="en-US" b="1" i="1" dirty="0">
                <a:latin typeface="Times New Roman" panose="02020603050405020304" pitchFamily="18" charset="0"/>
                <a:cs typeface="Times New Roman" panose="02020603050405020304" pitchFamily="18" charset="0"/>
              </a:rPr>
              <a:t>group_by(), select(), arrange(),  </a:t>
            </a:r>
            <a:r>
              <a:rPr lang="en-US" dirty="0">
                <a:latin typeface="Times New Roman" panose="02020603050405020304" pitchFamily="18" charset="0"/>
                <a:cs typeface="Times New Roman" panose="02020603050405020304" pitchFamily="18" charset="0"/>
              </a:rPr>
              <a:t>and </a:t>
            </a:r>
            <a:r>
              <a:rPr lang="en-US" b="1" i="1" dirty="0">
                <a:latin typeface="Times New Roman" panose="02020603050405020304" pitchFamily="18" charset="0"/>
                <a:cs typeface="Times New Roman" panose="02020603050405020304" pitchFamily="18" charset="0"/>
              </a:rPr>
              <a:t>summarise() </a:t>
            </a:r>
            <a:r>
              <a:rPr lang="en-US" dirty="0">
                <a:latin typeface="Times New Roman" panose="02020603050405020304" pitchFamily="18" charset="0"/>
                <a:cs typeface="Times New Roman" panose="02020603050405020304" pitchFamily="18" charset="0"/>
              </a:rPr>
              <a:t>were used to interpret each of the clusters.</a:t>
            </a:r>
          </a:p>
          <a:p>
            <a:pPr algn="just">
              <a:lnSpc>
                <a:spcPct val="150000"/>
              </a:lnSpc>
            </a:pPr>
            <a:r>
              <a:rPr lang="en-US" dirty="0">
                <a:latin typeface="Times New Roman" panose="02020603050405020304" pitchFamily="18" charset="0"/>
                <a:cs typeface="Times New Roman" panose="02020603050405020304" pitchFamily="18" charset="0"/>
              </a:rPr>
              <a:t>Grammar of Graphics commonly known as </a:t>
            </a:r>
            <a:r>
              <a:rPr lang="en-US" b="1" i="1" dirty="0">
                <a:latin typeface="Times New Roman" panose="02020603050405020304" pitchFamily="18" charset="0"/>
                <a:cs typeface="Times New Roman" panose="02020603050405020304" pitchFamily="18" charset="0"/>
              </a:rPr>
              <a:t>“ggplot2” </a:t>
            </a:r>
            <a:r>
              <a:rPr lang="en-US" dirty="0">
                <a:latin typeface="Times New Roman" panose="02020603050405020304" pitchFamily="18" charset="0"/>
                <a:cs typeface="Times New Roman" panose="02020603050405020304" pitchFamily="18" charset="0"/>
              </a:rPr>
              <a:t>was used to add a few visualizations for a better understanding of the interpretations.</a:t>
            </a:r>
          </a:p>
          <a:p>
            <a:pPr algn="just">
              <a:lnSpc>
                <a:spcPct val="150000"/>
              </a:lnSpc>
            </a:pP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9ADCF2A-B171-FD80-D320-31A1CB0DAD6B}"/>
              </a:ext>
            </a:extLst>
          </p:cNvPr>
          <p:cNvSpPr>
            <a:spLocks noGrp="1"/>
          </p:cNvSpPr>
          <p:nvPr>
            <p:ph type="sldNum" sz="quarter" idx="12"/>
          </p:nvPr>
        </p:nvSpPr>
        <p:spPr/>
        <p:txBody>
          <a:bodyPr/>
          <a:lstStyle/>
          <a:p>
            <a:fld id="{3660A925-7CF8-4243-9FB8-2EE6EF81DA98}" type="slidenum">
              <a:rPr lang="en-US" smtClean="0"/>
              <a:t>4</a:t>
            </a:fld>
            <a:endParaRPr lang="en-US"/>
          </a:p>
        </p:txBody>
      </p:sp>
    </p:spTree>
    <p:extLst>
      <p:ext uri="{BB962C8B-B14F-4D97-AF65-F5344CB8AC3E}">
        <p14:creationId xmlns:p14="http://schemas.microsoft.com/office/powerpoint/2010/main" val="3779510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4EA8A-7B98-260D-16C6-A4DF91EDDC7B}"/>
              </a:ext>
            </a:extLst>
          </p:cNvPr>
          <p:cNvSpPr>
            <a:spLocks noGrp="1"/>
          </p:cNvSpPr>
          <p:nvPr>
            <p:ph type="title"/>
          </p:nvPr>
        </p:nvSpPr>
        <p:spPr>
          <a:xfrm>
            <a:off x="945806" y="-148051"/>
            <a:ext cx="9601200" cy="1485900"/>
          </a:xfrm>
        </p:spPr>
        <p:txBody>
          <a:bodyPr/>
          <a:lstStyle/>
          <a:p>
            <a:pPr algn="just">
              <a:lnSpc>
                <a:spcPct val="150000"/>
              </a:lnSpc>
            </a:pPr>
            <a:r>
              <a:rPr lang="en-US" b="1" i="1" dirty="0">
                <a:latin typeface="Times New Roman" panose="02020603050405020304" pitchFamily="18" charset="0"/>
                <a:cs typeface="Times New Roman" panose="02020603050405020304" pitchFamily="18" charset="0"/>
              </a:rPr>
              <a:t>CLUSTER SEGMENTATION</a:t>
            </a:r>
          </a:p>
        </p:txBody>
      </p:sp>
      <p:graphicFrame>
        <p:nvGraphicFramePr>
          <p:cNvPr id="5" name="Content Placeholder 4">
            <a:extLst>
              <a:ext uri="{FF2B5EF4-FFF2-40B4-BE49-F238E27FC236}">
                <a16:creationId xmlns:a16="http://schemas.microsoft.com/office/drawing/2014/main" id="{6D5BB918-17FA-E882-E97C-E7B891A28B7C}"/>
              </a:ext>
            </a:extLst>
          </p:cNvPr>
          <p:cNvGraphicFramePr>
            <a:graphicFrameLocks noGrp="1"/>
          </p:cNvGraphicFramePr>
          <p:nvPr>
            <p:ph idx="1"/>
            <p:extLst>
              <p:ext uri="{D42A27DB-BD31-4B8C-83A1-F6EECF244321}">
                <p14:modId xmlns:p14="http://schemas.microsoft.com/office/powerpoint/2010/main" val="2232807137"/>
              </p:ext>
            </p:extLst>
          </p:nvPr>
        </p:nvGraphicFramePr>
        <p:xfrm>
          <a:off x="2305050" y="1067830"/>
          <a:ext cx="7734300" cy="1208405"/>
        </p:xfrm>
        <a:graphic>
          <a:graphicData uri="http://schemas.openxmlformats.org/drawingml/2006/table">
            <a:tbl>
              <a:tblPr>
                <a:tableStyleId>{5C22544A-7EE6-4342-B048-85BDC9FD1C3A}</a:tableStyleId>
              </a:tblPr>
              <a:tblGrid>
                <a:gridCol w="1168696">
                  <a:extLst>
                    <a:ext uri="{9D8B030D-6E8A-4147-A177-3AD203B41FA5}">
                      <a16:colId xmlns:a16="http://schemas.microsoft.com/office/drawing/2014/main" val="241379694"/>
                    </a:ext>
                  </a:extLst>
                </a:gridCol>
                <a:gridCol w="1814805">
                  <a:extLst>
                    <a:ext uri="{9D8B030D-6E8A-4147-A177-3AD203B41FA5}">
                      <a16:colId xmlns:a16="http://schemas.microsoft.com/office/drawing/2014/main" val="4286078088"/>
                    </a:ext>
                  </a:extLst>
                </a:gridCol>
                <a:gridCol w="826639">
                  <a:extLst>
                    <a:ext uri="{9D8B030D-6E8A-4147-A177-3AD203B41FA5}">
                      <a16:colId xmlns:a16="http://schemas.microsoft.com/office/drawing/2014/main" val="4289692490"/>
                    </a:ext>
                  </a:extLst>
                </a:gridCol>
                <a:gridCol w="1444243">
                  <a:extLst>
                    <a:ext uri="{9D8B030D-6E8A-4147-A177-3AD203B41FA5}">
                      <a16:colId xmlns:a16="http://schemas.microsoft.com/office/drawing/2014/main" val="3985691621"/>
                    </a:ext>
                  </a:extLst>
                </a:gridCol>
                <a:gridCol w="826639">
                  <a:extLst>
                    <a:ext uri="{9D8B030D-6E8A-4147-A177-3AD203B41FA5}">
                      <a16:colId xmlns:a16="http://schemas.microsoft.com/office/drawing/2014/main" val="3820364572"/>
                    </a:ext>
                  </a:extLst>
                </a:gridCol>
                <a:gridCol w="826639">
                  <a:extLst>
                    <a:ext uri="{9D8B030D-6E8A-4147-A177-3AD203B41FA5}">
                      <a16:colId xmlns:a16="http://schemas.microsoft.com/office/drawing/2014/main" val="84512472"/>
                    </a:ext>
                  </a:extLst>
                </a:gridCol>
                <a:gridCol w="826639">
                  <a:extLst>
                    <a:ext uri="{9D8B030D-6E8A-4147-A177-3AD203B41FA5}">
                      <a16:colId xmlns:a16="http://schemas.microsoft.com/office/drawing/2014/main" val="4071813150"/>
                    </a:ext>
                  </a:extLst>
                </a:gridCol>
              </a:tblGrid>
              <a:tr h="203200">
                <a:tc>
                  <a:txBody>
                    <a:bodyPr/>
                    <a:lstStyle/>
                    <a:p>
                      <a:pPr algn="l" fontAlgn="b"/>
                      <a:r>
                        <a:rPr lang="en-IN" sz="1200" b="1" i="1" u="none" strike="noStrike" dirty="0">
                          <a:effectLst/>
                        </a:rPr>
                        <a:t>Clusters</a:t>
                      </a:r>
                      <a:endParaRPr lang="en-IN" sz="1200" b="1" i="1" u="none" strike="noStrike" dirty="0">
                        <a:solidFill>
                          <a:srgbClr val="000000"/>
                        </a:solidFill>
                        <a:effectLst/>
                        <a:latin typeface="Times New Roman" panose="02020603050405020304" pitchFamily="18" charset="0"/>
                      </a:endParaRPr>
                    </a:p>
                  </a:txBody>
                  <a:tcPr marL="9525" marR="9525" marT="9525" marB="0" anchor="b">
                    <a:solidFill>
                      <a:schemeClr val="accent6">
                        <a:lumMod val="40000"/>
                        <a:lumOff val="60000"/>
                      </a:schemeClr>
                    </a:solidFill>
                  </a:tcPr>
                </a:tc>
                <a:tc>
                  <a:txBody>
                    <a:bodyPr/>
                    <a:lstStyle/>
                    <a:p>
                      <a:pPr algn="l" fontAlgn="b"/>
                      <a:r>
                        <a:rPr lang="en-IN" sz="1200" b="1" i="1" u="none" strike="noStrike" dirty="0">
                          <a:effectLst/>
                        </a:rPr>
                        <a:t>Heat Content (MMBtu)</a:t>
                      </a:r>
                      <a:endParaRPr lang="en-IN" sz="1200" b="1" i="1" u="none" strike="noStrike" dirty="0">
                        <a:solidFill>
                          <a:srgbClr val="000000"/>
                        </a:solidFill>
                        <a:effectLst/>
                        <a:latin typeface="Times New Roman" panose="02020603050405020304" pitchFamily="18" charset="0"/>
                      </a:endParaRPr>
                    </a:p>
                  </a:txBody>
                  <a:tcPr marL="9525" marR="9525" marT="9525" marB="0" anchor="b">
                    <a:solidFill>
                      <a:schemeClr val="accent6">
                        <a:lumMod val="40000"/>
                        <a:lumOff val="60000"/>
                      </a:schemeClr>
                    </a:solidFill>
                  </a:tcPr>
                </a:tc>
                <a:tc>
                  <a:txBody>
                    <a:bodyPr/>
                    <a:lstStyle/>
                    <a:p>
                      <a:pPr algn="l" fontAlgn="b"/>
                      <a:r>
                        <a:rPr lang="en-IN" sz="1200" b="1" i="1" u="none" strike="noStrike" dirty="0">
                          <a:effectLst/>
                        </a:rPr>
                        <a:t>Cost</a:t>
                      </a:r>
                      <a:endParaRPr lang="en-IN" sz="1200" b="1" i="1" u="none" strike="noStrike" dirty="0">
                        <a:solidFill>
                          <a:srgbClr val="000000"/>
                        </a:solidFill>
                        <a:effectLst/>
                        <a:latin typeface="Times New Roman" panose="02020603050405020304" pitchFamily="18" charset="0"/>
                      </a:endParaRPr>
                    </a:p>
                  </a:txBody>
                  <a:tcPr marL="9525" marR="9525" marT="9525" marB="0" anchor="b">
                    <a:solidFill>
                      <a:schemeClr val="accent6">
                        <a:lumMod val="40000"/>
                        <a:lumOff val="60000"/>
                      </a:schemeClr>
                    </a:solidFill>
                  </a:tcPr>
                </a:tc>
                <a:tc>
                  <a:txBody>
                    <a:bodyPr/>
                    <a:lstStyle/>
                    <a:p>
                      <a:pPr algn="l" fontAlgn="b"/>
                      <a:r>
                        <a:rPr lang="en-IN" sz="1200" b="1" i="1" u="none" strike="noStrike" dirty="0">
                          <a:effectLst/>
                        </a:rPr>
                        <a:t>Fuel Received Units</a:t>
                      </a:r>
                      <a:endParaRPr lang="en-IN" sz="1200" b="1" i="1" u="none" strike="noStrike" dirty="0">
                        <a:solidFill>
                          <a:srgbClr val="000000"/>
                        </a:solidFill>
                        <a:effectLst/>
                        <a:latin typeface="Times New Roman" panose="02020603050405020304" pitchFamily="18" charset="0"/>
                      </a:endParaRPr>
                    </a:p>
                  </a:txBody>
                  <a:tcPr marL="9525" marR="9525" marT="9525" marB="0" anchor="b">
                    <a:solidFill>
                      <a:schemeClr val="accent6">
                        <a:lumMod val="40000"/>
                        <a:lumOff val="60000"/>
                      </a:schemeClr>
                    </a:solidFill>
                  </a:tcPr>
                </a:tc>
                <a:tc>
                  <a:txBody>
                    <a:bodyPr/>
                    <a:lstStyle/>
                    <a:p>
                      <a:pPr algn="l" fontAlgn="b"/>
                      <a:r>
                        <a:rPr lang="en-IN" sz="1200" b="1" i="1" u="none" strike="noStrike" dirty="0">
                          <a:effectLst/>
                        </a:rPr>
                        <a:t>Sulphur</a:t>
                      </a:r>
                      <a:endParaRPr lang="en-IN" sz="1200" b="1" i="1" u="none" strike="noStrike" dirty="0">
                        <a:solidFill>
                          <a:srgbClr val="000000"/>
                        </a:solidFill>
                        <a:effectLst/>
                        <a:latin typeface="Times New Roman" panose="02020603050405020304" pitchFamily="18" charset="0"/>
                      </a:endParaRPr>
                    </a:p>
                  </a:txBody>
                  <a:tcPr marL="9525" marR="9525" marT="9525" marB="0" anchor="b">
                    <a:solidFill>
                      <a:schemeClr val="accent6">
                        <a:lumMod val="40000"/>
                        <a:lumOff val="60000"/>
                      </a:schemeClr>
                    </a:solidFill>
                  </a:tcPr>
                </a:tc>
                <a:tc>
                  <a:txBody>
                    <a:bodyPr/>
                    <a:lstStyle/>
                    <a:p>
                      <a:pPr algn="l" fontAlgn="b"/>
                      <a:r>
                        <a:rPr lang="en-IN" sz="1200" b="1" i="1" u="none" strike="noStrike" dirty="0">
                          <a:effectLst/>
                        </a:rPr>
                        <a:t>Mercury </a:t>
                      </a:r>
                      <a:endParaRPr lang="en-IN" sz="1200" b="1" i="1" u="none" strike="noStrike" dirty="0">
                        <a:solidFill>
                          <a:srgbClr val="000000"/>
                        </a:solidFill>
                        <a:effectLst/>
                        <a:latin typeface="Times New Roman" panose="02020603050405020304" pitchFamily="18" charset="0"/>
                      </a:endParaRPr>
                    </a:p>
                  </a:txBody>
                  <a:tcPr marL="9525" marR="9525" marT="9525" marB="0" anchor="b">
                    <a:solidFill>
                      <a:schemeClr val="accent6">
                        <a:lumMod val="40000"/>
                        <a:lumOff val="60000"/>
                      </a:schemeClr>
                    </a:solidFill>
                  </a:tcPr>
                </a:tc>
                <a:tc>
                  <a:txBody>
                    <a:bodyPr/>
                    <a:lstStyle/>
                    <a:p>
                      <a:pPr algn="l" fontAlgn="b"/>
                      <a:r>
                        <a:rPr lang="en-IN" sz="1200" b="1" i="1" u="none" strike="noStrike" dirty="0">
                          <a:effectLst/>
                        </a:rPr>
                        <a:t>Ash</a:t>
                      </a:r>
                      <a:endParaRPr lang="en-IN" sz="1200" b="1" i="1" u="none" strike="noStrike" dirty="0">
                        <a:solidFill>
                          <a:srgbClr val="000000"/>
                        </a:solidFill>
                        <a:effectLst/>
                        <a:latin typeface="Times New Roman" panose="02020603050405020304" pitchFamily="18" charset="0"/>
                      </a:endParaRPr>
                    </a:p>
                  </a:txBody>
                  <a:tcPr marL="9525" marR="9525" marT="9525" marB="0" anchor="b">
                    <a:solidFill>
                      <a:schemeClr val="accent6">
                        <a:lumMod val="40000"/>
                        <a:lumOff val="60000"/>
                      </a:schemeClr>
                    </a:solidFill>
                  </a:tcPr>
                </a:tc>
                <a:extLst>
                  <a:ext uri="{0D108BD9-81ED-4DB2-BD59-A6C34878D82A}">
                    <a16:rowId xmlns:a16="http://schemas.microsoft.com/office/drawing/2014/main" val="2541299307"/>
                  </a:ext>
                </a:extLst>
              </a:tr>
              <a:tr h="203200">
                <a:tc>
                  <a:txBody>
                    <a:bodyPr/>
                    <a:lstStyle/>
                    <a:p>
                      <a:pPr algn="l" fontAlgn="b"/>
                      <a:r>
                        <a:rPr lang="en-IN" sz="1200" b="1" i="1" u="none" strike="noStrike" dirty="0">
                          <a:effectLst/>
                        </a:rPr>
                        <a:t>Ember (1)</a:t>
                      </a:r>
                      <a:endParaRPr lang="en-IN" sz="1200" b="1" i="1" u="none" strike="noStrike" dirty="0">
                        <a:solidFill>
                          <a:srgbClr val="000000"/>
                        </a:solidFill>
                        <a:effectLst/>
                        <a:latin typeface="Times New Roman" panose="02020603050405020304" pitchFamily="18" charset="0"/>
                      </a:endParaRPr>
                    </a:p>
                  </a:txBody>
                  <a:tcPr marL="9525" marR="9525" marT="9525" marB="0" anchor="b">
                    <a:solidFill>
                      <a:schemeClr val="accent5">
                        <a:lumMod val="60000"/>
                        <a:lumOff val="40000"/>
                      </a:schemeClr>
                    </a:solidFill>
                  </a:tcPr>
                </a:tc>
                <a:tc>
                  <a:txBody>
                    <a:bodyPr/>
                    <a:lstStyle/>
                    <a:p>
                      <a:pPr algn="l" fontAlgn="b"/>
                      <a:r>
                        <a:rPr lang="en-IN" sz="1200" b="1" i="1" u="none" strike="noStrike" dirty="0">
                          <a:effectLst/>
                        </a:rPr>
                        <a:t>22.551</a:t>
                      </a:r>
                      <a:endParaRPr lang="en-IN" sz="1200" b="1" i="1" u="none" strike="noStrike" dirty="0">
                        <a:solidFill>
                          <a:srgbClr val="000000"/>
                        </a:solidFill>
                        <a:effectLst/>
                        <a:latin typeface="Times New Roman" panose="02020603050405020304" pitchFamily="18" charset="0"/>
                      </a:endParaRPr>
                    </a:p>
                  </a:txBody>
                  <a:tcPr marL="9525" marR="9525" marT="9525" marB="0" anchor="b">
                    <a:solidFill>
                      <a:schemeClr val="accent5">
                        <a:lumMod val="60000"/>
                        <a:lumOff val="40000"/>
                      </a:schemeClr>
                    </a:solidFill>
                  </a:tcPr>
                </a:tc>
                <a:tc>
                  <a:txBody>
                    <a:bodyPr/>
                    <a:lstStyle/>
                    <a:p>
                      <a:pPr algn="l" fontAlgn="b"/>
                      <a:r>
                        <a:rPr lang="en-IN" sz="1200" b="1" i="1" u="none" strike="noStrike">
                          <a:effectLst/>
                        </a:rPr>
                        <a:t>2.717 $</a:t>
                      </a:r>
                      <a:endParaRPr lang="en-IN" sz="1200" b="1" i="1" u="none" strike="noStrike">
                        <a:solidFill>
                          <a:srgbClr val="000000"/>
                        </a:solidFill>
                        <a:effectLst/>
                        <a:latin typeface="Times New Roman" panose="02020603050405020304" pitchFamily="18" charset="0"/>
                      </a:endParaRPr>
                    </a:p>
                  </a:txBody>
                  <a:tcPr marL="9525" marR="9525" marT="9525" marB="0" anchor="b">
                    <a:solidFill>
                      <a:schemeClr val="accent5">
                        <a:lumMod val="60000"/>
                        <a:lumOff val="40000"/>
                      </a:schemeClr>
                    </a:solidFill>
                  </a:tcPr>
                </a:tc>
                <a:tc>
                  <a:txBody>
                    <a:bodyPr/>
                    <a:lstStyle/>
                    <a:p>
                      <a:pPr algn="l" fontAlgn="b"/>
                      <a:r>
                        <a:rPr lang="en-IN" sz="1200" b="1" i="1" u="none" strike="noStrike" dirty="0">
                          <a:effectLst/>
                        </a:rPr>
                        <a:t>21,179</a:t>
                      </a:r>
                      <a:endParaRPr lang="en-IN" sz="1200" b="1" i="1" u="none" strike="noStrike" dirty="0">
                        <a:solidFill>
                          <a:srgbClr val="000000"/>
                        </a:solidFill>
                        <a:effectLst/>
                        <a:latin typeface="Times New Roman" panose="02020603050405020304" pitchFamily="18" charset="0"/>
                      </a:endParaRPr>
                    </a:p>
                  </a:txBody>
                  <a:tcPr marL="9525" marR="9525" marT="9525" marB="0" anchor="b">
                    <a:solidFill>
                      <a:schemeClr val="accent5">
                        <a:lumMod val="60000"/>
                        <a:lumOff val="40000"/>
                      </a:schemeClr>
                    </a:solidFill>
                  </a:tcPr>
                </a:tc>
                <a:tc>
                  <a:txBody>
                    <a:bodyPr/>
                    <a:lstStyle/>
                    <a:p>
                      <a:pPr algn="l" fontAlgn="b"/>
                      <a:r>
                        <a:rPr lang="en-IN" sz="1200" b="1" i="1" u="none" strike="noStrike" dirty="0">
                          <a:effectLst/>
                        </a:rPr>
                        <a:t>0.0081</a:t>
                      </a:r>
                      <a:endParaRPr lang="en-IN" sz="1200" b="1" i="1" u="none" strike="noStrike" dirty="0">
                        <a:solidFill>
                          <a:srgbClr val="000000"/>
                        </a:solidFill>
                        <a:effectLst/>
                        <a:latin typeface="Times New Roman" panose="02020603050405020304" pitchFamily="18" charset="0"/>
                      </a:endParaRPr>
                    </a:p>
                  </a:txBody>
                  <a:tcPr marL="9525" marR="9525" marT="9525" marB="0" anchor="b">
                    <a:solidFill>
                      <a:schemeClr val="accent5">
                        <a:lumMod val="60000"/>
                        <a:lumOff val="40000"/>
                      </a:schemeClr>
                    </a:solidFill>
                  </a:tcPr>
                </a:tc>
                <a:tc>
                  <a:txBody>
                    <a:bodyPr/>
                    <a:lstStyle/>
                    <a:p>
                      <a:pPr algn="l" fontAlgn="b"/>
                      <a:r>
                        <a:rPr lang="en-IN" sz="1200" b="1" i="1" u="none" strike="noStrike">
                          <a:effectLst/>
                        </a:rPr>
                        <a:t>0</a:t>
                      </a:r>
                      <a:endParaRPr lang="en-IN" sz="1200" b="1" i="1" u="none" strike="noStrike">
                        <a:solidFill>
                          <a:srgbClr val="000000"/>
                        </a:solidFill>
                        <a:effectLst/>
                        <a:latin typeface="Times New Roman" panose="02020603050405020304" pitchFamily="18" charset="0"/>
                      </a:endParaRPr>
                    </a:p>
                  </a:txBody>
                  <a:tcPr marL="9525" marR="9525" marT="9525" marB="0" anchor="b">
                    <a:solidFill>
                      <a:schemeClr val="accent5">
                        <a:lumMod val="60000"/>
                        <a:lumOff val="40000"/>
                      </a:schemeClr>
                    </a:solidFill>
                  </a:tcPr>
                </a:tc>
                <a:tc>
                  <a:txBody>
                    <a:bodyPr/>
                    <a:lstStyle/>
                    <a:p>
                      <a:pPr algn="l" fontAlgn="b"/>
                      <a:r>
                        <a:rPr lang="en-IN" sz="1200" b="1" i="1" u="none" strike="noStrike">
                          <a:effectLst/>
                        </a:rPr>
                        <a:t>0.83</a:t>
                      </a:r>
                      <a:endParaRPr lang="en-IN" sz="1200" b="1" i="1" u="none" strike="noStrike">
                        <a:solidFill>
                          <a:srgbClr val="000000"/>
                        </a:solidFill>
                        <a:effectLst/>
                        <a:latin typeface="Times New Roman" panose="02020603050405020304" pitchFamily="18" charset="0"/>
                      </a:endParaRPr>
                    </a:p>
                  </a:txBody>
                  <a:tcPr marL="9525" marR="9525" marT="9525" marB="0" anchor="b">
                    <a:solidFill>
                      <a:schemeClr val="accent5">
                        <a:lumMod val="60000"/>
                        <a:lumOff val="40000"/>
                      </a:schemeClr>
                    </a:solidFill>
                  </a:tcPr>
                </a:tc>
                <a:extLst>
                  <a:ext uri="{0D108BD9-81ED-4DB2-BD59-A6C34878D82A}">
                    <a16:rowId xmlns:a16="http://schemas.microsoft.com/office/drawing/2014/main" val="1167423666"/>
                  </a:ext>
                </a:extLst>
              </a:tr>
              <a:tr h="0">
                <a:tc>
                  <a:txBody>
                    <a:bodyPr/>
                    <a:lstStyle/>
                    <a:p>
                      <a:pPr algn="l" fontAlgn="b"/>
                      <a:r>
                        <a:rPr lang="en-IN" sz="1200" b="1" i="1" u="none" strike="noStrike">
                          <a:effectLst/>
                        </a:rPr>
                        <a:t>Commingled (2)</a:t>
                      </a:r>
                      <a:endParaRPr lang="en-IN" sz="1200" b="1" i="1" u="none" strike="noStrike">
                        <a:solidFill>
                          <a:srgbClr val="000000"/>
                        </a:solidFill>
                        <a:effectLst/>
                        <a:latin typeface="Times New Roman" panose="02020603050405020304" pitchFamily="18" charset="0"/>
                      </a:endParaRPr>
                    </a:p>
                  </a:txBody>
                  <a:tcPr marL="9525" marR="9525" marT="9525" marB="0" anchor="b">
                    <a:solidFill>
                      <a:schemeClr val="accent5">
                        <a:lumMod val="60000"/>
                        <a:lumOff val="40000"/>
                      </a:schemeClr>
                    </a:solidFill>
                  </a:tcPr>
                </a:tc>
                <a:tc>
                  <a:txBody>
                    <a:bodyPr/>
                    <a:lstStyle/>
                    <a:p>
                      <a:pPr algn="l" fontAlgn="b"/>
                      <a:r>
                        <a:rPr lang="en-IN" sz="1200" b="1" i="1" u="none" strike="noStrike" dirty="0">
                          <a:effectLst/>
                        </a:rPr>
                        <a:t>1.03</a:t>
                      </a:r>
                      <a:endParaRPr lang="en-IN" sz="1200" b="1" i="1" u="none" strike="noStrike" dirty="0">
                        <a:solidFill>
                          <a:srgbClr val="000000"/>
                        </a:solidFill>
                        <a:effectLst/>
                        <a:latin typeface="Times New Roman" panose="02020603050405020304" pitchFamily="18" charset="0"/>
                      </a:endParaRPr>
                    </a:p>
                  </a:txBody>
                  <a:tcPr marL="9525" marR="9525" marT="9525" marB="0" anchor="b">
                    <a:solidFill>
                      <a:schemeClr val="accent5">
                        <a:lumMod val="60000"/>
                        <a:lumOff val="40000"/>
                      </a:schemeClr>
                    </a:solidFill>
                  </a:tcPr>
                </a:tc>
                <a:tc>
                  <a:txBody>
                    <a:bodyPr/>
                    <a:lstStyle/>
                    <a:p>
                      <a:pPr algn="l" fontAlgn="b"/>
                      <a:r>
                        <a:rPr lang="en-IN" sz="1200" b="1" i="1" u="none" strike="noStrike" dirty="0">
                          <a:effectLst/>
                        </a:rPr>
                        <a:t>3.276 $</a:t>
                      </a:r>
                      <a:endParaRPr lang="en-IN" sz="1200" b="1" i="1" u="none" strike="noStrike" dirty="0">
                        <a:solidFill>
                          <a:srgbClr val="000000"/>
                        </a:solidFill>
                        <a:effectLst/>
                        <a:latin typeface="Times New Roman" panose="02020603050405020304" pitchFamily="18" charset="0"/>
                      </a:endParaRPr>
                    </a:p>
                  </a:txBody>
                  <a:tcPr marL="9525" marR="9525" marT="9525" marB="0" anchor="b">
                    <a:solidFill>
                      <a:schemeClr val="accent5">
                        <a:lumMod val="60000"/>
                        <a:lumOff val="40000"/>
                      </a:schemeClr>
                    </a:solidFill>
                  </a:tcPr>
                </a:tc>
                <a:tc>
                  <a:txBody>
                    <a:bodyPr/>
                    <a:lstStyle/>
                    <a:p>
                      <a:pPr algn="l" fontAlgn="b"/>
                      <a:r>
                        <a:rPr lang="en-IN" sz="1200" b="1" i="1" u="none" strike="noStrike">
                          <a:effectLst/>
                        </a:rPr>
                        <a:t>14,972</a:t>
                      </a:r>
                      <a:endParaRPr lang="en-IN" sz="1200" b="1" i="1" u="none" strike="noStrike">
                        <a:solidFill>
                          <a:srgbClr val="000000"/>
                        </a:solidFill>
                        <a:effectLst/>
                        <a:latin typeface="Times New Roman" panose="02020603050405020304" pitchFamily="18" charset="0"/>
                      </a:endParaRPr>
                    </a:p>
                  </a:txBody>
                  <a:tcPr marL="9525" marR="9525" marT="9525" marB="0" anchor="b">
                    <a:solidFill>
                      <a:schemeClr val="accent5">
                        <a:lumMod val="60000"/>
                        <a:lumOff val="40000"/>
                      </a:schemeClr>
                    </a:solidFill>
                  </a:tcPr>
                </a:tc>
                <a:tc>
                  <a:txBody>
                    <a:bodyPr/>
                    <a:lstStyle/>
                    <a:p>
                      <a:pPr algn="l" fontAlgn="b"/>
                      <a:r>
                        <a:rPr lang="en-IN" sz="1200" b="1" i="1" u="none" strike="noStrike">
                          <a:effectLst/>
                        </a:rPr>
                        <a:t>0</a:t>
                      </a:r>
                      <a:endParaRPr lang="en-IN" sz="1200" b="1" i="1" u="none" strike="noStrike">
                        <a:solidFill>
                          <a:srgbClr val="000000"/>
                        </a:solidFill>
                        <a:effectLst/>
                        <a:latin typeface="Times New Roman" panose="02020603050405020304" pitchFamily="18" charset="0"/>
                      </a:endParaRPr>
                    </a:p>
                  </a:txBody>
                  <a:tcPr marL="9525" marR="9525" marT="9525" marB="0" anchor="b">
                    <a:solidFill>
                      <a:schemeClr val="accent5">
                        <a:lumMod val="60000"/>
                        <a:lumOff val="40000"/>
                      </a:schemeClr>
                    </a:solidFill>
                  </a:tcPr>
                </a:tc>
                <a:tc>
                  <a:txBody>
                    <a:bodyPr/>
                    <a:lstStyle/>
                    <a:p>
                      <a:pPr algn="l" fontAlgn="b"/>
                      <a:r>
                        <a:rPr lang="en-IN" sz="1200" b="1" i="1" u="none" strike="noStrike">
                          <a:effectLst/>
                        </a:rPr>
                        <a:t>0</a:t>
                      </a:r>
                      <a:endParaRPr lang="en-IN" sz="1200" b="1" i="1" u="none" strike="noStrike">
                        <a:solidFill>
                          <a:srgbClr val="000000"/>
                        </a:solidFill>
                        <a:effectLst/>
                        <a:latin typeface="Times New Roman" panose="02020603050405020304" pitchFamily="18" charset="0"/>
                      </a:endParaRPr>
                    </a:p>
                  </a:txBody>
                  <a:tcPr marL="9525" marR="9525" marT="9525" marB="0" anchor="b">
                    <a:solidFill>
                      <a:schemeClr val="accent5">
                        <a:lumMod val="60000"/>
                        <a:lumOff val="40000"/>
                      </a:schemeClr>
                    </a:solidFill>
                  </a:tcPr>
                </a:tc>
                <a:tc>
                  <a:txBody>
                    <a:bodyPr/>
                    <a:lstStyle/>
                    <a:p>
                      <a:pPr algn="l" fontAlgn="b"/>
                      <a:r>
                        <a:rPr lang="en-IN" sz="1200" b="1" i="1" u="none" strike="noStrike">
                          <a:effectLst/>
                        </a:rPr>
                        <a:t>0</a:t>
                      </a:r>
                      <a:endParaRPr lang="en-IN" sz="1200" b="1" i="1" u="none" strike="noStrike">
                        <a:solidFill>
                          <a:srgbClr val="000000"/>
                        </a:solidFill>
                        <a:effectLst/>
                        <a:latin typeface="Times New Roman" panose="02020603050405020304" pitchFamily="18" charset="0"/>
                      </a:endParaRPr>
                    </a:p>
                  </a:txBody>
                  <a:tcPr marL="9525" marR="9525" marT="9525" marB="0" anchor="b">
                    <a:solidFill>
                      <a:schemeClr val="accent5">
                        <a:lumMod val="60000"/>
                        <a:lumOff val="40000"/>
                      </a:schemeClr>
                    </a:solidFill>
                  </a:tcPr>
                </a:tc>
                <a:extLst>
                  <a:ext uri="{0D108BD9-81ED-4DB2-BD59-A6C34878D82A}">
                    <a16:rowId xmlns:a16="http://schemas.microsoft.com/office/drawing/2014/main" val="2965559194"/>
                  </a:ext>
                </a:extLst>
              </a:tr>
              <a:tr h="203200">
                <a:tc>
                  <a:txBody>
                    <a:bodyPr/>
                    <a:lstStyle/>
                    <a:p>
                      <a:pPr algn="l" fontAlgn="b"/>
                      <a:r>
                        <a:rPr lang="en-IN" sz="1200" b="1" i="1" u="none" strike="noStrike" dirty="0">
                          <a:effectLst/>
                        </a:rPr>
                        <a:t>Bohemian (3)</a:t>
                      </a:r>
                      <a:endParaRPr lang="en-IN" sz="1200" b="1" i="1" u="none" strike="noStrike" dirty="0">
                        <a:solidFill>
                          <a:srgbClr val="000000"/>
                        </a:solidFill>
                        <a:effectLst/>
                        <a:latin typeface="Times New Roman" panose="02020603050405020304" pitchFamily="18" charset="0"/>
                      </a:endParaRPr>
                    </a:p>
                  </a:txBody>
                  <a:tcPr marL="9525" marR="9525" marT="9525" marB="0" anchor="b">
                    <a:solidFill>
                      <a:schemeClr val="accent5">
                        <a:lumMod val="60000"/>
                        <a:lumOff val="40000"/>
                      </a:schemeClr>
                    </a:solidFill>
                  </a:tcPr>
                </a:tc>
                <a:tc>
                  <a:txBody>
                    <a:bodyPr/>
                    <a:lstStyle/>
                    <a:p>
                      <a:pPr algn="l" fontAlgn="b"/>
                      <a:r>
                        <a:rPr lang="en-IN" sz="1200" b="1" i="1" u="none" strike="noStrike" dirty="0">
                          <a:effectLst/>
                        </a:rPr>
                        <a:t>1.025</a:t>
                      </a:r>
                      <a:endParaRPr lang="en-IN" sz="1200" b="1" i="1" u="none" strike="noStrike" dirty="0">
                        <a:solidFill>
                          <a:srgbClr val="000000"/>
                        </a:solidFill>
                        <a:effectLst/>
                        <a:latin typeface="Times New Roman" panose="02020603050405020304" pitchFamily="18" charset="0"/>
                      </a:endParaRPr>
                    </a:p>
                  </a:txBody>
                  <a:tcPr marL="9525" marR="9525" marT="9525" marB="0" anchor="b">
                    <a:solidFill>
                      <a:schemeClr val="accent5">
                        <a:lumMod val="60000"/>
                        <a:lumOff val="40000"/>
                      </a:schemeClr>
                    </a:solidFill>
                  </a:tcPr>
                </a:tc>
                <a:tc>
                  <a:txBody>
                    <a:bodyPr/>
                    <a:lstStyle/>
                    <a:p>
                      <a:pPr algn="l" fontAlgn="b"/>
                      <a:r>
                        <a:rPr lang="en-IN" sz="1200" b="1" i="1" u="none" strike="noStrike" dirty="0">
                          <a:effectLst/>
                        </a:rPr>
                        <a:t>3571.218 $</a:t>
                      </a:r>
                      <a:endParaRPr lang="en-IN" sz="1200" b="1" i="1" u="none" strike="noStrike" dirty="0">
                        <a:solidFill>
                          <a:srgbClr val="000000"/>
                        </a:solidFill>
                        <a:effectLst/>
                        <a:latin typeface="Times New Roman" panose="02020603050405020304" pitchFamily="18" charset="0"/>
                      </a:endParaRPr>
                    </a:p>
                  </a:txBody>
                  <a:tcPr marL="9525" marR="9525" marT="9525" marB="0" anchor="b">
                    <a:solidFill>
                      <a:schemeClr val="accent5">
                        <a:lumMod val="60000"/>
                        <a:lumOff val="40000"/>
                      </a:schemeClr>
                    </a:solidFill>
                  </a:tcPr>
                </a:tc>
                <a:tc>
                  <a:txBody>
                    <a:bodyPr/>
                    <a:lstStyle/>
                    <a:p>
                      <a:pPr algn="l" fontAlgn="b"/>
                      <a:r>
                        <a:rPr lang="en-IN" sz="1200" b="1" i="1" u="none" strike="noStrike" dirty="0">
                          <a:effectLst/>
                        </a:rPr>
                        <a:t>29</a:t>
                      </a:r>
                      <a:endParaRPr lang="en-IN" sz="1200" b="1" i="1" u="none" strike="noStrike" dirty="0">
                        <a:solidFill>
                          <a:srgbClr val="000000"/>
                        </a:solidFill>
                        <a:effectLst/>
                        <a:latin typeface="Times New Roman" panose="02020603050405020304" pitchFamily="18" charset="0"/>
                      </a:endParaRPr>
                    </a:p>
                  </a:txBody>
                  <a:tcPr marL="9525" marR="9525" marT="9525" marB="0" anchor="b">
                    <a:solidFill>
                      <a:schemeClr val="accent5">
                        <a:lumMod val="60000"/>
                        <a:lumOff val="40000"/>
                      </a:schemeClr>
                    </a:solidFill>
                  </a:tcPr>
                </a:tc>
                <a:tc>
                  <a:txBody>
                    <a:bodyPr/>
                    <a:lstStyle/>
                    <a:p>
                      <a:pPr algn="l" fontAlgn="b"/>
                      <a:r>
                        <a:rPr lang="en-IN" sz="1200" b="1" i="1" u="none" strike="noStrike">
                          <a:effectLst/>
                        </a:rPr>
                        <a:t>0</a:t>
                      </a:r>
                      <a:endParaRPr lang="en-IN" sz="1200" b="1" i="1" u="none" strike="noStrike">
                        <a:solidFill>
                          <a:srgbClr val="000000"/>
                        </a:solidFill>
                        <a:effectLst/>
                        <a:latin typeface="Times New Roman" panose="02020603050405020304" pitchFamily="18" charset="0"/>
                      </a:endParaRPr>
                    </a:p>
                  </a:txBody>
                  <a:tcPr marL="9525" marR="9525" marT="9525" marB="0" anchor="b">
                    <a:solidFill>
                      <a:schemeClr val="accent5">
                        <a:lumMod val="60000"/>
                        <a:lumOff val="40000"/>
                      </a:schemeClr>
                    </a:solidFill>
                  </a:tcPr>
                </a:tc>
                <a:tc>
                  <a:txBody>
                    <a:bodyPr/>
                    <a:lstStyle/>
                    <a:p>
                      <a:pPr algn="l" fontAlgn="b"/>
                      <a:r>
                        <a:rPr lang="en-IN" sz="1200" b="1" i="1" u="none" strike="noStrike">
                          <a:effectLst/>
                        </a:rPr>
                        <a:t>0</a:t>
                      </a:r>
                      <a:endParaRPr lang="en-IN" sz="1200" b="1" i="1" u="none" strike="noStrike">
                        <a:solidFill>
                          <a:srgbClr val="000000"/>
                        </a:solidFill>
                        <a:effectLst/>
                        <a:latin typeface="Times New Roman" panose="02020603050405020304" pitchFamily="18" charset="0"/>
                      </a:endParaRPr>
                    </a:p>
                  </a:txBody>
                  <a:tcPr marL="9525" marR="9525" marT="9525" marB="0" anchor="b">
                    <a:solidFill>
                      <a:schemeClr val="accent5">
                        <a:lumMod val="60000"/>
                        <a:lumOff val="40000"/>
                      </a:schemeClr>
                    </a:solidFill>
                  </a:tcPr>
                </a:tc>
                <a:tc>
                  <a:txBody>
                    <a:bodyPr/>
                    <a:lstStyle/>
                    <a:p>
                      <a:pPr algn="l" fontAlgn="b"/>
                      <a:r>
                        <a:rPr lang="en-IN" sz="1200" b="1" i="1" u="none" strike="noStrike">
                          <a:effectLst/>
                        </a:rPr>
                        <a:t>0</a:t>
                      </a:r>
                      <a:endParaRPr lang="en-IN" sz="1200" b="1" i="1" u="none" strike="noStrike">
                        <a:solidFill>
                          <a:srgbClr val="000000"/>
                        </a:solidFill>
                        <a:effectLst/>
                        <a:latin typeface="Times New Roman" panose="02020603050405020304" pitchFamily="18" charset="0"/>
                      </a:endParaRPr>
                    </a:p>
                  </a:txBody>
                  <a:tcPr marL="9525" marR="9525" marT="9525" marB="0" anchor="b">
                    <a:solidFill>
                      <a:schemeClr val="accent5">
                        <a:lumMod val="60000"/>
                        <a:lumOff val="40000"/>
                      </a:schemeClr>
                    </a:solidFill>
                  </a:tcPr>
                </a:tc>
                <a:extLst>
                  <a:ext uri="{0D108BD9-81ED-4DB2-BD59-A6C34878D82A}">
                    <a16:rowId xmlns:a16="http://schemas.microsoft.com/office/drawing/2014/main" val="3718335692"/>
                  </a:ext>
                </a:extLst>
              </a:tr>
              <a:tr h="203200">
                <a:tc>
                  <a:txBody>
                    <a:bodyPr/>
                    <a:lstStyle/>
                    <a:p>
                      <a:pPr algn="l" fontAlgn="b"/>
                      <a:r>
                        <a:rPr lang="en-IN" sz="1200" b="1" i="1" u="none" strike="noStrike" dirty="0">
                          <a:effectLst/>
                        </a:rPr>
                        <a:t>Smut (4)</a:t>
                      </a:r>
                      <a:endParaRPr lang="en-IN" sz="1200" b="1" i="1" u="none" strike="noStrike" dirty="0">
                        <a:solidFill>
                          <a:srgbClr val="000000"/>
                        </a:solidFill>
                        <a:effectLst/>
                        <a:latin typeface="Times New Roman" panose="02020603050405020304" pitchFamily="18" charset="0"/>
                      </a:endParaRPr>
                    </a:p>
                  </a:txBody>
                  <a:tcPr marL="9525" marR="9525" marT="9525" marB="0" anchor="b">
                    <a:solidFill>
                      <a:schemeClr val="accent5">
                        <a:lumMod val="60000"/>
                        <a:lumOff val="40000"/>
                      </a:schemeClr>
                    </a:solidFill>
                  </a:tcPr>
                </a:tc>
                <a:tc>
                  <a:txBody>
                    <a:bodyPr/>
                    <a:lstStyle/>
                    <a:p>
                      <a:pPr algn="l" fontAlgn="b"/>
                      <a:r>
                        <a:rPr lang="en-IN" sz="1200" b="1" i="1" u="none" strike="noStrike">
                          <a:effectLst/>
                        </a:rPr>
                        <a:t>21.93</a:t>
                      </a:r>
                      <a:endParaRPr lang="en-IN" sz="1200" b="1" i="1" u="none" strike="noStrike">
                        <a:solidFill>
                          <a:srgbClr val="000000"/>
                        </a:solidFill>
                        <a:effectLst/>
                        <a:latin typeface="Times New Roman" panose="02020603050405020304" pitchFamily="18" charset="0"/>
                      </a:endParaRPr>
                    </a:p>
                  </a:txBody>
                  <a:tcPr marL="9525" marR="9525" marT="9525" marB="0" anchor="b">
                    <a:solidFill>
                      <a:schemeClr val="accent5">
                        <a:lumMod val="60000"/>
                        <a:lumOff val="40000"/>
                      </a:schemeClr>
                    </a:solidFill>
                  </a:tcPr>
                </a:tc>
                <a:tc>
                  <a:txBody>
                    <a:bodyPr/>
                    <a:lstStyle/>
                    <a:p>
                      <a:pPr algn="l" fontAlgn="b"/>
                      <a:r>
                        <a:rPr lang="en-IN" sz="1200" b="1" i="1" u="none" strike="noStrike" dirty="0">
                          <a:effectLst/>
                        </a:rPr>
                        <a:t>3.276 $</a:t>
                      </a:r>
                      <a:endParaRPr lang="en-IN" sz="1200" b="1" i="1" u="none" strike="noStrike" dirty="0">
                        <a:solidFill>
                          <a:srgbClr val="000000"/>
                        </a:solidFill>
                        <a:effectLst/>
                        <a:latin typeface="Times New Roman" panose="02020603050405020304" pitchFamily="18" charset="0"/>
                      </a:endParaRPr>
                    </a:p>
                  </a:txBody>
                  <a:tcPr marL="9525" marR="9525" marT="9525" marB="0" anchor="b">
                    <a:solidFill>
                      <a:schemeClr val="accent5">
                        <a:lumMod val="60000"/>
                        <a:lumOff val="40000"/>
                      </a:schemeClr>
                    </a:solidFill>
                  </a:tcPr>
                </a:tc>
                <a:tc>
                  <a:txBody>
                    <a:bodyPr/>
                    <a:lstStyle/>
                    <a:p>
                      <a:pPr algn="l" fontAlgn="b"/>
                      <a:r>
                        <a:rPr lang="en-IN" sz="1200" b="1" i="1" u="none" strike="noStrike" dirty="0">
                          <a:effectLst/>
                        </a:rPr>
                        <a:t>5328</a:t>
                      </a:r>
                      <a:endParaRPr lang="en-IN" sz="1200" b="1" i="1" u="none" strike="noStrike" dirty="0">
                        <a:solidFill>
                          <a:srgbClr val="000000"/>
                        </a:solidFill>
                        <a:effectLst/>
                        <a:latin typeface="Times New Roman" panose="02020603050405020304" pitchFamily="18" charset="0"/>
                      </a:endParaRPr>
                    </a:p>
                  </a:txBody>
                  <a:tcPr marL="9525" marR="9525" marT="9525" marB="0" anchor="b">
                    <a:solidFill>
                      <a:schemeClr val="accent5">
                        <a:lumMod val="60000"/>
                        <a:lumOff val="40000"/>
                      </a:schemeClr>
                    </a:solidFill>
                  </a:tcPr>
                </a:tc>
                <a:tc>
                  <a:txBody>
                    <a:bodyPr/>
                    <a:lstStyle/>
                    <a:p>
                      <a:pPr algn="l" fontAlgn="b"/>
                      <a:r>
                        <a:rPr lang="en-IN" sz="1200" b="1" i="1" u="none" strike="noStrike" dirty="0">
                          <a:effectLst/>
                        </a:rPr>
                        <a:t>0.0213</a:t>
                      </a:r>
                      <a:endParaRPr lang="en-IN" sz="1200" b="1" i="1" u="none" strike="noStrike" dirty="0">
                        <a:solidFill>
                          <a:srgbClr val="000000"/>
                        </a:solidFill>
                        <a:effectLst/>
                        <a:latin typeface="Times New Roman" panose="02020603050405020304" pitchFamily="18" charset="0"/>
                      </a:endParaRPr>
                    </a:p>
                  </a:txBody>
                  <a:tcPr marL="9525" marR="9525" marT="9525" marB="0" anchor="b">
                    <a:solidFill>
                      <a:schemeClr val="accent5">
                        <a:lumMod val="60000"/>
                        <a:lumOff val="40000"/>
                      </a:schemeClr>
                    </a:solidFill>
                  </a:tcPr>
                </a:tc>
                <a:tc>
                  <a:txBody>
                    <a:bodyPr/>
                    <a:lstStyle/>
                    <a:p>
                      <a:pPr algn="l" fontAlgn="b"/>
                      <a:r>
                        <a:rPr lang="en-IN" sz="1200" b="1" i="1" u="none" strike="noStrike">
                          <a:effectLst/>
                        </a:rPr>
                        <a:t>0.00039</a:t>
                      </a:r>
                      <a:endParaRPr lang="en-IN" sz="1200" b="1" i="1" u="none" strike="noStrike">
                        <a:solidFill>
                          <a:srgbClr val="000000"/>
                        </a:solidFill>
                        <a:effectLst/>
                        <a:latin typeface="Times New Roman" panose="02020603050405020304" pitchFamily="18" charset="0"/>
                      </a:endParaRPr>
                    </a:p>
                  </a:txBody>
                  <a:tcPr marL="9525" marR="9525" marT="9525" marB="0" anchor="b">
                    <a:solidFill>
                      <a:schemeClr val="accent5">
                        <a:lumMod val="60000"/>
                        <a:lumOff val="40000"/>
                      </a:schemeClr>
                    </a:solidFill>
                  </a:tcPr>
                </a:tc>
                <a:tc>
                  <a:txBody>
                    <a:bodyPr/>
                    <a:lstStyle/>
                    <a:p>
                      <a:pPr algn="l" fontAlgn="b"/>
                      <a:r>
                        <a:rPr lang="en-IN" sz="1200" b="1" i="1" u="none" strike="noStrike">
                          <a:effectLst/>
                        </a:rPr>
                        <a:t>2.05</a:t>
                      </a:r>
                      <a:endParaRPr lang="en-IN" sz="1200" b="1" i="1" u="none" strike="noStrike">
                        <a:solidFill>
                          <a:srgbClr val="000000"/>
                        </a:solidFill>
                        <a:effectLst/>
                        <a:latin typeface="Times New Roman" panose="02020603050405020304" pitchFamily="18" charset="0"/>
                      </a:endParaRPr>
                    </a:p>
                  </a:txBody>
                  <a:tcPr marL="9525" marR="9525" marT="9525" marB="0" anchor="b">
                    <a:solidFill>
                      <a:schemeClr val="accent5">
                        <a:lumMod val="60000"/>
                        <a:lumOff val="40000"/>
                      </a:schemeClr>
                    </a:solidFill>
                  </a:tcPr>
                </a:tc>
                <a:extLst>
                  <a:ext uri="{0D108BD9-81ED-4DB2-BD59-A6C34878D82A}">
                    <a16:rowId xmlns:a16="http://schemas.microsoft.com/office/drawing/2014/main" val="2875619360"/>
                  </a:ext>
                </a:extLst>
              </a:tr>
              <a:tr h="203200">
                <a:tc>
                  <a:txBody>
                    <a:bodyPr/>
                    <a:lstStyle/>
                    <a:p>
                      <a:pPr algn="l" fontAlgn="b"/>
                      <a:r>
                        <a:rPr lang="en-IN" sz="1200" b="1" i="1" u="none" strike="noStrike">
                          <a:effectLst/>
                        </a:rPr>
                        <a:t>Ritzy (5)</a:t>
                      </a:r>
                      <a:endParaRPr lang="en-IN" sz="1200" b="1" i="1" u="none" strike="noStrike">
                        <a:solidFill>
                          <a:srgbClr val="000000"/>
                        </a:solidFill>
                        <a:effectLst/>
                        <a:latin typeface="Times New Roman" panose="02020603050405020304" pitchFamily="18" charset="0"/>
                      </a:endParaRPr>
                    </a:p>
                  </a:txBody>
                  <a:tcPr marL="9525" marR="9525" marT="9525" marB="0" anchor="b">
                    <a:solidFill>
                      <a:schemeClr val="accent5">
                        <a:lumMod val="60000"/>
                        <a:lumOff val="40000"/>
                      </a:schemeClr>
                    </a:solidFill>
                  </a:tcPr>
                </a:tc>
                <a:tc>
                  <a:txBody>
                    <a:bodyPr/>
                    <a:lstStyle/>
                    <a:p>
                      <a:pPr algn="l" fontAlgn="b"/>
                      <a:r>
                        <a:rPr lang="en-IN" sz="1200" b="1" i="1" u="none" strike="noStrike" dirty="0">
                          <a:effectLst/>
                        </a:rPr>
                        <a:t>1.03</a:t>
                      </a:r>
                      <a:endParaRPr lang="en-IN" sz="1200" b="1" i="1" u="none" strike="noStrike" dirty="0">
                        <a:solidFill>
                          <a:srgbClr val="000000"/>
                        </a:solidFill>
                        <a:effectLst/>
                        <a:latin typeface="Times New Roman" panose="02020603050405020304" pitchFamily="18" charset="0"/>
                      </a:endParaRPr>
                    </a:p>
                  </a:txBody>
                  <a:tcPr marL="9525" marR="9525" marT="9525" marB="0" anchor="b">
                    <a:solidFill>
                      <a:schemeClr val="accent5">
                        <a:lumMod val="60000"/>
                        <a:lumOff val="40000"/>
                      </a:schemeClr>
                    </a:solidFill>
                  </a:tcPr>
                </a:tc>
                <a:tc>
                  <a:txBody>
                    <a:bodyPr/>
                    <a:lstStyle/>
                    <a:p>
                      <a:pPr algn="l" fontAlgn="b"/>
                      <a:r>
                        <a:rPr lang="en-IN" sz="1200" b="1" i="1" u="none" strike="noStrike">
                          <a:effectLst/>
                        </a:rPr>
                        <a:t>3.276 $</a:t>
                      </a:r>
                      <a:endParaRPr lang="en-IN" sz="1200" b="1" i="1" u="none" strike="noStrike">
                        <a:solidFill>
                          <a:srgbClr val="000000"/>
                        </a:solidFill>
                        <a:effectLst/>
                        <a:latin typeface="Times New Roman" panose="02020603050405020304" pitchFamily="18" charset="0"/>
                      </a:endParaRPr>
                    </a:p>
                  </a:txBody>
                  <a:tcPr marL="9525" marR="9525" marT="9525" marB="0" anchor="b">
                    <a:solidFill>
                      <a:schemeClr val="accent5">
                        <a:lumMod val="60000"/>
                        <a:lumOff val="40000"/>
                      </a:schemeClr>
                    </a:solidFill>
                  </a:tcPr>
                </a:tc>
                <a:tc>
                  <a:txBody>
                    <a:bodyPr/>
                    <a:lstStyle/>
                    <a:p>
                      <a:pPr algn="l" fontAlgn="b"/>
                      <a:r>
                        <a:rPr lang="en-IN" sz="1200" b="1" i="1" u="none" strike="noStrike" dirty="0">
                          <a:effectLst/>
                        </a:rPr>
                        <a:t>24,32,817</a:t>
                      </a:r>
                      <a:endParaRPr lang="en-IN" sz="1200" b="1" i="1" u="none" strike="noStrike" dirty="0">
                        <a:solidFill>
                          <a:srgbClr val="000000"/>
                        </a:solidFill>
                        <a:effectLst/>
                        <a:latin typeface="Times New Roman" panose="02020603050405020304" pitchFamily="18" charset="0"/>
                      </a:endParaRPr>
                    </a:p>
                  </a:txBody>
                  <a:tcPr marL="9525" marR="9525" marT="9525" marB="0" anchor="b">
                    <a:solidFill>
                      <a:schemeClr val="accent5">
                        <a:lumMod val="60000"/>
                        <a:lumOff val="40000"/>
                      </a:schemeClr>
                    </a:solidFill>
                  </a:tcPr>
                </a:tc>
                <a:tc>
                  <a:txBody>
                    <a:bodyPr/>
                    <a:lstStyle/>
                    <a:p>
                      <a:pPr algn="l" fontAlgn="b"/>
                      <a:r>
                        <a:rPr lang="en-IN" sz="1200" b="1" i="1" u="none" strike="noStrike" dirty="0">
                          <a:effectLst/>
                        </a:rPr>
                        <a:t>0</a:t>
                      </a:r>
                      <a:endParaRPr lang="en-IN" sz="1200" b="1" i="1" u="none" strike="noStrike" dirty="0">
                        <a:solidFill>
                          <a:srgbClr val="000000"/>
                        </a:solidFill>
                        <a:effectLst/>
                        <a:latin typeface="Times New Roman" panose="02020603050405020304" pitchFamily="18" charset="0"/>
                      </a:endParaRPr>
                    </a:p>
                  </a:txBody>
                  <a:tcPr marL="9525" marR="9525" marT="9525" marB="0" anchor="b">
                    <a:solidFill>
                      <a:schemeClr val="accent5">
                        <a:lumMod val="60000"/>
                        <a:lumOff val="40000"/>
                      </a:schemeClr>
                    </a:solidFill>
                  </a:tcPr>
                </a:tc>
                <a:tc>
                  <a:txBody>
                    <a:bodyPr/>
                    <a:lstStyle/>
                    <a:p>
                      <a:pPr algn="l" fontAlgn="b"/>
                      <a:r>
                        <a:rPr lang="en-IN" sz="1200" b="1" i="1" u="none" strike="noStrike" dirty="0">
                          <a:effectLst/>
                        </a:rPr>
                        <a:t>0</a:t>
                      </a:r>
                      <a:endParaRPr lang="en-IN" sz="1200" b="1" i="1" u="none" strike="noStrike" dirty="0">
                        <a:solidFill>
                          <a:srgbClr val="000000"/>
                        </a:solidFill>
                        <a:effectLst/>
                        <a:latin typeface="Times New Roman" panose="02020603050405020304" pitchFamily="18" charset="0"/>
                      </a:endParaRPr>
                    </a:p>
                  </a:txBody>
                  <a:tcPr marL="9525" marR="9525" marT="9525" marB="0" anchor="b">
                    <a:solidFill>
                      <a:schemeClr val="accent5">
                        <a:lumMod val="60000"/>
                        <a:lumOff val="40000"/>
                      </a:schemeClr>
                    </a:solidFill>
                  </a:tcPr>
                </a:tc>
                <a:tc>
                  <a:txBody>
                    <a:bodyPr/>
                    <a:lstStyle/>
                    <a:p>
                      <a:pPr algn="l" fontAlgn="b"/>
                      <a:r>
                        <a:rPr lang="en-IN" sz="1200" b="1" i="1" u="none" strike="noStrike" dirty="0">
                          <a:effectLst/>
                        </a:rPr>
                        <a:t>0</a:t>
                      </a:r>
                      <a:endParaRPr lang="en-IN" sz="1200" b="1" i="1" u="none" strike="noStrike" dirty="0">
                        <a:solidFill>
                          <a:srgbClr val="000000"/>
                        </a:solidFill>
                        <a:effectLst/>
                        <a:latin typeface="Times New Roman" panose="02020603050405020304" pitchFamily="18" charset="0"/>
                      </a:endParaRPr>
                    </a:p>
                  </a:txBody>
                  <a:tcPr marL="9525" marR="9525" marT="9525" marB="0" anchor="b">
                    <a:solidFill>
                      <a:schemeClr val="accent5">
                        <a:lumMod val="60000"/>
                        <a:lumOff val="40000"/>
                      </a:schemeClr>
                    </a:solidFill>
                  </a:tcPr>
                </a:tc>
                <a:extLst>
                  <a:ext uri="{0D108BD9-81ED-4DB2-BD59-A6C34878D82A}">
                    <a16:rowId xmlns:a16="http://schemas.microsoft.com/office/drawing/2014/main" val="1439201767"/>
                  </a:ext>
                </a:extLst>
              </a:tr>
            </a:tbl>
          </a:graphicData>
        </a:graphic>
      </p:graphicFrame>
      <p:sp>
        <p:nvSpPr>
          <p:cNvPr id="4" name="Slide Number Placeholder 3">
            <a:extLst>
              <a:ext uri="{FF2B5EF4-FFF2-40B4-BE49-F238E27FC236}">
                <a16:creationId xmlns:a16="http://schemas.microsoft.com/office/drawing/2014/main" id="{E5FDABEF-6F35-5374-5812-A0FDD44DA6C0}"/>
              </a:ext>
            </a:extLst>
          </p:cNvPr>
          <p:cNvSpPr>
            <a:spLocks noGrp="1"/>
          </p:cNvSpPr>
          <p:nvPr>
            <p:ph type="sldNum" sz="quarter" idx="12"/>
          </p:nvPr>
        </p:nvSpPr>
        <p:spPr/>
        <p:txBody>
          <a:bodyPr/>
          <a:lstStyle/>
          <a:p>
            <a:fld id="{3660A925-7CF8-4243-9FB8-2EE6EF81DA98}" type="slidenum">
              <a:rPr lang="en-US" smtClean="0"/>
              <a:t>5</a:t>
            </a:fld>
            <a:endParaRPr lang="en-US"/>
          </a:p>
        </p:txBody>
      </p:sp>
      <p:sp>
        <p:nvSpPr>
          <p:cNvPr id="7" name="TextBox 6">
            <a:extLst>
              <a:ext uri="{FF2B5EF4-FFF2-40B4-BE49-F238E27FC236}">
                <a16:creationId xmlns:a16="http://schemas.microsoft.com/office/drawing/2014/main" id="{7028211A-57B6-CC88-150D-30CF356FD9C4}"/>
              </a:ext>
            </a:extLst>
          </p:cNvPr>
          <p:cNvSpPr txBox="1"/>
          <p:nvPr/>
        </p:nvSpPr>
        <p:spPr>
          <a:xfrm>
            <a:off x="963826" y="2553730"/>
            <a:ext cx="11022227" cy="4197496"/>
          </a:xfrm>
          <a:prstGeom prst="rect">
            <a:avLst/>
          </a:prstGeom>
          <a:noFill/>
          <a:ln>
            <a:solidFill>
              <a:schemeClr val="tx2"/>
            </a:solidFill>
          </a:ln>
        </p:spPr>
        <p:txBody>
          <a:bodyPr wrap="square" rtlCol="0">
            <a:spAutoFit/>
          </a:bodyPr>
          <a:lstStyle/>
          <a:p>
            <a:pPr marL="285750" indent="-285750" algn="just">
              <a:lnSpc>
                <a:spcPct val="150000"/>
              </a:lnSpc>
              <a:buFont typeface="Wingdings" pitchFamily="2" charset="2"/>
              <a:buChar char="q"/>
            </a:pPr>
            <a:r>
              <a:rPr lang="en-US" b="1" i="1" dirty="0">
                <a:latin typeface="Times New Roman" panose="02020603050405020304" pitchFamily="18" charset="0"/>
                <a:cs typeface="Times New Roman" panose="02020603050405020304" pitchFamily="18" charset="0"/>
              </a:rPr>
              <a:t>Ember Cluster </a:t>
            </a:r>
            <a:r>
              <a:rPr lang="en-US" dirty="0">
                <a:latin typeface="Times New Roman" panose="02020603050405020304" pitchFamily="18" charset="0"/>
                <a:cs typeface="Times New Roman" panose="02020603050405020304" pitchFamily="18" charset="0"/>
              </a:rPr>
              <a:t>–        The highest amount of power is getting generated here i.e. 22.551 MMBtu at a cost of 2.717 $ with 21,179 units of coal being received. Impurities are comparatively better when compared to the smut cluster.</a:t>
            </a:r>
          </a:p>
          <a:p>
            <a:pPr marL="285750" indent="-285750" algn="just">
              <a:lnSpc>
                <a:spcPct val="150000"/>
              </a:lnSpc>
              <a:buFont typeface="Wingdings" pitchFamily="2" charset="2"/>
              <a:buChar char="q"/>
            </a:pPr>
            <a:r>
              <a:rPr lang="en-US" b="1" i="1" dirty="0">
                <a:latin typeface="Times New Roman" panose="02020603050405020304" pitchFamily="18" charset="0"/>
                <a:cs typeface="Times New Roman" panose="02020603050405020304" pitchFamily="18" charset="0"/>
              </a:rPr>
              <a:t>Commingled Cluster </a:t>
            </a:r>
            <a:r>
              <a:rPr lang="en-US" dirty="0">
                <a:latin typeface="Times New Roman" panose="02020603050405020304" pitchFamily="18" charset="0"/>
                <a:cs typeface="Times New Roman" panose="02020603050405020304" pitchFamily="18" charset="0"/>
              </a:rPr>
              <a:t>–        This cluster is a mix of all the fuel types majorly gases, but the heat generated is very less i.e. 1.03 MMBtu at a cost of 3.276 $ with approximately 13000 units being Natural Gas.</a:t>
            </a:r>
          </a:p>
          <a:p>
            <a:pPr marL="285750" indent="-285750" algn="just">
              <a:lnSpc>
                <a:spcPct val="150000"/>
              </a:lnSpc>
              <a:buFont typeface="Wingdings" pitchFamily="2" charset="2"/>
              <a:buChar char="q"/>
            </a:pPr>
            <a:r>
              <a:rPr lang="en-US" b="1" i="1" dirty="0">
                <a:latin typeface="Times New Roman" panose="02020603050405020304" pitchFamily="18" charset="0"/>
                <a:cs typeface="Times New Roman" panose="02020603050405020304" pitchFamily="18" charset="0"/>
              </a:rPr>
              <a:t>Bohemian Cluster </a:t>
            </a:r>
            <a:r>
              <a:rPr lang="en-US" dirty="0">
                <a:latin typeface="Times New Roman" panose="02020603050405020304" pitchFamily="18" charset="0"/>
                <a:cs typeface="Times New Roman" panose="02020603050405020304" pitchFamily="18" charset="0"/>
              </a:rPr>
              <a:t>–         The cost of producing 1.025 MMBtu of heat is very high i.e. 3571.218 $ with a usage of 29 fuel units.</a:t>
            </a:r>
          </a:p>
          <a:p>
            <a:pPr marL="285750" indent="-285750" algn="just">
              <a:lnSpc>
                <a:spcPct val="150000"/>
              </a:lnSpc>
              <a:buFont typeface="Wingdings" pitchFamily="2" charset="2"/>
              <a:buChar char="q"/>
            </a:pPr>
            <a:r>
              <a:rPr lang="en-US" b="1" i="1" dirty="0">
                <a:latin typeface="Times New Roman" panose="02020603050405020304" pitchFamily="18" charset="0"/>
                <a:cs typeface="Times New Roman" panose="02020603050405020304" pitchFamily="18" charset="0"/>
              </a:rPr>
              <a:t>Smut Cluster </a:t>
            </a:r>
            <a:r>
              <a:rPr lang="en-US" dirty="0">
                <a:latin typeface="Times New Roman" panose="02020603050405020304" pitchFamily="18" charset="0"/>
                <a:cs typeface="Times New Roman" panose="02020603050405020304" pitchFamily="18" charset="0"/>
              </a:rPr>
              <a:t>–        Although the heat content generated is high i.e. 21.93 MMBtu at a cost of 3.276 $ with 5328 units of coal being used, the emissions/impurities are not within the permissible levels.</a:t>
            </a:r>
          </a:p>
          <a:p>
            <a:pPr marL="285750" indent="-285750" algn="just">
              <a:lnSpc>
                <a:spcPct val="150000"/>
              </a:lnSpc>
              <a:buFont typeface="Wingdings" pitchFamily="2" charset="2"/>
              <a:buChar char="q"/>
            </a:pPr>
            <a:r>
              <a:rPr lang="en-US" b="1" i="1" dirty="0">
                <a:latin typeface="Times New Roman" panose="02020603050405020304" pitchFamily="18" charset="0"/>
                <a:cs typeface="Times New Roman" panose="02020603050405020304" pitchFamily="18" charset="0"/>
              </a:rPr>
              <a:t>Ritzy Cluster </a:t>
            </a:r>
            <a:r>
              <a:rPr lang="en-US" dirty="0">
                <a:latin typeface="Times New Roman" panose="02020603050405020304" pitchFamily="18" charset="0"/>
                <a:cs typeface="Times New Roman" panose="02020603050405020304" pitchFamily="18" charset="0"/>
              </a:rPr>
              <a:t>-       The fuel units received to produce 1.03 MMBtu of heat is very high i.e. 24,32,817 units of natural gas and other gases.</a:t>
            </a:r>
          </a:p>
        </p:txBody>
      </p:sp>
      <p:sp>
        <p:nvSpPr>
          <p:cNvPr id="8" name="Up Arrow 7">
            <a:extLst>
              <a:ext uri="{FF2B5EF4-FFF2-40B4-BE49-F238E27FC236}">
                <a16:creationId xmlns:a16="http://schemas.microsoft.com/office/drawing/2014/main" id="{A54C2077-FADF-FBE5-CD59-2DF3CC207A53}"/>
              </a:ext>
            </a:extLst>
          </p:cNvPr>
          <p:cNvSpPr/>
          <p:nvPr/>
        </p:nvSpPr>
        <p:spPr>
          <a:xfrm>
            <a:off x="3044490" y="2593760"/>
            <a:ext cx="308919" cy="321276"/>
          </a:xfrm>
          <a:prstGeom prst="up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002060"/>
                </a:solidFill>
              </a:ln>
            </a:endParaRPr>
          </a:p>
        </p:txBody>
      </p:sp>
      <p:sp>
        <p:nvSpPr>
          <p:cNvPr id="9" name="&quot;No&quot; Symbol 8">
            <a:extLst>
              <a:ext uri="{FF2B5EF4-FFF2-40B4-BE49-F238E27FC236}">
                <a16:creationId xmlns:a16="http://schemas.microsoft.com/office/drawing/2014/main" id="{58382DBB-3CFB-6E2F-8DDF-7AEBB161384E}"/>
              </a:ext>
            </a:extLst>
          </p:cNvPr>
          <p:cNvSpPr/>
          <p:nvPr/>
        </p:nvSpPr>
        <p:spPr>
          <a:xfrm>
            <a:off x="3374837" y="4323866"/>
            <a:ext cx="340970" cy="328612"/>
          </a:xfrm>
          <a:prstGeom prst="noSmoking">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quot;No&quot; Symbol 9">
            <a:extLst>
              <a:ext uri="{FF2B5EF4-FFF2-40B4-BE49-F238E27FC236}">
                <a16:creationId xmlns:a16="http://schemas.microsoft.com/office/drawing/2014/main" id="{AB526A49-3376-ABDB-2CC9-638E094993B7}"/>
              </a:ext>
            </a:extLst>
          </p:cNvPr>
          <p:cNvSpPr/>
          <p:nvPr/>
        </p:nvSpPr>
        <p:spPr>
          <a:xfrm>
            <a:off x="2857979" y="5950629"/>
            <a:ext cx="340970" cy="328612"/>
          </a:xfrm>
          <a:prstGeom prst="noSmoking">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Oval 11">
            <a:extLst>
              <a:ext uri="{FF2B5EF4-FFF2-40B4-BE49-F238E27FC236}">
                <a16:creationId xmlns:a16="http://schemas.microsoft.com/office/drawing/2014/main" id="{32E56C82-7F1A-6AA9-DC2B-219349D9583C}"/>
              </a:ext>
            </a:extLst>
          </p:cNvPr>
          <p:cNvSpPr/>
          <p:nvPr/>
        </p:nvSpPr>
        <p:spPr>
          <a:xfrm>
            <a:off x="2907117" y="5193923"/>
            <a:ext cx="274746" cy="28472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Up Arrow 12">
            <a:extLst>
              <a:ext uri="{FF2B5EF4-FFF2-40B4-BE49-F238E27FC236}">
                <a16:creationId xmlns:a16="http://schemas.microsoft.com/office/drawing/2014/main" id="{7700079C-7552-0B1E-E5B7-9842B71C8FD4}"/>
              </a:ext>
            </a:extLst>
          </p:cNvPr>
          <p:cNvSpPr/>
          <p:nvPr/>
        </p:nvSpPr>
        <p:spPr>
          <a:xfrm rot="10800000">
            <a:off x="3545322" y="3557104"/>
            <a:ext cx="308919" cy="328612"/>
          </a:xfrm>
          <a:prstGeom prst="upArrow">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002060"/>
                </a:solidFill>
              </a:ln>
            </a:endParaRPr>
          </a:p>
        </p:txBody>
      </p:sp>
    </p:spTree>
    <p:extLst>
      <p:ext uri="{BB962C8B-B14F-4D97-AF65-F5344CB8AC3E}">
        <p14:creationId xmlns:p14="http://schemas.microsoft.com/office/powerpoint/2010/main" val="4105603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84772-637D-F1CE-DED2-BBCA53D17991}"/>
              </a:ext>
            </a:extLst>
          </p:cNvPr>
          <p:cNvSpPr>
            <a:spLocks noGrp="1"/>
          </p:cNvSpPr>
          <p:nvPr>
            <p:ph type="title"/>
          </p:nvPr>
        </p:nvSpPr>
        <p:spPr>
          <a:xfrm>
            <a:off x="1371600" y="123568"/>
            <a:ext cx="9601200" cy="1485900"/>
          </a:xfrm>
        </p:spPr>
        <p:txBody>
          <a:bodyPr>
            <a:normAutofit fontScale="90000"/>
          </a:bodyPr>
          <a:lstStyle/>
          <a:p>
            <a:pPr>
              <a:lnSpc>
                <a:spcPct val="150000"/>
              </a:lnSpc>
            </a:pPr>
            <a:r>
              <a:rPr lang="en-US" b="1" i="1" dirty="0">
                <a:latin typeface="Times New Roman" panose="02020603050405020304" pitchFamily="18" charset="0"/>
                <a:cs typeface="Times New Roman" panose="02020603050405020304" pitchFamily="18" charset="0"/>
              </a:rPr>
              <a:t>FINDINGS &amp; DISCUSSION</a:t>
            </a:r>
            <a:br>
              <a:rPr lang="en-US" dirty="0"/>
            </a:br>
            <a:endParaRPr lang="en-US" dirty="0"/>
          </a:p>
        </p:txBody>
      </p:sp>
      <p:sp>
        <p:nvSpPr>
          <p:cNvPr id="4" name="Slide Number Placeholder 3">
            <a:extLst>
              <a:ext uri="{FF2B5EF4-FFF2-40B4-BE49-F238E27FC236}">
                <a16:creationId xmlns:a16="http://schemas.microsoft.com/office/drawing/2014/main" id="{F5961D52-6138-969F-90FC-61B439222A39}"/>
              </a:ext>
            </a:extLst>
          </p:cNvPr>
          <p:cNvSpPr>
            <a:spLocks noGrp="1"/>
          </p:cNvSpPr>
          <p:nvPr>
            <p:ph type="sldNum" sz="quarter" idx="12"/>
          </p:nvPr>
        </p:nvSpPr>
        <p:spPr/>
        <p:txBody>
          <a:bodyPr/>
          <a:lstStyle/>
          <a:p>
            <a:fld id="{3660A925-7CF8-4243-9FB8-2EE6EF81DA98}" type="slidenum">
              <a:rPr lang="en-US" smtClean="0"/>
              <a:t>6</a:t>
            </a:fld>
            <a:endParaRPr lang="en-US"/>
          </a:p>
        </p:txBody>
      </p:sp>
      <p:sp>
        <p:nvSpPr>
          <p:cNvPr id="12" name="Content Placeholder 11">
            <a:extLst>
              <a:ext uri="{FF2B5EF4-FFF2-40B4-BE49-F238E27FC236}">
                <a16:creationId xmlns:a16="http://schemas.microsoft.com/office/drawing/2014/main" id="{0B4B5197-7940-66B8-1883-0DF1BC3D4500}"/>
              </a:ext>
            </a:extLst>
          </p:cNvPr>
          <p:cNvSpPr>
            <a:spLocks noGrp="1"/>
          </p:cNvSpPr>
          <p:nvPr>
            <p:ph idx="1"/>
          </p:nvPr>
        </p:nvSpPr>
        <p:spPr>
          <a:xfrm>
            <a:off x="1371600" y="1346886"/>
            <a:ext cx="10577384" cy="5387546"/>
          </a:xfrm>
        </p:spPr>
        <p:txBody>
          <a:bodyPr>
            <a:normAutofit/>
          </a:bodyPr>
          <a:lstStyle/>
          <a:p>
            <a:pPr algn="just">
              <a:lnSpc>
                <a:spcPct val="150000"/>
              </a:lnSpc>
              <a:buFont typeface="Wingdings" pitchFamily="2" charset="2"/>
              <a:buChar char="Ø"/>
            </a:pP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Major fuel sources used to generate power in the US are Gas and Coal.</a:t>
            </a:r>
          </a:p>
          <a:p>
            <a:pPr algn="just">
              <a:lnSpc>
                <a:spcPct val="150000"/>
              </a:lnSpc>
              <a:buFont typeface="Wingdings" pitchFamily="2" charset="2"/>
              <a:buChar char="Ø"/>
            </a:pP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Sulphur, Mercury and Ash are the major impurities yielded during power generation.</a:t>
            </a:r>
            <a:endPar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buFont typeface="Wingdings" pitchFamily="2" charset="2"/>
              <a:buChar char="Ø"/>
            </a:pP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terms of generating more power units, coal can be considered the best source of fuel when compared with other sources such as gas and oil because of its high heat emissions at an intermediary price with medial units of fuel being received (Ember Cluster).</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50000"/>
              </a:lnSpc>
              <a:buFont typeface="Wingdings" pitchFamily="2" charset="2"/>
              <a:buChar char="Ø"/>
            </a:pP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But when it comes to selecting a fuel source which has fewer impurities being emitted to the environment, the ideal fuel source to consider would be Natural Gas. (Commingled Cluster).</a:t>
            </a:r>
          </a:p>
          <a:p>
            <a:pPr algn="just">
              <a:lnSpc>
                <a:spcPct val="150000"/>
              </a:lnSpc>
              <a:buFont typeface="Wingdings" pitchFamily="2" charset="2"/>
              <a:buChar char="Ø"/>
            </a:pP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Coal has the longest combustion when compared to other fuels, that’s the sole reason for the clusters having coal as a fuel to produce more heat resulting in more power.</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0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84772-637D-F1CE-DED2-BBCA53D17991}"/>
              </a:ext>
            </a:extLst>
          </p:cNvPr>
          <p:cNvSpPr>
            <a:spLocks noGrp="1"/>
          </p:cNvSpPr>
          <p:nvPr>
            <p:ph type="title"/>
          </p:nvPr>
        </p:nvSpPr>
        <p:spPr>
          <a:xfrm>
            <a:off x="1371600" y="186825"/>
            <a:ext cx="9601200" cy="1485900"/>
          </a:xfrm>
        </p:spPr>
        <p:txBody>
          <a:bodyPr>
            <a:normAutofit fontScale="90000"/>
          </a:bodyPr>
          <a:lstStyle/>
          <a:p>
            <a:pPr>
              <a:lnSpc>
                <a:spcPct val="150000"/>
              </a:lnSpc>
            </a:pPr>
            <a:r>
              <a:rPr lang="en-US" b="1" i="1" dirty="0">
                <a:latin typeface="Times New Roman" panose="02020603050405020304" pitchFamily="18" charset="0"/>
                <a:cs typeface="Times New Roman" panose="02020603050405020304" pitchFamily="18" charset="0"/>
              </a:rPr>
              <a:t>FINDINGS &amp; DISCUSSION</a:t>
            </a:r>
            <a:br>
              <a:rPr lang="en-US" b="1" i="1" dirty="0">
                <a:latin typeface="Times New Roman" panose="02020603050405020304" pitchFamily="18" charset="0"/>
                <a:cs typeface="Times New Roman" panose="02020603050405020304" pitchFamily="18" charset="0"/>
              </a:rPr>
            </a:br>
            <a:endParaRPr lang="en-US" b="1" i="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5961D52-6138-969F-90FC-61B439222A39}"/>
              </a:ext>
            </a:extLst>
          </p:cNvPr>
          <p:cNvSpPr>
            <a:spLocks noGrp="1"/>
          </p:cNvSpPr>
          <p:nvPr>
            <p:ph type="sldNum" sz="quarter" idx="12"/>
          </p:nvPr>
        </p:nvSpPr>
        <p:spPr/>
        <p:txBody>
          <a:bodyPr/>
          <a:lstStyle/>
          <a:p>
            <a:fld id="{3660A925-7CF8-4243-9FB8-2EE6EF81DA98}" type="slidenum">
              <a:rPr lang="en-US" smtClean="0"/>
              <a:t>7</a:t>
            </a:fld>
            <a:endParaRPr lang="en-US"/>
          </a:p>
        </p:txBody>
      </p:sp>
      <p:sp>
        <p:nvSpPr>
          <p:cNvPr id="12" name="Content Placeholder 11">
            <a:extLst>
              <a:ext uri="{FF2B5EF4-FFF2-40B4-BE49-F238E27FC236}">
                <a16:creationId xmlns:a16="http://schemas.microsoft.com/office/drawing/2014/main" id="{0B4B5197-7940-66B8-1883-0DF1BC3D4500}"/>
              </a:ext>
            </a:extLst>
          </p:cNvPr>
          <p:cNvSpPr>
            <a:spLocks noGrp="1"/>
          </p:cNvSpPr>
          <p:nvPr>
            <p:ph idx="1"/>
          </p:nvPr>
        </p:nvSpPr>
        <p:spPr>
          <a:xfrm>
            <a:off x="1371600" y="1428750"/>
            <a:ext cx="10614454" cy="5106500"/>
          </a:xfrm>
        </p:spPr>
        <p:txBody>
          <a:bodyPr>
            <a:normAutofit/>
          </a:bodyPr>
          <a:lstStyle/>
          <a:p>
            <a:pPr lvl="0" algn="just">
              <a:lnSpc>
                <a:spcPct val="150000"/>
              </a:lnSpc>
              <a:buFont typeface="Wingdings" pitchFamily="2" charset="2"/>
              <a:buChar char="Ø"/>
            </a:pP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Natural Gas has very less combustion, the moment it’s introduced to air upon its ignition it’s going to get off instantly, this is why natural gas as a fuel to produce power is having less heat resulting in less power being generated.</a:t>
            </a:r>
          </a:p>
          <a:p>
            <a:pPr lvl="0" algn="just">
              <a:lnSpc>
                <a:spcPct val="150000"/>
              </a:lnSpc>
              <a:buFont typeface="Wingdings" pitchFamily="2" charset="2"/>
              <a:buChar char="Ø"/>
            </a:pPr>
            <a:endPar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just">
              <a:lnSpc>
                <a:spcPct val="150000"/>
              </a:lnSpc>
              <a:buNone/>
            </a:pPr>
            <a:r>
              <a:rPr lang="en-IN" b="1" i="1" u="sng"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DISCUSSION: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(These are a few valid possibilities which can occur in the future  - </a:t>
            </a:r>
            <a:r>
              <a:rPr lang="en-IN" b="1"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CNBC</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IN" b="1" i="1" u="sng"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buFont typeface="Symbol" pitchFamily="2" charset="2"/>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There is a possibility that the usage of high amounts of fuel units of natural gas will lead to excess power generation when compared to that of coal as a fuel source.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itchFamily="2" charset="2"/>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availability of Natural Gas at a cheaper price can be one main driving factor for the use of natural gases in more quantity to generate power in the US in the future.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50000"/>
              </a:lnSpc>
              <a:buFont typeface="Wingdings" pitchFamily="2" charset="2"/>
              <a:buChar char="Ø"/>
            </a:pPr>
            <a:endPar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lvl="0" algn="just">
              <a:lnSpc>
                <a:spcPct val="150000"/>
              </a:lnSpc>
              <a:buFont typeface="Wingdings" pitchFamily="2" charset="2"/>
              <a:buChar char="Ø"/>
            </a:pP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50000"/>
              </a:lnSpc>
              <a:buFont typeface="Wingdings" pitchFamily="2" charset="2"/>
              <a:buChar char="Ø"/>
            </a:pP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6251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F01BA-2C26-FD55-CBD7-D89776DEB7F6}"/>
              </a:ext>
            </a:extLst>
          </p:cNvPr>
          <p:cNvSpPr>
            <a:spLocks noGrp="1"/>
          </p:cNvSpPr>
          <p:nvPr>
            <p:ph type="title"/>
          </p:nvPr>
        </p:nvSpPr>
        <p:spPr>
          <a:xfrm>
            <a:off x="1371600" y="191530"/>
            <a:ext cx="9601200" cy="1485900"/>
          </a:xfrm>
        </p:spPr>
        <p:txBody>
          <a:bodyPr>
            <a:normAutofit/>
          </a:bodyPr>
          <a:lstStyle/>
          <a:p>
            <a:pPr>
              <a:lnSpc>
                <a:spcPct val="150000"/>
              </a:lnSpc>
            </a:pPr>
            <a:r>
              <a:rPr lang="en-US" b="1" i="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41ADB19D-5052-FBB1-1DB1-9FE3FF0551B6}"/>
              </a:ext>
            </a:extLst>
          </p:cNvPr>
          <p:cNvSpPr>
            <a:spLocks noGrp="1"/>
          </p:cNvSpPr>
          <p:nvPr>
            <p:ph idx="1"/>
          </p:nvPr>
        </p:nvSpPr>
        <p:spPr>
          <a:xfrm>
            <a:off x="1371600" y="1532238"/>
            <a:ext cx="10527956" cy="4921148"/>
          </a:xfrm>
        </p:spPr>
        <p:txBody>
          <a:bodyPr/>
          <a:lstStyle/>
          <a:p>
            <a:pPr marL="0" indent="0" algn="just">
              <a:lnSpc>
                <a:spcPct val="150000"/>
              </a:lnSpc>
              <a:buNone/>
            </a:pPr>
            <a:r>
              <a:rPr lang="en-US" i="1" dirty="0">
                <a:latin typeface="Times New Roman" panose="02020603050405020304" pitchFamily="18" charset="0"/>
                <a:cs typeface="Times New Roman" panose="02020603050405020304" pitchFamily="18" charset="0"/>
              </a:rPr>
              <a:t>“All in All, we could call out that power generation in the US is diversified in a large way, the use of different fuel types leads to varied units of power units being generated with added cost as well as impurities polluting the environment, the use of a specific type of fuel based on the requirements is the key. Coal seems to generate more power units at the cost of polluting the environment whereas Natural Gases seem to generate fewer power units with fewer pollutants being released into the atmosphere. If the primary focus area is to maximize power generation by generating more power units </a:t>
            </a:r>
            <a:r>
              <a:rPr lang="en-US" i="1">
                <a:latin typeface="Times New Roman" panose="02020603050405020304" pitchFamily="18" charset="0"/>
                <a:cs typeface="Times New Roman" panose="02020603050405020304" pitchFamily="18" charset="0"/>
              </a:rPr>
              <a:t>then “Coal</a:t>
            </a:r>
            <a:r>
              <a:rPr lang="en-US" i="1" dirty="0">
                <a:latin typeface="Times New Roman" panose="02020603050405020304" pitchFamily="18" charset="0"/>
                <a:cs typeface="Times New Roman" panose="02020603050405020304" pitchFamily="18" charset="0"/>
              </a:rPr>
              <a:t>” can be deployed as the primary source of fuel, whilst if the primary area is to abide by the “Greenhouse Gases Emission Regulation” where the goal is to control the level of pollutants which are being released into the atmosphere then we could go with “Natural Gases” as the primary source of fuel.”</a:t>
            </a:r>
          </a:p>
        </p:txBody>
      </p:sp>
      <p:sp>
        <p:nvSpPr>
          <p:cNvPr id="4" name="Slide Number Placeholder 3">
            <a:extLst>
              <a:ext uri="{FF2B5EF4-FFF2-40B4-BE49-F238E27FC236}">
                <a16:creationId xmlns:a16="http://schemas.microsoft.com/office/drawing/2014/main" id="{0C887F76-1662-4C43-AEE5-703E63F160FD}"/>
              </a:ext>
            </a:extLst>
          </p:cNvPr>
          <p:cNvSpPr>
            <a:spLocks noGrp="1"/>
          </p:cNvSpPr>
          <p:nvPr>
            <p:ph type="sldNum" sz="quarter" idx="12"/>
          </p:nvPr>
        </p:nvSpPr>
        <p:spPr/>
        <p:txBody>
          <a:bodyPr/>
          <a:lstStyle/>
          <a:p>
            <a:fld id="{3660A925-7CF8-4243-9FB8-2EE6EF81DA98}" type="slidenum">
              <a:rPr lang="en-US" smtClean="0"/>
              <a:t>8</a:t>
            </a:fld>
            <a:endParaRPr lang="en-US"/>
          </a:p>
        </p:txBody>
      </p:sp>
    </p:spTree>
    <p:extLst>
      <p:ext uri="{BB962C8B-B14F-4D97-AF65-F5344CB8AC3E}">
        <p14:creationId xmlns:p14="http://schemas.microsoft.com/office/powerpoint/2010/main" val="427834955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{AF53041A-0D8A-744B-A85B-57143A28A66C}tf10001072</Template>
  <TotalTime>1601</TotalTime>
  <Words>1049</Words>
  <Application>Microsoft Macintosh PowerPoint</Application>
  <PresentationFormat>Widescreen</PresentationFormat>
  <Paragraphs>108</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Franklin Gothic Book</vt:lpstr>
      <vt:lpstr>Symbol</vt:lpstr>
      <vt:lpstr>Times New Roman</vt:lpstr>
      <vt:lpstr>Wingdings</vt:lpstr>
      <vt:lpstr>Crop</vt:lpstr>
      <vt:lpstr>Fundamentals of machine learning</vt:lpstr>
      <vt:lpstr>AGENDA</vt:lpstr>
      <vt:lpstr>PROBLEM STATEMENT</vt:lpstr>
      <vt:lpstr>DATA DESCRIPTION </vt:lpstr>
      <vt:lpstr>ANALYSIS</vt:lpstr>
      <vt:lpstr>CLUSTER SEGMENTATION</vt:lpstr>
      <vt:lpstr>FINDINGS &amp; DISCUSSION </vt:lpstr>
      <vt:lpstr>FINDINGS &amp; DISCUSSION </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machine learning</dc:title>
  <dc:creator>nikhilkumarsampath.1999@gmail.com</dc:creator>
  <cp:lastModifiedBy>nikhilkumarsampath.1999@gmail.com</cp:lastModifiedBy>
  <cp:revision>24</cp:revision>
  <dcterms:created xsi:type="dcterms:W3CDTF">2022-11-27T23:12:06Z</dcterms:created>
  <dcterms:modified xsi:type="dcterms:W3CDTF">2022-12-08T21:50:38Z</dcterms:modified>
</cp:coreProperties>
</file>