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4" r:id="rId3"/>
    <p:sldId id="260" r:id="rId4"/>
    <p:sldId id="259" r:id="rId5"/>
    <p:sldId id="261" r:id="rId6"/>
    <p:sldId id="262" r:id="rId7"/>
    <p:sldId id="265" r:id="rId8"/>
    <p:sldId id="275" r:id="rId9"/>
    <p:sldId id="277" r:id="rId10"/>
    <p:sldId id="278" r:id="rId11"/>
    <p:sldId id="280" r:id="rId12"/>
    <p:sldId id="267" r:id="rId13"/>
    <p:sldId id="274" r:id="rId14"/>
    <p:sldId id="281" r:id="rId15"/>
    <p:sldId id="282" r:id="rId16"/>
    <p:sldId id="269" r:id="rId17"/>
    <p:sldId id="271" r:id="rId18"/>
    <p:sldId id="268" r:id="rId19"/>
    <p:sldId id="27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ppincott.shinyapps.io/resource_allocation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F8F7ECEC-854F-4AC6-9A3B-8B7EB3316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F6CB-1FFA-9CB8-A229-E08CB3E26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45" y="1190036"/>
            <a:ext cx="3840329" cy="2946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How to present scientific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29C53-91F8-0C8B-4D7A-4FB411CC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18" y="4405256"/>
            <a:ext cx="3109582" cy="1262708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L. Nelson Sanchez-Pinto</a:t>
            </a:r>
          </a:p>
          <a:p>
            <a:pPr algn="ctr">
              <a:lnSpc>
                <a:spcPct val="90000"/>
              </a:lnSpc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PALSIS CRC</a:t>
            </a:r>
          </a:p>
          <a:p>
            <a:pPr algn="ctr">
              <a:lnSpc>
                <a:spcPct val="90000"/>
              </a:lnSpc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March 20</a:t>
            </a:r>
            <a:r>
              <a:rPr lang="en-US" sz="18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6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working Florence Nightingales “Diagram of the Causes of Mortality in the  Army in the East” with SAP Lumira | SAP Blogs">
            <a:extLst>
              <a:ext uri="{FF2B5EF4-FFF2-40B4-BE49-F238E27FC236}">
                <a16:creationId xmlns:a16="http://schemas.microsoft.com/office/drawing/2014/main" id="{E2E181FC-33C6-826C-7B5F-A9ADD4B2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91" y="1687699"/>
            <a:ext cx="6544276" cy="45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AE3BB4-2BF2-2D08-26D6-ED81A95CD143}"/>
              </a:ext>
            </a:extLst>
          </p:cNvPr>
          <p:cNvSpPr txBox="1">
            <a:spLocks/>
          </p:cNvSpPr>
          <p:nvPr/>
        </p:nvSpPr>
        <p:spPr>
          <a:xfrm>
            <a:off x="905110" y="451740"/>
            <a:ext cx="11055662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200" u="sng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convey information like no other medium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8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9D9B6C9-64C2-0279-157E-2010EEB1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29" y="1730168"/>
            <a:ext cx="4525248" cy="44234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A36417C-9E4F-8C2F-0186-3C5E828EFB60}"/>
              </a:ext>
            </a:extLst>
          </p:cNvPr>
          <p:cNvSpPr txBox="1">
            <a:spLocks/>
          </p:cNvSpPr>
          <p:nvPr/>
        </p:nvSpPr>
        <p:spPr>
          <a:xfrm>
            <a:off x="905110" y="451740"/>
            <a:ext cx="11055662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200" u="sng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convey information like no other medium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8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0BDFF64C-3665-D633-8BDB-216B9A59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46" y="1972340"/>
            <a:ext cx="6860055" cy="408019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AF4BF6-F7B2-DA5B-CDF3-7F4AC766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10" y="451740"/>
            <a:ext cx="11055662" cy="14141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convey information like no other medium</a:t>
            </a:r>
          </a:p>
        </p:txBody>
      </p:sp>
    </p:spTree>
    <p:extLst>
      <p:ext uri="{BB962C8B-B14F-4D97-AF65-F5344CB8AC3E}">
        <p14:creationId xmlns:p14="http://schemas.microsoft.com/office/powerpoint/2010/main" val="381655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use position, color, and shapes effectively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111434-3992-50C3-6F79-CCDCE381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144" y="2130391"/>
            <a:ext cx="3969816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Minimize cognitive load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Don’t use pie charts or 3D plots, please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Be thoughtful about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b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7351F5-F941-5540-DCAE-E72D25BA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0" y="1972340"/>
            <a:ext cx="7057298" cy="4143825"/>
          </a:xfrm>
          <a:prstGeom prst="rect">
            <a:avLst/>
          </a:prstGeom>
        </p:spPr>
      </p:pic>
      <p:pic>
        <p:nvPicPr>
          <p:cNvPr id="11" name="Picture 10" descr="A picture containing invertebrate, echinoderm, starfish&#10;&#10;Description automatically generated">
            <a:extLst>
              <a:ext uri="{FF2B5EF4-FFF2-40B4-BE49-F238E27FC236}">
                <a16:creationId xmlns:a16="http://schemas.microsoft.com/office/drawing/2014/main" id="{BB8E5DB9-86EA-F712-F7E6-D3462C09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05" y="4428988"/>
            <a:ext cx="2138514" cy="9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use position, color, and shapes effectively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B2728CC-61BA-4646-B22E-C2412F68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84" y="1816444"/>
            <a:ext cx="9077664" cy="4269888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5CC1D53E-679A-A937-8F8F-323693F20E4C}"/>
              </a:ext>
            </a:extLst>
          </p:cNvPr>
          <p:cNvSpPr/>
          <p:nvPr/>
        </p:nvSpPr>
        <p:spPr>
          <a:xfrm>
            <a:off x="9589477" y="3552092"/>
            <a:ext cx="539261" cy="233289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25E5C-31AA-8BBB-5973-DB9E6033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7352" y="4265311"/>
            <a:ext cx="2332893" cy="1414131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~10% of readers</a:t>
            </a:r>
          </a:p>
        </p:txBody>
      </p:sp>
    </p:spTree>
    <p:extLst>
      <p:ext uri="{BB962C8B-B14F-4D97-AF65-F5344CB8AC3E}">
        <p14:creationId xmlns:p14="http://schemas.microsoft.com/office/powerpoint/2010/main" val="89884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use position, color, and shapes effectively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638DE3-D353-AAAC-95D6-6BC13DF8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9" y="1728788"/>
            <a:ext cx="8979061" cy="446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DD736-C84F-AF10-A015-B3F03AA5F853}"/>
              </a:ext>
            </a:extLst>
          </p:cNvPr>
          <p:cNvSpPr txBox="1"/>
          <p:nvPr/>
        </p:nvSpPr>
        <p:spPr>
          <a:xfrm>
            <a:off x="5357445" y="5712219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pilestone.com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/pages/color-blindness-simulator-1</a:t>
            </a:r>
          </a:p>
        </p:txBody>
      </p:sp>
    </p:spTree>
    <p:extLst>
      <p:ext uri="{BB962C8B-B14F-4D97-AF65-F5344CB8AC3E}">
        <p14:creationId xmlns:p14="http://schemas.microsoft.com/office/powerpoint/2010/main" val="60988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6.2.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use captions and don’t mislead the reader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9D2454D-F8B5-600E-3ED7-EEFA68EA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4" y="1867094"/>
            <a:ext cx="5089135" cy="41790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C39501-C3CF-9D9C-4164-977F321F6D5A}"/>
              </a:ext>
            </a:extLst>
          </p:cNvPr>
          <p:cNvSpPr/>
          <p:nvPr/>
        </p:nvSpPr>
        <p:spPr>
          <a:xfrm>
            <a:off x="3205654" y="3710152"/>
            <a:ext cx="5213132" cy="6411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72340-90F1-47B7-E189-02F4DDD452B5}"/>
              </a:ext>
            </a:extLst>
          </p:cNvPr>
          <p:cNvSpPr txBox="1"/>
          <p:nvPr/>
        </p:nvSpPr>
        <p:spPr>
          <a:xfrm>
            <a:off x="2796963" y="17868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44676-1260-3385-FBE5-5910B03C5105}"/>
              </a:ext>
            </a:extLst>
          </p:cNvPr>
          <p:cNvSpPr txBox="1"/>
          <p:nvPr/>
        </p:nvSpPr>
        <p:spPr>
          <a:xfrm>
            <a:off x="3026306" y="3340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339E3-8E8A-E6AC-2418-A318799BC522}"/>
              </a:ext>
            </a:extLst>
          </p:cNvPr>
          <p:cNvCxnSpPr/>
          <p:nvPr/>
        </p:nvCxnSpPr>
        <p:spPr>
          <a:xfrm>
            <a:off x="3433665" y="1867094"/>
            <a:ext cx="0" cy="174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BC1E01-6D5A-4D04-41D3-1BF80FB28403}"/>
              </a:ext>
            </a:extLst>
          </p:cNvPr>
          <p:cNvSpPr txBox="1"/>
          <p:nvPr/>
        </p:nvSpPr>
        <p:spPr>
          <a:xfrm>
            <a:off x="2796962" y="46086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55504-6329-C0AD-B7B4-AB97AB1363EC}"/>
              </a:ext>
            </a:extLst>
          </p:cNvPr>
          <p:cNvSpPr txBox="1"/>
          <p:nvPr/>
        </p:nvSpPr>
        <p:spPr>
          <a:xfrm>
            <a:off x="2958861" y="56208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E8A46-933D-92D1-F399-F340328B8DD5}"/>
              </a:ext>
            </a:extLst>
          </p:cNvPr>
          <p:cNvCxnSpPr>
            <a:cxnSpLocks/>
          </p:cNvCxnSpPr>
          <p:nvPr/>
        </p:nvCxnSpPr>
        <p:spPr>
          <a:xfrm>
            <a:off x="3433665" y="4693298"/>
            <a:ext cx="0" cy="12119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6.3.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message trumps beauty</a:t>
            </a:r>
          </a:p>
        </p:txBody>
      </p:sp>
      <p:pic>
        <p:nvPicPr>
          <p:cNvPr id="6146" name="Picture 2" descr="Wired - Junk Charts">
            <a:extLst>
              <a:ext uri="{FF2B5EF4-FFF2-40B4-BE49-F238E27FC236}">
                <a16:creationId xmlns:a16="http://schemas.microsoft.com/office/drawing/2014/main" id="{C28E9BEC-4F49-85FA-6809-5A19357B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4" y="2022259"/>
            <a:ext cx="5401377" cy="34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708AC65-B095-1A11-F9FA-53705B63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48" y="1972340"/>
            <a:ext cx="4666228" cy="34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6.4.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find the right figure for the right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972340"/>
            <a:ext cx="10333074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But don’t shy away from experimenting a bit!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B33D989-4500-6265-6C04-28EE2C4E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" y="2916195"/>
            <a:ext cx="3667485" cy="26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GPlot Violin Plot - Datanovia">
            <a:extLst>
              <a:ext uri="{FF2B5EF4-FFF2-40B4-BE49-F238E27FC236}">
                <a16:creationId xmlns:a16="http://schemas.microsoft.com/office/drawing/2014/main" id="{69C39A60-18E3-A6C7-C38D-E61CD4B79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1" y="2916195"/>
            <a:ext cx="2715719" cy="26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he Sankey diagram shows the percentages of UBUs that were followed up... |  Download Scientific Diagram">
            <a:extLst>
              <a:ext uri="{FF2B5EF4-FFF2-40B4-BE49-F238E27FC236}">
                <a16:creationId xmlns:a16="http://schemas.microsoft.com/office/drawing/2014/main" id="{13ADB11D-4047-48E2-CEA1-0C3D194F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8" y="2916195"/>
            <a:ext cx="3777821" cy="30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6.5.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get creative!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F6D1FBC-7879-69CA-835B-0199EE32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727031"/>
            <a:ext cx="8502476" cy="457276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17DC890-1E26-40EB-2BF3-7AD7E61D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925" y="4013411"/>
            <a:ext cx="1521475" cy="19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2" y="558209"/>
            <a:ext cx="10582618" cy="14141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Before we start, some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82" y="1813491"/>
            <a:ext cx="11049917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This is a compendium of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common best practices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not all)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It mostly focuses on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journal articles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can be extrapolated)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It’s useful for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data big and small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biased towards bigger)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You can download this presentation + resources: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38B36-4FB1-A18D-AC31-EE3DC016BBBF}"/>
              </a:ext>
            </a:extLst>
          </p:cNvPr>
          <p:cNvSpPr txBox="1"/>
          <p:nvPr/>
        </p:nvSpPr>
        <p:spPr>
          <a:xfrm>
            <a:off x="3709930" y="564121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https://</a:t>
            </a:r>
            <a:r>
              <a:rPr lang="en-US" sz="2800" b="1" dirty="0" err="1"/>
              <a:t>github.com</a:t>
            </a:r>
            <a:r>
              <a:rPr lang="en-US" sz="2800" b="1" dirty="0"/>
              <a:t>/</a:t>
            </a:r>
            <a:r>
              <a:rPr lang="en-US" sz="2800" b="1" dirty="0" err="1"/>
              <a:t>nsanchezpinto</a:t>
            </a:r>
            <a:r>
              <a:rPr lang="en-US" sz="2800" b="1" dirty="0"/>
              <a:t>/Presenting-Scientific-Data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3838E35-64E0-9D70-C10B-88424914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544" y="3502781"/>
            <a:ext cx="2133524" cy="27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139EDA-9FCD-4FD3-9B08-FB9334D6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19" y="396083"/>
            <a:ext cx="5994737" cy="591407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68766 w 7707330"/>
              <a:gd name="connsiteY0" fmla="*/ 6405352 h 6405386"/>
              <a:gd name="connsiteX1" fmla="*/ 6579478 w 7707330"/>
              <a:gd name="connsiteY1" fmla="*/ 6396252 h 6405386"/>
              <a:gd name="connsiteX2" fmla="*/ 1014430 w 7707330"/>
              <a:gd name="connsiteY2" fmla="*/ 6365722 h 6405386"/>
              <a:gd name="connsiteX3" fmla="*/ 26648 w 7707330"/>
              <a:gd name="connsiteY3" fmla="*/ 6336938 h 6405386"/>
              <a:gd name="connsiteX4" fmla="*/ 26648 w 7707330"/>
              <a:gd name="connsiteY4" fmla="*/ 32372 h 6405386"/>
              <a:gd name="connsiteX5" fmla="*/ 184582 w 7707330"/>
              <a:gd name="connsiteY5" fmla="*/ 32797 h 6405386"/>
              <a:gd name="connsiteX6" fmla="*/ 6457967 w 7707330"/>
              <a:gd name="connsiteY6" fmla="*/ 0 h 6405386"/>
              <a:gd name="connsiteX7" fmla="*/ 7658118 w 7707330"/>
              <a:gd name="connsiteY7" fmla="*/ 30531 h 6405386"/>
              <a:gd name="connsiteX8" fmla="*/ 7586680 w 7707330"/>
              <a:gd name="connsiteY8" fmla="*/ 6274128 h 6405386"/>
              <a:gd name="connsiteX9" fmla="*/ 7420972 w 7707330"/>
              <a:gd name="connsiteY9" fmla="*/ 6402154 h 6405386"/>
              <a:gd name="connsiteX10" fmla="*/ 7168766 w 7707330"/>
              <a:gd name="connsiteY10" fmla="*/ 6405352 h 6405386"/>
              <a:gd name="connsiteX0" fmla="*/ 7191687 w 7730251"/>
              <a:gd name="connsiteY0" fmla="*/ 6405352 h 6405386"/>
              <a:gd name="connsiteX1" fmla="*/ 6602399 w 7730251"/>
              <a:gd name="connsiteY1" fmla="*/ 6396252 h 6405386"/>
              <a:gd name="connsiteX2" fmla="*/ 1037351 w 7730251"/>
              <a:gd name="connsiteY2" fmla="*/ 6365722 h 6405386"/>
              <a:gd name="connsiteX3" fmla="*/ 49569 w 7730251"/>
              <a:gd name="connsiteY3" fmla="*/ 6336938 h 6405386"/>
              <a:gd name="connsiteX4" fmla="*/ 49569 w 7730251"/>
              <a:gd name="connsiteY4" fmla="*/ 32372 h 6405386"/>
              <a:gd name="connsiteX5" fmla="*/ 207503 w 7730251"/>
              <a:gd name="connsiteY5" fmla="*/ 32797 h 6405386"/>
              <a:gd name="connsiteX6" fmla="*/ 6480888 w 7730251"/>
              <a:gd name="connsiteY6" fmla="*/ 0 h 6405386"/>
              <a:gd name="connsiteX7" fmla="*/ 7681039 w 7730251"/>
              <a:gd name="connsiteY7" fmla="*/ 30531 h 6405386"/>
              <a:gd name="connsiteX8" fmla="*/ 7609601 w 7730251"/>
              <a:gd name="connsiteY8" fmla="*/ 6274128 h 6405386"/>
              <a:gd name="connsiteX9" fmla="*/ 7443893 w 7730251"/>
              <a:gd name="connsiteY9" fmla="*/ 6402154 h 6405386"/>
              <a:gd name="connsiteX10" fmla="*/ 7191687 w 7730251"/>
              <a:gd name="connsiteY10" fmla="*/ 6405352 h 6405386"/>
              <a:gd name="connsiteX0" fmla="*/ 7164175 w 7702739"/>
              <a:gd name="connsiteY0" fmla="*/ 6405352 h 6405386"/>
              <a:gd name="connsiteX1" fmla="*/ 6574887 w 7702739"/>
              <a:gd name="connsiteY1" fmla="*/ 6396252 h 6405386"/>
              <a:gd name="connsiteX2" fmla="*/ 1009839 w 7702739"/>
              <a:gd name="connsiteY2" fmla="*/ 6365722 h 6405386"/>
              <a:gd name="connsiteX3" fmla="*/ 22057 w 7702739"/>
              <a:gd name="connsiteY3" fmla="*/ 6336938 h 6405386"/>
              <a:gd name="connsiteX4" fmla="*/ 22057 w 7702739"/>
              <a:gd name="connsiteY4" fmla="*/ 32372 h 6405386"/>
              <a:gd name="connsiteX5" fmla="*/ 179991 w 7702739"/>
              <a:gd name="connsiteY5" fmla="*/ 32797 h 6405386"/>
              <a:gd name="connsiteX6" fmla="*/ 6453376 w 7702739"/>
              <a:gd name="connsiteY6" fmla="*/ 0 h 6405386"/>
              <a:gd name="connsiteX7" fmla="*/ 7653527 w 7702739"/>
              <a:gd name="connsiteY7" fmla="*/ 30531 h 6405386"/>
              <a:gd name="connsiteX8" fmla="*/ 7582089 w 7702739"/>
              <a:gd name="connsiteY8" fmla="*/ 6274128 h 6405386"/>
              <a:gd name="connsiteX9" fmla="*/ 7416381 w 7702739"/>
              <a:gd name="connsiteY9" fmla="*/ 6402154 h 6405386"/>
              <a:gd name="connsiteX10" fmla="*/ 7164175 w 7702739"/>
              <a:gd name="connsiteY10" fmla="*/ 6405352 h 6405386"/>
              <a:gd name="connsiteX0" fmla="*/ 7164174 w 7702738"/>
              <a:gd name="connsiteY0" fmla="*/ 6405352 h 6405386"/>
              <a:gd name="connsiteX1" fmla="*/ 6574886 w 7702738"/>
              <a:gd name="connsiteY1" fmla="*/ 6396252 h 6405386"/>
              <a:gd name="connsiteX2" fmla="*/ 1009838 w 7702738"/>
              <a:gd name="connsiteY2" fmla="*/ 6365722 h 6405386"/>
              <a:gd name="connsiteX3" fmla="*/ 22056 w 7702738"/>
              <a:gd name="connsiteY3" fmla="*/ 6336938 h 6405386"/>
              <a:gd name="connsiteX4" fmla="*/ 22056 w 7702738"/>
              <a:gd name="connsiteY4" fmla="*/ 32372 h 6405386"/>
              <a:gd name="connsiteX5" fmla="*/ 179990 w 7702738"/>
              <a:gd name="connsiteY5" fmla="*/ 32797 h 6405386"/>
              <a:gd name="connsiteX6" fmla="*/ 6453375 w 7702738"/>
              <a:gd name="connsiteY6" fmla="*/ 0 h 6405386"/>
              <a:gd name="connsiteX7" fmla="*/ 7653526 w 7702738"/>
              <a:gd name="connsiteY7" fmla="*/ 30531 h 6405386"/>
              <a:gd name="connsiteX8" fmla="*/ 7582088 w 7702738"/>
              <a:gd name="connsiteY8" fmla="*/ 6274128 h 6405386"/>
              <a:gd name="connsiteX9" fmla="*/ 7416380 w 7702738"/>
              <a:gd name="connsiteY9" fmla="*/ 6402154 h 6405386"/>
              <a:gd name="connsiteX10" fmla="*/ 7164174 w 7702738"/>
              <a:gd name="connsiteY10" fmla="*/ 6405352 h 6405386"/>
              <a:gd name="connsiteX0" fmla="*/ 7169762 w 7708326"/>
              <a:gd name="connsiteY0" fmla="*/ 6405352 h 6405386"/>
              <a:gd name="connsiteX1" fmla="*/ 6580474 w 7708326"/>
              <a:gd name="connsiteY1" fmla="*/ 6396252 h 6405386"/>
              <a:gd name="connsiteX2" fmla="*/ 1015426 w 7708326"/>
              <a:gd name="connsiteY2" fmla="*/ 6365722 h 6405386"/>
              <a:gd name="connsiteX3" fmla="*/ 3659 w 7708326"/>
              <a:gd name="connsiteY3" fmla="*/ 6336938 h 6405386"/>
              <a:gd name="connsiteX4" fmla="*/ 27644 w 7708326"/>
              <a:gd name="connsiteY4" fmla="*/ 32372 h 6405386"/>
              <a:gd name="connsiteX5" fmla="*/ 185578 w 7708326"/>
              <a:gd name="connsiteY5" fmla="*/ 32797 h 6405386"/>
              <a:gd name="connsiteX6" fmla="*/ 6458963 w 7708326"/>
              <a:gd name="connsiteY6" fmla="*/ 0 h 6405386"/>
              <a:gd name="connsiteX7" fmla="*/ 7659114 w 7708326"/>
              <a:gd name="connsiteY7" fmla="*/ 30531 h 6405386"/>
              <a:gd name="connsiteX8" fmla="*/ 7587676 w 7708326"/>
              <a:gd name="connsiteY8" fmla="*/ 6274128 h 6405386"/>
              <a:gd name="connsiteX9" fmla="*/ 7421968 w 7708326"/>
              <a:gd name="connsiteY9" fmla="*/ 6402154 h 6405386"/>
              <a:gd name="connsiteX10" fmla="*/ 7169762 w 7708326"/>
              <a:gd name="connsiteY10" fmla="*/ 6405352 h 6405386"/>
              <a:gd name="connsiteX0" fmla="*/ 7169762 w 7708326"/>
              <a:gd name="connsiteY0" fmla="*/ 6432910 h 6432944"/>
              <a:gd name="connsiteX1" fmla="*/ 6580474 w 7708326"/>
              <a:gd name="connsiteY1" fmla="*/ 6423810 h 6432944"/>
              <a:gd name="connsiteX2" fmla="*/ 1015426 w 7708326"/>
              <a:gd name="connsiteY2" fmla="*/ 6393280 h 6432944"/>
              <a:gd name="connsiteX3" fmla="*/ 3659 w 7708326"/>
              <a:gd name="connsiteY3" fmla="*/ 6364496 h 6432944"/>
              <a:gd name="connsiteX4" fmla="*/ 27644 w 7708326"/>
              <a:gd name="connsiteY4" fmla="*/ 59930 h 6432944"/>
              <a:gd name="connsiteX5" fmla="*/ 185578 w 7708326"/>
              <a:gd name="connsiteY5" fmla="*/ 60355 h 6432944"/>
              <a:gd name="connsiteX6" fmla="*/ 6458963 w 7708326"/>
              <a:gd name="connsiteY6" fmla="*/ 27558 h 6432944"/>
              <a:gd name="connsiteX7" fmla="*/ 7659114 w 7708326"/>
              <a:gd name="connsiteY7" fmla="*/ 58089 h 6432944"/>
              <a:gd name="connsiteX8" fmla="*/ 7587676 w 7708326"/>
              <a:gd name="connsiteY8" fmla="*/ 6301686 h 6432944"/>
              <a:gd name="connsiteX9" fmla="*/ 7421968 w 7708326"/>
              <a:gd name="connsiteY9" fmla="*/ 6429712 h 6432944"/>
              <a:gd name="connsiteX10" fmla="*/ 7169762 w 7708326"/>
              <a:gd name="connsiteY10" fmla="*/ 6432910 h 6432944"/>
              <a:gd name="connsiteX0" fmla="*/ 7169762 w 7715262"/>
              <a:gd name="connsiteY0" fmla="*/ 6432910 h 6442745"/>
              <a:gd name="connsiteX1" fmla="*/ 6580474 w 7715262"/>
              <a:gd name="connsiteY1" fmla="*/ 6423810 h 6442745"/>
              <a:gd name="connsiteX2" fmla="*/ 1015426 w 7715262"/>
              <a:gd name="connsiteY2" fmla="*/ 6393280 h 6442745"/>
              <a:gd name="connsiteX3" fmla="*/ 3659 w 7715262"/>
              <a:gd name="connsiteY3" fmla="*/ 6364496 h 6442745"/>
              <a:gd name="connsiteX4" fmla="*/ 27644 w 7715262"/>
              <a:gd name="connsiteY4" fmla="*/ 59930 h 6442745"/>
              <a:gd name="connsiteX5" fmla="*/ 185578 w 7715262"/>
              <a:gd name="connsiteY5" fmla="*/ 60355 h 6442745"/>
              <a:gd name="connsiteX6" fmla="*/ 6458963 w 7715262"/>
              <a:gd name="connsiteY6" fmla="*/ 27558 h 6442745"/>
              <a:gd name="connsiteX7" fmla="*/ 7659114 w 7715262"/>
              <a:gd name="connsiteY7" fmla="*/ 58089 h 6442745"/>
              <a:gd name="connsiteX8" fmla="*/ 7611661 w 7715262"/>
              <a:gd name="connsiteY8" fmla="*/ 6350416 h 6442745"/>
              <a:gd name="connsiteX9" fmla="*/ 7421968 w 7715262"/>
              <a:gd name="connsiteY9" fmla="*/ 6429712 h 6442745"/>
              <a:gd name="connsiteX10" fmla="*/ 7169762 w 7715262"/>
              <a:gd name="connsiteY10" fmla="*/ 6432910 h 6442745"/>
              <a:gd name="connsiteX0" fmla="*/ 7169762 w 7704059"/>
              <a:gd name="connsiteY0" fmla="*/ 6432910 h 6442745"/>
              <a:gd name="connsiteX1" fmla="*/ 6580474 w 7704059"/>
              <a:gd name="connsiteY1" fmla="*/ 6423810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42745"/>
              <a:gd name="connsiteX1" fmla="*/ 6556490 w 7704059"/>
              <a:gd name="connsiteY1" fmla="*/ 6350714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72938"/>
              <a:gd name="connsiteX1" fmla="*/ 5896915 w 7704059"/>
              <a:gd name="connsiteY1" fmla="*/ 6472540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212306 w 7746603"/>
              <a:gd name="connsiteY0" fmla="*/ 6432910 h 6472937"/>
              <a:gd name="connsiteX1" fmla="*/ 5939460 w 7746603"/>
              <a:gd name="connsiteY1" fmla="*/ 6472539 h 6472937"/>
              <a:gd name="connsiteX2" fmla="*/ 1057970 w 7746603"/>
              <a:gd name="connsiteY2" fmla="*/ 6393280 h 6472937"/>
              <a:gd name="connsiteX3" fmla="*/ 46203 w 7746603"/>
              <a:gd name="connsiteY3" fmla="*/ 6364496 h 6472937"/>
              <a:gd name="connsiteX4" fmla="*/ 70188 w 7746603"/>
              <a:gd name="connsiteY4" fmla="*/ 59930 h 6472937"/>
              <a:gd name="connsiteX5" fmla="*/ 228122 w 7746603"/>
              <a:gd name="connsiteY5" fmla="*/ 60355 h 6472937"/>
              <a:gd name="connsiteX6" fmla="*/ 6501507 w 7746603"/>
              <a:gd name="connsiteY6" fmla="*/ 27558 h 6472937"/>
              <a:gd name="connsiteX7" fmla="*/ 7701658 w 7746603"/>
              <a:gd name="connsiteY7" fmla="*/ 58089 h 6472937"/>
              <a:gd name="connsiteX8" fmla="*/ 7654205 w 7746603"/>
              <a:gd name="connsiteY8" fmla="*/ 6350416 h 6472937"/>
              <a:gd name="connsiteX9" fmla="*/ 7464512 w 7746603"/>
              <a:gd name="connsiteY9" fmla="*/ 6429712 h 6472937"/>
              <a:gd name="connsiteX10" fmla="*/ 7212306 w 7746603"/>
              <a:gd name="connsiteY10" fmla="*/ 6432910 h 6472937"/>
              <a:gd name="connsiteX0" fmla="*/ 7212306 w 7746603"/>
              <a:gd name="connsiteY0" fmla="*/ 6417313 h 6457340"/>
              <a:gd name="connsiteX1" fmla="*/ 5939460 w 7746603"/>
              <a:gd name="connsiteY1" fmla="*/ 6456942 h 6457340"/>
              <a:gd name="connsiteX2" fmla="*/ 1057970 w 7746603"/>
              <a:gd name="connsiteY2" fmla="*/ 6377683 h 6457340"/>
              <a:gd name="connsiteX3" fmla="*/ 46203 w 7746603"/>
              <a:gd name="connsiteY3" fmla="*/ 6348899 h 6457340"/>
              <a:gd name="connsiteX4" fmla="*/ 70188 w 7746603"/>
              <a:gd name="connsiteY4" fmla="*/ 44333 h 6457340"/>
              <a:gd name="connsiteX5" fmla="*/ 228122 w 7746603"/>
              <a:gd name="connsiteY5" fmla="*/ 44758 h 6457340"/>
              <a:gd name="connsiteX6" fmla="*/ 6501507 w 7746603"/>
              <a:gd name="connsiteY6" fmla="*/ 11961 h 6457340"/>
              <a:gd name="connsiteX7" fmla="*/ 7701658 w 7746603"/>
              <a:gd name="connsiteY7" fmla="*/ 111347 h 6457340"/>
              <a:gd name="connsiteX8" fmla="*/ 7654205 w 7746603"/>
              <a:gd name="connsiteY8" fmla="*/ 6334819 h 6457340"/>
              <a:gd name="connsiteX9" fmla="*/ 7464512 w 7746603"/>
              <a:gd name="connsiteY9" fmla="*/ 6414115 h 6457340"/>
              <a:gd name="connsiteX10" fmla="*/ 7212306 w 7746603"/>
              <a:gd name="connsiteY10" fmla="*/ 6417313 h 645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6603" h="6457340">
                <a:moveTo>
                  <a:pt x="7212306" y="6417313"/>
                </a:moveTo>
                <a:cubicBezTo>
                  <a:pt x="7037545" y="6416924"/>
                  <a:pt x="6135009" y="6462015"/>
                  <a:pt x="5939460" y="6456942"/>
                </a:cubicBezTo>
                <a:cubicBezTo>
                  <a:pt x="4732026" y="6357428"/>
                  <a:pt x="2685133" y="6404103"/>
                  <a:pt x="1057970" y="6377683"/>
                </a:cubicBezTo>
                <a:cubicBezTo>
                  <a:pt x="728709" y="6368088"/>
                  <a:pt x="243550" y="6431589"/>
                  <a:pt x="46203" y="6348899"/>
                </a:cubicBezTo>
                <a:cubicBezTo>
                  <a:pt x="-40174" y="4925356"/>
                  <a:pt x="10228" y="1999666"/>
                  <a:pt x="70188" y="44333"/>
                </a:cubicBezTo>
                <a:lnTo>
                  <a:pt x="228122" y="44758"/>
                </a:lnTo>
                <a:cubicBezTo>
                  <a:pt x="2223312" y="-39269"/>
                  <a:pt x="4410379" y="22893"/>
                  <a:pt x="6501507" y="11961"/>
                </a:cubicBezTo>
                <a:cubicBezTo>
                  <a:pt x="7001570" y="42492"/>
                  <a:pt x="7658565" y="-16643"/>
                  <a:pt x="7701658" y="111347"/>
                </a:cubicBezTo>
                <a:cubicBezTo>
                  <a:pt x="7806433" y="2177281"/>
                  <a:pt x="7701487" y="4398674"/>
                  <a:pt x="7654205" y="6334819"/>
                </a:cubicBezTo>
                <a:cubicBezTo>
                  <a:pt x="7646015" y="6494856"/>
                  <a:pt x="7628818" y="6393761"/>
                  <a:pt x="7464512" y="6414115"/>
                </a:cubicBezTo>
                <a:cubicBezTo>
                  <a:pt x="7406102" y="6416611"/>
                  <a:pt x="7317163" y="6417547"/>
                  <a:pt x="7212306" y="641731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31683" y="4331769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91210" y="4376111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5974694" y="345536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781AC-2C79-A17F-E0AF-CCC9FA0A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09" y="1480894"/>
            <a:ext cx="4604438" cy="2446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355FFA7-61C6-C6B5-97BB-AB0AC853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21" y="1736385"/>
            <a:ext cx="2295140" cy="2971056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6020561" y="400218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E94B0D-4338-15F0-F13D-71CC81EBD961}"/>
              </a:ext>
            </a:extLst>
          </p:cNvPr>
          <p:cNvSpPr txBox="1">
            <a:spLocks/>
          </p:cNvSpPr>
          <p:nvPr/>
        </p:nvSpPr>
        <p:spPr>
          <a:xfrm>
            <a:off x="6703618" y="4100997"/>
            <a:ext cx="5994737" cy="244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lsanchezpinto@luriechildrens.org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1814C-BCF8-89E9-1D8A-EA72053B655D}"/>
              </a:ext>
            </a:extLst>
          </p:cNvPr>
          <p:cNvSpPr txBox="1"/>
          <p:nvPr/>
        </p:nvSpPr>
        <p:spPr>
          <a:xfrm>
            <a:off x="1102579" y="1016547"/>
            <a:ext cx="45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resentation + other resources: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66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Tell a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your data and provide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972340"/>
            <a:ext cx="10891188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Data talks and nobody walks!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Start general (set context) and then get specific (main finding)</a:t>
            </a:r>
          </a:p>
        </p:txBody>
      </p:sp>
      <p:pic>
        <p:nvPicPr>
          <p:cNvPr id="1030" name="Picture 6" descr="Understanding the Plot Line | Thoughtful Learning K-12">
            <a:extLst>
              <a:ext uri="{FF2B5EF4-FFF2-40B4-BE49-F238E27FC236}">
                <a16:creationId xmlns:a16="http://schemas.microsoft.com/office/drawing/2014/main" id="{FC7B2059-6D42-24BD-9273-6B43396D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33" y="3292692"/>
            <a:ext cx="7335795" cy="2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687DFB-6F3F-103F-DA48-ECB66F1FB571}"/>
              </a:ext>
            </a:extLst>
          </p:cNvPr>
          <p:cNvSpPr/>
          <p:nvPr/>
        </p:nvSpPr>
        <p:spPr>
          <a:xfrm>
            <a:off x="1020724" y="5323070"/>
            <a:ext cx="196472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619BAC-70B0-BC2A-C030-F3BF2FF11D5E}"/>
              </a:ext>
            </a:extLst>
          </p:cNvPr>
          <p:cNvSpPr/>
          <p:nvPr/>
        </p:nvSpPr>
        <p:spPr>
          <a:xfrm>
            <a:off x="2636870" y="4786879"/>
            <a:ext cx="196472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93C0FF-BCB1-CF56-D53F-7B869EC9C757}"/>
              </a:ext>
            </a:extLst>
          </p:cNvPr>
          <p:cNvSpPr/>
          <p:nvPr/>
        </p:nvSpPr>
        <p:spPr>
          <a:xfrm>
            <a:off x="3954161" y="3969896"/>
            <a:ext cx="1653744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04975C-F23B-1610-3B7A-4D857E1C0099}"/>
              </a:ext>
            </a:extLst>
          </p:cNvPr>
          <p:cNvSpPr/>
          <p:nvPr/>
        </p:nvSpPr>
        <p:spPr>
          <a:xfrm>
            <a:off x="5113637" y="3128555"/>
            <a:ext cx="222253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finding(s)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555139-7227-6DC2-AD3D-12C58DDA7436}"/>
              </a:ext>
            </a:extLst>
          </p:cNvPr>
          <p:cNvSpPr/>
          <p:nvPr/>
        </p:nvSpPr>
        <p:spPr>
          <a:xfrm>
            <a:off x="6707081" y="3847560"/>
            <a:ext cx="2636493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analyses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F2DBEF-2D46-6F10-EC48-D3AEFAE802DA}"/>
              </a:ext>
            </a:extLst>
          </p:cNvPr>
          <p:cNvSpPr/>
          <p:nvPr/>
        </p:nvSpPr>
        <p:spPr>
          <a:xfrm>
            <a:off x="7336172" y="4768607"/>
            <a:ext cx="2636493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findings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9333C2-4C4E-4F81-8EFB-89CD4DDF253C}"/>
              </a:ext>
            </a:extLst>
          </p:cNvPr>
          <p:cNvSpPr/>
          <p:nvPr/>
        </p:nvSpPr>
        <p:spPr>
          <a:xfrm>
            <a:off x="8717307" y="5401888"/>
            <a:ext cx="2131926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051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Keep it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2089298"/>
            <a:ext cx="7770383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What data 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to tell your story?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Trim it down, but don’t take out important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negative/refuting results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Supplement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superreaders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In the main article, make sure you answer your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research question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(no more, no less)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00296F0-AE80-36A9-B047-9AB7FD6B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109" y="2089298"/>
            <a:ext cx="2822181" cy="30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rcle Images – Browse 11,596,748 Stock Photos, Vectors, and Video | Adobe  Stock">
            <a:extLst>
              <a:ext uri="{FF2B5EF4-FFF2-40B4-BE49-F238E27FC236}">
                <a16:creationId xmlns:a16="http://schemas.microsoft.com/office/drawing/2014/main" id="{58EA53FF-86EF-C9A3-819F-4D624EC5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82" y="3064473"/>
            <a:ext cx="8391452" cy="30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 Put different data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where it belongs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72340"/>
            <a:ext cx="10429101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is good for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of data and contextualizing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are good for showing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precise/absolute numbers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are good for showing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proportions and trends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AVOID REPEATING THE SAME DATA </a:t>
            </a:r>
          </a:p>
          <a:p>
            <a:pPr algn="ctr"/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IN MORE THAN ONE PLACE</a:t>
            </a:r>
          </a:p>
        </p:txBody>
      </p:sp>
    </p:spTree>
    <p:extLst>
      <p:ext uri="{BB962C8B-B14F-4D97-AF65-F5344CB8AC3E}">
        <p14:creationId xmlns:p14="http://schemas.microsoft.com/office/powerpoint/2010/main" val="11211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tockvector Red circle, pen draw. Highlight hand drawing different circles  isolated on background. Handwritten red circle. For marking text, numbers,  marker pen, pencil, logo and text check, vector illustration | Adobe Stock">
            <a:extLst>
              <a:ext uri="{FF2B5EF4-FFF2-40B4-BE49-F238E27FC236}">
                <a16:creationId xmlns:a16="http://schemas.microsoft.com/office/drawing/2014/main" id="{A332F64F-3D99-9299-851C-743E4EAE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38" y="3604139"/>
            <a:ext cx="2594919" cy="6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 Data in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tricky, but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80" y="1831674"/>
            <a:ext cx="10841761" cy="4260207"/>
          </a:xfrm>
        </p:spPr>
        <p:txBody>
          <a:bodyPr>
            <a:normAutofit fontScale="92500"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Provide interpretation, but not discussion nor viewpoints</a:t>
            </a:r>
          </a:p>
          <a:p>
            <a:pPr lvl="1" indent="0">
              <a:buNone/>
            </a:pP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Instead of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“Before the implementation the length of stay was 5.4 days (IQR 4.2 - 6.5) and after the implementation it was 4.8 days (IQR 3.8-5.8), p&lt;0.001.”</a:t>
            </a:r>
          </a:p>
          <a:p>
            <a:pPr lvl="1" indent="0">
              <a:buNone/>
            </a:pPr>
            <a:r>
              <a:rPr lang="en-US" sz="2200" b="0" u="sng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“Implementation was associated with a significant reduction in length of stay (Table X).”</a:t>
            </a:r>
          </a:p>
          <a:p>
            <a:pPr lvl="1" indent="0">
              <a:buNone/>
            </a:pPr>
            <a:r>
              <a:rPr lang="en-US" sz="2200" b="0" u="sng" dirty="0">
                <a:latin typeface="Arial" panose="020B0604020202020204" pitchFamily="34" charset="0"/>
                <a:cs typeface="Arial" panose="020B0604020202020204" pitchFamily="34" charset="0"/>
              </a:rPr>
              <a:t>But don’t use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“Surprisingly, implementation was associated with a longer length of stay (Table X).”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600" b="0" dirty="0">
                <a:latin typeface="Arial" panose="020B0604020202020204" pitchFamily="34" charset="0"/>
                <a:cs typeface="Arial" panose="020B0604020202020204" pitchFamily="34" charset="0"/>
              </a:rPr>
              <a:t>Don’t qualify change (e.g. “increased after”) or differences (e.g. “higher than”) unless you prove it (i.e. it’s statistically significant)</a:t>
            </a:r>
          </a:p>
          <a:p>
            <a:pPr lvl="1" indent="0">
              <a:buNone/>
            </a:pP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invertebrate, echinoderm, starfish&#10;&#10;Description automatically generated">
            <a:extLst>
              <a:ext uri="{FF2B5EF4-FFF2-40B4-BE49-F238E27FC236}">
                <a16:creationId xmlns:a16="http://schemas.microsoft.com/office/drawing/2014/main" id="{1598DC30-8DDC-6A1A-C04A-72483973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9" y="4527842"/>
            <a:ext cx="1643448" cy="2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are all about formatting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D2E51-7C86-6C17-6711-1FADFF5DA190}"/>
              </a:ext>
            </a:extLst>
          </p:cNvPr>
          <p:cNvSpPr txBox="1"/>
          <p:nvPr/>
        </p:nvSpPr>
        <p:spPr>
          <a:xfrm>
            <a:off x="691927" y="2314945"/>
            <a:ext cx="5105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1: Baseline waist circumference, HbA1c, Blood pressure and LDL-cholesterol level among Malay, Chinese, Indian and other groups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7EA77-9334-BCCF-2FB9-A893C64D71FF}"/>
              </a:ext>
            </a:extLst>
          </p:cNvPr>
          <p:cNvSpPr txBox="1"/>
          <p:nvPr/>
        </p:nvSpPr>
        <p:spPr>
          <a:xfrm>
            <a:off x="5919972" y="2251161"/>
            <a:ext cx="5744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1: Mean (SD) baseline diabetic metabolic parameters among different groups 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966F020F-4302-A6C8-353A-6F8879BB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4" y="2879929"/>
            <a:ext cx="5979639" cy="1923839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F3548DA2-1C0F-2052-929C-55D7C641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5" y="3255838"/>
            <a:ext cx="5234169" cy="16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are all about formatting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165F50C-24D5-4478-8ED9-01DF909A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07" y="1703997"/>
            <a:ext cx="5948230" cy="45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10" y="451740"/>
            <a:ext cx="11055662" cy="14141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convey information like no other medium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3B3F197-5FBF-39B0-B1A9-93A30FAB1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814" y="1865871"/>
            <a:ext cx="8821478" cy="4199024"/>
          </a:xfrm>
        </p:spPr>
      </p:pic>
    </p:spTree>
    <p:extLst>
      <p:ext uri="{BB962C8B-B14F-4D97-AF65-F5344CB8AC3E}">
        <p14:creationId xmlns:p14="http://schemas.microsoft.com/office/powerpoint/2010/main" val="16640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561</Words>
  <Application>Microsoft Macintosh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The Hand</vt:lpstr>
      <vt:lpstr>The Serif Hand</vt:lpstr>
      <vt:lpstr>ChitchatVTI</vt:lpstr>
      <vt:lpstr>How to present scientific data</vt:lpstr>
      <vt:lpstr>Before we start, some context</vt:lpstr>
      <vt:lpstr>1. Tell a story with your data and provide context</vt:lpstr>
      <vt:lpstr>2. Keep it simple</vt:lpstr>
      <vt:lpstr>3. Put different data where it belongs</vt:lpstr>
      <vt:lpstr>4. Data in text is tricky, but important</vt:lpstr>
      <vt:lpstr>5. Tables are all about formatting</vt:lpstr>
      <vt:lpstr>5. Tables are all about formatting</vt:lpstr>
      <vt:lpstr>6. Figures convey information like no other medium</vt:lpstr>
      <vt:lpstr>PowerPoint Presentation</vt:lpstr>
      <vt:lpstr>PowerPoint Presentation</vt:lpstr>
      <vt:lpstr>6. Figures convey information like no other medium</vt:lpstr>
      <vt:lpstr>6.1. Figures: use position, color, and shapes effectively</vt:lpstr>
      <vt:lpstr>6.1. Figures: use position, color, and shapes effectively</vt:lpstr>
      <vt:lpstr>6.1. Figures: use position, color, and shapes effectively</vt:lpstr>
      <vt:lpstr>6.2. Figures: use captions and don’t mislead the reader</vt:lpstr>
      <vt:lpstr>6.3. Figures: message trumps beauty</vt:lpstr>
      <vt:lpstr>6.4. Figures: find the right figure for the right data</vt:lpstr>
      <vt:lpstr>6.5. Figures: get creative!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Scientific data</dc:title>
  <dc:creator>L. Nelson Sanchez-Pinto</dc:creator>
  <cp:lastModifiedBy>L. Nelson Sanchez-Pinto</cp:lastModifiedBy>
  <cp:revision>7</cp:revision>
  <dcterms:created xsi:type="dcterms:W3CDTF">2023-03-17T19:44:38Z</dcterms:created>
  <dcterms:modified xsi:type="dcterms:W3CDTF">2023-03-18T17:49:28Z</dcterms:modified>
</cp:coreProperties>
</file>