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43891200" cy="32918400"/>
  <p:notesSz cx="7010400" cy="92964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A6A3"/>
    <a:srgbClr val="9F5FCF"/>
    <a:srgbClr val="00BBFE"/>
    <a:srgbClr val="65D7FF"/>
    <a:srgbClr val="FFF5D5"/>
    <a:srgbClr val="EBFFFF"/>
    <a:srgbClr val="FFF2C9"/>
    <a:srgbClr val="C39BE1"/>
    <a:srgbClr val="33CC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683" autoAdjust="0"/>
  </p:normalViewPr>
  <p:slideViewPr>
    <p:cSldViewPr>
      <p:cViewPr>
        <p:scale>
          <a:sx n="23" d="100"/>
          <a:sy n="23" d="100"/>
        </p:scale>
        <p:origin x="196" y="-32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6"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K562</c:v>
                </c:pt>
              </c:strCache>
            </c:strRef>
          </c:tx>
          <c:spPr>
            <a:solidFill>
              <a:schemeClr val="accent1"/>
            </a:solidFill>
            <a:ln>
              <a:noFill/>
            </a:ln>
            <a:effectLst/>
          </c:spPr>
          <c:invertIfNegative val="0"/>
          <c:cat>
            <c:strRef>
              <c:f>Sheet1!$B$1:$F$1</c:f>
              <c:strCache>
                <c:ptCount val="5"/>
                <c:pt idx="0">
                  <c:v>RF</c:v>
                </c:pt>
                <c:pt idx="1">
                  <c:v>SVM</c:v>
                </c:pt>
                <c:pt idx="2">
                  <c:v>KNN</c:v>
                </c:pt>
                <c:pt idx="3">
                  <c:v>LR</c:v>
                </c:pt>
                <c:pt idx="4">
                  <c:v>NB</c:v>
                </c:pt>
              </c:strCache>
            </c:strRef>
          </c:cat>
          <c:val>
            <c:numRef>
              <c:f>Sheet1!$B$2:$F$2</c:f>
              <c:numCache>
                <c:formatCode>0%</c:formatCode>
                <c:ptCount val="5"/>
                <c:pt idx="0">
                  <c:v>0.53</c:v>
                </c:pt>
                <c:pt idx="1">
                  <c:v>0.51</c:v>
                </c:pt>
                <c:pt idx="2">
                  <c:v>0.49</c:v>
                </c:pt>
                <c:pt idx="3">
                  <c:v>0.51</c:v>
                </c:pt>
                <c:pt idx="4">
                  <c:v>0.51</c:v>
                </c:pt>
              </c:numCache>
            </c:numRef>
          </c:val>
          <c:extLst>
            <c:ext xmlns:c16="http://schemas.microsoft.com/office/drawing/2014/chart" uri="{C3380CC4-5D6E-409C-BE32-E72D297353CC}">
              <c16:uniqueId val="{00000000-9AC6-4296-8315-3C1C57AF0959}"/>
            </c:ext>
          </c:extLst>
        </c:ser>
        <c:ser>
          <c:idx val="1"/>
          <c:order val="1"/>
          <c:tx>
            <c:strRef>
              <c:f>Sheet1!$A$3</c:f>
              <c:strCache>
                <c:ptCount val="1"/>
                <c:pt idx="0">
                  <c:v>HepG2</c:v>
                </c:pt>
              </c:strCache>
            </c:strRef>
          </c:tx>
          <c:spPr>
            <a:solidFill>
              <a:schemeClr val="accent2"/>
            </a:solidFill>
            <a:ln>
              <a:noFill/>
            </a:ln>
            <a:effectLst/>
          </c:spPr>
          <c:invertIfNegative val="0"/>
          <c:cat>
            <c:strRef>
              <c:f>Sheet1!$B$1:$F$1</c:f>
              <c:strCache>
                <c:ptCount val="5"/>
                <c:pt idx="0">
                  <c:v>RF</c:v>
                </c:pt>
                <c:pt idx="1">
                  <c:v>SVM</c:v>
                </c:pt>
                <c:pt idx="2">
                  <c:v>KNN</c:v>
                </c:pt>
                <c:pt idx="3">
                  <c:v>LR</c:v>
                </c:pt>
                <c:pt idx="4">
                  <c:v>NB</c:v>
                </c:pt>
              </c:strCache>
            </c:strRef>
          </c:cat>
          <c:val>
            <c:numRef>
              <c:f>Sheet1!$B$3:$F$3</c:f>
              <c:numCache>
                <c:formatCode>0%</c:formatCode>
                <c:ptCount val="5"/>
                <c:pt idx="0">
                  <c:v>0.51</c:v>
                </c:pt>
                <c:pt idx="1">
                  <c:v>0.49</c:v>
                </c:pt>
                <c:pt idx="2">
                  <c:v>0.49</c:v>
                </c:pt>
                <c:pt idx="3">
                  <c:v>0.49</c:v>
                </c:pt>
                <c:pt idx="4">
                  <c:v>0.49</c:v>
                </c:pt>
              </c:numCache>
            </c:numRef>
          </c:val>
          <c:extLst>
            <c:ext xmlns:c16="http://schemas.microsoft.com/office/drawing/2014/chart" uri="{C3380CC4-5D6E-409C-BE32-E72D297353CC}">
              <c16:uniqueId val="{00000001-9AC6-4296-8315-3C1C57AF0959}"/>
            </c:ext>
          </c:extLst>
        </c:ser>
        <c:dLbls>
          <c:showLegendKey val="0"/>
          <c:showVal val="0"/>
          <c:showCatName val="0"/>
          <c:showSerName val="0"/>
          <c:showPercent val="0"/>
          <c:showBubbleSize val="0"/>
        </c:dLbls>
        <c:gapWidth val="219"/>
        <c:overlap val="-27"/>
        <c:axId val="1782642799"/>
        <c:axId val="1782819551"/>
      </c:barChart>
      <c:catAx>
        <c:axId val="1782642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782819551"/>
        <c:crosses val="autoZero"/>
        <c:auto val="1"/>
        <c:lblAlgn val="ctr"/>
        <c:lblOffset val="100"/>
        <c:noMultiLvlLbl val="0"/>
      </c:catAx>
      <c:valAx>
        <c:axId val="1782819551"/>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7826427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8BAAACA-EE9D-4ABB-AEA9-C6BB1F21CF9A}" type="datetimeFigureOut">
              <a:rPr lang="en-US" smtClean="0"/>
              <a:t>11/7/2023</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D181AA6-4282-4ACD-BE36-535E99E570F7}" type="slidenum">
              <a:rPr lang="en-US" smtClean="0"/>
              <a:t>‹#›</a:t>
            </a:fld>
            <a:endParaRPr lang="en-US"/>
          </a:p>
        </p:txBody>
      </p:sp>
    </p:spTree>
    <p:extLst>
      <p:ext uri="{BB962C8B-B14F-4D97-AF65-F5344CB8AC3E}">
        <p14:creationId xmlns:p14="http://schemas.microsoft.com/office/powerpoint/2010/main" val="3744516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1</a:t>
            </a:r>
          </a:p>
        </p:txBody>
      </p:sp>
      <p:sp>
        <p:nvSpPr>
          <p:cNvPr id="4" name="Slide Number Placeholder 3"/>
          <p:cNvSpPr>
            <a:spLocks noGrp="1"/>
          </p:cNvSpPr>
          <p:nvPr>
            <p:ph type="sldNum" sz="quarter" idx="10"/>
          </p:nvPr>
        </p:nvSpPr>
        <p:spPr/>
        <p:txBody>
          <a:bodyPr/>
          <a:lstStyle/>
          <a:p>
            <a:fld id="{CD181AA6-4282-4ACD-BE36-535E99E570F7}" type="slidenum">
              <a:rPr lang="en-US" smtClean="0"/>
              <a:t>1</a:t>
            </a:fld>
            <a:endParaRPr lang="en-US"/>
          </a:p>
        </p:txBody>
      </p:sp>
    </p:spTree>
    <p:extLst>
      <p:ext uri="{BB962C8B-B14F-4D97-AF65-F5344CB8AC3E}">
        <p14:creationId xmlns:p14="http://schemas.microsoft.com/office/powerpoint/2010/main" val="1929528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1D8BD707-D9CF-40AE-B4C6-C98DA3205C09}" type="datetimeFigureOut">
              <a:rPr lang="en-US" smtClean="0"/>
              <a:pPr/>
              <a:t>11/7/2023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anga-Lab/POP-seq-RBPs" TargetMode="External"/><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doi.org/10.1038/s41598-020-80846-5" TargetMode="External"/><Relationship Id="rId5" Type="http://schemas.openxmlformats.org/officeDocument/2006/relationships/hyperlink" Target="https://www.encodeproject.org/"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76265" y="599574"/>
            <a:ext cx="42539151" cy="31737300"/>
            <a:chOff x="586039" y="437096"/>
            <a:chExt cx="42539151" cy="31737300"/>
          </a:xfrm>
        </p:grpSpPr>
        <p:sp>
          <p:nvSpPr>
            <p:cNvPr id="8" name="Rounded Rectangle 7"/>
            <p:cNvSpPr/>
            <p:nvPr/>
          </p:nvSpPr>
          <p:spPr>
            <a:xfrm>
              <a:off x="586039" y="437096"/>
              <a:ext cx="42539151" cy="31737300"/>
            </a:xfrm>
            <a:prstGeom prst="roundRect">
              <a:avLst>
                <a:gd name="adj" fmla="val 3474"/>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586039" y="5894140"/>
              <a:ext cx="425391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855524" y="7537899"/>
            <a:ext cx="13851703" cy="11172289"/>
          </a:xfrm>
          <a:prstGeom prst="rect">
            <a:avLst/>
          </a:prstGeom>
        </p:spPr>
        <p:txBody>
          <a:bodyPr wrap="square">
            <a:spAutoFit/>
          </a:bodyPr>
          <a:lstStyle/>
          <a:p>
            <a:pPr algn="just">
              <a:buClr>
                <a:srgbClr val="29A6A3"/>
              </a:buClr>
            </a:pPr>
            <a:r>
              <a:rPr lang="en-US" sz="3000" dirty="0">
                <a:solidFill>
                  <a:srgbClr val="343A40"/>
                </a:solidFill>
                <a:effectLst/>
                <a:latin typeface="Times New Roman" panose="02020603050405020304" pitchFamily="18" charset="0"/>
                <a:ea typeface="Calibri" panose="020F0502020204030204" pitchFamily="34" charset="0"/>
              </a:rPr>
              <a:t>The characterization of the dynamic RNA–protein interactions is essential for understanding the function of RNA binding proteins (RBPs) that are involved</a:t>
            </a:r>
            <a:r>
              <a:rPr lang="en-US" sz="3000" dirty="0">
                <a:effectLst/>
                <a:latin typeface="Times New Roman" panose="02020603050405020304" pitchFamily="18" charset="0"/>
                <a:ea typeface="Calibri" panose="020F0502020204030204" pitchFamily="34" charset="0"/>
              </a:rPr>
              <a:t> in both transcriptional and post-transcriptional gene regulation [1]</a:t>
            </a:r>
            <a:r>
              <a:rPr lang="en-US" sz="3000" dirty="0">
                <a:solidFill>
                  <a:srgbClr val="343A40"/>
                </a:solidFill>
                <a:effectLst/>
                <a:latin typeface="Times New Roman" panose="02020603050405020304" pitchFamily="18" charset="0"/>
                <a:ea typeface="Calibri" panose="020F0502020204030204" pitchFamily="34" charset="0"/>
              </a:rPr>
              <a:t>. Several high throughput experimental methods have been developed to detect protein-RNA interactions, but these methods often exhibit biases in the interaction profiles due to the inherent nature of UV crosslinking [2, 3]. To address this limitation, the Protein Occupancy Profile-Sequencing (POP-seq) protocol has been proposed recently as a phase separation-based method that does not require crosslinking for detecting </a:t>
            </a:r>
            <a:r>
              <a:rPr lang="en-US" sz="3000" dirty="0">
                <a:solidFill>
                  <a:srgbClr val="212121"/>
                </a:solidFill>
                <a:effectLst/>
                <a:latin typeface="Times New Roman" panose="02020603050405020304" pitchFamily="18" charset="0"/>
                <a:ea typeface="Calibri" panose="020F0502020204030204" pitchFamily="34" charset="0"/>
              </a:rPr>
              <a:t>the occupancy levels for proteins on a global transcriptome-wide scale [4].</a:t>
            </a:r>
            <a:r>
              <a:rPr lang="en-US" sz="3000" dirty="0">
                <a:solidFill>
                  <a:srgbClr val="343A40"/>
                </a:solidFill>
                <a:effectLst/>
                <a:latin typeface="Times New Roman" panose="02020603050405020304" pitchFamily="18" charset="0"/>
                <a:ea typeface="Calibri" panose="020F0502020204030204" pitchFamily="34" charset="0"/>
              </a:rPr>
              <a:t> </a:t>
            </a:r>
            <a:r>
              <a:rPr lang="en-US" sz="3000" dirty="0">
                <a:solidFill>
                  <a:srgbClr val="040C28"/>
                </a:solidFill>
                <a:effectLst/>
                <a:latin typeface="Times New Roman" panose="02020603050405020304" pitchFamily="18" charset="0"/>
                <a:ea typeface="Calibri" panose="020F0502020204030204" pitchFamily="34" charset="0"/>
              </a:rPr>
              <a:t>Though </a:t>
            </a:r>
            <a:r>
              <a:rPr lang="en-US" sz="3000" dirty="0">
                <a:solidFill>
                  <a:srgbClr val="343A40"/>
                </a:solidFill>
                <a:effectLst/>
                <a:latin typeface="Times New Roman" panose="02020603050405020304" pitchFamily="18" charset="0"/>
                <a:ea typeface="Calibri" panose="020F0502020204030204" pitchFamily="34" charset="0"/>
              </a:rPr>
              <a:t>POP-seq</a:t>
            </a:r>
            <a:r>
              <a:rPr lang="en-US" sz="3000" dirty="0">
                <a:solidFill>
                  <a:srgbClr val="040C28"/>
                </a:solidFill>
                <a:effectLst/>
                <a:latin typeface="Times New Roman" panose="02020603050405020304" pitchFamily="18" charset="0"/>
                <a:ea typeface="Calibri" panose="020F0502020204030204" pitchFamily="34" charset="0"/>
              </a:rPr>
              <a:t> captures the </a:t>
            </a:r>
            <a:r>
              <a:rPr lang="en-US" sz="3000" kern="0" dirty="0">
                <a:effectLst/>
                <a:latin typeface="Times New Roman" panose="02020603050405020304" pitchFamily="18" charset="0"/>
                <a:ea typeface="Corbel-Bold"/>
              </a:rPr>
              <a:t>protein–RNA interaction profiles across a broad range of genes including on RBPs, </a:t>
            </a:r>
            <a:r>
              <a:rPr lang="en-US" sz="3000" dirty="0">
                <a:solidFill>
                  <a:srgbClr val="212121"/>
                </a:solidFill>
                <a:effectLst/>
                <a:latin typeface="Times New Roman" panose="02020603050405020304" pitchFamily="18" charset="0"/>
                <a:ea typeface="Calibri" panose="020F0502020204030204" pitchFamily="34" charset="0"/>
              </a:rPr>
              <a:t>the identities of these RPBs captured by this technique remains unidentified. To address this limitation of </a:t>
            </a:r>
            <a:r>
              <a:rPr lang="en-US" sz="3000" dirty="0">
                <a:solidFill>
                  <a:srgbClr val="343A40"/>
                </a:solidFill>
                <a:effectLst/>
                <a:latin typeface="Times New Roman" panose="02020603050405020304" pitchFamily="18" charset="0"/>
                <a:ea typeface="Calibri" panose="020F0502020204030204" pitchFamily="34" charset="0"/>
              </a:rPr>
              <a:t>the POP-seq method,</a:t>
            </a:r>
            <a:r>
              <a:rPr lang="en-US" sz="3000" dirty="0">
                <a:solidFill>
                  <a:srgbClr val="212121"/>
                </a:solidFill>
                <a:effectLst/>
                <a:latin typeface="Times New Roman" panose="02020603050405020304" pitchFamily="18" charset="0"/>
                <a:ea typeface="Calibri" panose="020F0502020204030204" pitchFamily="34" charset="0"/>
              </a:rPr>
              <a:t> in this study we propose a computational predictor called </a:t>
            </a:r>
            <a:r>
              <a:rPr lang="en-US" sz="3000" dirty="0">
                <a:solidFill>
                  <a:srgbClr val="343A40"/>
                </a:solidFill>
                <a:effectLst/>
                <a:latin typeface="Times New Roman" panose="02020603050405020304" pitchFamily="18" charset="0"/>
                <a:ea typeface="Calibri" panose="020F0502020204030204" pitchFamily="34" charset="0"/>
              </a:rPr>
              <a:t>POP-seq</a:t>
            </a:r>
            <a:r>
              <a:rPr lang="en-US" sz="3000" dirty="0">
                <a:solidFill>
                  <a:srgbClr val="212121"/>
                </a:solidFill>
                <a:effectLst/>
                <a:latin typeface="Times New Roman" panose="02020603050405020304" pitchFamily="18" charset="0"/>
                <a:ea typeface="Calibri" panose="020F0502020204030204" pitchFamily="34" charset="0"/>
              </a:rPr>
              <a:t>-RBPs for predicting all RPBs identities whose </a:t>
            </a:r>
            <a:r>
              <a:rPr lang="en-US" sz="3000" kern="0" dirty="0">
                <a:effectLst/>
                <a:latin typeface="Times New Roman" panose="02020603050405020304" pitchFamily="18" charset="0"/>
                <a:ea typeface="Corbel-Bold"/>
              </a:rPr>
              <a:t>protein–RNA interaction profiles </a:t>
            </a:r>
            <a:r>
              <a:rPr lang="en-US" sz="3000" dirty="0">
                <a:solidFill>
                  <a:srgbClr val="212121"/>
                </a:solidFill>
                <a:effectLst/>
                <a:latin typeface="Times New Roman" panose="02020603050405020304" pitchFamily="18" charset="0"/>
                <a:ea typeface="Calibri" panose="020F0502020204030204" pitchFamily="34" charset="0"/>
              </a:rPr>
              <a:t>captured by </a:t>
            </a:r>
            <a:r>
              <a:rPr lang="en-US" sz="3000" dirty="0">
                <a:solidFill>
                  <a:srgbClr val="343A40"/>
                </a:solidFill>
                <a:effectLst/>
                <a:latin typeface="Times New Roman" panose="02020603050405020304" pitchFamily="18" charset="0"/>
                <a:ea typeface="Calibri" panose="020F0502020204030204" pitchFamily="34" charset="0"/>
              </a:rPr>
              <a:t>POP-seq</a:t>
            </a:r>
            <a:r>
              <a:rPr lang="en-US" sz="3000" dirty="0">
                <a:solidFill>
                  <a:srgbClr val="040C28"/>
                </a:solidFill>
                <a:effectLst/>
                <a:latin typeface="Times New Roman" panose="02020603050405020304" pitchFamily="18" charset="0"/>
                <a:ea typeface="Calibri" panose="020F0502020204030204" pitchFamily="34" charset="0"/>
              </a:rPr>
              <a:t> </a:t>
            </a:r>
            <a:r>
              <a:rPr lang="en-US" sz="3000" dirty="0">
                <a:solidFill>
                  <a:srgbClr val="212121"/>
                </a:solidFill>
                <a:effectLst/>
                <a:latin typeface="Times New Roman" panose="02020603050405020304" pitchFamily="18" charset="0"/>
                <a:ea typeface="Calibri" panose="020F0502020204030204" pitchFamily="34" charset="0"/>
              </a:rPr>
              <a:t>protocol. To our knowledge, we are the first in predicting RBPs whose profiles captured by a </a:t>
            </a:r>
            <a:r>
              <a:rPr lang="en-US" sz="3000" kern="0" dirty="0">
                <a:effectLst/>
                <a:latin typeface="Times New Roman" panose="02020603050405020304" pitchFamily="18" charset="0"/>
                <a:ea typeface="Corbel-Bold"/>
              </a:rPr>
              <a:t>cost-effective method such as </a:t>
            </a:r>
            <a:r>
              <a:rPr lang="en-US" sz="3000" dirty="0">
                <a:solidFill>
                  <a:srgbClr val="343A40"/>
                </a:solidFill>
                <a:effectLst/>
                <a:latin typeface="Times New Roman" panose="02020603050405020304" pitchFamily="18" charset="0"/>
                <a:ea typeface="Calibri" panose="020F0502020204030204" pitchFamily="34" charset="0"/>
              </a:rPr>
              <a:t>POP-seq</a:t>
            </a:r>
            <a:r>
              <a:rPr lang="en-US" sz="3000" kern="0" dirty="0">
                <a:effectLst/>
                <a:latin typeface="Times New Roman" panose="02020603050405020304" pitchFamily="18" charset="0"/>
                <a:ea typeface="Corbel-Bold"/>
              </a:rPr>
              <a:t> that could be applied to primary tissues for mapping global protein occupancies. </a:t>
            </a:r>
            <a:r>
              <a:rPr lang="en-US" sz="3000" dirty="0">
                <a:solidFill>
                  <a:srgbClr val="212121"/>
                </a:solidFill>
                <a:effectLst/>
                <a:latin typeface="Times New Roman" panose="02020603050405020304" pitchFamily="18" charset="0"/>
                <a:ea typeface="Calibri" panose="020F0502020204030204" pitchFamily="34" charset="0"/>
              </a:rPr>
              <a:t>Our proposed </a:t>
            </a:r>
            <a:r>
              <a:rPr lang="en-US" sz="3000" dirty="0">
                <a:solidFill>
                  <a:srgbClr val="343A40"/>
                </a:solidFill>
                <a:effectLst/>
                <a:latin typeface="Times New Roman" panose="02020603050405020304" pitchFamily="18" charset="0"/>
                <a:ea typeface="Calibri" panose="020F0502020204030204" pitchFamily="34" charset="0"/>
              </a:rPr>
              <a:t>POP-seq</a:t>
            </a:r>
            <a:r>
              <a:rPr lang="en-US" sz="3000" dirty="0">
                <a:solidFill>
                  <a:srgbClr val="212121"/>
                </a:solidFill>
                <a:effectLst/>
                <a:latin typeface="Times New Roman" panose="02020603050405020304" pitchFamily="18" charset="0"/>
                <a:ea typeface="Calibri" panose="020F0502020204030204" pitchFamily="34" charset="0"/>
              </a:rPr>
              <a:t>-RBPs predictor utilizes the multiclass classification strategy implemented in various  machine learning (ML) algorithms trained on the embedding vectors of RNA sequences generated using Word2Vec technique [5] for predicting all the identities of RBPs. Our results on two benchmark </a:t>
            </a:r>
            <a:r>
              <a:rPr lang="en-US" sz="3000" dirty="0">
                <a:solidFill>
                  <a:srgbClr val="343A40"/>
                </a:solidFill>
                <a:effectLst/>
                <a:latin typeface="Times New Roman" panose="02020603050405020304" pitchFamily="18" charset="0"/>
                <a:ea typeface="Calibri" panose="020F0502020204030204" pitchFamily="34" charset="0"/>
              </a:rPr>
              <a:t>POP-seq</a:t>
            </a:r>
            <a:r>
              <a:rPr lang="en-US" sz="3000" dirty="0">
                <a:solidFill>
                  <a:srgbClr val="040C28"/>
                </a:solidFill>
                <a:effectLst/>
                <a:latin typeface="Times New Roman" panose="02020603050405020304" pitchFamily="18" charset="0"/>
                <a:ea typeface="Calibri" panose="020F0502020204030204" pitchFamily="34" charset="0"/>
              </a:rPr>
              <a:t> </a:t>
            </a:r>
            <a:r>
              <a:rPr lang="en-US" sz="3000" dirty="0">
                <a:solidFill>
                  <a:srgbClr val="212121"/>
                </a:solidFill>
                <a:effectLst/>
                <a:latin typeface="Times New Roman" panose="02020603050405020304" pitchFamily="18" charset="0"/>
                <a:ea typeface="Calibri" panose="020F0502020204030204" pitchFamily="34" charset="0"/>
              </a:rPr>
              <a:t>datasets that includes </a:t>
            </a:r>
            <a:r>
              <a:rPr lang="en-US" sz="3000" kern="0" dirty="0">
                <a:effectLst/>
                <a:latin typeface="Times New Roman" panose="02020603050405020304" pitchFamily="18" charset="0"/>
                <a:ea typeface="HardingText-Regular"/>
              </a:rPr>
              <a:t>a large collection of </a:t>
            </a:r>
            <a:r>
              <a:rPr lang="en-US" sz="3000" kern="0" dirty="0">
                <a:effectLst/>
                <a:latin typeface="Times New Roman" panose="02020603050405020304" pitchFamily="18" charset="0"/>
                <a:ea typeface="Corbel-Bold"/>
              </a:rPr>
              <a:t>protein–RNA interaction profiles of 120 RBPs</a:t>
            </a:r>
            <a:r>
              <a:rPr lang="en-US" sz="3000" kern="0" dirty="0">
                <a:effectLst/>
                <a:latin typeface="Times New Roman" panose="02020603050405020304" pitchFamily="18" charset="0"/>
                <a:ea typeface="HardingText-Regular"/>
              </a:rPr>
              <a:t> in</a:t>
            </a:r>
            <a:r>
              <a:rPr lang="en-US" sz="3000" dirty="0">
                <a:solidFill>
                  <a:srgbClr val="212121"/>
                </a:solidFill>
                <a:effectLst/>
                <a:latin typeface="Times New Roman" panose="02020603050405020304" pitchFamily="18" charset="0"/>
                <a:ea typeface="Calibri" panose="020F0502020204030204" pitchFamily="34" charset="0"/>
              </a:rPr>
              <a:t> K562 and 103 RBPs in HepG2 human cell lines show the strength of our proposed approach in identifying all RBPs identities and solving the multiclassification problem to a certain extent. The source code of </a:t>
            </a:r>
            <a:r>
              <a:rPr lang="en-US" sz="3000" dirty="0">
                <a:solidFill>
                  <a:srgbClr val="343A40"/>
                </a:solidFill>
                <a:effectLst/>
                <a:latin typeface="Times New Roman" panose="02020603050405020304" pitchFamily="18" charset="0"/>
                <a:ea typeface="Calibri" panose="020F0502020204030204" pitchFamily="34" charset="0"/>
              </a:rPr>
              <a:t>POP-seq</a:t>
            </a:r>
            <a:r>
              <a:rPr lang="en-US" sz="3000" dirty="0">
                <a:solidFill>
                  <a:srgbClr val="212121"/>
                </a:solidFill>
                <a:effectLst/>
                <a:latin typeface="Times New Roman" panose="02020603050405020304" pitchFamily="18" charset="0"/>
                <a:ea typeface="Calibri" panose="020F0502020204030204" pitchFamily="34" charset="0"/>
              </a:rPr>
              <a:t>-RBPs can be freely accessed at </a:t>
            </a:r>
            <a:r>
              <a:rPr lang="en-US" sz="30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3"/>
              </a:rPr>
              <a:t>https://github.com/Janga-Lab/POP-seq-RBPs</a:t>
            </a:r>
            <a:r>
              <a:rPr lang="en-US" sz="3000" dirty="0">
                <a:solidFill>
                  <a:srgbClr val="212121"/>
                </a:solidFill>
                <a:effectLst/>
                <a:latin typeface="Times New Roman" panose="02020603050405020304" pitchFamily="18" charset="0"/>
                <a:ea typeface="Calibri" panose="020F0502020204030204" pitchFamily="34" charset="0"/>
              </a:rPr>
              <a:t>. </a:t>
            </a:r>
            <a:endParaRPr lang="en-US" sz="3000" dirty="0">
              <a:latin typeface="Arial" panose="020B0604020202020204" pitchFamily="34" charset="0"/>
              <a:cs typeface="Arial" panose="020B0604020202020204" pitchFamily="34" charset="0"/>
            </a:endParaRPr>
          </a:p>
        </p:txBody>
      </p:sp>
      <p:sp>
        <p:nvSpPr>
          <p:cNvPr id="15" name="Rectangle 14"/>
          <p:cNvSpPr/>
          <p:nvPr/>
        </p:nvSpPr>
        <p:spPr>
          <a:xfrm>
            <a:off x="2514600" y="849166"/>
            <a:ext cx="39700200" cy="5047536"/>
          </a:xfrm>
          <a:prstGeom prst="rect">
            <a:avLst/>
          </a:prstGeom>
        </p:spPr>
        <p:txBody>
          <a:bodyPr wrap="square">
            <a:spAutoFit/>
          </a:bodyPr>
          <a:lstStyle/>
          <a:p>
            <a:pPr algn="ctr"/>
            <a:r>
              <a:rPr lang="en-US" sz="8200" b="1" dirty="0">
                <a:latin typeface="Arial" panose="020B0604020202020204" pitchFamily="34" charset="0"/>
                <a:cs typeface="Arial" panose="020B0604020202020204" pitchFamily="34" charset="0"/>
              </a:rPr>
              <a:t>A multi-class machine learning framework for predicting the identities of RNA-binding proteins on </a:t>
            </a:r>
            <a:r>
              <a:rPr lang="en-US" sz="8200" b="1">
                <a:latin typeface="Arial" panose="020B0604020202020204" pitchFamily="34" charset="0"/>
                <a:cs typeface="Arial" panose="020B0604020202020204" pitchFamily="34" charset="0"/>
              </a:rPr>
              <a:t>Pop-seq Dataset</a:t>
            </a:r>
            <a:endParaRPr lang="en-US" sz="5400" u="sng" dirty="0">
              <a:latin typeface="Arial" panose="020B0604020202020204" pitchFamily="34" charset="0"/>
              <a:cs typeface="Arial" panose="020B0604020202020204" pitchFamily="34" charset="0"/>
            </a:endParaRPr>
          </a:p>
          <a:p>
            <a:pPr algn="ctr"/>
            <a:r>
              <a:rPr lang="en-US" sz="5400" u="sng" dirty="0">
                <a:latin typeface="Arial" panose="020B0604020202020204" pitchFamily="34" charset="0"/>
                <a:cs typeface="Arial" panose="020B0604020202020204" pitchFamily="34" charset="0"/>
              </a:rPr>
              <a:t>Doaa Hassan</a:t>
            </a:r>
            <a:r>
              <a:rPr lang="en-US" sz="5400" baseline="30000" dirty="0">
                <a:latin typeface="Arial" panose="020B0604020202020204" pitchFamily="34" charset="0"/>
                <a:cs typeface="Arial" panose="020B0604020202020204" pitchFamily="34" charset="0"/>
              </a:rPr>
              <a:t>1,3</a:t>
            </a:r>
            <a:r>
              <a:rPr lang="en-US" sz="5400" dirty="0">
                <a:latin typeface="Arial" panose="020B0604020202020204" pitchFamily="34" charset="0"/>
                <a:cs typeface="Arial" panose="020B0604020202020204" pitchFamily="34" charset="0"/>
              </a:rPr>
              <a:t>,Neel </a:t>
            </a:r>
            <a:r>
              <a:rPr lang="en-US" sz="5400" dirty="0" err="1">
                <a:latin typeface="Arial" panose="020B0604020202020204" pitchFamily="34" charset="0"/>
                <a:cs typeface="Arial" panose="020B0604020202020204" pitchFamily="34" charset="0"/>
              </a:rPr>
              <a:t>Sangani</a:t>
            </a:r>
            <a:r>
              <a:rPr lang="en-US" sz="5400" dirty="0">
                <a:latin typeface="Arial" panose="020B0604020202020204" pitchFamily="34" charset="0"/>
                <a:cs typeface="Arial" panose="020B0604020202020204" pitchFamily="34" charset="0"/>
              </a:rPr>
              <a:t> </a:t>
            </a:r>
            <a:r>
              <a:rPr lang="en-US" sz="5400" baseline="30000" dirty="0">
                <a:latin typeface="Arial" panose="020B0604020202020204" pitchFamily="34" charset="0"/>
                <a:cs typeface="Arial" panose="020B0604020202020204" pitchFamily="34" charset="0"/>
              </a:rPr>
              <a:t>1</a:t>
            </a:r>
            <a:r>
              <a:rPr lang="en-US" sz="5400" dirty="0">
                <a:latin typeface="Arial" panose="020B0604020202020204" pitchFamily="34" charset="0"/>
                <a:cs typeface="Arial" panose="020B0604020202020204" pitchFamily="34" charset="0"/>
              </a:rPr>
              <a:t>, Sarath Chandra Janga</a:t>
            </a:r>
            <a:r>
              <a:rPr lang="en-US" sz="5400" baseline="30000" dirty="0">
                <a:latin typeface="Arial" panose="020B0604020202020204" pitchFamily="34" charset="0"/>
                <a:cs typeface="Arial" panose="020B0604020202020204" pitchFamily="34" charset="0"/>
              </a:rPr>
              <a:t>1, 2</a:t>
            </a:r>
          </a:p>
          <a:p>
            <a:pPr algn="ctr"/>
            <a:r>
              <a:rPr lang="en-US" sz="6000" baseline="30000" dirty="0">
                <a:latin typeface="Arial" panose="020B0604020202020204" pitchFamily="34" charset="0"/>
                <a:cs typeface="Arial" panose="020B0604020202020204" pitchFamily="34" charset="0"/>
              </a:rPr>
              <a:t>	</a:t>
            </a:r>
            <a:r>
              <a:rPr lang="en-US" sz="3200" baseline="30000" dirty="0">
                <a:latin typeface="Arial" panose="020B0604020202020204" pitchFamily="34" charset="0"/>
                <a:cs typeface="Arial" panose="020B0604020202020204" pitchFamily="34" charset="0"/>
              </a:rPr>
              <a:t>1 </a:t>
            </a:r>
            <a:r>
              <a:rPr lang="en-US" sz="3200" dirty="0">
                <a:latin typeface="Arial" panose="020B0604020202020204" pitchFamily="34" charset="0"/>
                <a:cs typeface="Arial" panose="020B0604020202020204" pitchFamily="34" charset="0"/>
              </a:rPr>
              <a:t>Department of Bio Health Informatics, </a:t>
            </a:r>
            <a:r>
              <a:rPr lang="en-US" sz="3200" dirty="0" err="1">
                <a:latin typeface="Arial" panose="020B0604020202020204" pitchFamily="34" charset="0"/>
                <a:cs typeface="Arial" panose="020B0604020202020204" pitchFamily="34" charset="0"/>
              </a:rPr>
              <a:t>Luddy</a:t>
            </a:r>
            <a:r>
              <a:rPr lang="en-US" sz="3200" dirty="0">
                <a:latin typeface="Arial" panose="020B0604020202020204" pitchFamily="34" charset="0"/>
                <a:cs typeface="Arial" panose="020B0604020202020204" pitchFamily="34" charset="0"/>
              </a:rPr>
              <a:t> School of Informatics, Computing and Engineering, Indiana University Purdue University, Indianapolis, Indiana 46202</a:t>
            </a:r>
          </a:p>
          <a:p>
            <a:pPr lvl="2"/>
            <a:r>
              <a:rPr lang="en-US" sz="3200" baseline="30000" dirty="0">
                <a:latin typeface="Arial" panose="020B0604020202020204" pitchFamily="34" charset="0"/>
                <a:cs typeface="Arial" panose="020B0604020202020204" pitchFamily="34" charset="0"/>
              </a:rPr>
              <a:t>                                         2 </a:t>
            </a:r>
            <a:r>
              <a:rPr lang="en-US" sz="3200" dirty="0">
                <a:latin typeface="Arial" panose="020B0604020202020204" pitchFamily="34" charset="0"/>
                <a:cs typeface="Arial" panose="020B0604020202020204" pitchFamily="34" charset="0"/>
              </a:rPr>
              <a:t>Centre for Computational Biology and Bioinformatics, Indiana University School of Medicine, Indianapolis, Indiana, 46202</a:t>
            </a:r>
          </a:p>
          <a:p>
            <a:pPr lvl="2"/>
            <a:r>
              <a:rPr lang="en-US" sz="3200" baseline="30000" dirty="0">
                <a:latin typeface="Arial" panose="020B0604020202020204" pitchFamily="34" charset="0"/>
                <a:cs typeface="Arial" panose="020B0604020202020204" pitchFamily="34" charset="0"/>
              </a:rPr>
              <a:t>                                         3 </a:t>
            </a:r>
            <a:r>
              <a:rPr lang="en-US" sz="3200" dirty="0">
                <a:latin typeface="Arial" panose="020B0604020202020204" pitchFamily="34" charset="0"/>
                <a:cs typeface="Arial" panose="020B0604020202020204" pitchFamily="34" charset="0"/>
              </a:rPr>
              <a:t>Computers and Systems Department, National Telecommunication Institute, Cairo, Egypt</a:t>
            </a:r>
            <a:endParaRPr lang="en-US" sz="3600" dirty="0">
              <a:latin typeface="Arial" panose="020B0604020202020204" pitchFamily="34" charset="0"/>
              <a:cs typeface="Arial" panose="020B0604020202020204" pitchFamily="34" charset="0"/>
            </a:endParaRPr>
          </a:p>
        </p:txBody>
      </p:sp>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b="21106"/>
          <a:stretch/>
        </p:blipFill>
        <p:spPr>
          <a:xfrm>
            <a:off x="887102" y="3447246"/>
            <a:ext cx="3075298" cy="2426224"/>
          </a:xfrm>
          <a:prstGeom prst="rect">
            <a:avLst/>
          </a:prstGeom>
        </p:spPr>
      </p:pic>
      <p:sp>
        <p:nvSpPr>
          <p:cNvPr id="17" name="Rectangle 16"/>
          <p:cNvSpPr/>
          <p:nvPr/>
        </p:nvSpPr>
        <p:spPr>
          <a:xfrm>
            <a:off x="901128" y="6256201"/>
            <a:ext cx="13895697" cy="921115"/>
          </a:xfrm>
          <a:prstGeom prst="rect">
            <a:avLst/>
          </a:prstGeom>
          <a:solidFill>
            <a:srgbClr val="29A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ABSTRACT</a:t>
            </a:r>
          </a:p>
        </p:txBody>
      </p:sp>
      <p:sp>
        <p:nvSpPr>
          <p:cNvPr id="31" name="Rectangle 30"/>
          <p:cNvSpPr/>
          <p:nvPr/>
        </p:nvSpPr>
        <p:spPr>
          <a:xfrm>
            <a:off x="750962" y="19633519"/>
            <a:ext cx="14234873" cy="784288"/>
          </a:xfrm>
          <a:prstGeom prst="rect">
            <a:avLst/>
          </a:prstGeom>
          <a:solidFill>
            <a:srgbClr val="29A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Material and Methods</a:t>
            </a:r>
          </a:p>
        </p:txBody>
      </p:sp>
      <p:sp>
        <p:nvSpPr>
          <p:cNvPr id="56" name="Rectangle 55"/>
          <p:cNvSpPr/>
          <p:nvPr/>
        </p:nvSpPr>
        <p:spPr>
          <a:xfrm>
            <a:off x="15146136" y="22890069"/>
            <a:ext cx="13895697" cy="921115"/>
          </a:xfrm>
          <a:prstGeom prst="rect">
            <a:avLst/>
          </a:prstGeom>
          <a:solidFill>
            <a:srgbClr val="29A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RESULTS</a:t>
            </a:r>
          </a:p>
        </p:txBody>
      </p:sp>
      <p:sp>
        <p:nvSpPr>
          <p:cNvPr id="119" name="Rectangle 118"/>
          <p:cNvSpPr/>
          <p:nvPr/>
        </p:nvSpPr>
        <p:spPr>
          <a:xfrm>
            <a:off x="29569426" y="27582084"/>
            <a:ext cx="13505934" cy="618631"/>
          </a:xfrm>
          <a:prstGeom prst="rect">
            <a:avLst/>
          </a:prstGeom>
          <a:solidFill>
            <a:srgbClr val="29A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References </a:t>
            </a:r>
          </a:p>
        </p:txBody>
      </p:sp>
      <p:sp>
        <p:nvSpPr>
          <p:cNvPr id="14" name="Rectangle 13"/>
          <p:cNvSpPr/>
          <p:nvPr/>
        </p:nvSpPr>
        <p:spPr>
          <a:xfrm>
            <a:off x="29329109" y="28140480"/>
            <a:ext cx="13757138" cy="492443"/>
          </a:xfrm>
          <a:prstGeom prst="rect">
            <a:avLst/>
          </a:prstGeom>
        </p:spPr>
        <p:txBody>
          <a:bodyPr wrap="square">
            <a:spAutoFit/>
          </a:bodyPr>
          <a:lstStyle/>
          <a:p>
            <a:pPr marL="457200" marR="0" lvl="0" indent="-457200" algn="just" defTabSz="914400" rtl="0" eaLnBrk="0" fontAlgn="base" latinLnBrk="0" hangingPunct="0">
              <a:lnSpc>
                <a:spcPct val="100000"/>
              </a:lnSpc>
              <a:spcBef>
                <a:spcPct val="0"/>
              </a:spcBef>
              <a:spcAft>
                <a:spcPct val="0"/>
              </a:spcAft>
              <a:buClr>
                <a:srgbClr val="29A6A3"/>
              </a:buClr>
              <a:buSzTx/>
              <a:buFont typeface="Wingdings" panose="05000000000000000000" pitchFamily="2" charset="2"/>
              <a:buChar char="q"/>
              <a:tabLst/>
            </a:pPr>
            <a:endParaRPr kumimoji="0" lang="en-US" altLang="en-US" sz="2600" b="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29" name="Rectangle 128"/>
          <p:cNvSpPr/>
          <p:nvPr/>
        </p:nvSpPr>
        <p:spPr>
          <a:xfrm>
            <a:off x="29452238" y="18281385"/>
            <a:ext cx="13386467" cy="721194"/>
          </a:xfrm>
          <a:prstGeom prst="rect">
            <a:avLst/>
          </a:prstGeom>
          <a:solidFill>
            <a:srgbClr val="29A6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 and Future work</a:t>
            </a:r>
          </a:p>
        </p:txBody>
      </p:sp>
      <p:sp>
        <p:nvSpPr>
          <p:cNvPr id="5" name="TextBox 4">
            <a:extLst>
              <a:ext uri="{FF2B5EF4-FFF2-40B4-BE49-F238E27FC236}">
                <a16:creationId xmlns:a16="http://schemas.microsoft.com/office/drawing/2014/main" id="{16A3C4E8-9C98-4C72-BB4C-0D3C36A65DE0}"/>
              </a:ext>
            </a:extLst>
          </p:cNvPr>
          <p:cNvSpPr txBox="1"/>
          <p:nvPr/>
        </p:nvSpPr>
        <p:spPr>
          <a:xfrm>
            <a:off x="15087600" y="15570369"/>
            <a:ext cx="434734" cy="507831"/>
          </a:xfrm>
          <a:prstGeom prst="rect">
            <a:avLst/>
          </a:prstGeom>
          <a:noFill/>
        </p:spPr>
        <p:txBody>
          <a:bodyPr wrap="none" rtlCol="0">
            <a:spAutoFit/>
          </a:bodyPr>
          <a:lstStyle/>
          <a:p>
            <a:r>
              <a:rPr lang="en-US" sz="2700" dirty="0">
                <a:latin typeface="Arial" panose="020B0604020202020204" pitchFamily="34" charset="0"/>
                <a:cs typeface="Arial" panose="020B0604020202020204" pitchFamily="34" charset="0"/>
              </a:rPr>
              <a:t>C</a:t>
            </a:r>
          </a:p>
        </p:txBody>
      </p:sp>
      <p:sp>
        <p:nvSpPr>
          <p:cNvPr id="7" name="TextBox 6">
            <a:extLst>
              <a:ext uri="{FF2B5EF4-FFF2-40B4-BE49-F238E27FC236}">
                <a16:creationId xmlns:a16="http://schemas.microsoft.com/office/drawing/2014/main" id="{CCBFBDB3-4B10-6DC6-5A03-14F0503671B7}"/>
              </a:ext>
            </a:extLst>
          </p:cNvPr>
          <p:cNvSpPr txBox="1"/>
          <p:nvPr/>
        </p:nvSpPr>
        <p:spPr>
          <a:xfrm>
            <a:off x="1054292" y="20665994"/>
            <a:ext cx="14004592" cy="14912993"/>
          </a:xfrm>
          <a:prstGeom prst="rect">
            <a:avLst/>
          </a:prstGeom>
          <a:noFill/>
        </p:spPr>
        <p:txBody>
          <a:bodyPr wrap="square">
            <a:spAutoFit/>
          </a:bodyPr>
          <a:lstStyle/>
          <a:p>
            <a:pPr marL="0" marR="0">
              <a:lnSpc>
                <a:spcPct val="107000"/>
              </a:lnSpc>
              <a:spcBef>
                <a:spcPts val="0"/>
              </a:spcBef>
              <a:spcAft>
                <a:spcPts val="800"/>
              </a:spcAft>
            </a:pPr>
            <a:r>
              <a:rPr lang="en-US" sz="3600" b="1" kern="100" dirty="0">
                <a:effectLst/>
                <a:latin typeface="Times New Roman" panose="02020603050405020304" pitchFamily="18" charset="0"/>
                <a:ea typeface="Calibri" panose="020F0502020204030204" pitchFamily="34" charset="0"/>
                <a:cs typeface="Arial" panose="020B0604020202020204" pitchFamily="34" charset="0"/>
              </a:rPr>
              <a:t> POP-seq benchmark datasets</a:t>
            </a:r>
            <a:endParaRPr lang="en-US" sz="3600" b="1" kern="100" dirty="0">
              <a:latin typeface="Times New Roman" panose="02020603050405020304" pitchFamily="18"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3000" kern="100" dirty="0">
                <a:effectLst/>
                <a:latin typeface="Times New Roman" panose="02020603050405020304" pitchFamily="18" charset="0"/>
                <a:ea typeface="Calibri" panose="020F0502020204030204" pitchFamily="34" charset="0"/>
                <a:cs typeface="Arial" panose="020B0604020202020204" pitchFamily="34" charset="0"/>
              </a:rPr>
              <a:t>We have trained the machine learning models used for predicting the identities of RBPs on two POP-seq benchmark datasets of K562 and HepG2 human cell lines. The benchmark POP-seq datasets of K562 has 62,018 samples annotated with 121 classes/labels corresponding to control (for samples without RBPs) and 120 RBPs (for samples with RBPs) resulting from calibration to the CLIP-seq data of K562 cell line that has 2,820,794 samples annotated with 120 different RBPs. This has been achieved by finding the overlapping between the start and end genomic positions of CLIP-seq data and POP-seq data. The POP-seq benchmark dataset of HepG2 cell line has 26,358 samples annotated with 104 classes/labels corresponding to control and 103 RBPs resulting from calibration to the CLIP-seq data of HepG2 cell line that has 13,313,719 samples with 103 different RBPs. The developed ML models have been trained on 80% of each POP-seq benchmark dataset and tested on the remaining 20% of the dataset.</a:t>
            </a:r>
            <a:r>
              <a:rPr lang="en-US" sz="3000" kern="100" dirty="0">
                <a:latin typeface="Calibri" panose="020F0502020204030204" pitchFamily="34" charset="0"/>
                <a:ea typeface="Calibri" panose="020F0502020204030204" pitchFamily="34" charset="0"/>
                <a:cs typeface="Arial" panose="020B0604020202020204" pitchFamily="34" charset="0"/>
              </a:rPr>
              <a:t> </a:t>
            </a:r>
            <a:r>
              <a:rPr lang="en-US" sz="3000" kern="0" dirty="0">
                <a:solidFill>
                  <a:srgbClr val="000000"/>
                </a:solidFill>
                <a:effectLst/>
                <a:latin typeface="WarnockPro-Regular"/>
                <a:ea typeface="Calibri" panose="020F0502020204030204" pitchFamily="34" charset="0"/>
                <a:cs typeface="WarnockPro-Regular"/>
              </a:rPr>
              <a:t>The CLIP-seq datasets of the two cell lines (K562 and HepG2) were downloaded from the ENCODE project website (</a:t>
            </a:r>
            <a:r>
              <a:rPr lang="en-US" sz="3000" kern="0" dirty="0">
                <a:solidFill>
                  <a:srgbClr val="0000FF"/>
                </a:solidFill>
                <a:effectLst/>
                <a:latin typeface="WarnockPro-Regular"/>
                <a:ea typeface="Calibri" panose="020F0502020204030204" pitchFamily="34" charset="0"/>
                <a:cs typeface="WarnockPro-Regular"/>
                <a:hlinkClick r:id="rId5"/>
              </a:rPr>
              <a:t>https://www.encodeproject.org</a:t>
            </a:r>
            <a:r>
              <a:rPr lang="en-US" sz="3000" kern="0" dirty="0">
                <a:solidFill>
                  <a:srgbClr val="000000"/>
                </a:solidFill>
                <a:effectLst/>
                <a:latin typeface="WarnockPro-Regular"/>
                <a:ea typeface="Calibri" panose="020F0502020204030204" pitchFamily="34" charset="0"/>
                <a:cs typeface="WarnockPro-Regular"/>
              </a:rPr>
              <a:t>)</a:t>
            </a:r>
          </a:p>
          <a:p>
            <a:pPr marL="0" marR="0">
              <a:lnSpc>
                <a:spcPct val="107000"/>
              </a:lnSpc>
              <a:spcBef>
                <a:spcPts val="0"/>
              </a:spcBef>
              <a:spcAft>
                <a:spcPts val="0"/>
              </a:spcAft>
            </a:pPr>
            <a:endParaRPr lang="en-US" sz="30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3600" b="1" kern="100" dirty="0">
                <a:latin typeface="Times New Roman" panose="02020603050405020304" pitchFamily="18" charset="0"/>
                <a:ea typeface="Calibri" panose="020F0502020204030204" pitchFamily="34" charset="0"/>
                <a:cs typeface="Arial" panose="020B0604020202020204" pitchFamily="34" charset="0"/>
              </a:rPr>
              <a:t>Feature extraction</a:t>
            </a:r>
          </a:p>
          <a:p>
            <a:pPr>
              <a:lnSpc>
                <a:spcPct val="107000"/>
              </a:lnSpc>
              <a:spcAft>
                <a:spcPts val="800"/>
              </a:spcAft>
            </a:pPr>
            <a:r>
              <a:rPr lang="en-US" sz="30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The ML models that we developed and integrated in POP-seq-RBPs framework were trained with three types of features extracted from each of the two POP-seq benchmark datasets including the integer encoding of chromosomes that have the</a:t>
            </a:r>
            <a:endParaRPr lang="en-US" sz="3600" b="1" kern="100" dirty="0">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pPr>
            <a:endParaRPr lang="en-US" sz="3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3600" b="1" kern="1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3600" b="1" kern="100" dirty="0">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3600" b="1" kern="100" dirty="0">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3600" b="1" kern="100" dirty="0">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3600" b="1" kern="100" dirty="0">
                <a:effectLst/>
                <a:latin typeface="Times New Roman" panose="02020603050405020304" pitchFamily="18" charset="0"/>
                <a:ea typeface="Calibri" panose="020F0502020204030204" pitchFamily="34" charset="0"/>
                <a:cs typeface="Arial" panose="020B0604020202020204" pitchFamily="34" charset="0"/>
              </a:rPr>
              <a:t>  </a:t>
            </a:r>
            <a:endParaRPr lang="en-US" sz="36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6E313C96-7F94-BBEE-8E4E-DCFD12A01512}"/>
              </a:ext>
            </a:extLst>
          </p:cNvPr>
          <p:cNvSpPr txBox="1"/>
          <p:nvPr/>
        </p:nvSpPr>
        <p:spPr>
          <a:xfrm>
            <a:off x="15056701" y="6033393"/>
            <a:ext cx="14018827" cy="28642456"/>
          </a:xfrm>
          <a:prstGeom prst="rect">
            <a:avLst/>
          </a:prstGeom>
          <a:noFill/>
        </p:spPr>
        <p:txBody>
          <a:bodyPr wrap="square">
            <a:spAutoFit/>
          </a:bodyPr>
          <a:lstStyle/>
          <a:p>
            <a:pPr algn="just">
              <a:lnSpc>
                <a:spcPct val="107000"/>
              </a:lnSpc>
              <a:spcAft>
                <a:spcPts val="800"/>
              </a:spcAft>
            </a:pP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genes of the predicted RBPs, the vector embedding of RNA-sequences (embedding features) and the values</a:t>
            </a:r>
            <a:r>
              <a:rPr lang="en-US" sz="3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3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POP-seq peaks exhibited an overlap with publicly</a:t>
            </a:r>
            <a:r>
              <a:rPr lang="en-US" sz="3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available protein–RNA interaction profiles of 120 and 103 RBPs of K562 and HepG2 benchmark datasets respectively.</a:t>
            </a:r>
            <a:r>
              <a:rPr lang="en-US" sz="3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3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embedding features have been generated by applying the word2vec technique to the corpus of RNA-sequences (each RNA sequence is included in one sample of the POP-seq benchmark dataset). Applying the word2vec technique to the corpus of RNA-sequence generates/outputs a set of 1-dimensional vectors of fixed size that represent the embedding features of those RNA-sequences (the vector size is set optionally as a parameter when building word2vec embedding model). Those embedding features are combined with the other two features (integer encoding of chromosomes and peak values) for training the ML classifiers models that have been developed for predicting RBPs on each POP-seq benchmark dataset. The RNA-sequence embedding features were generated using genism, a free python library that implements word2vec algorithm using highly optimized C routines, data streaming, and pythonic interfaces. The word2vec algorithm has various parameters including: the vector size, the window size, and the word count. The vector size is the dimensionality of the vector that represents each RNA-sequence. The window size refers to the maximum distance between a target word/RNA-sequence and words/RNA-sequence around the target word/RNA-sequence. The word count refers to the minimum count of words to consider when training the model, where words with occurrence less than this count will be ignored. The RNA-sequence embedding features that lead to best performance of the ML models have been generated by setting the vector size to 20, the minimum word count to 1, and the window size to 3.  </a:t>
            </a:r>
            <a:endParaRPr lang="en-US" sz="3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3600" b="1" kern="100" dirty="0">
                <a:latin typeface="Times New Roman" panose="02020603050405020304" pitchFamily="18" charset="0"/>
                <a:ea typeface="Calibri" panose="020F0502020204030204" pitchFamily="34" charset="0"/>
                <a:cs typeface="Arial" panose="020B0604020202020204" pitchFamily="34" charset="0"/>
              </a:rPr>
              <a:t>ML models construction</a:t>
            </a:r>
          </a:p>
          <a:p>
            <a:pPr algn="just">
              <a:lnSpc>
                <a:spcPct val="107000"/>
              </a:lnSpc>
              <a:spcAft>
                <a:spcPts val="800"/>
              </a:spcAft>
            </a:pPr>
            <a:r>
              <a:rPr lang="en-US" sz="3000" dirty="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We have developed various multi-class machine learning models for predicting the identities of RBPs on POP-seq benchmark datasets of K562 and HepG2 cell lines including RF, KNN, LR, SVM and Naïve Bayes (NB) and trained them with the three extracted features </a:t>
            </a:r>
            <a:r>
              <a:rPr lang="en-US" sz="30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(integer encoding of chromosomes, </a:t>
            </a:r>
            <a:r>
              <a:rPr lang="en-US" sz="3000" dirty="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RNA -sequence embedding features,</a:t>
            </a:r>
            <a:r>
              <a:rPr lang="en-US" sz="30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 and peak values)</a:t>
            </a:r>
            <a:r>
              <a:rPr lang="en-US" sz="3000" dirty="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rPr>
              <a:t>. All the developed ML models were run with the default settings except RF that had the seed number parameter set to 1234 and the number of trees parameter was set to 30 for obtaining the best performance of RF. The scikit-learn toolkit, the free machine learning python library has been used for implementing all the developed ML models.</a:t>
            </a:r>
          </a:p>
          <a:p>
            <a:pPr algn="just">
              <a:lnSpc>
                <a:spcPct val="107000"/>
              </a:lnSpc>
              <a:spcAft>
                <a:spcPts val="800"/>
              </a:spcAft>
            </a:pPr>
            <a:endParaRPr lang="en-US" sz="3000" dirty="0">
              <a:solidFill>
                <a:srgbClr val="000000"/>
              </a:solidFill>
              <a:latin typeface="Palatino Linotype" panose="02040502050505030304" pitchFamily="18" charset="0"/>
              <a:ea typeface="Times New Roman" panose="02020603050405020304" pitchFamily="18" charset="0"/>
              <a:cs typeface="Arial" panose="020B0604020202020204" pitchFamily="34" charset="0"/>
            </a:endParaRPr>
          </a:p>
          <a:p>
            <a:pPr algn="just">
              <a:lnSpc>
                <a:spcPct val="107000"/>
              </a:lnSpc>
              <a:spcAft>
                <a:spcPts val="800"/>
              </a:spcAft>
            </a:pPr>
            <a:endParaRPr lang="en-US" sz="3000" dirty="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endParaRPr>
          </a:p>
          <a:p>
            <a:pPr algn="just">
              <a:lnSpc>
                <a:spcPct val="107000"/>
              </a:lnSpc>
              <a:spcAft>
                <a:spcPts val="800"/>
              </a:spcAft>
            </a:pPr>
            <a:endParaRPr lang="en-US" sz="3000" dirty="0">
              <a:solidFill>
                <a:srgbClr val="000000"/>
              </a:solidFill>
              <a:effectLst/>
              <a:latin typeface="Palatino Linotype" panose="02040502050505030304" pitchFamily="18" charset="0"/>
              <a:ea typeface="Times New Roman" panose="02020603050405020304" pitchFamily="18" charset="0"/>
              <a:cs typeface="Arial" panose="020B0604020202020204" pitchFamily="34" charset="0"/>
            </a:endParaRPr>
          </a:p>
          <a:p>
            <a:pPr algn="just">
              <a:lnSpc>
                <a:spcPct val="107000"/>
              </a:lnSpc>
              <a:spcAft>
                <a:spcPts val="800"/>
              </a:spcAft>
            </a:pPr>
            <a:r>
              <a:rPr lang="en-US" sz="30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Table 1 and Figure1 show the performances of various multi-class ML algorithms trained with the three features in predicting the RBPs on the two POP-seq benchmark datasets of K562 and HepG2 cell lines in terms of accuracy. As the table and the figure show, the accuracy of predicting RBPs using RF algorithm outperforms other ML models when any of the developed models trained with the three extracted features. Moreover, the accuracy of predicting RBPs on POP-seq benchmark dataset of K562 cell lines outperforms the accuracy of predicting RBPs on POP-seq benchmark dataset of HepG2 cell lines with considering the number of RBPs classes in each POP-seq benchmark dataset. In the case of POP-seq benchmark datasets of K562, our developed multi-class ML models have been able to distinguish between 121 classes including 120 RBPs and control samples that that have no predicted RBP.  In the case of POP-seq benchmark datasets of HepG2, our developed multi-class ML models have been able to distinguish between 104 classes including 103 RBPs and control (for samples that have no predicted RBPs).  </a:t>
            </a:r>
          </a:p>
          <a:p>
            <a:pPr algn="just">
              <a:lnSpc>
                <a:spcPct val="107000"/>
              </a:lnSpc>
              <a:spcAft>
                <a:spcPts val="800"/>
              </a:spcAft>
            </a:pPr>
            <a:endParaRPr lang="en-US" sz="30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US" sz="3600" b="1" kern="100" dirty="0">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spcAft>
                <a:spcPts val="800"/>
              </a:spcAft>
            </a:pPr>
            <a:endParaRPr lang="en-US" sz="3600" b="1" kern="100" dirty="0">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spcAft>
                <a:spcPts val="800"/>
              </a:spcAft>
            </a:pPr>
            <a:endParaRPr lang="en-US" sz="3600" b="1" kern="100" dirty="0">
              <a:latin typeface="Times New Roman" panose="02020603050405020304" pitchFamily="18"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3C58A078-A592-4E46-2673-A8433C17231C}"/>
              </a:ext>
            </a:extLst>
          </p:cNvPr>
          <p:cNvSpPr txBox="1"/>
          <p:nvPr/>
        </p:nvSpPr>
        <p:spPr>
          <a:xfrm>
            <a:off x="29295411" y="6079850"/>
            <a:ext cx="14007257" cy="1857111"/>
          </a:xfrm>
          <a:prstGeom prst="rect">
            <a:avLst/>
          </a:prstGeom>
          <a:noFill/>
        </p:spPr>
        <p:txBody>
          <a:bodyPr wrap="square">
            <a:spAutoFit/>
          </a:bodyPr>
          <a:lstStyle/>
          <a:p>
            <a:pPr algn="just">
              <a:lnSpc>
                <a:spcPct val="107000"/>
              </a:lnSpc>
              <a:spcAft>
                <a:spcPts val="800"/>
              </a:spcAft>
            </a:pPr>
            <a:endParaRPr lang="en-US" sz="1800" b="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2400" b="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Table 1. The accuracy of various multi-class ML models in predicting RBPs on POP-seq benchmark datasets of K562 and HepG2 cell lines.</a:t>
            </a:r>
            <a:endParaRPr lang="en-US" sz="24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US" sz="30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1153FE9-292D-1F98-7404-FFF4455A3FA2}"/>
              </a:ext>
            </a:extLst>
          </p:cNvPr>
          <p:cNvSpPr txBox="1"/>
          <p:nvPr/>
        </p:nvSpPr>
        <p:spPr>
          <a:xfrm>
            <a:off x="29329106" y="18778950"/>
            <a:ext cx="13706566" cy="8863965"/>
          </a:xfrm>
          <a:prstGeom prst="rect">
            <a:avLst/>
          </a:prstGeom>
          <a:noFill/>
        </p:spPr>
        <p:txBody>
          <a:bodyPr wrap="square">
            <a:spAutoFit/>
          </a:bodyPr>
          <a:lstStyle/>
          <a:p>
            <a:pPr algn="just"/>
            <a:endParaRPr lang="en-US" sz="3000" dirty="0">
              <a:effectLst/>
              <a:latin typeface="Times New Roman" panose="02020603050405020304" pitchFamily="18" charset="0"/>
              <a:ea typeface="Calibri" panose="020F0502020204030204" pitchFamily="34" charset="0"/>
            </a:endParaRPr>
          </a:p>
          <a:p>
            <a:pPr algn="just"/>
            <a:r>
              <a:rPr lang="en-US" sz="3000" dirty="0">
                <a:effectLst/>
                <a:latin typeface="Times New Roman" panose="02020603050405020304" pitchFamily="18" charset="0"/>
                <a:ea typeface="Calibri" panose="020F0502020204030204" pitchFamily="34" charset="0"/>
              </a:rPr>
              <a:t>We have proposed a computational framework called POP-seq-RBPs that deploys various multi-class ML models developed for predicting the identities of RBPs on two POP-seq benchmark datasets for K562 and HepG2 human cell lines. Our approach addresses the limitation of POP-seq technique that identifies the RNA-protein interaction profiles on the wide scale transcriptome without being able to identify the identities of RBPs corresponding to those profiles. The results </a:t>
            </a:r>
            <a:r>
              <a:rPr lang="en-US" sz="3000" dirty="0">
                <a:solidFill>
                  <a:srgbClr val="212121"/>
                </a:solidFill>
                <a:effectLst/>
                <a:latin typeface="Times New Roman" panose="02020603050405020304" pitchFamily="18" charset="0"/>
                <a:ea typeface="Calibri" panose="020F0502020204030204" pitchFamily="34" charset="0"/>
              </a:rPr>
              <a:t>show outperformance of RF over other ML algorithms as well as the strength of our proposed approach in identifying all RBPs identities and solving the multiclassification problem to a certain extent.</a:t>
            </a:r>
            <a:r>
              <a:rPr lang="en-US" sz="3000" dirty="0">
                <a:effectLst/>
                <a:latin typeface="Times New Roman" panose="02020603050405020304" pitchFamily="18" charset="0"/>
                <a:ea typeface="Calibri" panose="020F0502020204030204" pitchFamily="34" charset="0"/>
              </a:rPr>
              <a:t> As a future work, we are looking forward to improving the accuracy of our multi-classification models in predicting RPBs. Also, we need to run POP-seq-RBPs ML model on unlabeled POP-seq data to predict the identities of RBPs on that data as well as detecting the genomic positions associated with those predicted RBPs for determining the RBPs genes and doing further functions enrichment and gene-set enrichment analysis. Finally, we are also looking forward to </a:t>
            </a:r>
            <a:r>
              <a:rPr lang="en-US" sz="3000" kern="0" dirty="0">
                <a:effectLst/>
                <a:latin typeface="Times New Roman" panose="02020603050405020304" pitchFamily="18" charset="0"/>
                <a:ea typeface="Calibri" panose="020F0502020204030204" pitchFamily="34" charset="0"/>
              </a:rPr>
              <a:t>predicting if one RBP or multiple RBPs can bind to a given input RNA sequence in POP-seq data by formulating this prediction problem as a multi-label classification problem using either machine or deep learning techniques, which does not need to construct control (negative sites) for each RBP.</a:t>
            </a:r>
            <a:endParaRPr lang="en-US" sz="3000" dirty="0"/>
          </a:p>
        </p:txBody>
      </p:sp>
      <p:graphicFrame>
        <p:nvGraphicFramePr>
          <p:cNvPr id="12" name="Table 11">
            <a:extLst>
              <a:ext uri="{FF2B5EF4-FFF2-40B4-BE49-F238E27FC236}">
                <a16:creationId xmlns:a16="http://schemas.microsoft.com/office/drawing/2014/main" id="{875F01C1-9ECA-0472-BAB2-FB780B5F9E41}"/>
              </a:ext>
            </a:extLst>
          </p:cNvPr>
          <p:cNvGraphicFramePr>
            <a:graphicFrameLocks noGrp="1"/>
          </p:cNvGraphicFramePr>
          <p:nvPr>
            <p:extLst>
              <p:ext uri="{D42A27DB-BD31-4B8C-83A1-F6EECF244321}">
                <p14:modId xmlns:p14="http://schemas.microsoft.com/office/powerpoint/2010/main" val="2827734375"/>
              </p:ext>
            </p:extLst>
          </p:nvPr>
        </p:nvGraphicFramePr>
        <p:xfrm>
          <a:off x="29366277" y="7433881"/>
          <a:ext cx="13158839" cy="2438577"/>
        </p:xfrm>
        <a:graphic>
          <a:graphicData uri="http://schemas.openxmlformats.org/drawingml/2006/table">
            <a:tbl>
              <a:tblPr firstRow="1" firstCol="1" bandRow="1">
                <a:tableStyleId>{5C22544A-7EE6-4342-B048-85BDC9FD1C3A}</a:tableStyleId>
              </a:tblPr>
              <a:tblGrid>
                <a:gridCol w="2195205">
                  <a:extLst>
                    <a:ext uri="{9D8B030D-6E8A-4147-A177-3AD203B41FA5}">
                      <a16:colId xmlns:a16="http://schemas.microsoft.com/office/drawing/2014/main" val="298531768"/>
                    </a:ext>
                  </a:extLst>
                </a:gridCol>
                <a:gridCol w="2170420">
                  <a:extLst>
                    <a:ext uri="{9D8B030D-6E8A-4147-A177-3AD203B41FA5}">
                      <a16:colId xmlns:a16="http://schemas.microsoft.com/office/drawing/2014/main" val="2208133328"/>
                    </a:ext>
                  </a:extLst>
                </a:gridCol>
                <a:gridCol w="2214679">
                  <a:extLst>
                    <a:ext uri="{9D8B030D-6E8A-4147-A177-3AD203B41FA5}">
                      <a16:colId xmlns:a16="http://schemas.microsoft.com/office/drawing/2014/main" val="2639530217"/>
                    </a:ext>
                  </a:extLst>
                </a:gridCol>
                <a:gridCol w="2223531">
                  <a:extLst>
                    <a:ext uri="{9D8B030D-6E8A-4147-A177-3AD203B41FA5}">
                      <a16:colId xmlns:a16="http://schemas.microsoft.com/office/drawing/2014/main" val="4269857023"/>
                    </a:ext>
                  </a:extLst>
                </a:gridCol>
                <a:gridCol w="2173961">
                  <a:extLst>
                    <a:ext uri="{9D8B030D-6E8A-4147-A177-3AD203B41FA5}">
                      <a16:colId xmlns:a16="http://schemas.microsoft.com/office/drawing/2014/main" val="3205113281"/>
                    </a:ext>
                  </a:extLst>
                </a:gridCol>
                <a:gridCol w="2181043">
                  <a:extLst>
                    <a:ext uri="{9D8B030D-6E8A-4147-A177-3AD203B41FA5}">
                      <a16:colId xmlns:a16="http://schemas.microsoft.com/office/drawing/2014/main" val="3230795839"/>
                    </a:ext>
                  </a:extLst>
                </a:gridCol>
              </a:tblGrid>
              <a:tr h="812859">
                <a:tc>
                  <a:txBody>
                    <a:bodyPr/>
                    <a:lstStyle/>
                    <a:p>
                      <a:pPr marL="0" marR="0" indent="0" algn="just">
                        <a:lnSpc>
                          <a:spcPct val="95000"/>
                        </a:lnSpc>
                        <a:spcBef>
                          <a:spcPts val="0"/>
                        </a:spcBef>
                        <a:spcAft>
                          <a:spcPts val="0"/>
                        </a:spcAft>
                      </a:pPr>
                      <a:r>
                        <a:rPr lang="en-US" sz="3200" kern="100" dirty="0">
                          <a:effectLst/>
                        </a:rPr>
                        <a:t>Cell line</a:t>
                      </a:r>
                      <a:endParaRPr lang="en-US" sz="3200" kern="1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95000"/>
                        </a:lnSpc>
                        <a:spcBef>
                          <a:spcPts val="0"/>
                        </a:spcBef>
                        <a:spcAft>
                          <a:spcPts val="0"/>
                        </a:spcAft>
                      </a:pPr>
                      <a:r>
                        <a:rPr lang="en-US" sz="3200" kern="100">
                          <a:effectLst/>
                        </a:rPr>
                        <a:t>RF</a:t>
                      </a:r>
                      <a:endParaRPr lang="en-US" sz="3200" kern="10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95000"/>
                        </a:lnSpc>
                        <a:spcBef>
                          <a:spcPts val="0"/>
                        </a:spcBef>
                        <a:spcAft>
                          <a:spcPts val="0"/>
                        </a:spcAft>
                      </a:pPr>
                      <a:r>
                        <a:rPr lang="en-US" sz="3200" kern="100">
                          <a:effectLst/>
                        </a:rPr>
                        <a:t>SVM</a:t>
                      </a:r>
                      <a:endParaRPr lang="en-US" sz="3200" kern="10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95000"/>
                        </a:lnSpc>
                        <a:spcBef>
                          <a:spcPts val="0"/>
                        </a:spcBef>
                        <a:spcAft>
                          <a:spcPts val="0"/>
                        </a:spcAft>
                      </a:pPr>
                      <a:r>
                        <a:rPr lang="en-US" sz="3200" kern="100">
                          <a:effectLst/>
                        </a:rPr>
                        <a:t>KNN</a:t>
                      </a:r>
                      <a:endParaRPr lang="en-US" sz="3200" kern="10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95000"/>
                        </a:lnSpc>
                        <a:spcBef>
                          <a:spcPts val="0"/>
                        </a:spcBef>
                        <a:spcAft>
                          <a:spcPts val="0"/>
                        </a:spcAft>
                      </a:pPr>
                      <a:r>
                        <a:rPr lang="en-US" sz="3200" kern="100">
                          <a:effectLst/>
                        </a:rPr>
                        <a:t>LR</a:t>
                      </a:r>
                      <a:endParaRPr lang="en-US" sz="3200" kern="10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95000"/>
                        </a:lnSpc>
                        <a:spcBef>
                          <a:spcPts val="0"/>
                        </a:spcBef>
                        <a:spcAft>
                          <a:spcPts val="0"/>
                        </a:spcAft>
                      </a:pPr>
                      <a:r>
                        <a:rPr lang="en-US" sz="3200" kern="100">
                          <a:effectLst/>
                        </a:rPr>
                        <a:t>NB</a:t>
                      </a:r>
                      <a:endParaRPr lang="en-US" sz="3200" kern="10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1526237"/>
                  </a:ext>
                </a:extLst>
              </a:tr>
              <a:tr h="812859">
                <a:tc>
                  <a:txBody>
                    <a:bodyPr/>
                    <a:lstStyle/>
                    <a:p>
                      <a:pPr marL="0" marR="0" indent="0" algn="just">
                        <a:lnSpc>
                          <a:spcPct val="95000"/>
                        </a:lnSpc>
                        <a:spcBef>
                          <a:spcPts val="0"/>
                        </a:spcBef>
                        <a:spcAft>
                          <a:spcPts val="0"/>
                        </a:spcAft>
                      </a:pPr>
                      <a:r>
                        <a:rPr lang="en-US" sz="3200" kern="100">
                          <a:effectLst/>
                        </a:rPr>
                        <a:t>K562</a:t>
                      </a:r>
                      <a:endParaRPr lang="en-US" sz="3200" kern="10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95000"/>
                        </a:lnSpc>
                        <a:spcBef>
                          <a:spcPts val="0"/>
                        </a:spcBef>
                        <a:spcAft>
                          <a:spcPts val="0"/>
                        </a:spcAft>
                      </a:pPr>
                      <a:r>
                        <a:rPr lang="en-US" sz="3200" kern="100" dirty="0">
                          <a:effectLst/>
                        </a:rPr>
                        <a:t>53%</a:t>
                      </a:r>
                      <a:endParaRPr lang="en-US" sz="3200" kern="1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95000"/>
                        </a:lnSpc>
                        <a:spcBef>
                          <a:spcPts val="0"/>
                        </a:spcBef>
                        <a:spcAft>
                          <a:spcPts val="0"/>
                        </a:spcAft>
                      </a:pPr>
                      <a:r>
                        <a:rPr lang="en-US" sz="3200" kern="100">
                          <a:effectLst/>
                        </a:rPr>
                        <a:t>51%</a:t>
                      </a:r>
                      <a:endParaRPr lang="en-US" sz="3200" kern="10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95000"/>
                        </a:lnSpc>
                        <a:spcBef>
                          <a:spcPts val="0"/>
                        </a:spcBef>
                        <a:spcAft>
                          <a:spcPts val="0"/>
                        </a:spcAft>
                      </a:pPr>
                      <a:r>
                        <a:rPr lang="en-US" sz="3200" kern="100" dirty="0">
                          <a:effectLst/>
                        </a:rPr>
                        <a:t>49%</a:t>
                      </a:r>
                      <a:endParaRPr lang="en-US" sz="3200" kern="1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95000"/>
                        </a:lnSpc>
                        <a:spcBef>
                          <a:spcPts val="0"/>
                        </a:spcBef>
                        <a:spcAft>
                          <a:spcPts val="0"/>
                        </a:spcAft>
                      </a:pPr>
                      <a:r>
                        <a:rPr lang="en-US" sz="3200" kern="100">
                          <a:effectLst/>
                        </a:rPr>
                        <a:t>51%</a:t>
                      </a:r>
                      <a:endParaRPr lang="en-US" sz="3200" kern="10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95000"/>
                        </a:lnSpc>
                        <a:spcBef>
                          <a:spcPts val="0"/>
                        </a:spcBef>
                        <a:spcAft>
                          <a:spcPts val="0"/>
                        </a:spcAft>
                      </a:pPr>
                      <a:r>
                        <a:rPr lang="en-US" sz="3200" kern="100">
                          <a:effectLst/>
                        </a:rPr>
                        <a:t>51%</a:t>
                      </a:r>
                      <a:endParaRPr lang="en-US" sz="3200" kern="10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09672415"/>
                  </a:ext>
                </a:extLst>
              </a:tr>
              <a:tr h="812859">
                <a:tc>
                  <a:txBody>
                    <a:bodyPr/>
                    <a:lstStyle/>
                    <a:p>
                      <a:pPr marL="0" marR="0" indent="0" algn="just">
                        <a:lnSpc>
                          <a:spcPct val="95000"/>
                        </a:lnSpc>
                        <a:spcBef>
                          <a:spcPts val="0"/>
                        </a:spcBef>
                        <a:spcAft>
                          <a:spcPts val="0"/>
                        </a:spcAft>
                      </a:pPr>
                      <a:r>
                        <a:rPr lang="en-US" sz="3200" kern="100" dirty="0">
                          <a:effectLst/>
                        </a:rPr>
                        <a:t>HepG2</a:t>
                      </a:r>
                      <a:endParaRPr lang="en-US" sz="3200" kern="1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95000"/>
                        </a:lnSpc>
                        <a:spcBef>
                          <a:spcPts val="0"/>
                        </a:spcBef>
                        <a:spcAft>
                          <a:spcPts val="0"/>
                        </a:spcAft>
                      </a:pPr>
                      <a:r>
                        <a:rPr lang="en-US" sz="3200" kern="100" dirty="0">
                          <a:effectLst/>
                        </a:rPr>
                        <a:t>51%</a:t>
                      </a:r>
                      <a:endParaRPr lang="en-US" sz="3200" kern="1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95000"/>
                        </a:lnSpc>
                        <a:spcBef>
                          <a:spcPts val="0"/>
                        </a:spcBef>
                        <a:spcAft>
                          <a:spcPts val="0"/>
                        </a:spcAft>
                      </a:pPr>
                      <a:r>
                        <a:rPr lang="en-US" sz="3200" kern="100">
                          <a:effectLst/>
                        </a:rPr>
                        <a:t>49%</a:t>
                      </a:r>
                      <a:endParaRPr lang="en-US" sz="3200" kern="10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95000"/>
                        </a:lnSpc>
                        <a:spcBef>
                          <a:spcPts val="0"/>
                        </a:spcBef>
                        <a:spcAft>
                          <a:spcPts val="0"/>
                        </a:spcAft>
                      </a:pPr>
                      <a:r>
                        <a:rPr lang="en-US" sz="3200" kern="100">
                          <a:effectLst/>
                        </a:rPr>
                        <a:t>49%</a:t>
                      </a:r>
                      <a:endParaRPr lang="en-US" sz="3200" kern="10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95000"/>
                        </a:lnSpc>
                        <a:spcBef>
                          <a:spcPts val="0"/>
                        </a:spcBef>
                        <a:spcAft>
                          <a:spcPts val="0"/>
                        </a:spcAft>
                      </a:pPr>
                      <a:r>
                        <a:rPr lang="en-US" sz="3200" kern="100">
                          <a:effectLst/>
                        </a:rPr>
                        <a:t>49%</a:t>
                      </a:r>
                      <a:endParaRPr lang="en-US" sz="3200" kern="10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ct val="95000"/>
                        </a:lnSpc>
                        <a:spcBef>
                          <a:spcPts val="0"/>
                        </a:spcBef>
                        <a:spcAft>
                          <a:spcPts val="0"/>
                        </a:spcAft>
                      </a:pPr>
                      <a:r>
                        <a:rPr lang="en-US" sz="3200" kern="100" dirty="0">
                          <a:effectLst/>
                        </a:rPr>
                        <a:t>49%</a:t>
                      </a:r>
                      <a:endParaRPr lang="en-US" sz="3200" kern="1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52454050"/>
                  </a:ext>
                </a:extLst>
              </a:tr>
            </a:tbl>
          </a:graphicData>
        </a:graphic>
      </p:graphicFrame>
      <p:sp>
        <p:nvSpPr>
          <p:cNvPr id="18" name="TextBox 17">
            <a:extLst>
              <a:ext uri="{FF2B5EF4-FFF2-40B4-BE49-F238E27FC236}">
                <a16:creationId xmlns:a16="http://schemas.microsoft.com/office/drawing/2014/main" id="{1CA1CCEA-E48F-77DA-19AB-B4EFAD4DB401}"/>
              </a:ext>
            </a:extLst>
          </p:cNvPr>
          <p:cNvSpPr txBox="1"/>
          <p:nvPr/>
        </p:nvSpPr>
        <p:spPr>
          <a:xfrm>
            <a:off x="29177020" y="28352066"/>
            <a:ext cx="14116878" cy="3785652"/>
          </a:xfrm>
          <a:prstGeom prst="rect">
            <a:avLst/>
          </a:prstGeom>
          <a:noFill/>
        </p:spPr>
        <p:txBody>
          <a:bodyPr wrap="square">
            <a:spAutoFit/>
          </a:bodyPr>
          <a:lstStyle/>
          <a:p>
            <a:pPr marL="457200" marR="0" indent="-457200" algn="just">
              <a:spcBef>
                <a:spcPts val="0"/>
              </a:spcBef>
              <a:spcAft>
                <a:spcPts val="0"/>
              </a:spcAft>
            </a:pPr>
            <a:r>
              <a:rPr lang="en-US" sz="2400" kern="100" dirty="0">
                <a:effectLst/>
                <a:latin typeface="Calibri" panose="020F0502020204030204" pitchFamily="34" charset="0"/>
                <a:ea typeface="Calibri" panose="020F0502020204030204" pitchFamily="34" charset="0"/>
              </a:rPr>
              <a:t>1.	</a:t>
            </a:r>
            <a:r>
              <a:rPr lang="en-US" sz="2400" kern="100" dirty="0" err="1">
                <a:effectLst/>
                <a:latin typeface="Calibri" panose="020F0502020204030204" pitchFamily="34" charset="0"/>
                <a:ea typeface="Calibri" panose="020F0502020204030204" pitchFamily="34" charset="0"/>
              </a:rPr>
              <a:t>Gerstberger</a:t>
            </a:r>
            <a:r>
              <a:rPr lang="en-US" sz="2400" kern="100" dirty="0">
                <a:effectLst/>
                <a:latin typeface="Calibri" panose="020F0502020204030204" pitchFamily="34" charset="0"/>
                <a:ea typeface="Calibri" panose="020F0502020204030204" pitchFamily="34" charset="0"/>
              </a:rPr>
              <a:t>, S., Hafner, M. &amp; </a:t>
            </a:r>
            <a:r>
              <a:rPr lang="en-US" sz="2400" kern="100" dirty="0" err="1">
                <a:effectLst/>
                <a:latin typeface="Calibri" panose="020F0502020204030204" pitchFamily="34" charset="0"/>
                <a:ea typeface="Calibri" panose="020F0502020204030204" pitchFamily="34" charset="0"/>
              </a:rPr>
              <a:t>Tuschl</a:t>
            </a:r>
            <a:r>
              <a:rPr lang="en-US" sz="2400" kern="100" dirty="0">
                <a:effectLst/>
                <a:latin typeface="Calibri" panose="020F0502020204030204" pitchFamily="34" charset="0"/>
                <a:ea typeface="Calibri" panose="020F0502020204030204" pitchFamily="34" charset="0"/>
              </a:rPr>
              <a:t>, T. , </a:t>
            </a:r>
            <a:r>
              <a:rPr lang="en-US" sz="2400" i="1" kern="100" dirty="0">
                <a:effectLst/>
                <a:latin typeface="Calibri" panose="020F0502020204030204" pitchFamily="34" charset="0"/>
                <a:ea typeface="Calibri" panose="020F0502020204030204" pitchFamily="34" charset="0"/>
              </a:rPr>
              <a:t>A census of human RNA-binding proteins. Nat. Rev. Genet. 15, 829–845 (2014).</a:t>
            </a:r>
            <a:endParaRPr lang="en-US" sz="2400" kern="100" dirty="0">
              <a:effectLst/>
              <a:latin typeface="Calibri" panose="020F0502020204030204" pitchFamily="34" charset="0"/>
              <a:ea typeface="Calibri" panose="020F0502020204030204" pitchFamily="34" charset="0"/>
            </a:endParaRPr>
          </a:p>
          <a:p>
            <a:pPr marL="457200" marR="0" indent="-457200" algn="just">
              <a:spcBef>
                <a:spcPts val="0"/>
              </a:spcBef>
              <a:spcAft>
                <a:spcPts val="0"/>
              </a:spcAft>
            </a:pPr>
            <a:r>
              <a:rPr lang="en-US" sz="2400" kern="100" dirty="0">
                <a:effectLst/>
                <a:latin typeface="Calibri" panose="020F0502020204030204" pitchFamily="34" charset="0"/>
                <a:ea typeface="Calibri" panose="020F0502020204030204" pitchFamily="34" charset="0"/>
              </a:rPr>
              <a:t>2.	Ule, J., Jensen, K., Mele, A. &amp; Darnell, R. B. , </a:t>
            </a:r>
            <a:r>
              <a:rPr lang="en-US" sz="2400" i="1" kern="100" dirty="0">
                <a:effectLst/>
                <a:latin typeface="Calibri" panose="020F0502020204030204" pitchFamily="34" charset="0"/>
                <a:ea typeface="Calibri" panose="020F0502020204030204" pitchFamily="34" charset="0"/>
              </a:rPr>
              <a:t>CLIP: a method for identifying protein–RNA interaction sites in living cells. Methods (San Diego, Calif.) 37, 376–386. https ://doi.org/10.1016/</a:t>
            </a:r>
            <a:r>
              <a:rPr lang="en-US" sz="2400" i="1" kern="100" dirty="0" err="1">
                <a:effectLst/>
                <a:latin typeface="Calibri" panose="020F0502020204030204" pitchFamily="34" charset="0"/>
                <a:ea typeface="Calibri" panose="020F0502020204030204" pitchFamily="34" charset="0"/>
              </a:rPr>
              <a:t>j.ymeth</a:t>
            </a:r>
            <a:r>
              <a:rPr lang="en-US" sz="2400" i="1" kern="100" dirty="0">
                <a:effectLst/>
                <a:latin typeface="Calibri" panose="020F0502020204030204" pitchFamily="34" charset="0"/>
                <a:ea typeface="Calibri" panose="020F0502020204030204" pitchFamily="34" charset="0"/>
              </a:rPr>
              <a:t> .2005.07.018 (2005).</a:t>
            </a:r>
            <a:endParaRPr lang="en-US" sz="2400" kern="100" dirty="0">
              <a:effectLst/>
              <a:latin typeface="Calibri" panose="020F0502020204030204" pitchFamily="34" charset="0"/>
              <a:ea typeface="Calibri" panose="020F0502020204030204" pitchFamily="34" charset="0"/>
            </a:endParaRPr>
          </a:p>
          <a:p>
            <a:pPr marL="457200" marR="0" indent="-457200" algn="just">
              <a:spcBef>
                <a:spcPts val="0"/>
              </a:spcBef>
              <a:spcAft>
                <a:spcPts val="0"/>
              </a:spcAft>
            </a:pPr>
            <a:r>
              <a:rPr lang="en-US" sz="2400" kern="100" dirty="0">
                <a:effectLst/>
                <a:latin typeface="Calibri" panose="020F0502020204030204" pitchFamily="34" charset="0"/>
                <a:ea typeface="Calibri" panose="020F0502020204030204" pitchFamily="34" charset="0"/>
              </a:rPr>
              <a:t>3.	Lee, F.C.Y.U., J. , </a:t>
            </a:r>
            <a:r>
              <a:rPr lang="en-US" sz="2400" i="1" kern="100" dirty="0">
                <a:effectLst/>
                <a:latin typeface="Calibri" panose="020F0502020204030204" pitchFamily="34" charset="0"/>
                <a:ea typeface="Calibri" panose="020F0502020204030204" pitchFamily="34" charset="0"/>
              </a:rPr>
              <a:t>Advances in CLIP technologies for studies of protein–RNA interactions. Mol. Cell 69, 354–369. https :// doi.org/10.1016/</a:t>
            </a:r>
            <a:r>
              <a:rPr lang="en-US" sz="2400" i="1" kern="100" dirty="0" err="1">
                <a:effectLst/>
                <a:latin typeface="Calibri" panose="020F0502020204030204" pitchFamily="34" charset="0"/>
                <a:ea typeface="Calibri" panose="020F0502020204030204" pitchFamily="34" charset="0"/>
              </a:rPr>
              <a:t>j.molce</a:t>
            </a:r>
            <a:r>
              <a:rPr lang="en-US" sz="2400" i="1" kern="100" dirty="0">
                <a:effectLst/>
                <a:latin typeface="Calibri" panose="020F0502020204030204" pitchFamily="34" charset="0"/>
                <a:ea typeface="Calibri" panose="020F0502020204030204" pitchFamily="34" charset="0"/>
              </a:rPr>
              <a:t> l.2018.01.005 (2018).</a:t>
            </a:r>
            <a:endParaRPr lang="en-US" sz="2400" kern="100" dirty="0">
              <a:effectLst/>
              <a:latin typeface="Calibri" panose="020F0502020204030204" pitchFamily="34" charset="0"/>
              <a:ea typeface="Calibri" panose="020F0502020204030204" pitchFamily="34" charset="0"/>
            </a:endParaRPr>
          </a:p>
          <a:p>
            <a:pPr marL="457200" marR="0" indent="-457200" algn="just">
              <a:spcBef>
                <a:spcPts val="0"/>
              </a:spcBef>
              <a:spcAft>
                <a:spcPts val="0"/>
              </a:spcAft>
            </a:pPr>
            <a:r>
              <a:rPr lang="en-US" sz="2400" kern="100" dirty="0">
                <a:effectLst/>
                <a:latin typeface="Calibri" panose="020F0502020204030204" pitchFamily="34" charset="0"/>
                <a:ea typeface="Calibri" panose="020F0502020204030204" pitchFamily="34" charset="0"/>
              </a:rPr>
              <a:t>4.	Srivastava, M., Srivastava, R. &amp; </a:t>
            </a:r>
            <a:r>
              <a:rPr lang="en-US" sz="2400" kern="100" dirty="0" err="1">
                <a:effectLst/>
                <a:latin typeface="Calibri" panose="020F0502020204030204" pitchFamily="34" charset="0"/>
                <a:ea typeface="Calibri" panose="020F0502020204030204" pitchFamily="34" charset="0"/>
              </a:rPr>
              <a:t>Janga</a:t>
            </a:r>
            <a:r>
              <a:rPr lang="en-US" sz="2400" kern="100" dirty="0">
                <a:effectLst/>
                <a:latin typeface="Calibri" panose="020F0502020204030204" pitchFamily="34" charset="0"/>
                <a:ea typeface="Calibri" panose="020F0502020204030204" pitchFamily="34" charset="0"/>
              </a:rPr>
              <a:t>, S.C. , </a:t>
            </a:r>
            <a:r>
              <a:rPr lang="en-US" sz="2400" i="1" kern="100" dirty="0">
                <a:effectLst/>
                <a:latin typeface="Calibri" panose="020F0502020204030204" pitchFamily="34" charset="0"/>
                <a:ea typeface="Calibri" panose="020F0502020204030204" pitchFamily="34" charset="0"/>
              </a:rPr>
              <a:t>Transcriptome-wide high-throughput mapping of protein–RNA occupancy profiles using POP-seq. Sci Rep 11, 1175 (2021). </a:t>
            </a:r>
            <a:r>
              <a:rPr lang="en-US" sz="2400" i="1" u="sng" kern="100" dirty="0">
                <a:solidFill>
                  <a:srgbClr val="0000FF"/>
                </a:solidFill>
                <a:effectLst/>
                <a:latin typeface="Calibri" panose="020F0502020204030204" pitchFamily="34" charset="0"/>
                <a:ea typeface="Calibri" panose="020F0502020204030204" pitchFamily="34" charset="0"/>
                <a:hlinkClick r:id="rId6"/>
              </a:rPr>
              <a:t>https://doi.org/10.1038/s41598-020-80846-5</a:t>
            </a:r>
            <a:r>
              <a:rPr lang="en-US" sz="2400" i="1" kern="100" dirty="0">
                <a:effectLst/>
                <a:latin typeface="Calibri" panose="020F0502020204030204" pitchFamily="34" charset="0"/>
                <a:ea typeface="Calibri" panose="020F0502020204030204" pitchFamily="34" charset="0"/>
              </a:rPr>
              <a:t>.</a:t>
            </a:r>
            <a:endParaRPr lang="en-US" sz="2400" kern="100" dirty="0">
              <a:effectLst/>
              <a:latin typeface="Calibri" panose="020F0502020204030204" pitchFamily="34" charset="0"/>
              <a:ea typeface="Calibri" panose="020F0502020204030204" pitchFamily="34" charset="0"/>
            </a:endParaRPr>
          </a:p>
          <a:p>
            <a:pPr marL="457200" marR="0" indent="-457200" algn="just">
              <a:spcBef>
                <a:spcPts val="0"/>
              </a:spcBef>
              <a:spcAft>
                <a:spcPts val="0"/>
              </a:spcAft>
            </a:pPr>
            <a:r>
              <a:rPr lang="en-US" sz="2400" kern="100" dirty="0">
                <a:effectLst/>
                <a:latin typeface="Calibri" panose="020F0502020204030204" pitchFamily="34" charset="0"/>
                <a:ea typeface="Calibri" panose="020F0502020204030204" pitchFamily="34" charset="0"/>
              </a:rPr>
              <a:t>5.	T. </a:t>
            </a:r>
            <a:r>
              <a:rPr lang="en-US" sz="2400" kern="100" dirty="0" err="1">
                <a:effectLst/>
                <a:latin typeface="Calibri" panose="020F0502020204030204" pitchFamily="34" charset="0"/>
                <a:ea typeface="Calibri" panose="020F0502020204030204" pitchFamily="34" charset="0"/>
              </a:rPr>
              <a:t>Mikolov</a:t>
            </a:r>
            <a:r>
              <a:rPr lang="en-US" sz="2400" kern="100" dirty="0">
                <a:effectLst/>
                <a:latin typeface="Calibri" panose="020F0502020204030204" pitchFamily="34" charset="0"/>
                <a:ea typeface="Calibri" panose="020F0502020204030204" pitchFamily="34" charset="0"/>
              </a:rPr>
              <a:t>, K.C., G. Corrado, and J. Dean. , </a:t>
            </a:r>
            <a:r>
              <a:rPr lang="en-US" sz="2400" i="1" kern="100" dirty="0">
                <a:effectLst/>
                <a:latin typeface="Calibri" panose="020F0502020204030204" pitchFamily="34" charset="0"/>
                <a:ea typeface="Calibri" panose="020F0502020204030204" pitchFamily="34" charset="0"/>
              </a:rPr>
              <a:t>Efficient estimation of word representations in vector space. (2013a). </a:t>
            </a:r>
            <a:r>
              <a:rPr lang="en-US" sz="2400" i="1" kern="100" dirty="0" err="1">
                <a:effectLst/>
                <a:latin typeface="Calibri" panose="020F0502020204030204" pitchFamily="34" charset="0"/>
                <a:ea typeface="Calibri" panose="020F0502020204030204" pitchFamily="34" charset="0"/>
              </a:rPr>
              <a:t>arXiv</a:t>
            </a:r>
            <a:r>
              <a:rPr lang="en-US" sz="2400" i="1" kern="100" dirty="0">
                <a:effectLst/>
                <a:latin typeface="Calibri" panose="020F0502020204030204" pitchFamily="34" charset="0"/>
                <a:ea typeface="Calibri" panose="020F0502020204030204" pitchFamily="34" charset="0"/>
              </a:rPr>
              <a:t> preprint arXiv:1301.3781.</a:t>
            </a:r>
            <a:endParaRPr lang="en-US" sz="2400" kern="100" dirty="0">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21B38850-DBBA-9DA8-82DF-7F2BE46F20BC}"/>
              </a:ext>
            </a:extLst>
          </p:cNvPr>
          <p:cNvSpPr txBox="1"/>
          <p:nvPr/>
        </p:nvSpPr>
        <p:spPr>
          <a:xfrm>
            <a:off x="28988003" y="16828966"/>
            <a:ext cx="14168518" cy="794064"/>
          </a:xfrm>
          <a:prstGeom prst="rect">
            <a:avLst/>
          </a:prstGeom>
          <a:noFill/>
        </p:spPr>
        <p:txBody>
          <a:bodyPr wrap="square">
            <a:spAutoFit/>
          </a:bodyPr>
          <a:lstStyle/>
          <a:p>
            <a:pPr marL="457200" marR="0" indent="0" algn="just">
              <a:lnSpc>
                <a:spcPct val="95000"/>
              </a:lnSpc>
              <a:spcBef>
                <a:spcPts val="0"/>
              </a:spcBef>
              <a:spcAft>
                <a:spcPts val="0"/>
              </a:spcAft>
            </a:pPr>
            <a:r>
              <a:rPr lang="en-US" sz="2400" b="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Figure1. The accuracy of various multi-class ML models in predicting RBPs on POP-seq benchmark datasets of K562 and HepG2 cell lines.</a:t>
            </a:r>
            <a:endParaRPr lang="en-US" sz="24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endParaRPr>
          </a:p>
        </p:txBody>
      </p:sp>
      <p:graphicFrame>
        <p:nvGraphicFramePr>
          <p:cNvPr id="19" name="Chart 18">
            <a:extLst>
              <a:ext uri="{FF2B5EF4-FFF2-40B4-BE49-F238E27FC236}">
                <a16:creationId xmlns:a16="http://schemas.microsoft.com/office/drawing/2014/main" id="{D4543C44-ADB8-1B20-DA52-C69F6413DFEC}"/>
              </a:ext>
            </a:extLst>
          </p:cNvPr>
          <p:cNvGraphicFramePr>
            <a:graphicFrameLocks/>
          </p:cNvGraphicFramePr>
          <p:nvPr>
            <p:extLst>
              <p:ext uri="{D42A27DB-BD31-4B8C-83A1-F6EECF244321}">
                <p14:modId xmlns:p14="http://schemas.microsoft.com/office/powerpoint/2010/main" val="1111971386"/>
              </p:ext>
            </p:extLst>
          </p:nvPr>
        </p:nvGraphicFramePr>
        <p:xfrm>
          <a:off x="29870400" y="10084044"/>
          <a:ext cx="12344400" cy="643242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20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2886</TotalTime>
  <Words>1846</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Palatino Linotype</vt:lpstr>
      <vt:lpstr>Times New Roman</vt:lpstr>
      <vt:lpstr>WarnockPro-Regular</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Rajneesh</dc:creator>
  <cp:lastModifiedBy>Salem, Doaa Hassan</cp:lastModifiedBy>
  <cp:revision>117</cp:revision>
  <cp:lastPrinted>2019-09-30T20:48:25Z</cp:lastPrinted>
  <dcterms:created xsi:type="dcterms:W3CDTF">2006-08-16T00:00:00Z</dcterms:created>
  <dcterms:modified xsi:type="dcterms:W3CDTF">2023-11-08T14:02:52Z</dcterms:modified>
</cp:coreProperties>
</file>