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2"/>
  </p:notesMasterIdLst>
  <p:handoutMasterIdLst>
    <p:handoutMasterId r:id="rId53"/>
  </p:handoutMasterIdLst>
  <p:sldIdLst>
    <p:sldId id="256" r:id="rId2"/>
    <p:sldId id="324" r:id="rId3"/>
    <p:sldId id="34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72" r:id="rId48"/>
    <p:sldId id="373" r:id="rId49"/>
    <p:sldId id="374" r:id="rId50"/>
    <p:sldId id="375" r:id="rId5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86452" autoAdjust="0"/>
  </p:normalViewPr>
  <p:slideViewPr>
    <p:cSldViewPr>
      <p:cViewPr varScale="1">
        <p:scale>
          <a:sx n="90" d="100"/>
          <a:sy n="90" d="100"/>
        </p:scale>
        <p:origin x="5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2/1/2024</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6702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667000" y="6248400"/>
            <a:ext cx="3886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6"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4</a:t>
            </a:r>
          </a:p>
        </p:txBody>
      </p:sp>
      <p:sp>
        <p:nvSpPr>
          <p:cNvPr id="6" name="Text Placeholder 5"/>
          <p:cNvSpPr>
            <a:spLocks noGrp="1"/>
          </p:cNvSpPr>
          <p:nvPr>
            <p:ph type="body" sz="quarter" idx="13"/>
          </p:nvPr>
        </p:nvSpPr>
        <p:spPr>
          <a:xfrm>
            <a:off x="990600" y="2209800"/>
            <a:ext cx="7162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define and use functions and modules</a:t>
            </a:r>
          </a:p>
          <a:p>
            <a:endParaRPr lang="en-US" dirty="0"/>
          </a:p>
        </p:txBody>
      </p:sp>
      <p:sp>
        <p:nvSpPr>
          <p:cNvPr id="2" name="Date Placeholder 1"/>
          <p:cNvSpPr>
            <a:spLocks noGrp="1"/>
          </p:cNvSpPr>
          <p:nvPr>
            <p:ph type="dt" sz="half" idx="10"/>
          </p:nvPr>
        </p:nvSpPr>
        <p:spPr/>
        <p:txBody>
          <a:bodyPr/>
          <a:lstStyle/>
          <a:p>
            <a:pPr>
              <a:defRPr/>
            </a:pPr>
            <a:r>
              <a:rPr lang="en-US"/>
              <a:t>Murach's Python Programming (2nd Ed.)</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4" name="Slide Number Placeholder 3">
            <a:extLst>
              <a:ext uri="{FF2B5EF4-FFF2-40B4-BE49-F238E27FC236}">
                <a16:creationId xmlns:a16="http://schemas.microsoft.com/office/drawing/2014/main" id="{E8625FAB-2D24-4532-BD50-01FA722A97E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Future Value program</a:t>
            </a:r>
          </a:p>
        </p:txBody>
      </p:sp>
      <p:sp>
        <p:nvSpPr>
          <p:cNvPr id="7" name="Text Placeholder 6">
            <a:extLst>
              <a:ext uri="{FF2B5EF4-FFF2-40B4-BE49-F238E27FC236}">
                <a16:creationId xmlns:a16="http://schemas.microsoft.com/office/drawing/2014/main" id="{BFF65A4D-0BD3-40B8-971B-189A9AF694B6}"/>
              </a:ext>
            </a:extLst>
          </p:cNvPr>
          <p:cNvSpPr>
            <a:spLocks noGrp="1"/>
          </p:cNvSpPr>
          <p:nvPr>
            <p:ph type="body" sz="quarter" idx="15"/>
          </p:nvPr>
        </p:nvSpPr>
        <p:spPr>
          <a:xfrm>
            <a:off x="1295400" y="1143000"/>
            <a:ext cx="5562600" cy="1600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23233.91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1DD180B-04F1-4C30-88C1-4CAF90536C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63788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1)</a:t>
            </a:r>
          </a:p>
        </p:txBody>
      </p:sp>
      <p:sp>
        <p:nvSpPr>
          <p:cNvPr id="7" name="Text Placeholder 6">
            <a:extLst>
              <a:ext uri="{FF2B5EF4-FFF2-40B4-BE49-F238E27FC236}">
                <a16:creationId xmlns:a16="http://schemas.microsoft.com/office/drawing/2014/main" id="{6FB352DD-7ED4-4F51-A939-8A528B6FA54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3C8CCE9-076E-46AA-81A2-2975D5CF347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79141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2)</a:t>
            </a:r>
          </a:p>
        </p:txBody>
      </p:sp>
      <p:sp>
        <p:nvSpPr>
          <p:cNvPr id="7" name="Text Placeholder 6">
            <a:extLst>
              <a:ext uri="{FF2B5EF4-FFF2-40B4-BE49-F238E27FC236}">
                <a16:creationId xmlns:a16="http://schemas.microsoft.com/office/drawing/2014/main" id="{CA5C56C9-984F-4487-9B92-F9AFFFBD1B6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 from the user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monthly investment:\t"))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yearly interest rate:\t"))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 = int(input("Enter number of years:\t\t"))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and display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years)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f"Future</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value:\t\t\t{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3F73564-B597-4C2C-BCC0-CD84D427E25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244365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3)</a:t>
            </a:r>
          </a:p>
        </p:txBody>
      </p:sp>
      <p:sp>
        <p:nvSpPr>
          <p:cNvPr id="7" name="Text Placeholder 6">
            <a:extLst>
              <a:ext uri="{FF2B5EF4-FFF2-40B4-BE49-F238E27FC236}">
                <a16:creationId xmlns:a16="http://schemas.microsoft.com/office/drawing/2014/main" id="{A88B24BF-F78D-4B07-AB51-B14C3165A51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print("Bye!")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A4582AD-5BFF-48E6-A646-3C4FB6E6FDF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364770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with a default value</a:t>
            </a:r>
          </a:p>
        </p:txBody>
      </p:sp>
      <p:sp>
        <p:nvSpPr>
          <p:cNvPr id="7" name="Text Placeholder 6">
            <a:extLst>
              <a:ext uri="{FF2B5EF4-FFF2-40B4-BE49-F238E27FC236}">
                <a16:creationId xmlns:a16="http://schemas.microsoft.com/office/drawing/2014/main" id="{501355F6-04DE-4A07-8683-80CF4A6889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years=20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E210F91-7FAE-4776-A596-09E8775EF3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77664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call the function and use its default value</a:t>
            </a:r>
          </a:p>
        </p:txBody>
      </p:sp>
      <p:sp>
        <p:nvSpPr>
          <p:cNvPr id="7" name="Text Placeholder 6">
            <a:extLst>
              <a:ext uri="{FF2B5EF4-FFF2-40B4-BE49-F238E27FC236}">
                <a16:creationId xmlns:a16="http://schemas.microsoft.com/office/drawing/2014/main" id="{88498191-AE9B-424B-9F2C-618D899824D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(100, 8.5)</a:t>
            </a:r>
          </a:p>
          <a:p>
            <a:pPr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the function and override </a:t>
            </a:r>
            <a:b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its default value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(100, 8.5, 10)</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A9E58F05-253B-47F8-AC9C-47DEA4AC82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48434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How to use default values </a:t>
            </a:r>
            <a:br>
              <a:rPr lang="en-US" dirty="0"/>
            </a:br>
            <a:r>
              <a:rPr lang="en-US" dirty="0"/>
              <a:t>in your function definitions</a:t>
            </a:r>
          </a:p>
        </p:txBody>
      </p:sp>
      <p:sp>
        <p:nvSpPr>
          <p:cNvPr id="7" name="Text Placeholder 6">
            <a:extLst>
              <a:ext uri="{FF2B5EF4-FFF2-40B4-BE49-F238E27FC236}">
                <a16:creationId xmlns:a16="http://schemas.microsoft.com/office/drawing/2014/main" id="{61B95114-75E2-40F0-A6CA-A67E75133C3E}"/>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specify a default value for any argument in a function definition by assigning a value to the argument. However, the arguments with default values must be coded last in the function definition.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call a function, any arguments that have default values are optional. But you can override the default value for an argument by supplying that argument.</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71FB7F2-ADC2-4AD4-9A95-C0692E4B01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97449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call the function with named arguments</a:t>
            </a:r>
          </a:p>
        </p:txBody>
      </p:sp>
      <p:sp>
        <p:nvSpPr>
          <p:cNvPr id="7" name="Text Placeholder 6">
            <a:extLst>
              <a:ext uri="{FF2B5EF4-FFF2-40B4-BE49-F238E27FC236}">
                <a16:creationId xmlns:a16="http://schemas.microsoft.com/office/drawing/2014/main" id="{8F1AD883-646B-4CB8-88C4-F3F759FD84A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years=10,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BAEC8D5-5DCC-4C0D-A90D-4E7E297D103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82494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How to use named arguments </a:t>
            </a:r>
            <a:br>
              <a:rPr lang="en-US" dirty="0"/>
            </a:br>
            <a:r>
              <a:rPr lang="en-US" dirty="0"/>
              <a:t>in your calling statements</a:t>
            </a:r>
          </a:p>
        </p:txBody>
      </p:sp>
      <p:sp>
        <p:nvSpPr>
          <p:cNvPr id="7" name="Text Placeholder 6">
            <a:extLst>
              <a:ext uri="{FF2B5EF4-FFF2-40B4-BE49-F238E27FC236}">
                <a16:creationId xmlns:a16="http://schemas.microsoft.com/office/drawing/2014/main" id="{B1521619-C495-4753-9BEB-C32C3A181891}"/>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code a </a:t>
            </a:r>
            <a:r>
              <a:rPr lang="en-US" i="1" spc="-10" dirty="0">
                <a:latin typeface="Times New Roman" panose="02020603050405020304" pitchFamily="18" charset="0"/>
                <a:ea typeface="Times New Roman" panose="02020603050405020304" pitchFamily="18" charset="0"/>
              </a:rPr>
              <a:t>named argument</a:t>
            </a:r>
            <a:r>
              <a:rPr lang="en-US" spc="-10" dirty="0">
                <a:latin typeface="Times New Roman" panose="02020603050405020304" pitchFamily="18" charset="0"/>
                <a:ea typeface="Times New Roman" panose="02020603050405020304" pitchFamily="18" charset="0"/>
              </a:rPr>
              <a:t>, code the name of the argument in the function definition, an equals sign, and the value or variable for the argument.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call a function without named arguments, you must code them in the same sequence that they’re coded in the function definition.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call a function with named arguments, you don’t have to code the arguments in the sequence that they’re coded in the function definition.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It’s a good practice to use named arguments for functions that have many arguments. This can improve the readability of the code and reduce errors.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9ABC198-904D-43F9-B77D-AA3AD71BD1D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109152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that use local variables</a:t>
            </a:r>
          </a:p>
        </p:txBody>
      </p:sp>
      <p:sp>
        <p:nvSpPr>
          <p:cNvPr id="7" name="Text Placeholder 6">
            <a:extLst>
              <a:ext uri="{FF2B5EF4-FFF2-40B4-BE49-F238E27FC236}">
                <a16:creationId xmlns:a16="http://schemas.microsoft.com/office/drawing/2014/main" id="{964CC947-48C1-4A4B-ACAE-230219D87F3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return is necessary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4.25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817B430-1FFC-4B28-8F0A-73F7D67B1B3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60170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 (part 1)</a:t>
            </a:r>
          </a:p>
        </p:txBody>
      </p:sp>
      <p:sp>
        <p:nvSpPr>
          <p:cNvPr id="7" name="Text Placeholder 6">
            <a:extLst>
              <a:ext uri="{FF2B5EF4-FFF2-40B4-BE49-F238E27FC236}">
                <a16:creationId xmlns:a16="http://schemas.microsoft.com/office/drawing/2014/main" id="{C1D9B614-F00F-4067-AA78-27BBF95C840A}"/>
              </a:ext>
            </a:extLst>
          </p:cNvPr>
          <p:cNvSpPr>
            <a:spLocks noGrp="1"/>
          </p:cNvSpPr>
          <p:nvPr>
            <p:ph type="body" sz="quarter" idx="13"/>
          </p:nvPr>
        </p:nvSpPr>
        <p:spPr>
          <a:xfrm>
            <a:off x="838200" y="1066800"/>
            <a:ext cx="75438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functions in </a:t>
            </a:r>
            <a:r>
              <a:rPr lang="en-US" spc="-10">
                <a:latin typeface="Times New Roman" panose="02020603050405020304" pitchFamily="18" charset="0"/>
                <a:ea typeface="Times New Roman" panose="02020603050405020304" pitchFamily="18" charset="0"/>
              </a:rPr>
              <a:t>your programs, </a:t>
            </a:r>
            <a:r>
              <a:rPr lang="en-US" spc="-10" dirty="0">
                <a:latin typeface="Times New Roman" panose="02020603050405020304" pitchFamily="18" charset="0"/>
                <a:ea typeface="Times New Roman" panose="02020603050405020304" pitchFamily="18" charset="0"/>
              </a:rPr>
              <a:t>including the use of default values, named arguments, local variables, and global variables.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Create, document, import, and use your own modules.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Import and use the random module.</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a hierarchy chart or outline to plan the functions of a program.</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In general terms, describe how to define a function, including the use of a return statement.</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describe how to call a function.</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describe how to define and call a main() function.</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5" name="Slide Number Placeholder 4">
            <a:extLst>
              <a:ext uri="{FF2B5EF4-FFF2-40B4-BE49-F238E27FC236}">
                <a16:creationId xmlns:a16="http://schemas.microsoft.com/office/drawing/2014/main" id="{A5DD702B-77D4-47B3-9627-61EFC119CE7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changes a global variable </a:t>
            </a:r>
            <a:br>
              <a:rPr lang="en-US" dirty="0"/>
            </a:br>
            <a:r>
              <a:rPr lang="en-US" dirty="0"/>
              <a:t>(not recommended)</a:t>
            </a:r>
          </a:p>
        </p:txBody>
      </p:sp>
      <p:sp>
        <p:nvSpPr>
          <p:cNvPr id="7" name="Text Placeholder 6">
            <a:extLst>
              <a:ext uri="{FF2B5EF4-FFF2-40B4-BE49-F238E27FC236}">
                <a16:creationId xmlns:a16="http://schemas.microsoft.com/office/drawing/2014/main" id="{E5657327-9977-4AE2-B80E-56B95911C7A2}"/>
              </a:ext>
            </a:extLst>
          </p:cNvPr>
          <p:cNvSpPr>
            <a:spLocks noGrp="1"/>
          </p:cNvSpPr>
          <p:nvPr>
            <p:ph type="body" sz="quarter" idx="13"/>
          </p:nvPr>
        </p:nvSpPr>
        <p:spPr>
          <a:xfrm>
            <a:off x="838200" y="1447800"/>
            <a:ext cx="7391400" cy="449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tax = 0.0                       # tax is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global 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access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tax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change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tax)          # Tax 4.25 (global)</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C47FF25A-5FC2-49EF-9109-008A6F64230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145488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local variable that shadows a global variable (not recommended)</a:t>
            </a:r>
          </a:p>
        </p:txBody>
      </p:sp>
      <p:sp>
        <p:nvSpPr>
          <p:cNvPr id="7" name="Text Placeholder 6">
            <a:extLst>
              <a:ext uri="{FF2B5EF4-FFF2-40B4-BE49-F238E27FC236}">
                <a16:creationId xmlns:a16="http://schemas.microsoft.com/office/drawing/2014/main" id="{B3159A42-5DCE-41DA-955C-E9F26573F2CE}"/>
              </a:ext>
            </a:extLst>
          </p:cNvPr>
          <p:cNvSpPr>
            <a:spLocks noGrp="1"/>
          </p:cNvSpPr>
          <p:nvPr>
            <p:ph type="body" sz="quarter" idx="13"/>
          </p:nvPr>
        </p:nvSpPr>
        <p:spPr>
          <a:xfrm>
            <a:off x="838200" y="1447800"/>
            <a:ext cx="7391400" cy="44958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                       # tax is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4.25 (local)</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0.0 (global)</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0E7A839-BD7C-48D3-A9EB-9969A80257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97353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A function that uses a global constant (OK to use)</a:t>
            </a:r>
          </a:p>
        </p:txBody>
      </p:sp>
      <p:sp>
        <p:nvSpPr>
          <p:cNvPr id="7" name="Text Placeholder 6">
            <a:extLst>
              <a:ext uri="{FF2B5EF4-FFF2-40B4-BE49-F238E27FC236}">
                <a16:creationId xmlns:a16="http://schemas.microsoft.com/office/drawing/2014/main" id="{0418987E-AFC7-4053-BE31-6C75AB9727D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TAX_RATE = 0.05                  # TAX_RATE is global</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tax = amount * TAX_RATE      # use constant here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tax</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2418DF8F-CC06-4265-B93E-BE91666C9E4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416219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temperature.py file (temperature module)</a:t>
            </a:r>
          </a:p>
        </p:txBody>
      </p:sp>
      <p:sp>
        <p:nvSpPr>
          <p:cNvPr id="7" name="Text Placeholder 6">
            <a:extLst>
              <a:ext uri="{FF2B5EF4-FFF2-40B4-BE49-F238E27FC236}">
                <a16:creationId xmlns:a16="http://schemas.microsoft.com/office/drawing/2014/main" id="{53732476-4815-4872-A964-3AA7B6FF38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- 32) * 5/9</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9/5 + 32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the main() function is used to test the other 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this code isn't run if this module isn't the main module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temp in range(0, 212, 40):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print(temp, "Fahrenheit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(temp)),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temp in range(0, 100,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print(temp, "Celsius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(temp)), "Fahrenheit")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if this module is the main module, call the main() function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 test the other 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A9775685-23CA-4236-91A2-FB9A6EE6A57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9174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1"/>
          </a:xfrm>
        </p:spPr>
        <p:txBody>
          <a:bodyPr/>
          <a:lstStyle/>
          <a:p>
            <a:r>
              <a:rPr lang="en-US" dirty="0"/>
              <a:t>The console when you run the temperature module</a:t>
            </a:r>
          </a:p>
        </p:txBody>
      </p:sp>
      <p:sp>
        <p:nvSpPr>
          <p:cNvPr id="7" name="Text Placeholder 6">
            <a:extLst>
              <a:ext uri="{FF2B5EF4-FFF2-40B4-BE49-F238E27FC236}">
                <a16:creationId xmlns:a16="http://schemas.microsoft.com/office/drawing/2014/main" id="{BA6A359C-FE23-4325-9E09-62BE2B9D8731}"/>
              </a:ext>
            </a:extLst>
          </p:cNvPr>
          <p:cNvSpPr>
            <a:spLocks noGrp="1"/>
          </p:cNvSpPr>
          <p:nvPr>
            <p:ph type="body" sz="quarter" idx="15"/>
          </p:nvPr>
        </p:nvSpPr>
        <p:spPr>
          <a:xfrm>
            <a:off x="1295400" y="1143000"/>
            <a:ext cx="5105400" cy="2362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Fahrenheit = -18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40 Fahrenheit = 4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80 Fahrenheit = 27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120 Fahrenheit = 49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160 Fahrenheit = 71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200 Fahrenheit = 93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Celsius = 32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20 Celsius = 68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04B043E-6EAD-40F8-9939-C62B7DC240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14672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document a module with docstrings</a:t>
            </a:r>
          </a:p>
        </p:txBody>
      </p:sp>
      <p:sp>
        <p:nvSpPr>
          <p:cNvPr id="7" name="Text Placeholder 6">
            <a:extLst>
              <a:ext uri="{FF2B5EF4-FFF2-40B4-BE49-F238E27FC236}">
                <a16:creationId xmlns:a16="http://schemas.microsoft.com/office/drawing/2014/main" id="{0C1C9641-4155-4E6E-B257-290C12E18ED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This module contains functions for converting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between degrees Fahrenheit and degrees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Accepts degrees Fahrenheit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argument)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 degrees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- 32) * 5/9</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Accepts</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degrees</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Celsius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Returns degrees Fahrenheit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9/5 + 32</a:t>
            </a:r>
          </a:p>
          <a:p>
            <a:pPr marL="0" marR="0">
              <a:spcBef>
                <a:spcPts val="900"/>
              </a:spcBef>
              <a:spcAft>
                <a:spcPts val="300"/>
              </a:spcAf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document a module with type hints</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float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 float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66956DAB-3187-42BA-A757-E73550920B3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0710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the documentation for a module</a:t>
            </a:r>
          </a:p>
        </p:txBody>
      </p:sp>
      <p:sp>
        <p:nvSpPr>
          <p:cNvPr id="7" name="Text Placeholder 6">
            <a:extLst>
              <a:ext uri="{FF2B5EF4-FFF2-40B4-BE49-F238E27FC236}">
                <a16:creationId xmlns:a16="http://schemas.microsoft.com/office/drawing/2014/main" id="{73B4B997-AF42-45DC-9E66-530192E4E078}"/>
              </a:ext>
            </a:extLst>
          </p:cNvPr>
          <p:cNvSpPr>
            <a:spLocks noGrp="1"/>
          </p:cNvSpPr>
          <p:nvPr>
            <p:ph type="body" sz="quarter" idx="15"/>
          </p:nvPr>
        </p:nvSpPr>
        <p:spPr>
          <a:xfrm>
            <a:off x="1295400" y="1143000"/>
            <a:ext cx="6553200" cy="4191000"/>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import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help(temperature)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Help on module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DESCRIPTION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This module contains functions for converting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between degrees Fahrenheit and degrees 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(Fahrenheit: float) -&gt; float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Accepts degrees Fahrenheit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Returns degrees 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-&gt; float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Accepts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Celsius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celsius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Returns degrees Fahrenheit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C54FD49D-8D37-4BF4-894B-50B8E6A2952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1936291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2"/>
          </a:xfrm>
        </p:spPr>
        <p:txBody>
          <a:bodyPr/>
          <a:lstStyle/>
          <a:p>
            <a:r>
              <a:rPr lang="en-US" dirty="0"/>
              <a:t>The syntax for importing a module </a:t>
            </a:r>
            <a:br>
              <a:rPr lang="en-US" dirty="0"/>
            </a:br>
            <a:r>
              <a:rPr lang="en-US" dirty="0"/>
              <a:t>into a local namespace</a:t>
            </a:r>
          </a:p>
        </p:txBody>
      </p:sp>
      <p:sp>
        <p:nvSpPr>
          <p:cNvPr id="7" name="Text Placeholder 6">
            <a:extLst>
              <a:ext uri="{FF2B5EF4-FFF2-40B4-BE49-F238E27FC236}">
                <a16:creationId xmlns:a16="http://schemas.microsoft.com/office/drawing/2014/main" id="{C78FA15A-604A-4A08-8494-2A736D60A187}"/>
              </a:ext>
            </a:extLst>
          </p:cNvPr>
          <p:cNvSpPr>
            <a:spLocks noGrp="1"/>
          </p:cNvSpPr>
          <p:nvPr>
            <p:ph type="body" sz="quarter" idx="13"/>
          </p:nvPr>
        </p:nvSpPr>
        <p:spPr>
          <a:xfrm>
            <a:off x="838200" y="1371600"/>
            <a:ext cx="7391400" cy="44196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module_name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namespace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into the module’s default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into a specified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temperature as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5420024-094F-42EE-A2AA-D5195640F2F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52972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The syntax for importing into the global namespace</a:t>
            </a:r>
          </a:p>
        </p:txBody>
      </p:sp>
      <p:sp>
        <p:nvSpPr>
          <p:cNvPr id="7" name="Text Placeholder 6">
            <a:extLst>
              <a:ext uri="{FF2B5EF4-FFF2-40B4-BE49-F238E27FC236}">
                <a16:creationId xmlns:a16="http://schemas.microsoft.com/office/drawing/2014/main" id="{2B0D5E1D-ED2B-48BC-8125-8CFD4D7F889C}"/>
              </a:ext>
            </a:extLst>
          </p:cNvPr>
          <p:cNvSpPr>
            <a:spLocks noGrp="1"/>
          </p:cNvSpPr>
          <p:nvPr>
            <p:ph type="body" sz="quarter" idx="13"/>
          </p:nvPr>
        </p:nvSpPr>
        <p:spPr>
          <a:xfrm>
            <a:off x="838200" y="1447800"/>
            <a:ext cx="7543800" cy="449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module_name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import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function_name1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function_name2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one function into the global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temperature import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   # Error! Function not imported</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all functions into the global namespace </a:t>
            </a:r>
            <a:r>
              <a:rPr lang="en-US" sz="2400" b="1" dirty="0">
                <a:solidFill>
                  <a:srgbClr val="000099"/>
                </a:solidFill>
              </a:rPr>
              <a:t>(not recommended)</a:t>
            </a:r>
            <a:endPar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temperature import *</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376401D-218D-4088-9741-F702A79A19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55239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0"/>
          </a:xfrm>
        </p:spPr>
        <p:txBody>
          <a:bodyPr/>
          <a:lstStyle/>
          <a:p>
            <a:r>
              <a:rPr lang="en-US" dirty="0"/>
              <a:t>User interface: The Convert Temperatures program</a:t>
            </a:r>
          </a:p>
        </p:txBody>
      </p:sp>
      <p:sp>
        <p:nvSpPr>
          <p:cNvPr id="7" name="Text Placeholder 6">
            <a:extLst>
              <a:ext uri="{FF2B5EF4-FFF2-40B4-BE49-F238E27FC236}">
                <a16:creationId xmlns:a16="http://schemas.microsoft.com/office/drawing/2014/main" id="{3930EB2F-556F-4542-939B-67A916B4446B}"/>
              </a:ext>
            </a:extLst>
          </p:cNvPr>
          <p:cNvSpPr>
            <a:spLocks noGrp="1"/>
          </p:cNvSpPr>
          <p:nvPr>
            <p:ph type="body" sz="quarter" idx="15"/>
          </p:nvPr>
        </p:nvSpPr>
        <p:spPr>
          <a:xfrm>
            <a:off x="1295400" y="1143000"/>
            <a:ext cx="5105400" cy="2362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MENU</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Fahrenheit to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Celsius to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degrees Fahrenheit: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99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 Celsius: 37.2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Convert another temperature?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66886001-D274-482F-8D12-659F5265EA2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83326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 (part 2)</a:t>
            </a:r>
          </a:p>
        </p:txBody>
      </p:sp>
      <p:sp>
        <p:nvSpPr>
          <p:cNvPr id="7" name="Text Placeholder 6">
            <a:extLst>
              <a:ext uri="{FF2B5EF4-FFF2-40B4-BE49-F238E27FC236}">
                <a16:creationId xmlns:a16="http://schemas.microsoft.com/office/drawing/2014/main" id="{909B2E1F-35E8-4235-A2DB-6A0BA4ABE493}"/>
              </a:ext>
            </a:extLst>
          </p:cNvPr>
          <p:cNvSpPr>
            <a:spLocks noGrp="1"/>
          </p:cNvSpPr>
          <p:nvPr>
            <p:ph type="body" sz="quarter" idx="13"/>
          </p:nvPr>
        </p:nvSpPr>
        <p:spPr/>
        <p:txBody>
          <a:bodyPr/>
          <a:lstStyle/>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use of default values in a function definition and in the statements that call the function.</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use of named arguments in calling statements.</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recommended use of global variables, local variables, and global constants.</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In general terms, explain how to create and document a module.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Distinguish among importing a module into the default namespace, a specified namespace, and the global namespace.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how to use Python standard modules, such as the random module.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problem that can occur if you import a module into the global namespace.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Explain how to use a hierarchy chart or outline to plan the functions of a program.</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5" name="Slide Number Placeholder 4">
            <a:extLst>
              <a:ext uri="{FF2B5EF4-FFF2-40B4-BE49-F238E27FC236}">
                <a16:creationId xmlns:a16="http://schemas.microsoft.com/office/drawing/2014/main" id="{4F2A9028-62C3-4C42-A938-B0D49041229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429386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Convert Temperatures program (part 1)</a:t>
            </a:r>
          </a:p>
        </p:txBody>
      </p:sp>
      <p:sp>
        <p:nvSpPr>
          <p:cNvPr id="7" name="Text Placeholder 6">
            <a:extLst>
              <a:ext uri="{FF2B5EF4-FFF2-40B4-BE49-F238E27FC236}">
                <a16:creationId xmlns:a16="http://schemas.microsoft.com/office/drawing/2014/main" id="{A24C668D-A5B5-4D10-AF26-CA9EB423373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#!/usr/bin/env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temperature as temp</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print("MENU")</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print("1. Fahrenheit to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print("2. Celsius to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option = int(input("Enter a menu option: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option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int(input("Enter degrees Fahrenheit: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round(c,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print("Degrees Celsius:", c)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option ==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int(input("Enter degrees Celsius: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round(f,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print("Degrees Fahrenheit:", 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print("You must enter a valid menu number.")</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6A219D46-9749-4046-8166-4481D5535D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2448097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Convert Temperatures program (part 2)</a:t>
            </a:r>
          </a:p>
        </p:txBody>
      </p:sp>
      <p:sp>
        <p:nvSpPr>
          <p:cNvPr id="7" name="Text Placeholder 6">
            <a:extLst>
              <a:ext uri="{FF2B5EF4-FFF2-40B4-BE49-F238E27FC236}">
                <a16:creationId xmlns:a16="http://schemas.microsoft.com/office/drawing/2014/main" id="{1BC9D587-5FEE-45D8-97F4-083580CEDFE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again.lower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input("Convert another temperature?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(y/n):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("Bye!")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8E23794-84FA-48B6-AA0E-78089BDB8BE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279639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Some of the standard modules presented </a:t>
            </a:r>
            <a:br>
              <a:rPr lang="en-US" dirty="0"/>
            </a:br>
            <a:r>
              <a:rPr lang="en-US" dirty="0"/>
              <a:t>in this book</a:t>
            </a:r>
          </a:p>
        </p:txBody>
      </p:sp>
      <p:sp>
        <p:nvSpPr>
          <p:cNvPr id="7" name="Text Placeholder 6">
            <a:extLst>
              <a:ext uri="{FF2B5EF4-FFF2-40B4-BE49-F238E27FC236}">
                <a16:creationId xmlns:a16="http://schemas.microsoft.com/office/drawing/2014/main" id="{A876BB6B-67B8-4EF5-8823-EED85FFC7D70}"/>
              </a:ext>
            </a:extLst>
          </p:cNvPr>
          <p:cNvSpPr>
            <a:spLocks noGrp="1"/>
          </p:cNvSpPr>
          <p:nvPr>
            <p:ph type="body" sz="quarter" idx="13"/>
          </p:nvPr>
        </p:nvSpPr>
        <p:spPr>
          <a:xfrm>
            <a:off x="838200" y="1447800"/>
            <a:ext cx="7543800" cy="4495800"/>
          </a:xfrm>
        </p:spPr>
        <p:txBody>
          <a:bodyPr/>
          <a:lstStyle/>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Math </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 </a:t>
            </a:r>
            <a:r>
              <a:rPr lang="en-US" sz="1600" b="1" spc="-10" dirty="0" err="1">
                <a:latin typeface="Courier New" panose="02070309020205020404" pitchFamily="49" charset="0"/>
                <a:ea typeface="Times New Roman" panose="02020603050405020304" pitchFamily="18" charset="0"/>
                <a:sym typeface="Wingdings" panose="05000000000000000000" pitchFamily="2" charset="2"/>
              </a:rPr>
              <a:t>math.sqrt</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(64) returns 4.0</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Random </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 </a:t>
            </a:r>
            <a:r>
              <a:rPr lang="en-US" sz="1600" b="1" spc="-10" dirty="0" err="1">
                <a:latin typeface="Courier New" panose="02070309020205020404" pitchFamily="49" charset="0"/>
                <a:ea typeface="Times New Roman" panose="02020603050405020304" pitchFamily="18" charset="0"/>
                <a:sym typeface="Wingdings" panose="05000000000000000000" pitchFamily="2" charset="2"/>
              </a:rPr>
              <a:t>random.randint</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(1,100) returns an int </a:t>
            </a:r>
            <a:r>
              <a:rPr lang="en-US" sz="1600" b="1" spc="-10" dirty="0" err="1">
                <a:latin typeface="Courier New" panose="02070309020205020404" pitchFamily="49" charset="0"/>
                <a:ea typeface="Times New Roman" panose="02020603050405020304" pitchFamily="18" charset="0"/>
                <a:sym typeface="Wingdings" panose="05000000000000000000" pitchFamily="2" charset="2"/>
              </a:rPr>
              <a:t>btn</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 1,100</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Decimal </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 </a:t>
            </a:r>
            <a:r>
              <a:rPr lang="en-US" sz="1600" b="1" spc="-10" dirty="0" err="1">
                <a:latin typeface="Courier New" panose="02070309020205020404" pitchFamily="49" charset="0"/>
                <a:ea typeface="Times New Roman" panose="02020603050405020304" pitchFamily="18" charset="0"/>
                <a:sym typeface="Wingdings" panose="05000000000000000000" pitchFamily="2" charset="2"/>
              </a:rPr>
              <a:t>decimal.Decimal</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(4.0).sqrt() returns 2.0</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Csv </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 for reading/writing csv file</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Pickle </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 </a:t>
            </a:r>
            <a:r>
              <a:rPr lang="en-US" sz="1600" b="1" spc="-10" dirty="0">
                <a:latin typeface="Courier New" panose="02070309020205020404" pitchFamily="49" charset="0"/>
                <a:ea typeface="Times New Roman" panose="02020603050405020304" pitchFamily="18" charset="0"/>
              </a:rPr>
              <a:t>converts any python object into a stream of </a:t>
            </a: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          bytes for storage/transmission over network</a:t>
            </a:r>
          </a:p>
          <a:p>
            <a:pPr marL="347345" marR="274320">
              <a:spcBef>
                <a:spcPts val="0"/>
              </a:spcBef>
              <a:spcAft>
                <a:spcPts val="600"/>
              </a:spcAft>
            </a:pP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tkinter</a:t>
            </a:r>
            <a:r>
              <a:rPr lang="en-US" sz="1600" b="1" spc="-10" dirty="0">
                <a:latin typeface="Courier New" panose="02070309020205020404" pitchFamily="49" charset="0"/>
                <a:ea typeface="Times New Roman" panose="02020603050405020304" pitchFamily="18" charset="0"/>
              </a:rPr>
              <a:t> </a:t>
            </a:r>
            <a:r>
              <a:rPr lang="en-US" sz="1600" b="1" spc="-10" dirty="0">
                <a:latin typeface="Courier New" panose="02070309020205020404" pitchFamily="49" charset="0"/>
                <a:ea typeface="Times New Roman" panose="02020603050405020304" pitchFamily="18" charset="0"/>
                <a:sym typeface="Wingdings" panose="05000000000000000000" pitchFamily="2" charset="2"/>
              </a:rPr>
              <a:t> </a:t>
            </a:r>
            <a:r>
              <a:rPr lang="en-US" sz="1600" b="1" spc="-10" dirty="0">
                <a:latin typeface="Courier New" panose="02070309020205020404" pitchFamily="49" charset="0"/>
                <a:ea typeface="Times New Roman" panose="02020603050405020304" pitchFamily="18" charset="0"/>
              </a:rPr>
              <a:t>used for GUI  </a:t>
            </a:r>
            <a:endParaRPr lang="en-US" sz="1600" spc="-10" dirty="0">
              <a:latin typeface="Times New Roman" panose="02020603050405020304" pitchFamily="18" charset="0"/>
              <a:ea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3536372F-B7B7-4566-88CD-5D3CEB0200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2605428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functions of the random module</a:t>
            </a:r>
          </a:p>
        </p:txBody>
      </p:sp>
      <p:sp>
        <p:nvSpPr>
          <p:cNvPr id="7" name="Text Placeholder 6">
            <a:extLst>
              <a:ext uri="{FF2B5EF4-FFF2-40B4-BE49-F238E27FC236}">
                <a16:creationId xmlns:a16="http://schemas.microsoft.com/office/drawing/2014/main" id="{E4B5A50D-5875-4DF8-9C69-1FEFB2C7400B}"/>
              </a:ext>
            </a:extLst>
          </p:cNvPr>
          <p:cNvSpPr>
            <a:spLocks noGrp="1"/>
          </p:cNvSpPr>
          <p:nvPr>
            <p:ph type="body" sz="quarter" idx="13"/>
          </p:nvPr>
        </p:nvSpPr>
        <p:spPr/>
        <p:txBody>
          <a:bodyPr/>
          <a:lstStyle/>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random()</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randint</a:t>
            </a:r>
            <a:r>
              <a:rPr lang="en-US" sz="1600" b="1" spc="-10" dirty="0">
                <a:latin typeface="Courier New" panose="02070309020205020404" pitchFamily="49" charset="0"/>
                <a:ea typeface="Times New Roman" panose="02020603050405020304" pitchFamily="18" charset="0"/>
              </a:rPr>
              <a:t>(</a:t>
            </a:r>
            <a:r>
              <a:rPr lang="en-US" sz="1600" b="1" i="1" spc="-10" dirty="0">
                <a:latin typeface="Courier New" panose="02070309020205020404" pitchFamily="49" charset="0"/>
                <a:ea typeface="Times New Roman" panose="02020603050405020304" pitchFamily="18" charset="0"/>
              </a:rPr>
              <a:t>min</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max</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randrange</a:t>
            </a:r>
            <a:r>
              <a:rPr lang="en-US" sz="1600" b="1" spc="-10" dirty="0">
                <a:latin typeface="Courier New" panose="02070309020205020404" pitchFamily="49" charset="0"/>
                <a:ea typeface="Times New Roman" panose="02020603050405020304" pitchFamily="18" charset="0"/>
              </a:rPr>
              <a:t>([</a:t>
            </a:r>
            <a:r>
              <a:rPr lang="en-US" sz="1600" b="1" i="1" spc="-10" dirty="0">
                <a:latin typeface="Courier New" panose="02070309020205020404" pitchFamily="49" charset="0"/>
                <a:ea typeface="Times New Roman" panose="02020603050405020304" pitchFamily="18" charset="0"/>
              </a:rPr>
              <a:t>start,</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stop</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step</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1824B3E-F4C9-47E5-A2CD-17F528BF9D4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032157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statement that imports the random module</a:t>
            </a:r>
          </a:p>
        </p:txBody>
      </p:sp>
      <p:sp>
        <p:nvSpPr>
          <p:cNvPr id="7" name="Text Placeholder 6">
            <a:extLst>
              <a:ext uri="{FF2B5EF4-FFF2-40B4-BE49-F238E27FC236}">
                <a16:creationId xmlns:a16="http://schemas.microsoft.com/office/drawing/2014/main" id="{B3F758FD-8EB7-4DE1-B187-C5C6CDE7561A}"/>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Examples that use the random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random()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float &gt;= 0.0 and &lt; 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100 # float &gt;= 0.0 and &lt; 100.0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100)   # int from 1 to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(101, 200) # int from 101 to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(0, 7)     # int from 0 to 7</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100)      # int from 1 to 99</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100, 200, 2)      # even int from 100 to 198</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11, 250, 2)       # odd int from 11 to 249</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32FC7AF-0144-4BF7-8AE4-1FAFAD08E9F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1282977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simulates rolling a pair of dice</a:t>
            </a:r>
          </a:p>
        </p:txBody>
      </p:sp>
      <p:sp>
        <p:nvSpPr>
          <p:cNvPr id="7" name="Text Placeholder 6">
            <a:extLst>
              <a:ext uri="{FF2B5EF4-FFF2-40B4-BE49-F238E27FC236}">
                <a16:creationId xmlns:a16="http://schemas.microsoft.com/office/drawing/2014/main" id="{622B9EB2-DC00-45CC-A627-15EACEB1BE4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die1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6)	      # assume 6 is returned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die2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6)	      # assume 5 is returned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print("Your roll:", die1, die2)  # Your roll: 6 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0614AAAF-8210-4FE6-B8DE-ECCEAD3D42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84694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91400" cy="457200"/>
          </a:xfrm>
        </p:spPr>
        <p:txBody>
          <a:bodyPr/>
          <a:lstStyle/>
          <a:p>
            <a:r>
              <a:rPr lang="en-US" dirty="0"/>
              <a:t>The user interface for the Guess the Number game</a:t>
            </a:r>
          </a:p>
        </p:txBody>
      </p:sp>
      <p:sp>
        <p:nvSpPr>
          <p:cNvPr id="7" name="Text Placeholder 6">
            <a:extLst>
              <a:ext uri="{FF2B5EF4-FFF2-40B4-BE49-F238E27FC236}">
                <a16:creationId xmlns:a16="http://schemas.microsoft.com/office/drawing/2014/main" id="{F816D2EF-0DA9-456D-B066-EE1C30E65088}"/>
              </a:ext>
            </a:extLst>
          </p:cNvPr>
          <p:cNvSpPr>
            <a:spLocks noGrp="1"/>
          </p:cNvSpPr>
          <p:nvPr>
            <p:ph type="body" sz="quarter" idx="15"/>
          </p:nvPr>
        </p:nvSpPr>
        <p:spPr>
          <a:xfrm>
            <a:off x="1295400" y="1219200"/>
            <a:ext cx="5105400" cy="30480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Guess the Number!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 thinking of a number from 1 to 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Your guess: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Too low.</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Your guess: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 guessed it in 2 tries.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Would you like to play again?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554ED8D-CC25-4DC2-B7F6-2F0566FD3AC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7618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Guess the Number game (part 1)</a:t>
            </a:r>
          </a:p>
        </p:txBody>
      </p:sp>
      <p:sp>
        <p:nvSpPr>
          <p:cNvPr id="7" name="Text Placeholder 6">
            <a:extLst>
              <a:ext uri="{FF2B5EF4-FFF2-40B4-BE49-F238E27FC236}">
                <a16:creationId xmlns:a16="http://schemas.microsoft.com/office/drawing/2014/main" id="{7C042D37-3F0F-403C-92B5-21456EB6859C}"/>
              </a:ext>
            </a:extLst>
          </p:cNvPr>
          <p:cNvSpPr>
            <a:spLocks noGrp="1"/>
          </p:cNvSpPr>
          <p:nvPr>
            <p:ph type="body" sz="quarter" idx="13"/>
          </p:nvPr>
        </p:nvSpPr>
        <p:spPr/>
        <p:txBody>
          <a:bodyPr/>
          <a:lstStyle/>
          <a:p>
            <a:pPr marL="347345">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#!/usr/bin/env python3</a:t>
            </a:r>
          </a:p>
          <a:p>
            <a:pPr marL="347345">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import random</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LIMIT = 10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print("Guess the number!\n")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number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LIMIT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228600"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thinking of a number from 1 to {LIMIT}\n")</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count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while (guess := int(input("Your guess: "))) != number:</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guess &lt; number:</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print("Too low.")</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count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guess &gt; number:</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print("Too high.")</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count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f"You</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guessed it in {count} tries.\n")</a:t>
            </a:r>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083F250-D339-4DD0-86E3-627520DDA65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625872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Guess the Number game (part 2)</a:t>
            </a:r>
          </a:p>
        </p:txBody>
      </p:sp>
      <p:sp>
        <p:nvSpPr>
          <p:cNvPr id="7" name="Text Placeholder 6">
            <a:extLst>
              <a:ext uri="{FF2B5EF4-FFF2-40B4-BE49-F238E27FC236}">
                <a16:creationId xmlns:a16="http://schemas.microsoft.com/office/drawing/2014/main" id="{E8952594-2237-4DFF-B402-830B9A93ED6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again.lower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input("Would you like to play again?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(y/n):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("Bye!")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started as the main module, call the main() function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7219A34-800A-4201-9009-E2896014A1E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2836966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369332"/>
          </a:xfrm>
        </p:spPr>
        <p:txBody>
          <a:bodyPr/>
          <a:lstStyle/>
          <a:p>
            <a:r>
              <a:rPr lang="en-US" dirty="0"/>
              <a:t>Hierarchy chart: Convert Temperatures program</a:t>
            </a:r>
          </a:p>
        </p:txBody>
      </p:sp>
      <p:pic>
        <p:nvPicPr>
          <p:cNvPr id="9" name="Content Placeholder 8" descr="Refer to page 129 in text.">
            <a:extLst>
              <a:ext uri="{FF2B5EF4-FFF2-40B4-BE49-F238E27FC236}">
                <a16:creationId xmlns:a16="http://schemas.microsoft.com/office/drawing/2014/main" id="{ABDB81C2-BE8D-42C3-86F3-A8F6AD5E1F35}"/>
              </a:ext>
            </a:extLst>
          </p:cNvPr>
          <p:cNvPicPr>
            <a:picLocks noGrp="1" noChangeAspect="1"/>
          </p:cNvPicPr>
          <p:nvPr>
            <p:ph sz="quarter" idx="13"/>
          </p:nvPr>
        </p:nvPicPr>
        <p:blipFill>
          <a:blip r:embed="rId2"/>
          <a:stretch>
            <a:fillRect/>
          </a:stretch>
        </p:blipFill>
        <p:spPr>
          <a:xfrm>
            <a:off x="2513202" y="1210433"/>
            <a:ext cx="4117595" cy="2675767"/>
          </a:xfrm>
          <a:prstGeom prst="rect">
            <a:avLst/>
          </a:prstGeom>
        </p:spPr>
      </p:pic>
      <p:sp>
        <p:nvSpPr>
          <p:cNvPr id="8" name="Text Placeholder 7">
            <a:extLst>
              <a:ext uri="{FF2B5EF4-FFF2-40B4-BE49-F238E27FC236}">
                <a16:creationId xmlns:a16="http://schemas.microsoft.com/office/drawing/2014/main" id="{242620E5-E31C-471E-8858-A4F3B1AF02FA}"/>
              </a:ext>
            </a:extLst>
          </p:cNvPr>
          <p:cNvSpPr>
            <a:spLocks noGrp="1"/>
          </p:cNvSpPr>
          <p:nvPr>
            <p:ph type="body" sz="quarter" idx="15"/>
          </p:nvPr>
        </p:nvSpPr>
        <p:spPr>
          <a:xfrm>
            <a:off x="838200" y="4191000"/>
            <a:ext cx="7391400" cy="16764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hierarchy outline for the same program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menu</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convert temp</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2FAC81AE-4DD7-4B9F-8550-4EF54FB62686}"/>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3122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defining a function</a:t>
            </a:r>
          </a:p>
        </p:txBody>
      </p:sp>
      <p:sp>
        <p:nvSpPr>
          <p:cNvPr id="7" name="Text Placeholder 6">
            <a:extLst>
              <a:ext uri="{FF2B5EF4-FFF2-40B4-BE49-F238E27FC236}">
                <a16:creationId xmlns:a16="http://schemas.microsoft.com/office/drawing/2014/main" id="{2A896803-4D25-4D3E-BA51-B949D89EF30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function_name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([arguments]):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statements</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8420F1E-4EBF-437F-8A02-7AC44842010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3823336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 Guess the Number game</a:t>
            </a:r>
          </a:p>
        </p:txBody>
      </p:sp>
      <p:pic>
        <p:nvPicPr>
          <p:cNvPr id="9" name="Content Placeholder 8" descr="Refer to page 129 in text.">
            <a:extLst>
              <a:ext uri="{FF2B5EF4-FFF2-40B4-BE49-F238E27FC236}">
                <a16:creationId xmlns:a16="http://schemas.microsoft.com/office/drawing/2014/main" id="{5EF6CA8C-8EFA-4736-9E6C-4382A18028CC}"/>
              </a:ext>
            </a:extLst>
          </p:cNvPr>
          <p:cNvPicPr>
            <a:picLocks noGrp="1" noChangeAspect="1"/>
          </p:cNvPicPr>
          <p:nvPr>
            <p:ph sz="quarter" idx="13"/>
          </p:nvPr>
        </p:nvPicPr>
        <p:blipFill>
          <a:blip r:embed="rId2"/>
          <a:stretch>
            <a:fillRect/>
          </a:stretch>
        </p:blipFill>
        <p:spPr>
          <a:xfrm>
            <a:off x="2703414" y="1371600"/>
            <a:ext cx="3737172" cy="2005758"/>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C432E7F6-5545-42B0-9514-383155804E3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29933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hierarchy chart</a:t>
            </a:r>
          </a:p>
        </p:txBody>
      </p:sp>
      <p:sp>
        <p:nvSpPr>
          <p:cNvPr id="7" name="Text Placeholder 6">
            <a:extLst>
              <a:ext uri="{FF2B5EF4-FFF2-40B4-BE49-F238E27FC236}">
                <a16:creationId xmlns:a16="http://schemas.microsoft.com/office/drawing/2014/main" id="{A1101905-4ED5-49AD-8BDE-C3C6C20E1B2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Start with a box for the main()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At the next level, put boxes for the functions that the main() function needs to call. This usually includes the function that will control the main action of the program, plus any functions that need to be done before or after that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Continue down the levels by dividing the higher-level functions into their component functions until there aren’t any more components.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566285D-61E3-4866-896C-44F68B939F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2906898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creating hierarchy charts</a:t>
            </a:r>
          </a:p>
        </p:txBody>
      </p:sp>
      <p:sp>
        <p:nvSpPr>
          <p:cNvPr id="7" name="Text Placeholder 6">
            <a:extLst>
              <a:ext uri="{FF2B5EF4-FFF2-40B4-BE49-F238E27FC236}">
                <a16:creationId xmlns:a16="http://schemas.microsoft.com/office/drawing/2014/main" id="{3BF15B1C-198F-405A-992F-169266912E0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names in a chart should start with a verb and give a good indication of what the function does. Then, the names can easily be converted to Python function names.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Each function should do everything that is related to the function name and nothing more. The code shouldn’t be split between two or more functions.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927FD06-C6E3-402D-9AB2-DD6AE5AB971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2538599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for a Pig Dice game</a:t>
            </a:r>
          </a:p>
        </p:txBody>
      </p:sp>
      <p:sp>
        <p:nvSpPr>
          <p:cNvPr id="7" name="Text Placeholder 6">
            <a:extLst>
              <a:ext uri="{FF2B5EF4-FFF2-40B4-BE49-F238E27FC236}">
                <a16:creationId xmlns:a16="http://schemas.microsoft.com/office/drawing/2014/main" id="{9C70966B-EBD0-4496-8FC7-1FF3591457C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 each turn, the player can choose to roll the die or hold.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 turn ends when the player rolls a 1 or chooses to hold.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rolls a 1, all points are lost for that turn.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chooses to hold, all points for that turn are added to the total.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enters an invalid character, the roll or hold prompt is displayed and the player can make another entry.</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a player reaches 20 points, the game ends and the number of turns is displayed.</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672F721-4340-4CBD-9C6C-2540F3A7437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1486074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hierarchy chart for the Pig Dice game</a:t>
            </a:r>
          </a:p>
        </p:txBody>
      </p:sp>
      <p:pic>
        <p:nvPicPr>
          <p:cNvPr id="8" name="Content Placeholder 7" descr="Refer to page 129 in text.">
            <a:extLst>
              <a:ext uri="{FF2B5EF4-FFF2-40B4-BE49-F238E27FC236}">
                <a16:creationId xmlns:a16="http://schemas.microsoft.com/office/drawing/2014/main" id="{EB9A76D3-FC91-4C7A-8F17-F009CA664340}"/>
              </a:ext>
            </a:extLst>
          </p:cNvPr>
          <p:cNvPicPr>
            <a:picLocks noGrp="1" noChangeAspect="1"/>
          </p:cNvPicPr>
          <p:nvPr>
            <p:ph sz="quarter" idx="13"/>
          </p:nvPr>
        </p:nvPicPr>
        <p:blipFill>
          <a:blip r:embed="rId2"/>
          <a:stretch>
            <a:fillRect/>
          </a:stretch>
        </p:blipFill>
        <p:spPr>
          <a:xfrm>
            <a:off x="2346767" y="1295400"/>
            <a:ext cx="4450466" cy="3962743"/>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792FF130-CC74-45CF-B9BB-2FB209E9EF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337065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Pig Dice game</a:t>
            </a:r>
          </a:p>
        </p:txBody>
      </p:sp>
      <p:sp>
        <p:nvSpPr>
          <p:cNvPr id="7" name="Text Placeholder 6">
            <a:extLst>
              <a:ext uri="{FF2B5EF4-FFF2-40B4-BE49-F238E27FC236}">
                <a16:creationId xmlns:a16="http://schemas.microsoft.com/office/drawing/2014/main" id="{AB49878C-43DA-44AF-A499-9A793F07D2AE}"/>
              </a:ext>
            </a:extLst>
          </p:cNvPr>
          <p:cNvSpPr>
            <a:spLocks noGrp="1"/>
          </p:cNvSpPr>
          <p:nvPr>
            <p:ph type="body" sz="quarter" idx="15"/>
          </p:nvPr>
        </p:nvSpPr>
        <p:spPr>
          <a:xfrm>
            <a:off x="1295400" y="1143000"/>
            <a:ext cx="5105400" cy="3505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Die: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Score for turn: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Total score: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Die: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over. No score.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 finished in 4 turns!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A81EEEC7-C790-45A0-BB03-C6D04FFB54D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330418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1)</a:t>
            </a:r>
          </a:p>
        </p:txBody>
      </p:sp>
      <p:sp>
        <p:nvSpPr>
          <p:cNvPr id="7" name="Text Placeholder 6">
            <a:extLst>
              <a:ext uri="{FF2B5EF4-FFF2-40B4-BE49-F238E27FC236}">
                <a16:creationId xmlns:a16="http://schemas.microsoft.com/office/drawing/2014/main" id="{0C1A2A00-D5AF-4F0B-B670-BD4290F2FABA}"/>
              </a:ext>
            </a:extLst>
          </p:cNvPr>
          <p:cNvSpPr>
            <a:spLocks noGrp="1"/>
          </p:cNvSpPr>
          <p:nvPr>
            <p:ph type="body" sz="quarter" idx="13"/>
          </p:nvPr>
        </p:nvSpPr>
        <p:spPr>
          <a:xfrm>
            <a:off x="838200" y="1066800"/>
            <a:ext cx="7543800" cy="4876800"/>
          </a:xfrm>
        </p:spPr>
        <p:txBody>
          <a:bodyPr/>
          <a:lstStyle/>
          <a:p>
            <a:pPr marL="347345">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#!/usr/bin/env python3</a:t>
            </a:r>
          </a:p>
          <a:p>
            <a:pPr marL="347345"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display_rules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display_rules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print("Let's Play PIG!")</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See how many turns it takes you to get to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Turn ends when you hold or roll a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If you roll a 1, you lose all points for the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If you hold, you save all points for the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A4109F2-70FF-4651-B8EB-B76FE9D4F0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3259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2)</a:t>
            </a:r>
          </a:p>
        </p:txBody>
      </p:sp>
      <p:sp>
        <p:nvSpPr>
          <p:cNvPr id="7" name="Text Placeholder 6">
            <a:extLst>
              <a:ext uri="{FF2B5EF4-FFF2-40B4-BE49-F238E27FC236}">
                <a16:creationId xmlns:a16="http://schemas.microsoft.com/office/drawing/2014/main" id="{C67F30CF-B110-4020-9665-A03E555D4739}"/>
              </a:ext>
            </a:extLst>
          </p:cNvPr>
          <p:cNvSpPr>
            <a:spLocks noGrp="1"/>
          </p:cNvSpPr>
          <p:nvPr>
            <p:ph type="body" sz="quarter" idx="13"/>
          </p:nvPr>
        </p:nvSpPr>
        <p:spPr/>
        <p:txBody>
          <a:bodyPr/>
          <a:lstStyle/>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turn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score = 0</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while not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p>
          <a:p>
            <a:pPr marL="228600"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print("Game over!")</a:t>
            </a:r>
          </a:p>
          <a:p>
            <a:pPr marL="228600"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228600" marR="0">
              <a:spcBef>
                <a:spcPts val="0"/>
              </a:spcBef>
              <a:spcAft>
                <a:spcPts val="0"/>
              </a:spcAft>
              <a:tabLst>
                <a:tab pos="1371600" algn="l"/>
              </a:tabLst>
            </a:pP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4A6FF21A-AC0A-4B05-AE9C-E0DF9B73AAD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66220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3)</a:t>
            </a:r>
          </a:p>
        </p:txBody>
      </p:sp>
      <p:sp>
        <p:nvSpPr>
          <p:cNvPr id="7" name="Text Placeholder 6">
            <a:extLst>
              <a:ext uri="{FF2B5EF4-FFF2-40B4-BE49-F238E27FC236}">
                <a16:creationId xmlns:a16="http://schemas.microsoft.com/office/drawing/2014/main" id="{3A650621-221A-40EB-B707-4A10E0643BE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while not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input("Roll or hold? (r/h):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"h":</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print("Invalid choice. Try again.")</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4BEBCCF-532F-4192-AB72-744E6FA0661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4144160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4)</a:t>
            </a:r>
          </a:p>
        </p:txBody>
      </p:sp>
      <p:sp>
        <p:nvSpPr>
          <p:cNvPr id="7" name="Text Placeholder 6">
            <a:extLst>
              <a:ext uri="{FF2B5EF4-FFF2-40B4-BE49-F238E27FC236}">
                <a16:creationId xmlns:a16="http://schemas.microsoft.com/office/drawing/2014/main" id="{748176E8-A9FA-4335-8210-35203039283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(1, 6)</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str</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if die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over. No score.\n")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8B8407E-F701-4A6B-B1A0-1B6FEBCE3E1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79753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doesn’t accept arguments</a:t>
            </a:r>
          </a:p>
        </p:txBody>
      </p:sp>
      <p:sp>
        <p:nvSpPr>
          <p:cNvPr id="7" name="Text Placeholder 6">
            <a:extLst>
              <a:ext uri="{FF2B5EF4-FFF2-40B4-BE49-F238E27FC236}">
                <a16:creationId xmlns:a16="http://schemas.microsoft.com/office/drawing/2014/main" id="{7CC1DAAC-DF6F-4F88-A893-E2BCD7DA5218}"/>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print("Welcome to the Future Value Calculator")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prints welcome message</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0913FD4-BD8E-47B1-9712-CBF4E8CC42E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192167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a:t>
            </a:r>
            <a:r>
              <a:rPr lang="en-US"/>
              <a:t>Dice game </a:t>
            </a:r>
            <a:r>
              <a:rPr lang="en-US" dirty="0"/>
              <a:t>(</a:t>
            </a:r>
            <a:r>
              <a:rPr lang="en-US"/>
              <a:t>part 5)</a:t>
            </a:r>
            <a:endParaRPr lang="en-US" dirty="0"/>
          </a:p>
        </p:txBody>
      </p:sp>
      <p:sp>
        <p:nvSpPr>
          <p:cNvPr id="7" name="Text Placeholder 6">
            <a:extLst>
              <a:ext uri="{FF2B5EF4-FFF2-40B4-BE49-F238E27FC236}">
                <a16:creationId xmlns:a16="http://schemas.microsoft.com/office/drawing/2014/main" id="{3757B901-5D7E-46FF-8DD2-D16754FD686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print("Score for 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print("Total score:", score, "\n")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score &gt;=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print("You finished in", turn, "turns!")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turn, score,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44DDFED9-48AE-4500-83B9-4257B985C2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58816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has one argument</a:t>
            </a:r>
          </a:p>
        </p:txBody>
      </p:sp>
      <p:sp>
        <p:nvSpPr>
          <p:cNvPr id="7" name="Text Placeholder 6">
            <a:extLst>
              <a:ext uri="{FF2B5EF4-FFF2-40B4-BE49-F238E27FC236}">
                <a16:creationId xmlns:a16="http://schemas.microsoft.com/office/drawing/2014/main" id="{9885998F-6F4B-4669-A79D-E26708968FC0}"/>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 = "Welcome to the Future Value Calculator"</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    # prints welcome message</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34324995-439F-4976-B769-DC86ACC8532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3521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accepts two arguments </a:t>
            </a:r>
            <a:br>
              <a:rPr lang="en-US" dirty="0"/>
            </a:br>
            <a:r>
              <a:rPr lang="en-US" dirty="0"/>
              <a:t>and returns a value</a:t>
            </a:r>
          </a:p>
        </p:txBody>
      </p:sp>
      <p:sp>
        <p:nvSpPr>
          <p:cNvPr id="7" name="Text Placeholder 6">
            <a:extLst>
              <a:ext uri="{FF2B5EF4-FFF2-40B4-BE49-F238E27FC236}">
                <a16:creationId xmlns:a16="http://schemas.microsoft.com/office/drawing/2014/main" id="{B85785B8-6D53-4178-A724-028A9EFFC4A2}"/>
              </a:ext>
            </a:extLst>
          </p:cNvPr>
          <p:cNvSpPr>
            <a:spLocks noGrp="1"/>
          </p:cNvSpPr>
          <p:nvPr>
            <p:ph type="body" sz="quarter" idx="13"/>
          </p:nvPr>
        </p:nvSpPr>
        <p:spPr>
          <a:xfrm>
            <a:off x="838200" y="1371598"/>
            <a:ext cx="7391400" cy="4572001"/>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calculate_miles_per_gallon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round(mpg,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mpg</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gallons = 14</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calculate_miles_per_gallon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gallons)	# 35.7</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B97D403-1C8A-48ED-B330-F954907F11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18624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main() function that calls another function</a:t>
            </a:r>
          </a:p>
        </p:txBody>
      </p:sp>
      <p:sp>
        <p:nvSpPr>
          <p:cNvPr id="7" name="Text Placeholder 6">
            <a:extLst>
              <a:ext uri="{FF2B5EF4-FFF2-40B4-BE49-F238E27FC236}">
                <a16:creationId xmlns:a16="http://schemas.microsoft.com/office/drawing/2014/main" id="{0A7DD535-8F8B-4A2D-8615-5C05B108734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a welcome message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print("The Future Value Calculator\n")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monthly investment: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yearly interest rate: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 = int(input(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number of years: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the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cs typeface="Times New Roman" panose="02020603050405020304" pitchFamily="18" charset="0"/>
              </a:rPr>
              <a:t>calculate_future_value</a:t>
            </a:r>
            <a:r>
              <a:rPr lang="en-US" sz="1400" b="1" dirty="0">
                <a:highlight>
                  <a:srgbClr val="FFFF00"/>
                </a:highlight>
                <a:latin typeface="Courier New" panose="02070309020205020404" pitchFamily="49"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cs typeface="Times New Roman" panose="02020603050405020304" pitchFamily="18" charset="0"/>
              </a:rPr>
              <a:t>monthly_investment</a:t>
            </a:r>
            <a:r>
              <a:rPr lang="en-US" sz="1400" b="1" dirty="0">
                <a:highlight>
                  <a:srgbClr val="FFFF00"/>
                </a:highlight>
                <a:latin typeface="Courier New" panose="02070309020205020404" pitchFamily="49" charset="0"/>
                <a:cs typeface="Times New Roman" panose="02020603050405020304" pitchFamily="18" charset="0"/>
              </a:rPr>
              <a:t>, </a:t>
            </a:r>
            <a:r>
              <a:rPr lang="en-US" sz="1400" b="1" dirty="0" err="1">
                <a:highlight>
                  <a:srgbClr val="FFFF00"/>
                </a:highlight>
                <a:latin typeface="Courier New" panose="02070309020205020404" pitchFamily="49" charset="0"/>
                <a:cs typeface="Times New Roman" panose="02020603050405020304" pitchFamily="18" charset="0"/>
              </a:rPr>
              <a:t>yearly_interest</a:t>
            </a:r>
            <a:r>
              <a:rPr lang="en-US" sz="1400" b="1" dirty="0">
                <a:highlight>
                  <a:srgbClr val="FFFF00"/>
                </a:highlight>
                <a:latin typeface="Courier New" panose="02070309020205020404" pitchFamily="49" charset="0"/>
                <a:cs typeface="Times New Roman" panose="02020603050405020304" pitchFamily="18" charset="0"/>
              </a:rPr>
              <a:t>, years)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output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print("Future value: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3C11963E-E072-4DA3-8A84-CFD9AB66940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56887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call a main() function</a:t>
            </a:r>
          </a:p>
        </p:txBody>
      </p:sp>
      <p:sp>
        <p:nvSpPr>
          <p:cNvPr id="7" name="Text Placeholder 6">
            <a:extLst>
              <a:ext uri="{FF2B5EF4-FFF2-40B4-BE49-F238E27FC236}">
                <a16:creationId xmlns:a16="http://schemas.microsoft.com/office/drawing/2014/main" id="{F916120E-AF1F-423B-AF2C-E59A0EA7FA11}"/>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a simple call statement (not recommended)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main()</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a call statement within an if statement </a:t>
            </a:r>
            <a:b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that checks if current module is main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__name__ == "__main__":  # if main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main()			 # call main() function</a:t>
            </a:r>
          </a:p>
          <a:p>
            <a:endParaRPr lang="en-US" dirty="0"/>
          </a:p>
          <a:p>
            <a:r>
              <a:rPr lang="en-US" sz="1800" dirty="0"/>
              <a:t>Above if statement specifies code that should ONLY be executed  </a:t>
            </a:r>
            <a:r>
              <a:rPr lang="en-US" sz="1800" dirty="0">
                <a:solidFill>
                  <a:srgbClr val="00B050"/>
                </a:solidFill>
              </a:rPr>
              <a:t>when file is run as main program </a:t>
            </a:r>
            <a:r>
              <a:rPr lang="en-US" sz="1800" dirty="0"/>
              <a:t>and </a:t>
            </a:r>
            <a:r>
              <a:rPr lang="en-US" sz="1800" dirty="0">
                <a:solidFill>
                  <a:srgbClr val="FF0000"/>
                </a:solidFill>
              </a:rPr>
              <a:t>NOT when imported as module</a:t>
            </a:r>
            <a:r>
              <a:rPr lang="en-US" sz="1800" dirty="0"/>
              <a:t>.</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064939A-DC99-49A1-A8A7-ACB15B8F4F8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73509036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521</TotalTime>
  <Words>5210</Words>
  <Application>Microsoft Office PowerPoint</Application>
  <PresentationFormat>On-screen Show (4:3)</PresentationFormat>
  <Paragraphs>735</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Narrow</vt:lpstr>
      <vt:lpstr>Courier New</vt:lpstr>
      <vt:lpstr>Symbol</vt:lpstr>
      <vt:lpstr>Times New Roman</vt:lpstr>
      <vt:lpstr>Master slides_with_titles_logo</vt:lpstr>
      <vt:lpstr>Chapter 4</vt:lpstr>
      <vt:lpstr>Objectives (part 1)</vt:lpstr>
      <vt:lpstr>Objectives (part 2)</vt:lpstr>
      <vt:lpstr>The syntax for defining a function</vt:lpstr>
      <vt:lpstr>A function that doesn’t accept arguments</vt:lpstr>
      <vt:lpstr>A function that has one argument</vt:lpstr>
      <vt:lpstr>A function that accepts two arguments  and returns a value</vt:lpstr>
      <vt:lpstr>A main() function that calls another function</vt:lpstr>
      <vt:lpstr>Two ways to call a main() function</vt:lpstr>
      <vt:lpstr>The user interface for the Future Value program</vt:lpstr>
      <vt:lpstr>The code for the Future Value program (part 1)</vt:lpstr>
      <vt:lpstr>The code for the Future Value program (part 2)</vt:lpstr>
      <vt:lpstr>The code for the Future Value program (part 3)</vt:lpstr>
      <vt:lpstr>A function with a default value</vt:lpstr>
      <vt:lpstr>How to call the function and use its default value</vt:lpstr>
      <vt:lpstr>How to use default values  in your function definitions</vt:lpstr>
      <vt:lpstr>How to call the function with named arguments</vt:lpstr>
      <vt:lpstr>How to use named arguments  in your calling statements</vt:lpstr>
      <vt:lpstr>Functions that use local variables</vt:lpstr>
      <vt:lpstr>A function that changes a global variable  (not recommended)</vt:lpstr>
      <vt:lpstr>A local variable that shadows a global variable (not recommended)</vt:lpstr>
      <vt:lpstr>A function that uses a global constant (OK to use)</vt:lpstr>
      <vt:lpstr>The temperature.py file (temperature module)</vt:lpstr>
      <vt:lpstr>The console when you run the temperature module</vt:lpstr>
      <vt:lpstr>How to document a module with docstrings</vt:lpstr>
      <vt:lpstr>How to view the documentation for a module</vt:lpstr>
      <vt:lpstr>The syntax for importing a module  into a local namespace</vt:lpstr>
      <vt:lpstr>The syntax for importing into the global namespace</vt:lpstr>
      <vt:lpstr>User interface: The Convert Temperatures program</vt:lpstr>
      <vt:lpstr>The Convert Temperatures program (part 1)</vt:lpstr>
      <vt:lpstr>The Convert Temperatures program (part 2)</vt:lpstr>
      <vt:lpstr>Some of the standard modules presented  in this book</vt:lpstr>
      <vt:lpstr>Three functions of the random module</vt:lpstr>
      <vt:lpstr>A statement that imports the random module</vt:lpstr>
      <vt:lpstr>Code that simulates rolling a pair of dice</vt:lpstr>
      <vt:lpstr>The user interface for the Guess the Number game</vt:lpstr>
      <vt:lpstr>The code for the Guess the Number game (part 1)</vt:lpstr>
      <vt:lpstr>The code for the Guess the Number game (part 2)</vt:lpstr>
      <vt:lpstr>Hierarchy chart: Convert Temperatures program</vt:lpstr>
      <vt:lpstr>Hierarchy chart: Guess the Number game</vt:lpstr>
      <vt:lpstr>How to build a hierarchy chart</vt:lpstr>
      <vt:lpstr>Guidelines for creating hierarchy charts</vt:lpstr>
      <vt:lpstr>The rules for a Pig Dice game</vt:lpstr>
      <vt:lpstr>A hierarchy chart for the Pig Dice game</vt:lpstr>
      <vt:lpstr>The user interface for the Pig Dice game</vt:lpstr>
      <vt:lpstr>The code for the Pig Dice game (part 1)</vt:lpstr>
      <vt:lpstr>The code for the Pig Dice game (part 2)</vt:lpstr>
      <vt:lpstr>The code for the Pig Dice game (part 3)</vt:lpstr>
      <vt:lpstr>The code for the Pig Dice game (part 4)</vt:lpstr>
      <vt:lpstr>The code for the Pig Dice game (part 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Judy Taylor</dc:creator>
  <cp:lastModifiedBy>Guha, Atanu</cp:lastModifiedBy>
  <cp:revision>32</cp:revision>
  <cp:lastPrinted>2016-01-14T23:03:16Z</cp:lastPrinted>
  <dcterms:created xsi:type="dcterms:W3CDTF">2019-07-23T17:12:35Z</dcterms:created>
  <dcterms:modified xsi:type="dcterms:W3CDTF">2024-02-01T18:12:31Z</dcterms:modified>
</cp:coreProperties>
</file>