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54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86452" autoAdjust="0"/>
  </p:normalViewPr>
  <p:slideViewPr>
    <p:cSldViewPr>
      <p:cViewPr varScale="1">
        <p:scale>
          <a:sx n="90" d="100"/>
          <a:sy n="90" d="100"/>
        </p:scale>
        <p:origin x="4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2/13/2024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2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2133600"/>
            <a:ext cx="7315200" cy="144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E431898-FA05-47E4-BC1F-810D3C5E7E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315200" cy="91812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8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86" r:id="rId9"/>
    <p:sldLayoutId id="2147483675" r:id="rId10"/>
    <p:sldLayoutId id="2147483684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file I/O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C4FF9-2982-4257-8925-A6D04A6F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read methods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864DCC-D055-4B01-B19E-94FD33F22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read()   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#entire file’s content</a:t>
            </a:r>
            <a:endParaRPr lang="en-US" sz="1600" spc="-1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 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reading line by line</a:t>
            </a:r>
            <a:endParaRPr lang="en-US" sz="1600" spc="-1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readlines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() 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#reading all lines</a:t>
            </a:r>
            <a:endParaRPr lang="en-US" sz="1600" spc="-1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loop to read each line of the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57B91F-792B-42D4-BED5-A182B071F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48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print(line,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entire file as a string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contents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print(contents)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8DD76A-B5F3-4DCC-8E36-C75C77EA9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114800"/>
            <a:ext cx="5105400" cy="53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77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the entire file as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A94B41-D72C-4AE1-A8F2-18A5F9D915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05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print(members[0],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print(members[1])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each line of the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member1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r>
              <a:rPr lang="en-US" sz="1600" b="1" baseline="30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line read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print(member1, end="")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member2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#2</a:t>
            </a:r>
            <a:r>
              <a:rPr lang="en-US" sz="1600" b="1" baseline="30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line read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print(member2)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BE18A7-CF88-40CB-813D-B7D75686D1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572000"/>
            <a:ext cx="5105400" cy="61332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3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3AA1C3-6BF7-48FC-BAC2-2A5CA0AA3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810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["John Cleese", "Eric Idle"]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m in members: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(f"{m}\n")          # adds new line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the lines in a file into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 # removes new line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print(members)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F3E16A-64C8-4885-A601-D1D8411490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1" y="4881282"/>
            <a:ext cx="5105400" cy="30031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['John Cleese', 'Eric Idle']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and read a list of numbers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CB32F5-33E6-4796-B6C5-0A2F8F71FE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11171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items in a list to a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[1975, 1979, 1983]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year in years: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(f"{year}\n")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# converts int to str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lines in a file into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open("years.txt")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(int(line))    # converts str to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print(years)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that’s printed to 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1E73AC-BD10-467E-A312-1649487D3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5204012"/>
            <a:ext cx="5105400" cy="3585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[1975, 1979, 1983]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42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1.0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5CA284-1D8F-42F7-A24A-4E0D29008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5105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Casablanca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Casablanca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6F8C84-69B8-482B-BB3C-0289E173F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"movies.txt"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(f"{movie}\n")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line in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line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line.replace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("\n", "")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 in enumerate(movies, start=1):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{movie}")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831132-AC23-4A5D-8760-4ED6AE325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input("Movie: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print(f"{movie}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index &lt; 1 or index 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print(f"{movie} was deleted.\n")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0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1D1-55D4-459D-AFBB-8097A6D4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418F5-E1CE-44DB-82DA-748EA3D8C3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s-E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s-E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program")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55E1-0750-4F10-9709-F5BD2007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BD0F-2DED-4821-B987-9AFBCF9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8220-0292-4666-B373-E3B8B060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84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1.0 program (part 4)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6A5A00-A5D3-4213-BF45-1BAF2314C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"Please try again.")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4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A66BF-5A98-420C-9652-49198F21C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text, CSV, or binary files to save and retrieve the data that’s used by your programs.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Differentiate between text and binary files.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 of using a with statement for opening and closing a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csv module, writer objects, and reader objects for writing a list of lists to a CSV file and reading a list of lists from a CSV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pickle module and the load() and dump() methods for saving a list of lists to a binary file and reading a list of lists from a binary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20A9DE-809D-4C16-9C26-C69D0F601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writerows</a:t>
            </a:r>
            <a:r>
              <a:rPr lang="en-US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CSV writer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writerows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rows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0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2-dimensional list with 3 rows and 2 columns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6314BB-E9A4-4FC9-85D5-098F434B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csv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the list to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CSV file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4715DA-FA66-4B01-B29C-FB0659B960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724400"/>
            <a:ext cx="51054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Grail,1975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Roof,1958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Waterfront,1954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reader() function of the csv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AC2E2-8723-4DA5-B287-DDFBA580A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3528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reader(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data from a CSV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open("movies.csv",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print(f"{row[0]} ({row[1]})")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6C9243-3B8E-466C-8F20-29B96389E6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34290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9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Some optional arguments that can be used </a:t>
            </a:r>
            <a:br>
              <a:rPr lang="en-US" dirty="0"/>
            </a:br>
            <a:r>
              <a:rPr lang="en-US" dirty="0"/>
              <a:t>to change the CSV format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080E10-9499-4674-9C83-39A5E63C4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quotechar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='"'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delimiter=",“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quoting=</a:t>
            </a: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csv.QUOTE_MINIMAL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used only when necessary, # </a:t>
            </a:r>
            <a:r>
              <a:rPr lang="en-US" sz="1600" b="1" spc="-1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i.e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when fields contains delimiter, </a:t>
            </a:r>
            <a:r>
              <a:rPr lang="en-US" sz="1600" b="1" spc="-10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quotechar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and newline like --</a:t>
            </a:r>
            <a:endParaRPr lang="en-US" sz="1600" spc="-1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delimiter=“;“,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quotechar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=‘’’,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quoting=</a:t>
            </a:r>
            <a:r>
              <a:rPr lang="en-US" sz="14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csv.QUOTE_MINIMAL</a:t>
            </a:r>
            <a:r>
              <a:rPr lang="en-US" sz="14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4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writer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changes the delimiter for the reader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(file, delimiter="\t")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07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2.0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DEE02F9-43D3-4240-A0DD-6F2AA67408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066800"/>
            <a:ext cx="5105400" cy="5029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Gone with the Wind (1939)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deleted.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0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CDA476-8007-4CA4-9DE5-46153B435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csv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 file in the current directory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"movies.csv"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"w",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writer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newline="")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reader =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csv.reader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 row in reader: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for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movie in enumerate(movies, start=1):</a:t>
            </a:r>
          </a:p>
          <a:p>
            <a:pPr marL="344488"/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print(f"{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}. {movie[0]} ({movie[1]})")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B57E0D-A57D-4D54-B031-3C510A4E99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 = [name, year]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movies.append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print(f"{name} was added.\n")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 = int(input("Number: "))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index &lt; 1 or index &gt;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print("Invalid movie number.\n")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 = </a:t>
            </a:r>
            <a:r>
              <a:rPr lang="en-US" sz="13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movies.pop</a:t>
            </a: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 - 1)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3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  <a:endParaRPr lang="en-US" sz="13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print(f"{movie[0]} was deleted.\n")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3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print("The Movie List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("del - 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print("exit - Exit program\n")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5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Movie List 2.0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43267-7EF5-4177-B53D-C16C5F2422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display_menu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</a:t>
            </a:r>
            <a:r>
              <a:rPr lang="en-US" sz="13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3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3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delete_movie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command.lower</a:t>
            </a: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3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</a:p>
          <a:p>
            <a:endParaRPr lang="en-US" sz="13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of the pickle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2D4C35-01CC-4E13-944E-7E196F66D2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dump(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#saves to file</a:t>
            </a:r>
            <a:endParaRPr lang="en-US" sz="1600" spc="-1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load(</a:t>
            </a:r>
            <a:r>
              <a:rPr lang="en-US" sz="1600" b="1" i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bfile</a:t>
            </a:r>
            <a:r>
              <a:rPr lang="en-US" sz="1600" b="1" spc="-1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 #retrieves from the file</a:t>
            </a:r>
            <a:endParaRPr lang="en-US" sz="1600" spc="-1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79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two-dimensional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E515C8-4505-4C1F-B021-80C682099E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["Cat on a Hot Tin Roof", 1958],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["On the Waterfront", 1954]]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pickle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#converts complex object into byte stream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#and saves(dump) to a file for later retrieval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an object to a binary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 # write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#saves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0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files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082CEF-6D6A-4480-86B9-196E57AE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1066800"/>
            <a:ext cx="7848600" cy="12954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 – read/write as r/w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 – </a:t>
            </a:r>
            <a:r>
              <a:rPr lang="en-US" sz="1800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non text data like image/audio-files/exe-files – read/write as </a:t>
            </a:r>
            <a:r>
              <a:rPr lang="en-US" sz="1800" spc="-1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rb</a:t>
            </a:r>
            <a:r>
              <a:rPr lang="en-US" sz="1800" spc="-1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spc="-10" dirty="0" err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wb</a:t>
            </a:r>
            <a:endParaRPr lang="en-US" sz="1800" spc="-1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text file that’s opened by a text editor</a:t>
            </a:r>
          </a:p>
          <a:p>
            <a:endParaRPr lang="en-US" dirty="0"/>
          </a:p>
        </p:txBody>
      </p:sp>
      <p:pic>
        <p:nvPicPr>
          <p:cNvPr id="7" name="Content Placeholder 6" descr="Refer to page 203 in textbook.">
            <a:extLst>
              <a:ext uri="{FF2B5EF4-FFF2-40B4-BE49-F238E27FC236}">
                <a16:creationId xmlns:a16="http://schemas.microsoft.com/office/drawing/2014/main" id="{A15531C1-E69D-4A5B-8FB7-CEDD31D3E2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6081" y="2514600"/>
            <a:ext cx="5744047" cy="13716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1C0112-8DF8-48E6-A7C2-D4FC6D2206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0386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file with the same data</a:t>
            </a:r>
          </a:p>
          <a:p>
            <a:endParaRPr lang="en-US" dirty="0"/>
          </a:p>
        </p:txBody>
      </p:sp>
      <p:pic>
        <p:nvPicPr>
          <p:cNvPr id="9" name="Content Placeholder 8" descr="Refer to page 203 in textbook.">
            <a:extLst>
              <a:ext uri="{FF2B5EF4-FFF2-40B4-BE49-F238E27FC236}">
                <a16:creationId xmlns:a16="http://schemas.microsoft.com/office/drawing/2014/main" id="{F977062E-8594-441E-B713-8044585008F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56081" y="4602403"/>
            <a:ext cx="5730250" cy="109615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79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an object from a binary file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645154-0A99-47BB-B3E0-46D474C2C7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371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 # read binary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#retrieves from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E69E8B-7D63-42C8-BBDC-681299A7DF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14600"/>
            <a:ext cx="64770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[['Monty Python and the Holy Grail', 1975], ['Cat on a Hot Tin Roof', 1958], ['On the Waterfront', 1954]]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66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Movie List 3.0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7A6147-FFF6-4209-AE2F-DFBBBB3EE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4267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Movie List 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 MENU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- List all movies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-  Add a 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 - 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Monty Python and the Holy Grail (1975)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Cat on a Hot Tin Roof (1958)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On the Waterfront (1954)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1939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Gone with the Wind was added.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37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two file I/O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6A3B8-EB64-46E4-9C35-6E0A3DF85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pickle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movies.bin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pickle.dump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(movies, 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movies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open(FILENAME,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movies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pickle.load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movies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list_movies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(movies):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movie in enumerate(movies, start=1):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print(f"{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{movie[0]} ({movie[1]})")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36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of file operations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4B5444-E64D-4BC6-BEDD-DE8A777E0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Write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to the file or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data from the file.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Close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the file.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open()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CE7E4-0027-4BEB-B1C4-311092B79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open(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file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mode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of its modes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	Mode</a:t>
            </a: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r/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Read/Read-Binary file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w/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Write/Write-Binary file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Append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9250">
              <a:spcBef>
                <a:spcPts val="600"/>
              </a:spcBef>
              <a:spcAft>
                <a:spcPts val="600"/>
              </a:spcAft>
              <a:tabLst>
                <a:tab pos="2286000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close() method of a file object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close()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9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lang="en-US" dirty="0"/>
              <a:t>How to open a </a:t>
            </a:r>
            <a:r>
              <a:rPr lang="en-US" dirty="0">
                <a:solidFill>
                  <a:schemeClr val="accent6"/>
                </a:solidFill>
              </a:rPr>
              <a:t>file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write </a:t>
            </a:r>
            <a:r>
              <a:rPr lang="en-US" dirty="0"/>
              <a:t>mode </a:t>
            </a:r>
            <a:br>
              <a:rPr lang="en-US" dirty="0"/>
            </a:br>
            <a:r>
              <a:rPr lang="en-US" dirty="0"/>
              <a:t>and close the file manually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8ED49-98B8-40A3-B62F-CD074478E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8153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open("test.txt", "w")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  <a:p>
            <a:r>
              <a:rPr lang="en-US" sz="1600" dirty="0"/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file</a:t>
            </a:r>
          </a:p>
          <a:p>
            <a:endParaRPr lang="en-US" sz="1600" dirty="0"/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open("test1.bin", “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(b“\x00\x01\x02")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#binary data is a byte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outfile.close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91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75528"/>
            <a:ext cx="7924800" cy="369332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>
                <a:solidFill>
                  <a:srgbClr val="FF0000"/>
                </a:solidFill>
              </a:rPr>
              <a:t>with open </a:t>
            </a:r>
            <a:r>
              <a:rPr lang="en-US" dirty="0"/>
              <a:t>statements to open &amp; close files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F39D41-DA39-4A64-85A3-1F104E96BF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with statement for file I/O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file_object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statements...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write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"w")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("Test")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opens a text file in read mode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automatically closes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open("test.txt", "r")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infile.readline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Alternatively,</a:t>
            </a:r>
          </a:p>
          <a:p>
            <a:pPr algn="l" fontAlgn="base"/>
            <a:r>
              <a:rPr lang="en-US" sz="1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 = open</a:t>
            </a:r>
            <a:r>
              <a:rPr lang="en-US" sz="1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"example.txt", "r"</a:t>
            </a:r>
            <a:r>
              <a:rPr lang="en-US" sz="1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000" b="0" i="0" dirty="0">
                <a:solidFill>
                  <a:srgbClr val="6272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Open the file </a:t>
            </a:r>
          </a:p>
          <a:p>
            <a:r>
              <a:rPr lang="en-US" sz="1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 = </a:t>
            </a:r>
            <a:r>
              <a:rPr lang="en-US" sz="1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en-US" sz="1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         </a:t>
            </a:r>
            <a:r>
              <a:rPr lang="en-US" sz="1000" b="0" i="0" dirty="0">
                <a:solidFill>
                  <a:srgbClr val="6272A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Read the contents of the file </a:t>
            </a:r>
          </a:p>
          <a:p>
            <a:pPr algn="l" fontAlgn="base"/>
            <a:r>
              <a:rPr lang="en-US" sz="1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contents</a:t>
            </a:r>
            <a:r>
              <a:rPr lang="en-US" sz="10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                 #print</a:t>
            </a:r>
          </a:p>
          <a:p>
            <a:pPr algn="l" fontAlgn="base"/>
            <a:r>
              <a:rPr lang="en-US" sz="1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file.close</a:t>
            </a:r>
            <a:r>
              <a:rPr lang="en-US" sz="1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                   </a:t>
            </a:r>
            <a:r>
              <a:rPr lang="en-US" sz="1000" i="0" dirty="0">
                <a:effectLst/>
                <a:latin typeface="inherit"/>
              </a:rPr>
              <a:t># close the file</a:t>
            </a:r>
            <a:endParaRPr 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write() method of a file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E08634-28B4-4132-BFDA-82719A668C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write(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write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"w")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("John Cleese\n")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one line to a text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open("members.txt", "a") as file: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("Eric Idle\n")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5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55964"/>
          </a:xfrm>
        </p:spPr>
        <p:txBody>
          <a:bodyPr/>
          <a:lstStyle/>
          <a:p>
            <a:r>
              <a:rPr lang="en-US" dirty="0"/>
              <a:t>The contents of the text file after the two lines have been written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6EDF49-BF56-4F4A-9B5E-ED78C0F188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1486265"/>
            <a:ext cx="5105400" cy="36933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Cleese\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Idle\n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88F415-24E6-4C06-A6A0-EF5E500F1C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086512"/>
            <a:ext cx="7391400" cy="885288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text file when viewed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text editor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B6790-ACB4-4C93-A279-83F6C8C1FF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924712"/>
            <a:ext cx="5105400" cy="58048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 Cleese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Eric Idle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6775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1003</TotalTime>
  <Words>3716</Words>
  <Application>Microsoft Office PowerPoint</Application>
  <PresentationFormat>On-screen Show (4:3)</PresentationFormat>
  <Paragraphs>542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Courier New</vt:lpstr>
      <vt:lpstr>inherit</vt:lpstr>
      <vt:lpstr>Symbol</vt:lpstr>
      <vt:lpstr>Times New Roman</vt:lpstr>
      <vt:lpstr>Master slides_with_titles_logo</vt:lpstr>
      <vt:lpstr>Chapter 7</vt:lpstr>
      <vt:lpstr>Objectives</vt:lpstr>
      <vt:lpstr>Two types of files</vt:lpstr>
      <vt:lpstr>The sequence of file operations</vt:lpstr>
      <vt:lpstr>The built-in open() function</vt:lpstr>
      <vt:lpstr>How to open a file in write mode  and close the file manually</vt:lpstr>
      <vt:lpstr>How to use with open statements to open &amp; close files</vt:lpstr>
      <vt:lpstr>The write() method of a file object</vt:lpstr>
      <vt:lpstr>The contents of the text file after the two lines have been written</vt:lpstr>
      <vt:lpstr>Three read methods of a file object</vt:lpstr>
      <vt:lpstr>How to use a loop to read each line of the file</vt:lpstr>
      <vt:lpstr>How to read the entire file as a list</vt:lpstr>
      <vt:lpstr>How to write and read a list of strings</vt:lpstr>
      <vt:lpstr>How to write and read a list of numbers</vt:lpstr>
      <vt:lpstr>The user interface for the Movie List 1.0 program</vt:lpstr>
      <vt:lpstr>The code for the Movie List 1.0 program (part 1)</vt:lpstr>
      <vt:lpstr>The code for the Movie List 1.0 program (part 2)</vt:lpstr>
      <vt:lpstr>The code for the Movie List 1.0 program (part 3)</vt:lpstr>
      <vt:lpstr>The code for the Movie List 1.0 program (part 4)</vt:lpstr>
      <vt:lpstr>The writer() function of the csv module</vt:lpstr>
      <vt:lpstr>A 2-dimensional list with 3 rows and 2 columns</vt:lpstr>
      <vt:lpstr>The reader() function of the csv module</vt:lpstr>
      <vt:lpstr>Some optional arguments that can be used  to change the CSV format</vt:lpstr>
      <vt:lpstr>The user interface for the Movie List 2.0 program</vt:lpstr>
      <vt:lpstr>The code for the Movie List 2.0 program (part 1)</vt:lpstr>
      <vt:lpstr>The code for the Movie List 2.0 program (part 2)</vt:lpstr>
      <vt:lpstr>The code for the Movie List 2.0 program (part 3)</vt:lpstr>
      <vt:lpstr>Two methods of the pickle module</vt:lpstr>
      <vt:lpstr>A two-dimensional list of movies</vt:lpstr>
      <vt:lpstr>How to read an object from a binary file</vt:lpstr>
      <vt:lpstr>The user interface for the Movie List 3.0 program</vt:lpstr>
      <vt:lpstr>The code for the two file I/O functions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Judy Taylor</dc:creator>
  <cp:lastModifiedBy>Guha, Atanu</cp:lastModifiedBy>
  <cp:revision>26</cp:revision>
  <cp:lastPrinted>2016-01-14T23:03:16Z</cp:lastPrinted>
  <dcterms:created xsi:type="dcterms:W3CDTF">2019-07-24T17:35:33Z</dcterms:created>
  <dcterms:modified xsi:type="dcterms:W3CDTF">2024-02-13T17:30:19Z</dcterms:modified>
</cp:coreProperties>
</file>