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microsoft.com/office/2020/02/relationships/classificationlabels" Target="docMetadata/LabelInfo.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1"/>
  </p:sldMasterIdLst>
  <p:notesMasterIdLst>
    <p:notesMasterId r:id="rId32"/>
  </p:notesMasterIdLst>
  <p:handoutMasterIdLst>
    <p:handoutMasterId r:id="rId33"/>
  </p:handoutMasterIdLst>
  <p:sldIdLst>
    <p:sldId id="272" r:id="rId2"/>
    <p:sldId id="289" r:id="rId3"/>
    <p:sldId id="283" r:id="rId4"/>
    <p:sldId id="290" r:id="rId5"/>
    <p:sldId id="288" r:id="rId6"/>
    <p:sldId id="291" r:id="rId7"/>
    <p:sldId id="285" r:id="rId8"/>
    <p:sldId id="292" r:id="rId9"/>
    <p:sldId id="286" r:id="rId10"/>
    <p:sldId id="293" r:id="rId11"/>
    <p:sldId id="287" r:id="rId12"/>
    <p:sldId id="310" r:id="rId13"/>
    <p:sldId id="311" r:id="rId14"/>
    <p:sldId id="312" r:id="rId15"/>
    <p:sldId id="313" r:id="rId16"/>
    <p:sldId id="294" r:id="rId17"/>
    <p:sldId id="295" r:id="rId18"/>
    <p:sldId id="296" r:id="rId19"/>
    <p:sldId id="297" r:id="rId20"/>
    <p:sldId id="314" r:id="rId21"/>
    <p:sldId id="315" r:id="rId22"/>
    <p:sldId id="307" r:id="rId23"/>
    <p:sldId id="308" r:id="rId24"/>
    <p:sldId id="309" r:id="rId25"/>
    <p:sldId id="318" r:id="rId26"/>
    <p:sldId id="319" r:id="rId27"/>
    <p:sldId id="320" r:id="rId28"/>
    <p:sldId id="321" r:id="rId29"/>
    <p:sldId id="298" r:id="rId30"/>
    <p:sldId id="2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6" autoAdjust="0"/>
    <p:restoredTop sz="95994"/>
  </p:normalViewPr>
  <p:slideViewPr>
    <p:cSldViewPr snapToGrid="0">
      <p:cViewPr varScale="1">
        <p:scale>
          <a:sx n="87" d="100"/>
          <a:sy n="87" d="100"/>
        </p:scale>
        <p:origin x="216" y="72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 Id="rId4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5/14/23</a:t>
            </a:fld>
            <a:endParaRPr lang="en-US" dirty="0"/>
          </a:p>
        </p:txBody>
      </p:sp>
      <p:sp>
        <p:nvSpPr>
          <p:cNvPr id="4" name="Footer Placeholder 3">
            <a:extLst>
              <a:ext uri="{FF2B5EF4-FFF2-40B4-BE49-F238E27FC236}">
                <a16:creationId xmlns=""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5/14/23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1479652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21</a:t>
            </a:fld>
            <a:endParaRPr lang="en-US" dirty="0"/>
          </a:p>
        </p:txBody>
      </p:sp>
    </p:spTree>
    <p:extLst>
      <p:ext uri="{BB962C8B-B14F-4D97-AF65-F5344CB8AC3E}">
        <p14:creationId xmlns:p14="http://schemas.microsoft.com/office/powerpoint/2010/main" val="191589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22</a:t>
            </a:fld>
            <a:endParaRPr lang="en-US" dirty="0"/>
          </a:p>
        </p:txBody>
      </p:sp>
    </p:spTree>
    <p:extLst>
      <p:ext uri="{BB962C8B-B14F-4D97-AF65-F5344CB8AC3E}">
        <p14:creationId xmlns:p14="http://schemas.microsoft.com/office/powerpoint/2010/main" val="207623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23</a:t>
            </a:fld>
            <a:endParaRPr lang="en-US" dirty="0"/>
          </a:p>
        </p:txBody>
      </p:sp>
    </p:spTree>
    <p:extLst>
      <p:ext uri="{BB962C8B-B14F-4D97-AF65-F5344CB8AC3E}">
        <p14:creationId xmlns:p14="http://schemas.microsoft.com/office/powerpoint/2010/main" val="378758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24</a:t>
            </a:fld>
            <a:endParaRPr lang="en-US" dirty="0"/>
          </a:p>
        </p:txBody>
      </p:sp>
    </p:spTree>
    <p:extLst>
      <p:ext uri="{BB962C8B-B14F-4D97-AF65-F5344CB8AC3E}">
        <p14:creationId xmlns:p14="http://schemas.microsoft.com/office/powerpoint/2010/main" val="660087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26</a:t>
            </a:fld>
            <a:endParaRPr lang="en-US" dirty="0"/>
          </a:p>
        </p:txBody>
      </p:sp>
    </p:spTree>
    <p:extLst>
      <p:ext uri="{BB962C8B-B14F-4D97-AF65-F5344CB8AC3E}">
        <p14:creationId xmlns:p14="http://schemas.microsoft.com/office/powerpoint/2010/main" val="2475746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28</a:t>
            </a:fld>
            <a:endParaRPr lang="en-US" dirty="0"/>
          </a:p>
        </p:txBody>
      </p:sp>
    </p:spTree>
    <p:extLst>
      <p:ext uri="{BB962C8B-B14F-4D97-AF65-F5344CB8AC3E}">
        <p14:creationId xmlns:p14="http://schemas.microsoft.com/office/powerpoint/2010/main" val="3697895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30</a:t>
            </a:fld>
            <a:endParaRPr lang="en-US" dirty="0"/>
          </a:p>
        </p:txBody>
      </p:sp>
    </p:spTree>
    <p:extLst>
      <p:ext uri="{BB962C8B-B14F-4D97-AF65-F5344CB8AC3E}">
        <p14:creationId xmlns:p14="http://schemas.microsoft.com/office/powerpoint/2010/main" val="1446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4056656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261466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544441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54385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59298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3645548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411823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19</a:t>
            </a:fld>
            <a:endParaRPr lang="en-US" dirty="0"/>
          </a:p>
        </p:txBody>
      </p:sp>
    </p:spTree>
    <p:extLst>
      <p:ext uri="{BB962C8B-B14F-4D97-AF65-F5344CB8AC3E}">
        <p14:creationId xmlns:p14="http://schemas.microsoft.com/office/powerpoint/2010/main" val="316716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7" name="Freeform: Shape 28">
            <a:extLst>
              <a:ext uri="{FF2B5EF4-FFF2-40B4-BE49-F238E27FC236}">
                <a16:creationId xmlns=""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6">
            <a:extLst>
              <a:ext uri="{FF2B5EF4-FFF2-40B4-BE49-F238E27FC236}">
                <a16:creationId xmlns=""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33">
            <a:extLst>
              <a:ext uri="{FF2B5EF4-FFF2-40B4-BE49-F238E27FC236}">
                <a16:creationId xmlns=""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22">
            <a:extLst>
              <a:ext uri="{FF2B5EF4-FFF2-40B4-BE49-F238E27FC236}">
                <a16:creationId xmlns=""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6996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7119790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06285678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504336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mod="1">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
        <p:nvSpPr>
          <p:cNvPr id="7" name="Freeform: Shape 16">
            <a:extLst>
              <a:ext uri="{FF2B5EF4-FFF2-40B4-BE49-F238E27FC236}">
                <a16:creationId xmlns=""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22">
            <a:extLst>
              <a:ext uri="{FF2B5EF4-FFF2-40B4-BE49-F238E27FC236}">
                <a16:creationId xmlns=""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7210696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7" name="Freeform: Shape 24">
            <a:extLst>
              <a:ext uri="{FF2B5EF4-FFF2-40B4-BE49-F238E27FC236}">
                <a16:creationId xmlns=""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18">
            <a:extLst>
              <a:ext uri="{FF2B5EF4-FFF2-40B4-BE49-F238E27FC236}">
                <a16:creationId xmlns=""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12">
            <a:extLst>
              <a:ext uri="{FF2B5EF4-FFF2-40B4-BE49-F238E27FC236}">
                <a16:creationId xmlns=""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27">
            <a:extLst>
              <a:ext uri="{FF2B5EF4-FFF2-40B4-BE49-F238E27FC236}">
                <a16:creationId xmlns=""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29">
            <a:extLst>
              <a:ext uri="{FF2B5EF4-FFF2-40B4-BE49-F238E27FC236}">
                <a16:creationId xmlns=""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9716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8">
            <a:extLst>
              <a:ext uri="{FF2B5EF4-FFF2-40B4-BE49-F238E27FC236}">
                <a16:creationId xmlns=""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10">
            <a:extLst>
              <a:ext uri="{FF2B5EF4-FFF2-40B4-BE49-F238E27FC236}">
                <a16:creationId xmlns=""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2525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20XX</a:t>
            </a:r>
            <a:endParaRPr lang="en-US" dirty="0"/>
          </a:p>
        </p:txBody>
      </p:sp>
      <p:sp>
        <p:nvSpPr>
          <p:cNvPr id="8" name="Footer Placeholder 7"/>
          <p:cNvSpPr>
            <a:spLocks noGrp="1"/>
          </p:cNvSpPr>
          <p:nvPr>
            <p:ph type="ftr" sz="quarter" idx="11"/>
          </p:nvPr>
        </p:nvSpPr>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
        <p:nvSpPr>
          <p:cNvPr id="10" name="Freeform: Shape 22">
            <a:extLst>
              <a:ext uri="{FF2B5EF4-FFF2-40B4-BE49-F238E27FC236}">
                <a16:creationId xmlns=""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5">
            <a:extLst>
              <a:ext uri="{FF2B5EF4-FFF2-40B4-BE49-F238E27FC236}">
                <a16:creationId xmlns=""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29">
            <a:extLst>
              <a:ext uri="{FF2B5EF4-FFF2-40B4-BE49-F238E27FC236}">
                <a16:creationId xmlns=""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758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20XX</a:t>
            </a:r>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67338208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20XX</a:t>
            </a:r>
            <a:endParaRPr lang="en-US" dirty="0"/>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08682786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8">
            <a:extLst>
              <a:ext uri="{FF2B5EF4-FFF2-40B4-BE49-F238E27FC236}">
                <a16:creationId xmlns=""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10">
            <a:extLst>
              <a:ext uri="{FF2B5EF4-FFF2-40B4-BE49-F238E27FC236}">
                <a16:creationId xmlns=""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6757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pic>
        <p:nvPicPr>
          <p:cNvPr id="8" name="Picture 7" descr="Shape, circle&#10;&#10;Description automatically generated">
            <a:extLst>
              <a:ext uri="{FF2B5EF4-FFF2-40B4-BE49-F238E27FC236}">
                <a16:creationId xmlns=""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9" name="Freeform: Shape 17">
            <a:extLst>
              <a:ext uri="{FF2B5EF4-FFF2-40B4-BE49-F238E27FC236}">
                <a16:creationId xmlns=""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0584573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1480784"/>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657" r:id="rId13"/>
    <p:sldLayoutId id="2147483660" r:id="rId14"/>
    <p:sldLayoutId id="2147483661" r:id="rId15"/>
    <p:sldLayoutId id="2147483662" r:id="rId16"/>
    <p:sldLayoutId id="2147483663" r:id="rId17"/>
    <p:sldLayoutId id="2147483654" r:id="rId18"/>
    <p:sldLayoutId id="2147483653" r:id="rId19"/>
    <p:sldLayoutId id="2147483667" r:id="rId20"/>
    <p:sldLayoutId id="2147483665" r:id="rId21"/>
    <p:sldLayoutId id="2147483652" r:id="rId22"/>
    <p:sldLayoutId id="2147483655" r:id="rId2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hyperlink" Target="https://www.google.com/search?q=face+filter+using+facial+detection&amp;sxsrf=APwXEdfDO_QnI-pgpfGs6bX797wIuxdSgg:1683720417478&amp;source=lnms&amp;tbm=isch&amp;sa=X&amp;ved=2ahUKEwiEqImr2-r-AhXHSWwGHfabAXAQ_AUoAXoECAEQAw&amp;biw=799&amp;bih=668&amp;dpr=1#imgrc=x9AkjYxpw76tiM" TargetMode="External"/><Relationship Id="rId4" Type="http://schemas.openxmlformats.org/officeDocument/2006/relationships/hyperlink" Target="https://www.google.com/search?q=face+filter+using+facial+detection&amp;sxsrf=APwXEdfDO_QnI-pgpfGs6bX797wIuxdSgg:1683720417478&amp;source=lnms&amp;tbm=isch&amp;sa=X&amp;ved=2ahUKEwiEqImr2-r-AhXHSWwGHfabAXAQ_AUoAXoECAEQAw&amp;biw=799&amp;bih=668&amp;dpr=1#imgrc=AC-FHF9ujV9WAM" TargetMode="External"/><Relationship Id="rId5" Type="http://schemas.openxmlformats.org/officeDocument/2006/relationships/hyperlink" Target="https://towardsdatascience.com/how-to-make-your-own-instagram-filter-with-facial-recognition-from-scratch-using-python-d3a42029e65b?gi=36978766ce78" TargetMode="External"/><Relationship Id="rId6" Type="http://schemas.openxmlformats.org/officeDocument/2006/relationships/hyperlink" Target="https://www.hindawi.com/journals/sp/2020/7846264/" TargetMode="External"/><Relationship Id="rId7" Type="http://schemas.openxmlformats.org/officeDocument/2006/relationships/hyperlink" Target="https://expoleet.medium.com/facial-feature-detection-and-facial-filters-using-python-98c99b1629e" TargetMode="External"/><Relationship Id="rId8" Type="http://schemas.openxmlformats.org/officeDocument/2006/relationships/hyperlink" Target="https://www.google.com/search?q=face+filter+using+facial+detection&amp;sxsrf=APwXEdfDO_QnI-pgpfGs6bX797wIuxdSgg:1683720417478&amp;source=lnms&amp;tbm=isch&amp;sa=X&amp;ved=2ahUKEwiEqImr2-r-AhXHSWwGHfabAXAQ_AUoAXoECAEQAw&amp;biw=799&amp;bih=668&amp;dpr=1#imgrc=GOZU09b5EKGLbM" TargetMode="External"/><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8BB83-CA62-C813-5584-9F9C32557A2B}"/>
              </a:ext>
            </a:extLst>
          </p:cNvPr>
          <p:cNvSpPr>
            <a:spLocks noGrp="1"/>
          </p:cNvSpPr>
          <p:nvPr>
            <p:ph type="ctrTitle"/>
          </p:nvPr>
        </p:nvSpPr>
        <p:spPr/>
        <p:txBody>
          <a:bodyPr/>
          <a:lstStyle/>
          <a:p>
            <a:r>
              <a:rPr lang="en-US" sz="5400" dirty="0" smtClean="0"/>
              <a:t>FACE FILTER USING FACIAL DETECTION</a:t>
            </a:r>
            <a:endParaRPr lang="en-US" sz="5400" dirty="0"/>
          </a:p>
        </p:txBody>
      </p:sp>
      <p:sp>
        <p:nvSpPr>
          <p:cNvPr id="3" name="Subtitle 2">
            <a:extLst>
              <a:ext uri="{FF2B5EF4-FFF2-40B4-BE49-F238E27FC236}">
                <a16:creationId xmlns="" xmlns:a16="http://schemas.microsoft.com/office/drawing/2014/main" id="{CA0D2251-7AFE-1B36-778C-D116EDBB7FDE}"/>
              </a:ext>
            </a:extLst>
          </p:cNvPr>
          <p:cNvSpPr>
            <a:spLocks noGrp="1"/>
          </p:cNvSpPr>
          <p:nvPr>
            <p:ph type="subTitle" idx="1"/>
          </p:nvPr>
        </p:nvSpPr>
        <p:spPr/>
        <p:txBody>
          <a:bodyPr>
            <a:normAutofit/>
          </a:bodyPr>
          <a:lstStyle/>
          <a:p>
            <a:r>
              <a:rPr lang="en-US" b="1" dirty="0"/>
              <a:t>NIVETHA SANKARASUBRAMANIAN [RA2011003010172] </a:t>
            </a:r>
            <a:endParaRPr lang="en-US" b="1" dirty="0" smtClean="0"/>
          </a:p>
          <a:p>
            <a:r>
              <a:rPr lang="en-US" b="1" dirty="0" smtClean="0"/>
              <a:t>AMAAN </a:t>
            </a:r>
            <a:r>
              <a:rPr lang="en-US" b="1" dirty="0"/>
              <a:t>ALI KHAN B [RA2011003010160]</a:t>
            </a:r>
          </a:p>
          <a:p>
            <a:r>
              <a:rPr lang="en-US" b="1" dirty="0"/>
              <a:t>PRAVEEN KRISHNAKANTH S [RA2011003010152]</a:t>
            </a:r>
            <a:r>
              <a:rPr lang="en-US" dirty="0"/>
              <a:t>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957543" y="3813362"/>
            <a:ext cx="9077325" cy="1228725"/>
          </a:xfrm>
        </p:spPr>
        <p:txBody>
          <a:bodyPr>
            <a:normAutofit fontScale="90000"/>
          </a:bodyPr>
          <a:lstStyle/>
          <a:p>
            <a:r>
              <a:rPr lang="en-US" dirty="0"/>
              <a:t>Scope and </a:t>
            </a:r>
            <a:br>
              <a:rPr lang="en-US" dirty="0"/>
            </a:br>
            <a:r>
              <a:rPr lang="en-US" dirty="0"/>
              <a:t>Applications</a:t>
            </a:r>
          </a:p>
        </p:txBody>
      </p:sp>
    </p:spTree>
    <p:extLst>
      <p:ext uri="{BB962C8B-B14F-4D97-AF65-F5344CB8AC3E}">
        <p14:creationId xmlns:p14="http://schemas.microsoft.com/office/powerpoint/2010/main" val="249299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2318575"/>
            <a:ext cx="10515600" cy="4220337"/>
          </a:xfrm>
        </p:spPr>
        <p:txBody>
          <a:bodyPr>
            <a:normAutofit/>
          </a:bodyPr>
          <a:lstStyle/>
          <a:p>
            <a:r>
              <a:rPr lang="en-US" sz="2400" dirty="0"/>
              <a:t>Facial filters using face detection have a wide scope of applications, including social media, entertainment, video calling, gaming, e-commerce, advertising, education, health, and accessibility. They enhance user experiences by adding virtual elements to photos, videos, and real-time interactions, providing personalization, entertainment, and practical functionalities across various industries.</a:t>
            </a:r>
            <a:endParaRPr lang="en-US" sz="2400" dirty="0">
              <a:solidFill>
                <a:schemeClr val="bg1"/>
              </a:solidFill>
            </a:endParaRPr>
          </a:p>
        </p:txBody>
      </p:sp>
    </p:spTree>
    <p:extLst>
      <p:ext uri="{BB962C8B-B14F-4D97-AF65-F5344CB8AC3E}">
        <p14:creationId xmlns:p14="http://schemas.microsoft.com/office/powerpoint/2010/main" val="69371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643777" y="4037480"/>
            <a:ext cx="9077325" cy="1228725"/>
          </a:xfrm>
        </p:spPr>
        <p:txBody>
          <a:bodyPr>
            <a:normAutofit/>
          </a:bodyPr>
          <a:lstStyle/>
          <a:p>
            <a:r>
              <a:rPr lang="en-US" dirty="0" smtClean="0"/>
              <a:t>ARCHITECTURE DIAGRAM</a:t>
            </a:r>
            <a:endParaRPr lang="en-US" dirty="0"/>
          </a:p>
        </p:txBody>
      </p:sp>
    </p:spTree>
    <p:extLst>
      <p:ext uri="{BB962C8B-B14F-4D97-AF65-F5344CB8AC3E}">
        <p14:creationId xmlns:p14="http://schemas.microsoft.com/office/powerpoint/2010/main" val="39177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2" name="Content Placeholder 1"/>
          <p:cNvSpPr>
            <a:spLocks noGrp="1"/>
          </p:cNvSpPr>
          <p:nvPr>
            <p:ph idx="1"/>
          </p:nvPr>
        </p:nvSpPr>
        <p:spPr>
          <a:xfrm>
            <a:off x="561324" y="633591"/>
            <a:ext cx="10515600" cy="45719"/>
          </a:xfrm>
        </p:spPr>
        <p:txBody>
          <a:bodyPr>
            <a:normAutofit fontScale="25000" lnSpcReduction="20000"/>
          </a:bodyPr>
          <a:lstStyle/>
          <a:p>
            <a:endParaRPr lang="en-US" dirty="0"/>
          </a:p>
        </p:txBody>
      </p:sp>
      <p:pic>
        <p:nvPicPr>
          <p:cNvPr id="7" name="Picture 6" descr="ace recognition system architecture | Download Scientific Diagram"/>
          <p:cNvPicPr/>
          <p:nvPr/>
        </p:nvPicPr>
        <p:blipFill>
          <a:blip r:embed="rId3">
            <a:extLst>
              <a:ext uri="{28A0092B-C50C-407E-A947-70E740481C1C}">
                <a14:useLocalDpi xmlns:a14="http://schemas.microsoft.com/office/drawing/2010/main" val="0"/>
              </a:ext>
            </a:extLst>
          </a:blip>
          <a:srcRect/>
          <a:stretch>
            <a:fillRect/>
          </a:stretch>
        </p:blipFill>
        <p:spPr bwMode="auto">
          <a:xfrm>
            <a:off x="2359742" y="1179871"/>
            <a:ext cx="7167716" cy="3937819"/>
          </a:xfrm>
          <a:prstGeom prst="rect">
            <a:avLst/>
          </a:prstGeom>
          <a:noFill/>
          <a:ln>
            <a:noFill/>
          </a:ln>
        </p:spPr>
      </p:pic>
    </p:spTree>
    <p:extLst>
      <p:ext uri="{BB962C8B-B14F-4D97-AF65-F5344CB8AC3E}">
        <p14:creationId xmlns:p14="http://schemas.microsoft.com/office/powerpoint/2010/main" val="329557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047189" y="4171949"/>
            <a:ext cx="9077325" cy="1228725"/>
          </a:xfrm>
        </p:spPr>
        <p:txBody>
          <a:bodyPr>
            <a:normAutofit/>
          </a:bodyPr>
          <a:lstStyle/>
          <a:p>
            <a:r>
              <a:rPr lang="en-US" dirty="0" smtClean="0"/>
              <a:t>JOB MASTER</a:t>
            </a:r>
            <a:endParaRPr lang="en-US" dirty="0"/>
          </a:p>
        </p:txBody>
      </p:sp>
    </p:spTree>
    <p:extLst>
      <p:ext uri="{BB962C8B-B14F-4D97-AF65-F5344CB8AC3E}">
        <p14:creationId xmlns:p14="http://schemas.microsoft.com/office/powerpoint/2010/main" val="125058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2" name="Content Placeholder 1"/>
          <p:cNvSpPr>
            <a:spLocks noGrp="1"/>
          </p:cNvSpPr>
          <p:nvPr>
            <p:ph idx="1"/>
          </p:nvPr>
        </p:nvSpPr>
        <p:spPr>
          <a:xfrm>
            <a:off x="576072" y="5722374"/>
            <a:ext cx="10515600" cy="56634"/>
          </a:xfrm>
        </p:spPr>
        <p:txBody>
          <a:bodyPr>
            <a:normAutofit fontScale="25000" lnSpcReduction="20000"/>
          </a:bodyPr>
          <a:lstStyle/>
          <a:p>
            <a:endParaRPr lang="en-US"/>
          </a:p>
        </p:txBody>
      </p:sp>
      <p:pic>
        <p:nvPicPr>
          <p:cNvPr id="7" name="image4.png"/>
          <p:cNvPicPr/>
          <p:nvPr/>
        </p:nvPicPr>
        <p:blipFill>
          <a:blip r:embed="rId3" cstate="print"/>
          <a:stretch>
            <a:fillRect/>
          </a:stretch>
        </p:blipFill>
        <p:spPr>
          <a:xfrm>
            <a:off x="2896941" y="958645"/>
            <a:ext cx="5873862" cy="3700350"/>
          </a:xfrm>
          <a:prstGeom prst="rect">
            <a:avLst/>
          </a:prstGeom>
        </p:spPr>
      </p:pic>
    </p:spTree>
    <p:extLst>
      <p:ext uri="{BB962C8B-B14F-4D97-AF65-F5344CB8AC3E}">
        <p14:creationId xmlns:p14="http://schemas.microsoft.com/office/powerpoint/2010/main" val="418265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235449" y="3813362"/>
            <a:ext cx="9077325" cy="1228725"/>
          </a:xfrm>
        </p:spPr>
        <p:txBody>
          <a:bodyPr>
            <a:normAutofit/>
          </a:bodyPr>
          <a:lstStyle/>
          <a:p>
            <a:r>
              <a:rPr lang="en-US" dirty="0" smtClean="0"/>
              <a:t>ARCHITECTURE OF CNN</a:t>
            </a:r>
            <a:endParaRPr lang="en-US" dirty="0"/>
          </a:p>
        </p:txBody>
      </p:sp>
    </p:spTree>
    <p:extLst>
      <p:ext uri="{BB962C8B-B14F-4D97-AF65-F5344CB8AC3E}">
        <p14:creationId xmlns:p14="http://schemas.microsoft.com/office/powerpoint/2010/main" val="193381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2" name="Content Placeholder 1"/>
          <p:cNvSpPr>
            <a:spLocks noGrp="1"/>
          </p:cNvSpPr>
          <p:nvPr>
            <p:ph idx="1"/>
          </p:nvPr>
        </p:nvSpPr>
        <p:spPr>
          <a:xfrm>
            <a:off x="12491884" y="125361"/>
            <a:ext cx="118872" cy="325054"/>
          </a:xfrm>
        </p:spPr>
        <p:txBody>
          <a:bodyPr>
            <a:normAutofit fontScale="70000" lnSpcReduction="20000"/>
          </a:bodyPr>
          <a:lstStyle/>
          <a:p>
            <a:endParaRPr lang="en-US"/>
          </a:p>
        </p:txBody>
      </p:sp>
      <p:pic>
        <p:nvPicPr>
          <p:cNvPr id="8" name="Picture 7" descr="he overall architecture of the Convolutional Neural Network (CNN)... |  Download Sci"/>
          <p:cNvPicPr/>
          <p:nvPr/>
        </p:nvPicPr>
        <p:blipFill>
          <a:blip r:embed="rId3">
            <a:extLst>
              <a:ext uri="{28A0092B-C50C-407E-A947-70E740481C1C}">
                <a14:useLocalDpi xmlns:a14="http://schemas.microsoft.com/office/drawing/2010/main" val="0"/>
              </a:ext>
            </a:extLst>
          </a:blip>
          <a:srcRect/>
          <a:stretch>
            <a:fillRect/>
          </a:stretch>
        </p:blipFill>
        <p:spPr bwMode="auto">
          <a:xfrm>
            <a:off x="2551471" y="929149"/>
            <a:ext cx="7403690" cy="4439264"/>
          </a:xfrm>
          <a:prstGeom prst="rect">
            <a:avLst/>
          </a:prstGeom>
          <a:noFill/>
          <a:ln>
            <a:noFill/>
          </a:ln>
        </p:spPr>
      </p:pic>
    </p:spTree>
    <p:extLst>
      <p:ext uri="{BB962C8B-B14F-4D97-AF65-F5344CB8AC3E}">
        <p14:creationId xmlns:p14="http://schemas.microsoft.com/office/powerpoint/2010/main" val="255476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028700" y="3625103"/>
            <a:ext cx="5781676" cy="1952625"/>
          </a:xfrm>
        </p:spPr>
        <p:txBody>
          <a:bodyPr>
            <a:normAutofit/>
          </a:bodyPr>
          <a:lstStyle/>
          <a:p>
            <a:r>
              <a:rPr lang="en-US" dirty="0" smtClean="0"/>
              <a:t>CONVULATIONAL LAYER</a:t>
            </a:r>
            <a:endParaRPr lang="en-US" dirty="0"/>
          </a:p>
        </p:txBody>
      </p:sp>
    </p:spTree>
    <p:extLst>
      <p:ext uri="{BB962C8B-B14F-4D97-AF65-F5344CB8AC3E}">
        <p14:creationId xmlns:p14="http://schemas.microsoft.com/office/powerpoint/2010/main" val="137214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2" name="Content Placeholder 1"/>
          <p:cNvSpPr>
            <a:spLocks noGrp="1"/>
          </p:cNvSpPr>
          <p:nvPr>
            <p:ph idx="1"/>
          </p:nvPr>
        </p:nvSpPr>
        <p:spPr>
          <a:xfrm>
            <a:off x="576072" y="162232"/>
            <a:ext cx="10515600" cy="5616776"/>
          </a:xfrm>
        </p:spPr>
        <p:txBody>
          <a:bodyPr>
            <a:normAutofit lnSpcReduction="10000"/>
          </a:bodyPr>
          <a:lstStyle/>
          <a:p>
            <a:r>
              <a:rPr lang="en-US" dirty="0"/>
              <a:t>The first layer in a convolutional neural network (CNN) is responsible for extracting features from input images. This is achieved through a mathematical operation known as convolution, where a filter of size </a:t>
            </a:r>
            <a:r>
              <a:rPr lang="en-US" dirty="0" err="1"/>
              <a:t>MxM</a:t>
            </a:r>
            <a:r>
              <a:rPr lang="en-US" dirty="0"/>
              <a:t> is applied to the input image. By sliding the filter across the image, the dot product is computed between the filter and the corresponding parts of the input image</a:t>
            </a:r>
            <a:r>
              <a:rPr lang="en-US" dirty="0" smtClean="0"/>
              <a:t>.</a:t>
            </a:r>
            <a:endParaRPr lang="en-US" dirty="0"/>
          </a:p>
          <a:p>
            <a:r>
              <a:rPr lang="en-US" dirty="0"/>
              <a:t>The output of this layer is referred to as a feature map, which provides information about image characteristics such as corners and edges. This feature map is then passed to subsequent layers in the network to learn additional features of the input image</a:t>
            </a:r>
            <a:r>
              <a:rPr lang="en-US" dirty="0" smtClean="0"/>
              <a:t>.</a:t>
            </a:r>
            <a:endParaRPr lang="en-US" dirty="0"/>
          </a:p>
          <a:p>
            <a:r>
              <a:rPr lang="en-US" dirty="0"/>
              <a:t>The convolutional layer plays a crucial role in preserving the spatial relationship between pixels. By applying the convolution operation, the CNN ensures that the spatial structure of the image is maintained, enabling effective feature extraction and analysis</a:t>
            </a:r>
          </a:p>
          <a:p>
            <a:endParaRPr lang="en-US" dirty="0"/>
          </a:p>
        </p:txBody>
      </p:sp>
    </p:spTree>
    <p:extLst>
      <p:ext uri="{BB962C8B-B14F-4D97-AF65-F5344CB8AC3E}">
        <p14:creationId xmlns:p14="http://schemas.microsoft.com/office/powerpoint/2010/main" val="194325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412838" y="3544645"/>
            <a:ext cx="4840641" cy="1255395"/>
          </a:xfrm>
        </p:spPr>
        <p:txBody>
          <a:bodyPr/>
          <a:lstStyle/>
          <a:p>
            <a:r>
              <a:rPr lang="en-US" dirty="0"/>
              <a:t>Abstract</a:t>
            </a:r>
          </a:p>
        </p:txBody>
      </p:sp>
    </p:spTree>
    <p:extLst>
      <p:ext uri="{BB962C8B-B14F-4D97-AF65-F5344CB8AC3E}">
        <p14:creationId xmlns:p14="http://schemas.microsoft.com/office/powerpoint/2010/main" val="679061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679077" y="3276600"/>
            <a:ext cx="5781676" cy="1952625"/>
          </a:xfrm>
        </p:spPr>
        <p:txBody>
          <a:bodyPr/>
          <a:lstStyle/>
          <a:p>
            <a:r>
              <a:rPr lang="en-US" dirty="0" smtClean="0"/>
              <a:t>METHODOLOGY</a:t>
            </a:r>
            <a:endParaRPr lang="en-US" dirty="0"/>
          </a:p>
        </p:txBody>
      </p:sp>
    </p:spTree>
    <p:extLst>
      <p:ext uri="{BB962C8B-B14F-4D97-AF65-F5344CB8AC3E}">
        <p14:creationId xmlns:p14="http://schemas.microsoft.com/office/powerpoint/2010/main" val="29463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21</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1828800"/>
            <a:ext cx="10515600" cy="3935507"/>
          </a:xfrm>
        </p:spPr>
        <p:txBody>
          <a:bodyPr>
            <a:normAutofit/>
          </a:bodyPr>
          <a:lstStyle/>
          <a:p>
            <a:pPr marL="0" indent="0" algn="just">
              <a:lnSpc>
                <a:spcPct val="115000"/>
              </a:lnSpc>
              <a:buNone/>
            </a:pPr>
            <a:endParaRPr lang="en-IN" sz="1800" dirty="0">
              <a:solidFill>
                <a:schemeClr val="accent2">
                  <a:lumMod val="50000"/>
                </a:schemeClr>
              </a:solidFill>
              <a:effectLst/>
              <a:latin typeface="Arial" panose="020B0604020202020204" pitchFamily="34" charset="0"/>
              <a:ea typeface="Arial" panose="020B0604020202020204" pitchFamily="34" charset="0"/>
            </a:endParaRPr>
          </a:p>
          <a:p>
            <a:pPr algn="just">
              <a:lnSpc>
                <a:spcPct val="115000"/>
              </a:lnSpc>
            </a:pPr>
            <a:r>
              <a:rPr lang="en-IN" sz="1800" dirty="0" smtClean="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Methodology</a:t>
            </a:r>
            <a:endParaRPr lang="en-IN" sz="1800" dirty="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800" dirty="0" smtClean="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rPr>
              <a:t>Face Detection</a:t>
            </a:r>
            <a:endParaRPr lang="en-IN" sz="1800" dirty="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800" dirty="0" smtClean="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HOG/SVM detector working</a:t>
            </a:r>
          </a:p>
          <a:p>
            <a:pPr algn="just">
              <a:lnSpc>
                <a:spcPct val="115000"/>
              </a:lnSpc>
            </a:pPr>
            <a:r>
              <a:rPr lang="en-IN" sz="1800" dirty="0" smtClean="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rPr>
              <a:t>Facial Landmarks</a:t>
            </a:r>
            <a:endParaRPr lang="en-IN" sz="1800" dirty="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800" dirty="0" smtClean="0">
                <a:solidFill>
                  <a:schemeClr val="accent2">
                    <a:lumMod val="50000"/>
                  </a:schemeClr>
                </a:solidFill>
                <a:latin typeface="Times New Roman" panose="02020603050405020304" pitchFamily="18" charset="0"/>
                <a:ea typeface="Arial" panose="020B0604020202020204" pitchFamily="34" charset="0"/>
                <a:cs typeface="Times New Roman" panose="02020603050405020304" pitchFamily="18" charset="0"/>
              </a:rPr>
              <a:t>Image processing</a:t>
            </a:r>
            <a:endParaRPr lang="en-IN" sz="1800" dirty="0">
              <a:solidFill>
                <a:schemeClr val="accent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5881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22</a:t>
            </a:fld>
            <a:endParaRPr lang="en-US" dirty="0"/>
          </a:p>
        </p:txBody>
      </p:sp>
      <p:sp>
        <p:nvSpPr>
          <p:cNvPr id="7" name="TextBox 6">
            <a:extLst>
              <a:ext uri="{FF2B5EF4-FFF2-40B4-BE49-F238E27FC236}">
                <a16:creationId xmlns="" xmlns:a16="http://schemas.microsoft.com/office/drawing/2014/main" id="{F5B32022-46E0-B931-0636-476EFDF44694}"/>
              </a:ext>
            </a:extLst>
          </p:cNvPr>
          <p:cNvSpPr txBox="1"/>
          <p:nvPr/>
        </p:nvSpPr>
        <p:spPr>
          <a:xfrm>
            <a:off x="4262283" y="5417089"/>
            <a:ext cx="3996813"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This image shows the working </a:t>
            </a:r>
            <a:r>
              <a:rPr lang="en-IN" smtClean="0">
                <a:latin typeface="Times New Roman" panose="02020603050405020304" pitchFamily="18" charset="0"/>
                <a:cs typeface="Times New Roman" panose="02020603050405020304" pitchFamily="18" charset="0"/>
              </a:rPr>
              <a:t>of filter</a:t>
            </a:r>
            <a:endParaRPr lang="en-IN"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flipH="1">
            <a:off x="11091672" y="1901952"/>
            <a:ext cx="262128" cy="914990"/>
          </a:xfrm>
        </p:spPr>
        <p:txBody>
          <a:bodyPr/>
          <a:lstStyle/>
          <a:p>
            <a:endParaRPr lang="en-US"/>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1471" y="1041467"/>
            <a:ext cx="6461248" cy="3550950"/>
          </a:xfrm>
          <a:prstGeom prst="rect">
            <a:avLst/>
          </a:prstGeom>
          <a:noFill/>
          <a:ln>
            <a:noFill/>
          </a:ln>
        </p:spPr>
      </p:pic>
    </p:spTree>
    <p:extLst>
      <p:ext uri="{BB962C8B-B14F-4D97-AF65-F5344CB8AC3E}">
        <p14:creationId xmlns:p14="http://schemas.microsoft.com/office/powerpoint/2010/main" val="3784477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7" name="TextBox 6">
            <a:extLst>
              <a:ext uri="{FF2B5EF4-FFF2-40B4-BE49-F238E27FC236}">
                <a16:creationId xmlns="" xmlns:a16="http://schemas.microsoft.com/office/drawing/2014/main" id="{F5B32022-46E0-B931-0636-476EFDF44694}"/>
              </a:ext>
            </a:extLst>
          </p:cNvPr>
          <p:cNvSpPr txBox="1"/>
          <p:nvPr/>
        </p:nvSpPr>
        <p:spPr>
          <a:xfrm>
            <a:off x="3451123" y="5281027"/>
            <a:ext cx="4527753" cy="646331"/>
          </a:xfrm>
          <a:prstGeom prst="rect">
            <a:avLst/>
          </a:prstGeom>
          <a:noFill/>
        </p:spPr>
        <p:txBody>
          <a:bodyPr wrap="square" rtlCol="0">
            <a:spAutoFit/>
          </a:bodyPr>
          <a:lstStyle/>
          <a:p>
            <a:pPr algn="ctr"/>
            <a:r>
              <a:rPr lang="en-US" b="1"/>
              <a:t> </a:t>
            </a:r>
            <a:r>
              <a:rPr lang="en-US"/>
              <a:t>The above image shows the person aligning his face according to the filter.</a:t>
            </a:r>
            <a:r>
              <a:rPr lang="en-US"/>
              <a:t> </a:t>
            </a:r>
            <a:endParaRPr lang="en-IN"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flipH="1">
            <a:off x="11091672" y="1901952"/>
            <a:ext cx="72514" cy="819983"/>
          </a:xfrm>
        </p:spPr>
        <p:txBody>
          <a:bodyPr/>
          <a:lstStyle/>
          <a:p>
            <a:endParaRPr lang="en-US"/>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3703" y="1489587"/>
            <a:ext cx="6152802" cy="3493893"/>
          </a:xfrm>
          <a:prstGeom prst="rect">
            <a:avLst/>
          </a:prstGeom>
          <a:noFill/>
          <a:ln>
            <a:noFill/>
          </a:ln>
        </p:spPr>
      </p:pic>
    </p:spTree>
    <p:extLst>
      <p:ext uri="{BB962C8B-B14F-4D97-AF65-F5344CB8AC3E}">
        <p14:creationId xmlns:p14="http://schemas.microsoft.com/office/powerpoint/2010/main" val="3013567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24</a:t>
            </a:fld>
            <a:endParaRPr lang="en-US" dirty="0"/>
          </a:p>
        </p:txBody>
      </p:sp>
      <p:sp>
        <p:nvSpPr>
          <p:cNvPr id="7" name="TextBox 6">
            <a:extLst>
              <a:ext uri="{FF2B5EF4-FFF2-40B4-BE49-F238E27FC236}">
                <a16:creationId xmlns="" xmlns:a16="http://schemas.microsoft.com/office/drawing/2014/main" id="{F5B32022-46E0-B931-0636-476EFDF44694}"/>
              </a:ext>
            </a:extLst>
          </p:cNvPr>
          <p:cNvSpPr txBox="1"/>
          <p:nvPr/>
        </p:nvSpPr>
        <p:spPr>
          <a:xfrm>
            <a:off x="3335123" y="5433020"/>
            <a:ext cx="5521754" cy="923330"/>
          </a:xfrm>
          <a:prstGeom prst="rect">
            <a:avLst/>
          </a:prstGeom>
          <a:noFill/>
        </p:spPr>
        <p:txBody>
          <a:bodyPr wrap="square" rtlCol="0">
            <a:spAutoFit/>
          </a:bodyPr>
          <a:lstStyle/>
          <a:p>
            <a:r>
              <a:rPr lang="en-US" b="1" dirty="0"/>
              <a:t>This shows the Face Detection process of the person.</a:t>
            </a:r>
          </a:p>
          <a:p>
            <a:r>
              <a:rPr lang="en-US" dirty="0"/>
              <a:t/>
            </a:r>
            <a:br>
              <a:rPr lang="en-US" dirty="0"/>
            </a:br>
            <a:endParaRPr lang="en-IN"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9807676" y="1901952"/>
            <a:ext cx="1283995" cy="207067"/>
          </a:xfrm>
        </p:spPr>
        <p:txBody>
          <a:bodyPr>
            <a:normAutofit fontScale="32500" lnSpcReduction="20000"/>
          </a:bodyPr>
          <a:lstStyle/>
          <a:p>
            <a:endParaRPr lang="en-US"/>
          </a:p>
        </p:txBody>
      </p:sp>
      <p:pic>
        <p:nvPicPr>
          <p:cNvPr id="8" name="Picture 7"/>
          <p:cNvPicPr/>
          <p:nvPr/>
        </p:nvPicPr>
        <p:blipFill rotWithShape="1">
          <a:blip r:embed="rId3">
            <a:extLst>
              <a:ext uri="{28A0092B-C50C-407E-A947-70E740481C1C}">
                <a14:useLocalDpi xmlns:a14="http://schemas.microsoft.com/office/drawing/2010/main" val="0"/>
              </a:ext>
            </a:extLst>
          </a:blip>
          <a:srcRect r="22011"/>
          <a:stretch/>
        </p:blipFill>
        <p:spPr bwMode="auto">
          <a:xfrm>
            <a:off x="2574371" y="1283110"/>
            <a:ext cx="6282506" cy="36271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9345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028700" y="3562350"/>
            <a:ext cx="5781676" cy="1099297"/>
          </a:xfrm>
        </p:spPr>
        <p:txBody>
          <a:bodyPr/>
          <a:lstStyle/>
          <a:p>
            <a:r>
              <a:rPr lang="en-US" dirty="0"/>
              <a:t>Conclusion</a:t>
            </a:r>
          </a:p>
        </p:txBody>
      </p:sp>
    </p:spTree>
    <p:extLst>
      <p:ext uri="{BB962C8B-B14F-4D97-AF65-F5344CB8AC3E}">
        <p14:creationId xmlns:p14="http://schemas.microsoft.com/office/powerpoint/2010/main" val="128652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26</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46576" y="1909770"/>
            <a:ext cx="10515600" cy="3603813"/>
          </a:xfrm>
        </p:spPr>
        <p:txBody>
          <a:bodyPr>
            <a:normAutofit/>
          </a:bodyPr>
          <a:lstStyle/>
          <a:p>
            <a:pPr marL="0" indent="0" algn="just">
              <a:lnSpc>
                <a:spcPct val="115000"/>
              </a:lnSpc>
              <a:buNone/>
            </a:pPr>
            <a:endParaRPr lang="en-IN" sz="1800" dirty="0">
              <a:solidFill>
                <a:schemeClr val="accent2">
                  <a:lumMod val="50000"/>
                </a:schemeClr>
              </a:solidFill>
              <a:effectLst/>
              <a:latin typeface="Arial" panose="020B0604020202020204" pitchFamily="34" charset="0"/>
              <a:ea typeface="Arial" panose="020B0604020202020204" pitchFamily="34" charset="0"/>
            </a:endParaRPr>
          </a:p>
          <a:p>
            <a:r>
              <a:rPr lang="en-US" sz="2000" dirty="0"/>
              <a:t>In conclusion, the proposed automatic attendance system, utilizing CNN-based facial recognition technology, offers a rapid and precise method for recording attendance. By surpassing the limitations of traditional systems and previous facial recognition techniques, it introduces enhanced functionalities. The inclusion of features like in-time and out-time recording, along with </a:t>
            </a:r>
            <a:r>
              <a:rPr lang="en-US" sz="2000" dirty="0" err="1"/>
              <a:t>liveness</a:t>
            </a:r>
            <a:r>
              <a:rPr lang="en-US" sz="2000" dirty="0"/>
              <a:t> detection measures, ensures an improved user experience and heightened security. This system has the potential to revolutionize attendance recording processes in educational institutions and other organizations. With its integration of facial recognition technology, predictive analytics, mobile app integration, and robust security measures, it sets the stage for a more efficient and effective approach to attendance tracking. As technology advances, we anticipate further exciting developments in this field.</a:t>
            </a:r>
          </a:p>
        </p:txBody>
      </p:sp>
    </p:spTree>
    <p:extLst>
      <p:ext uri="{BB962C8B-B14F-4D97-AF65-F5344CB8AC3E}">
        <p14:creationId xmlns:p14="http://schemas.microsoft.com/office/powerpoint/2010/main" val="1327766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885264" y="3938867"/>
            <a:ext cx="5781676" cy="1099297"/>
          </a:xfrm>
        </p:spPr>
        <p:txBody>
          <a:bodyPr>
            <a:normAutofit fontScale="90000"/>
          </a:bodyPr>
          <a:lstStyle/>
          <a:p>
            <a:r>
              <a:rPr lang="en-US" dirty="0"/>
              <a:t>Future Enhancements</a:t>
            </a:r>
          </a:p>
        </p:txBody>
      </p:sp>
    </p:spTree>
    <p:extLst>
      <p:ext uri="{BB962C8B-B14F-4D97-AF65-F5344CB8AC3E}">
        <p14:creationId xmlns:p14="http://schemas.microsoft.com/office/powerpoint/2010/main" val="253880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28</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699247"/>
            <a:ext cx="10515600" cy="5127812"/>
          </a:xfrm>
        </p:spPr>
        <p:txBody>
          <a:bodyPr>
            <a:normAutofit/>
          </a:bodyPr>
          <a:lstStyle/>
          <a:p>
            <a:pPr marL="0" indent="0" algn="just">
              <a:lnSpc>
                <a:spcPct val="115000"/>
              </a:lnSpc>
              <a:buNone/>
            </a:pPr>
            <a:endParaRPr lang="en-IN" sz="1800" dirty="0">
              <a:solidFill>
                <a:schemeClr val="accent2">
                  <a:lumMod val="50000"/>
                </a:schemeClr>
              </a:solidFill>
              <a:effectLst/>
              <a:latin typeface="Arial" panose="020B0604020202020204" pitchFamily="34" charset="0"/>
              <a:ea typeface="Arial" panose="020B0604020202020204" pitchFamily="34" charset="0"/>
            </a:endParaRPr>
          </a:p>
          <a:p>
            <a:r>
              <a:rPr lang="en-US" sz="2000" dirty="0"/>
              <a:t>Enhanced accuracy: While CNN-based face recognition systems exhibit high accuracy, there is room for improvement. By utilizing larger training datasets, optimizing </a:t>
            </a:r>
            <a:r>
              <a:rPr lang="en-US" sz="2000" dirty="0" err="1"/>
              <a:t>hyperparameters</a:t>
            </a:r>
            <a:r>
              <a:rPr lang="en-US" sz="2000" dirty="0"/>
              <a:t>, and leveraging advanced techniques like ensemble learning, the system's accuracy can be further increased.</a:t>
            </a:r>
          </a:p>
          <a:p>
            <a:r>
              <a:rPr lang="en-US" sz="2000" dirty="0"/>
              <a:t>Integration with multiple biometric technologies: To enhance identification accuracy, the system can be expanded to integrate with additional biometric technologies like fingerprint recognition or iris recognition, enabling multi-modal biometric authentication.</a:t>
            </a:r>
          </a:p>
          <a:p>
            <a:r>
              <a:rPr lang="en-US" sz="2000" dirty="0"/>
              <a:t>Cloud-based implementation: Adopting a cloud-based implementation offers benefits such as improved scalability and reduced local computational requirements. By leveraging cloud services like Amazon Web Services or Microsoft Azure, the system can achieve seamless scalability and enhanced performance.</a:t>
            </a:r>
          </a:p>
          <a:p>
            <a:pPr marL="0" indent="0" algn="just">
              <a:lnSpc>
                <a:spcPct val="150000"/>
              </a:lnSpc>
              <a:buNone/>
            </a:pPr>
            <a:endParaRPr lang="en-US" sz="18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9267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028700" y="3562350"/>
            <a:ext cx="5781676" cy="1099297"/>
          </a:xfrm>
        </p:spPr>
        <p:txBody>
          <a:bodyPr/>
          <a:lstStyle/>
          <a:p>
            <a:r>
              <a:rPr lang="en-US" dirty="0"/>
              <a:t>References</a:t>
            </a:r>
          </a:p>
        </p:txBody>
      </p:sp>
    </p:spTree>
    <p:extLst>
      <p:ext uri="{BB962C8B-B14F-4D97-AF65-F5344CB8AC3E}">
        <p14:creationId xmlns:p14="http://schemas.microsoft.com/office/powerpoint/2010/main" val="99605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860611"/>
            <a:ext cx="10515600" cy="5293301"/>
          </a:xfrm>
        </p:spPr>
        <p:txBody>
          <a:bodyPr>
            <a:noAutofit/>
          </a:bodyPr>
          <a:lstStyle/>
          <a:p>
            <a:r>
              <a:rPr lang="en-US" sz="1800" dirty="0"/>
              <a:t>In the recent time automated face recognition has become a trend and has been developed very much , this is mainly due to two reasons; first it is due to availability of modern technologies and second is due to the ability to save time using face recognition in the process of taking attendance of students. Its usage will grow vast in the future as it saves a lot of time. It consumes a lot of time to take attendance manually and few might also fake the attendance, in order to prevent time consumption and avoid faking the attendance face recognition is used to identify the person present in the class and mark his attendance </a:t>
            </a:r>
            <a:endParaRPr lang="en-US" sz="1800" dirty="0"/>
          </a:p>
          <a:p>
            <a:r>
              <a:rPr lang="en-US" sz="1800" dirty="0"/>
              <a:t>, this is done with the help of image or video frame. We proposed an automatic attendance management system using machine learning techniques such as CNN algorithm. The face detection and recognition will automatically detect the students in the classroom and mark the attendance by recognizing the person. The faculty has access to add the student details such as name, USN, phone number, email-id. Then the image is captured through a high definition camera during the class hours. When the lecturing is going on faces of students are detected, segmented and stored for verification with database using the Convolutional Neural Networks (CNN) algorithm of machine learning technique. Deep learning uses multiple layers to discover the meaning of data at different levels of extraction. Improves appearance for facial research. By introducing deep learning in face recognition, state-of-the art application has been developed and success has been achieved in practical applications. Convolutional neural network is a deep neural network model that has proven success in face recognition. In real time, models must be built before CNNs can be used. </a:t>
            </a:r>
            <a:endParaRPr lang="en-US" sz="1800" dirty="0"/>
          </a:p>
        </p:txBody>
      </p:sp>
    </p:spTree>
    <p:extLst>
      <p:ext uri="{BB962C8B-B14F-4D97-AF65-F5344CB8AC3E}">
        <p14:creationId xmlns:p14="http://schemas.microsoft.com/office/powerpoint/2010/main" val="26947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30</a:t>
            </a:fld>
            <a:endParaRPr lang="en-US" dirty="0"/>
          </a:p>
        </p:txBody>
      </p:sp>
      <p:sp>
        <p:nvSpPr>
          <p:cNvPr id="5" name="Content Placeholder 4">
            <a:extLst>
              <a:ext uri="{FF2B5EF4-FFF2-40B4-BE49-F238E27FC236}">
                <a16:creationId xmlns="" xmlns:a16="http://schemas.microsoft.com/office/drawing/2014/main" id="{C87A16AF-12BC-C2BE-5535-FBA0AC7A3A2B}"/>
              </a:ext>
            </a:extLst>
          </p:cNvPr>
          <p:cNvSpPr>
            <a:spLocks noGrp="1"/>
          </p:cNvSpPr>
          <p:nvPr>
            <p:ph idx="1"/>
          </p:nvPr>
        </p:nvSpPr>
        <p:spPr>
          <a:xfrm>
            <a:off x="426989" y="1990165"/>
            <a:ext cx="11338022" cy="3681267"/>
          </a:xfrm>
        </p:spPr>
        <p:txBody>
          <a:bodyPr>
            <a:normAutofit fontScale="92500" lnSpcReduction="20000"/>
          </a:bodyPr>
          <a:lstStyle/>
          <a:p>
            <a:pPr lvl="0"/>
            <a:r>
              <a:rPr lang="en-US" sz="1800" dirty="0">
                <a:hlinkClick r:id="rId3"/>
              </a:rPr>
              <a:t>https://www.google.com/search?q=face+filter+using+facial+detection&amp;sxsrf=APwXEdfDO_QnI-pgpfGs6bX797wIuxdSgg:1683720417478&amp;source=lnms&amp;tbm=isch&amp;sa=X&amp;ved=2ahUKEwiEqImr2-r-AhXHSWwGHfabAXAQ_AUoAXoECAEQAw&amp;biw=799&amp;bih=668&amp;dpr=1#imgrc=x9AkjYxpw76tiM</a:t>
            </a:r>
            <a:endParaRPr lang="en-US" sz="1800" dirty="0"/>
          </a:p>
          <a:p>
            <a:pPr lvl="0"/>
            <a:r>
              <a:rPr lang="en-US" sz="1800" dirty="0">
                <a:hlinkClick r:id="rId4"/>
              </a:rPr>
              <a:t>https://www.google.com/search?q=face+filter+using+facial+detection&amp;sxsrf=APwXEdfDO_QnI-pgpfGs6bX797wIuxdSgg:1683720417478&amp;source=lnms&amp;tbm=isch&amp;sa=X&amp;ved=2ahUKEwiEqImr2-r-AhXHSWwGHfabAXAQ_AUoAXoECAEQAw&amp;biw=799&amp;bih=668&amp;dpr=1#imgrc=AC-FHF9ujV9WAM</a:t>
            </a:r>
            <a:endParaRPr lang="en-US" sz="1800" dirty="0"/>
          </a:p>
          <a:p>
            <a:pPr lvl="0"/>
            <a:r>
              <a:rPr lang="en-US" sz="1800" dirty="0">
                <a:hlinkClick r:id="rId5"/>
              </a:rPr>
              <a:t>https://towardsdatascience.com/how-to-make-your-own-instagram-filter-with-facial-recognition-from-scratch-using-python-d3a42029e65b?gi=36978766ce78</a:t>
            </a:r>
            <a:endParaRPr lang="en-US" sz="1800" dirty="0"/>
          </a:p>
          <a:p>
            <a:pPr lvl="0"/>
            <a:r>
              <a:rPr lang="en-US" sz="1800" dirty="0">
                <a:hlinkClick r:id="rId6"/>
              </a:rPr>
              <a:t>https://www.hindawi.com/journals/sp/2020/7846264/</a:t>
            </a:r>
            <a:endParaRPr lang="en-US" sz="1800" dirty="0"/>
          </a:p>
          <a:p>
            <a:pPr lvl="0"/>
            <a:r>
              <a:rPr lang="en-US" sz="1800" dirty="0">
                <a:hlinkClick r:id="rId7"/>
              </a:rPr>
              <a:t>https://expoleet.medium.com/facial-feature-detection-and-facial-filters-using-python-98c99b1629e</a:t>
            </a:r>
            <a:endParaRPr lang="en-US" sz="1800" dirty="0"/>
          </a:p>
          <a:p>
            <a:pPr lvl="0"/>
            <a:r>
              <a:rPr lang="en-US" sz="1800" dirty="0">
                <a:hlinkClick r:id="rId8"/>
              </a:rPr>
              <a:t>https://www.google.com/search?q=face+filter+using+facial+detection&amp;sxsrf=APwXEdfDO_QnI-pgpfGs6bX797wIuxdSgg:1683720417478&amp;source=lnms&amp;tbm=isch&amp;sa=X&amp;ved=2ahUKEwiEqImr2-r-AhXHSWwGHfabAXAQ_AUoAXoECAEQAw&amp;biw=799&amp;bih=668&amp;dpr=1#imgrc=GOZU09b5EKGLbM</a:t>
            </a:r>
            <a:endParaRPr lang="en-US" sz="1800" dirty="0"/>
          </a:p>
          <a:p>
            <a:pPr lvl="0"/>
            <a:r>
              <a:rPr lang="en-US" sz="1800" dirty="0"/>
              <a:t>https://</a:t>
            </a:r>
            <a:r>
              <a:rPr lang="en-US" sz="1800" dirty="0" err="1"/>
              <a:t>www.researchgate.net</a:t>
            </a:r>
            <a:r>
              <a:rPr lang="en-US" sz="1800" dirty="0"/>
              <a:t>/figure/Filter-for-face-detection_fig5_228338071</a:t>
            </a:r>
          </a:p>
        </p:txBody>
      </p:sp>
    </p:spTree>
    <p:extLst>
      <p:ext uri="{BB962C8B-B14F-4D97-AF65-F5344CB8AC3E}">
        <p14:creationId xmlns:p14="http://schemas.microsoft.com/office/powerpoint/2010/main" val="350407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600075" y="3907492"/>
            <a:ext cx="5495925" cy="942975"/>
          </a:xfrm>
        </p:spPr>
        <p:txBody>
          <a:bodyPr>
            <a:normAutofit/>
          </a:bodyPr>
          <a:lstStyle/>
          <a:p>
            <a:r>
              <a:rPr lang="en-US" dirty="0"/>
              <a:t>Requirements</a:t>
            </a:r>
          </a:p>
        </p:txBody>
      </p:sp>
    </p:spTree>
    <p:extLst>
      <p:ext uri="{BB962C8B-B14F-4D97-AF65-F5344CB8AC3E}">
        <p14:creationId xmlns:p14="http://schemas.microsoft.com/office/powerpoint/2010/main" val="114558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295852" y="191729"/>
            <a:ext cx="11606095" cy="6529746"/>
          </a:xfrm>
        </p:spPr>
        <p:txBody>
          <a:bodyPr>
            <a:normAutofit fontScale="47500" lnSpcReduction="20000"/>
          </a:bodyPr>
          <a:lstStyle/>
          <a:p>
            <a:r>
              <a:rPr lang="en-US" sz="4400" b="1" dirty="0" err="1"/>
              <a:t>Python:</a:t>
            </a:r>
            <a:r>
              <a:rPr lang="en-US" sz="4400" dirty="0" err="1"/>
              <a:t>Python</a:t>
            </a:r>
            <a:r>
              <a:rPr lang="en-US" sz="4400" dirty="0"/>
              <a:t> is a popular programming language used for developing machine learning applications. The </a:t>
            </a:r>
            <a:endParaRPr lang="en-US" sz="4400" dirty="0"/>
          </a:p>
          <a:p>
            <a:r>
              <a:rPr lang="en-US" sz="4400" dirty="0"/>
              <a:t>face recognition system can be implemented using Python. </a:t>
            </a:r>
            <a:endParaRPr lang="en-US" sz="4400" dirty="0"/>
          </a:p>
          <a:p>
            <a:r>
              <a:rPr lang="en-US" sz="4400" b="1" dirty="0" err="1"/>
              <a:t>TensorFlow</a:t>
            </a:r>
            <a:r>
              <a:rPr lang="en-US" sz="4400" b="1" dirty="0"/>
              <a:t>: </a:t>
            </a:r>
            <a:r>
              <a:rPr lang="en-US" sz="4400" dirty="0" err="1"/>
              <a:t>TensorFlow</a:t>
            </a:r>
            <a:r>
              <a:rPr lang="en-US" sz="4400" dirty="0"/>
              <a:t> is a popular open-source machine learning library developed by Google. It provides a wide range of APIs for building and training deep learning models. It can be used to train a face recognition model based on CNN. </a:t>
            </a:r>
            <a:endParaRPr lang="en-US" sz="4400" dirty="0"/>
          </a:p>
          <a:p>
            <a:r>
              <a:rPr lang="en-US" sz="4400" b="1" dirty="0" err="1"/>
              <a:t>OpenCV:</a:t>
            </a:r>
            <a:r>
              <a:rPr lang="en-US" sz="4400" dirty="0" err="1"/>
              <a:t>OpenCV</a:t>
            </a:r>
            <a:r>
              <a:rPr lang="en-US" sz="4400" dirty="0"/>
              <a:t> is an open-source computer vision library that provides various algorithms for image and video processing. It can be used to implement face detection and image preprocessing in the face recognition system. </a:t>
            </a:r>
            <a:endParaRPr lang="en-US" sz="4400" dirty="0"/>
          </a:p>
          <a:p>
            <a:r>
              <a:rPr lang="en-US" sz="4400" b="1" dirty="0"/>
              <a:t>MySQL: </a:t>
            </a:r>
            <a:r>
              <a:rPr lang="en-US" sz="4400" dirty="0"/>
              <a:t>MySQL is an open-source relational database management system that can be used to store the attendance data. </a:t>
            </a:r>
            <a:endParaRPr lang="en-US" sz="4400" dirty="0"/>
          </a:p>
          <a:p>
            <a:r>
              <a:rPr lang="en-US" sz="4400" b="1" dirty="0" err="1"/>
              <a:t>Flask:</a:t>
            </a:r>
            <a:r>
              <a:rPr lang="en-US" sz="4400" dirty="0" err="1"/>
              <a:t>Flask</a:t>
            </a:r>
            <a:r>
              <a:rPr lang="en-US" sz="4400" dirty="0"/>
              <a:t> is a lightweight web framework that can be used to create web applications for the face recognition system. It can be used to create a user interface for the system and integrate it with the database. </a:t>
            </a:r>
            <a:endParaRPr lang="en-US" sz="4400" dirty="0"/>
          </a:p>
          <a:p>
            <a:r>
              <a:rPr lang="en-US" sz="4400" b="1" dirty="0" err="1"/>
              <a:t>PyCharm:</a:t>
            </a:r>
            <a:r>
              <a:rPr lang="en-US" sz="4400" dirty="0" err="1"/>
              <a:t>PyCharm</a:t>
            </a:r>
            <a:r>
              <a:rPr lang="en-US" sz="4400" dirty="0"/>
              <a:t> is an integrated development environment (IDE) that can be used for developing Python applications. It provides various features such as code completion, debugging, and version control. </a:t>
            </a:r>
            <a:endParaRPr lang="en-US" sz="4400" dirty="0"/>
          </a:p>
          <a:p>
            <a:r>
              <a:rPr lang="en-US" sz="4400" b="1" dirty="0" err="1"/>
              <a:t>Anaconda:</a:t>
            </a:r>
            <a:r>
              <a:rPr lang="en-US" sz="4400" dirty="0" err="1"/>
              <a:t>Anaconda</a:t>
            </a:r>
            <a:r>
              <a:rPr lang="en-US" sz="4400" dirty="0"/>
              <a:t> is a distribution of Python and its packages for scientific computing. It includes many packages required for building machine learning applications, including </a:t>
            </a:r>
            <a:r>
              <a:rPr lang="en-US" sz="4400" dirty="0" err="1"/>
              <a:t>TensorFlow</a:t>
            </a:r>
            <a:r>
              <a:rPr lang="en-US" sz="4400" dirty="0"/>
              <a:t> and </a:t>
            </a:r>
            <a:r>
              <a:rPr lang="en-US" sz="4400" dirty="0" err="1"/>
              <a:t>OpenCV</a:t>
            </a:r>
            <a:r>
              <a:rPr lang="en-US" sz="4400" dirty="0"/>
              <a:t>. </a:t>
            </a:r>
            <a:endParaRPr lang="en-US" sz="4400" dirty="0"/>
          </a:p>
          <a:p>
            <a:r>
              <a:rPr lang="en-US" sz="4400" b="1" dirty="0" err="1"/>
              <a:t>GIT:</a:t>
            </a:r>
            <a:r>
              <a:rPr lang="en-US" sz="4400" dirty="0" err="1"/>
              <a:t>Git</a:t>
            </a:r>
            <a:r>
              <a:rPr lang="en-US" sz="4400" dirty="0"/>
              <a:t> is a version control system that can be used to track changes in the source code and collaborate with other developers. </a:t>
            </a:r>
            <a:endParaRPr lang="en-US" sz="4400" dirty="0"/>
          </a:p>
          <a:p>
            <a:pPr marL="0" indent="0">
              <a:buNone/>
            </a:pPr>
            <a:r>
              <a:rPr lang="en-US" dirty="0"/>
              <a:t/>
            </a:r>
            <a:br>
              <a:rPr lang="en-US" dirty="0"/>
            </a:br>
            <a:endParaRPr lang="en-IN" dirty="0"/>
          </a:p>
          <a:p>
            <a:pPr marL="0" indent="0">
              <a:buNone/>
            </a:pPr>
            <a:r>
              <a:rPr lang="en-IN" sz="1800" dirty="0"/>
              <a:t>	</a:t>
            </a:r>
          </a:p>
        </p:txBody>
      </p:sp>
    </p:spTree>
    <p:extLst>
      <p:ext uri="{BB962C8B-B14F-4D97-AF65-F5344CB8AC3E}">
        <p14:creationId xmlns:p14="http://schemas.microsoft.com/office/powerpoint/2010/main" val="224067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181660" y="3661186"/>
            <a:ext cx="9077325" cy="1426845"/>
          </a:xfrm>
        </p:spPr>
        <p:txBody>
          <a:bodyPr>
            <a:normAutofit fontScale="90000"/>
          </a:bodyPr>
          <a:lstStyle/>
          <a:p>
            <a:r>
              <a:rPr lang="en-US" dirty="0"/>
              <a:t>Problem </a:t>
            </a:r>
            <a:br>
              <a:rPr lang="en-US" dirty="0"/>
            </a:br>
            <a:r>
              <a:rPr lang="en-US" dirty="0"/>
              <a:t>Statement</a:t>
            </a:r>
          </a:p>
        </p:txBody>
      </p:sp>
    </p:spTree>
    <p:extLst>
      <p:ext uri="{BB962C8B-B14F-4D97-AF65-F5344CB8AC3E}">
        <p14:creationId xmlns:p14="http://schemas.microsoft.com/office/powerpoint/2010/main" val="396293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1457325"/>
            <a:ext cx="10515600" cy="4696586"/>
          </a:xfrm>
        </p:spPr>
        <p:txBody>
          <a:bodyPr>
            <a:normAutofit/>
          </a:bodyPr>
          <a:lstStyle/>
          <a:p>
            <a:r>
              <a:rPr lang="en-US" sz="2400" dirty="0"/>
              <a:t>The current face filters available suffer from limitations in accuracy, realism, and responsiveness, primarily due to shortcomings in facial detection algorithms. Challenges include real-time identification and tracking of facial landmarks, handling diverse lighting conditions and occlusions, and achieving seamless mapping of virtual objects onto the user's face. These limitations hinder the creation of highly accurate, immersive, and engaging face filters. Therefore, there is a need for the development of an advanced facial detection system that addresses these challenges and delivers superior accuracy, realism, and responsiveness, enhancing the user experience with compelling and lifelike face filters. </a:t>
            </a:r>
            <a:endParaRPr lang="en-US" sz="2400" dirty="0"/>
          </a:p>
        </p:txBody>
      </p:sp>
    </p:spTree>
    <p:extLst>
      <p:ext uri="{BB962C8B-B14F-4D97-AF65-F5344CB8AC3E}">
        <p14:creationId xmlns:p14="http://schemas.microsoft.com/office/powerpoint/2010/main" val="53015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1235449" y="3867374"/>
            <a:ext cx="9077325" cy="1102995"/>
          </a:xfrm>
        </p:spPr>
        <p:txBody>
          <a:bodyPr/>
          <a:lstStyle/>
          <a:p>
            <a:r>
              <a:rPr lang="en-US" dirty="0"/>
              <a:t>Objective</a:t>
            </a:r>
          </a:p>
        </p:txBody>
      </p:sp>
    </p:spTree>
    <p:extLst>
      <p:ext uri="{BB962C8B-B14F-4D97-AF65-F5344CB8AC3E}">
        <p14:creationId xmlns:p14="http://schemas.microsoft.com/office/powerpoint/2010/main" val="184574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Content Placeholder 4">
            <a:extLst>
              <a:ext uri="{FF2B5EF4-FFF2-40B4-BE49-F238E27FC236}">
                <a16:creationId xmlns="" xmlns:a16="http://schemas.microsoft.com/office/drawing/2014/main" id="{5F82C76A-9E02-C934-1A3C-DED711DE9EAF}"/>
              </a:ext>
            </a:extLst>
          </p:cNvPr>
          <p:cNvSpPr>
            <a:spLocks noGrp="1"/>
          </p:cNvSpPr>
          <p:nvPr>
            <p:ph idx="1"/>
          </p:nvPr>
        </p:nvSpPr>
        <p:spPr>
          <a:xfrm>
            <a:off x="576072" y="2790825"/>
            <a:ext cx="10515600" cy="1600200"/>
          </a:xfrm>
        </p:spPr>
        <p:txBody>
          <a:bodyPr>
            <a:normAutofit/>
          </a:bodyPr>
          <a:lstStyle/>
          <a:p>
            <a:r>
              <a:rPr lang="en-US" sz="2000" dirty="0"/>
              <a:t>Our objective is to develop an efficient and user-friendly </a:t>
            </a:r>
            <a:r>
              <a:rPr lang="en-US" sz="2000" dirty="0" smtClean="0"/>
              <a:t>Face Filter using Facial Detection enhances user experience and </a:t>
            </a:r>
            <a:r>
              <a:rPr lang="en-US" sz="2000" dirty="0"/>
              <a:t>by seamlessly integrating virtual elements into real-time video or images</a:t>
            </a:r>
            <a:endParaRPr lang="en-US" sz="2000" dirty="0"/>
          </a:p>
        </p:txBody>
      </p:sp>
    </p:spTree>
    <p:extLst>
      <p:ext uri="{BB962C8B-B14F-4D97-AF65-F5344CB8AC3E}">
        <p14:creationId xmlns:p14="http://schemas.microsoft.com/office/powerpoint/2010/main" val="757171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210</TotalTime>
  <Words>1304</Words>
  <Application>Microsoft Macintosh PowerPoint</Application>
  <PresentationFormat>Widescreen</PresentationFormat>
  <Paragraphs>91</Paragraphs>
  <Slides>30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Calibri Light</vt:lpstr>
      <vt:lpstr>Courier New</vt:lpstr>
      <vt:lpstr>Gill Sans Nova</vt:lpstr>
      <vt:lpstr>Times New Roman</vt:lpstr>
      <vt:lpstr>Arial</vt:lpstr>
      <vt:lpstr>Office Theme</vt:lpstr>
      <vt:lpstr>FACE FILTER USING FACIAL DETECTION</vt:lpstr>
      <vt:lpstr>Abstract</vt:lpstr>
      <vt:lpstr>PowerPoint Presentation</vt:lpstr>
      <vt:lpstr>Requirements</vt:lpstr>
      <vt:lpstr>PowerPoint Presentation</vt:lpstr>
      <vt:lpstr>Problem  Statement</vt:lpstr>
      <vt:lpstr>PowerPoint Presentation</vt:lpstr>
      <vt:lpstr>Objective</vt:lpstr>
      <vt:lpstr>PowerPoint Presentation</vt:lpstr>
      <vt:lpstr>Scope and  Applications</vt:lpstr>
      <vt:lpstr>PowerPoint Presentation</vt:lpstr>
      <vt:lpstr>ARCHITECTURE DIAGRAM</vt:lpstr>
      <vt:lpstr>PowerPoint Presentation</vt:lpstr>
      <vt:lpstr>JOB MASTER</vt:lpstr>
      <vt:lpstr>PowerPoint Presentation</vt:lpstr>
      <vt:lpstr>ARCHITECTURE OF CNN</vt:lpstr>
      <vt:lpstr>PowerPoint Presentation</vt:lpstr>
      <vt:lpstr>CONVULATIONAL LAYER</vt:lpstr>
      <vt:lpstr>PowerPoint Presentation</vt:lpstr>
      <vt:lpstr>METHODOLOGY</vt:lpstr>
      <vt:lpstr>PowerPoint Presentation</vt:lpstr>
      <vt:lpstr>PowerPoint Presentation</vt:lpstr>
      <vt:lpstr>PowerPoint Presentation</vt:lpstr>
      <vt:lpstr>PowerPoint Presentation</vt:lpstr>
      <vt:lpstr>Conclusion</vt:lpstr>
      <vt:lpstr>PowerPoint Presentation</vt:lpstr>
      <vt:lpstr>Future Enhancements</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Payroll Management System</dc:title>
  <dc:creator>Rohan John</dc:creator>
  <cp:lastModifiedBy>Microsoft Office User</cp:lastModifiedBy>
  <cp:revision>49</cp:revision>
  <dcterms:created xsi:type="dcterms:W3CDTF">2023-02-08T08:38:51Z</dcterms:created>
  <dcterms:modified xsi:type="dcterms:W3CDTF">2023-05-14T02:24:03Z</dcterms:modified>
</cp:coreProperties>
</file>