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microsoft.com/office/2020/02/relationships/classificationlabels" Target="docMetadata/LabelInfo.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1"/>
  </p:sldMasterIdLst>
  <p:notesMasterIdLst>
    <p:notesMasterId r:id="rId34"/>
  </p:notesMasterIdLst>
  <p:handoutMasterIdLst>
    <p:handoutMasterId r:id="rId35"/>
  </p:handoutMasterIdLst>
  <p:sldIdLst>
    <p:sldId id="272" r:id="rId2"/>
    <p:sldId id="289" r:id="rId3"/>
    <p:sldId id="283" r:id="rId4"/>
    <p:sldId id="290" r:id="rId5"/>
    <p:sldId id="288" r:id="rId6"/>
    <p:sldId id="291" r:id="rId7"/>
    <p:sldId id="285" r:id="rId8"/>
    <p:sldId id="292" r:id="rId9"/>
    <p:sldId id="286" r:id="rId10"/>
    <p:sldId id="293" r:id="rId11"/>
    <p:sldId id="287" r:id="rId12"/>
    <p:sldId id="310" r:id="rId13"/>
    <p:sldId id="311" r:id="rId14"/>
    <p:sldId id="312" r:id="rId15"/>
    <p:sldId id="313" r:id="rId16"/>
    <p:sldId id="294" r:id="rId17"/>
    <p:sldId id="295" r:id="rId18"/>
    <p:sldId id="296" r:id="rId19"/>
    <p:sldId id="297" r:id="rId20"/>
    <p:sldId id="314" r:id="rId21"/>
    <p:sldId id="315" r:id="rId22"/>
    <p:sldId id="307" r:id="rId23"/>
    <p:sldId id="308" r:id="rId24"/>
    <p:sldId id="309" r:id="rId25"/>
    <p:sldId id="316" r:id="rId26"/>
    <p:sldId id="317" r:id="rId27"/>
    <p:sldId id="318" r:id="rId28"/>
    <p:sldId id="319" r:id="rId29"/>
    <p:sldId id="320" r:id="rId30"/>
    <p:sldId id="321" r:id="rId31"/>
    <p:sldId id="298" r:id="rId32"/>
    <p:sldId id="29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95994"/>
  </p:normalViewPr>
  <p:slideViewPr>
    <p:cSldViewPr snapToGrid="0">
      <p:cViewPr varScale="1">
        <p:scale>
          <a:sx n="87" d="100"/>
          <a:sy n="87" d="100"/>
        </p:scale>
        <p:origin x="216" y="72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 Id="rId4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5/14/23</a:t>
            </a:fld>
            <a:endParaRPr lang="en-US" dirty="0"/>
          </a:p>
        </p:txBody>
      </p:sp>
      <p:sp>
        <p:nvSpPr>
          <p:cNvPr id="4" name="Footer Placeholder 3">
            <a:extLst>
              <a:ext uri="{FF2B5EF4-FFF2-40B4-BE49-F238E27FC236}">
                <a16:creationId xmlns=""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5/14/23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1479652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21</a:t>
            </a:fld>
            <a:endParaRPr lang="en-US" dirty="0"/>
          </a:p>
        </p:txBody>
      </p:sp>
    </p:spTree>
    <p:extLst>
      <p:ext uri="{BB962C8B-B14F-4D97-AF65-F5344CB8AC3E}">
        <p14:creationId xmlns:p14="http://schemas.microsoft.com/office/powerpoint/2010/main" val="191589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22</a:t>
            </a:fld>
            <a:endParaRPr lang="en-US" dirty="0"/>
          </a:p>
        </p:txBody>
      </p:sp>
    </p:spTree>
    <p:extLst>
      <p:ext uri="{BB962C8B-B14F-4D97-AF65-F5344CB8AC3E}">
        <p14:creationId xmlns:p14="http://schemas.microsoft.com/office/powerpoint/2010/main" val="2076230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23</a:t>
            </a:fld>
            <a:endParaRPr lang="en-US" dirty="0"/>
          </a:p>
        </p:txBody>
      </p:sp>
    </p:spTree>
    <p:extLst>
      <p:ext uri="{BB962C8B-B14F-4D97-AF65-F5344CB8AC3E}">
        <p14:creationId xmlns:p14="http://schemas.microsoft.com/office/powerpoint/2010/main" val="378758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24</a:t>
            </a:fld>
            <a:endParaRPr lang="en-US" dirty="0"/>
          </a:p>
        </p:txBody>
      </p:sp>
    </p:spTree>
    <p:extLst>
      <p:ext uri="{BB962C8B-B14F-4D97-AF65-F5344CB8AC3E}">
        <p14:creationId xmlns:p14="http://schemas.microsoft.com/office/powerpoint/2010/main" val="660087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25</a:t>
            </a:fld>
            <a:endParaRPr lang="en-US" dirty="0"/>
          </a:p>
        </p:txBody>
      </p:sp>
    </p:spTree>
    <p:extLst>
      <p:ext uri="{BB962C8B-B14F-4D97-AF65-F5344CB8AC3E}">
        <p14:creationId xmlns:p14="http://schemas.microsoft.com/office/powerpoint/2010/main" val="1182528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26</a:t>
            </a:fld>
            <a:endParaRPr lang="en-US" dirty="0"/>
          </a:p>
        </p:txBody>
      </p:sp>
    </p:spTree>
    <p:extLst>
      <p:ext uri="{BB962C8B-B14F-4D97-AF65-F5344CB8AC3E}">
        <p14:creationId xmlns:p14="http://schemas.microsoft.com/office/powerpoint/2010/main" val="3541515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28</a:t>
            </a:fld>
            <a:endParaRPr lang="en-US" dirty="0"/>
          </a:p>
        </p:txBody>
      </p:sp>
    </p:spTree>
    <p:extLst>
      <p:ext uri="{BB962C8B-B14F-4D97-AF65-F5344CB8AC3E}">
        <p14:creationId xmlns:p14="http://schemas.microsoft.com/office/powerpoint/2010/main" val="2475746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30</a:t>
            </a:fld>
            <a:endParaRPr lang="en-US" dirty="0"/>
          </a:p>
        </p:txBody>
      </p:sp>
    </p:spTree>
    <p:extLst>
      <p:ext uri="{BB962C8B-B14F-4D97-AF65-F5344CB8AC3E}">
        <p14:creationId xmlns:p14="http://schemas.microsoft.com/office/powerpoint/2010/main" val="3697895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32</a:t>
            </a:fld>
            <a:endParaRPr lang="en-US" dirty="0"/>
          </a:p>
        </p:txBody>
      </p:sp>
    </p:spTree>
    <p:extLst>
      <p:ext uri="{BB962C8B-B14F-4D97-AF65-F5344CB8AC3E}">
        <p14:creationId xmlns:p14="http://schemas.microsoft.com/office/powerpoint/2010/main" val="14460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4056656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2614668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544441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54385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59298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15</a:t>
            </a:fld>
            <a:endParaRPr lang="en-US" dirty="0"/>
          </a:p>
        </p:txBody>
      </p:sp>
    </p:spTree>
    <p:extLst>
      <p:ext uri="{BB962C8B-B14F-4D97-AF65-F5344CB8AC3E}">
        <p14:creationId xmlns:p14="http://schemas.microsoft.com/office/powerpoint/2010/main" val="3645548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17</a:t>
            </a:fld>
            <a:endParaRPr lang="en-US" dirty="0"/>
          </a:p>
        </p:txBody>
      </p:sp>
    </p:spTree>
    <p:extLst>
      <p:ext uri="{BB962C8B-B14F-4D97-AF65-F5344CB8AC3E}">
        <p14:creationId xmlns:p14="http://schemas.microsoft.com/office/powerpoint/2010/main" val="411823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19</a:t>
            </a:fld>
            <a:endParaRPr lang="en-US" dirty="0"/>
          </a:p>
        </p:txBody>
      </p:sp>
    </p:spTree>
    <p:extLst>
      <p:ext uri="{BB962C8B-B14F-4D97-AF65-F5344CB8AC3E}">
        <p14:creationId xmlns:p14="http://schemas.microsoft.com/office/powerpoint/2010/main" val="316716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7" name="Freeform: Shape 28">
            <a:extLst>
              <a:ext uri="{FF2B5EF4-FFF2-40B4-BE49-F238E27FC236}">
                <a16:creationId xmlns=""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6">
            <a:extLst>
              <a:ext uri="{FF2B5EF4-FFF2-40B4-BE49-F238E27FC236}">
                <a16:creationId xmlns=""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33">
            <a:extLst>
              <a:ext uri="{FF2B5EF4-FFF2-40B4-BE49-F238E27FC236}">
                <a16:creationId xmlns=""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22">
            <a:extLst>
              <a:ext uri="{FF2B5EF4-FFF2-40B4-BE49-F238E27FC236}">
                <a16:creationId xmlns=""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6996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7119790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06285678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504336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
        <p:nvSpPr>
          <p:cNvPr id="7" name="Freeform: Shape 16">
            <a:extLst>
              <a:ext uri="{FF2B5EF4-FFF2-40B4-BE49-F238E27FC236}">
                <a16:creationId xmlns=""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22">
            <a:extLst>
              <a:ext uri="{FF2B5EF4-FFF2-40B4-BE49-F238E27FC236}">
                <a16:creationId xmlns=""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7210696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7" name="Freeform: Shape 24">
            <a:extLst>
              <a:ext uri="{FF2B5EF4-FFF2-40B4-BE49-F238E27FC236}">
                <a16:creationId xmlns=""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18">
            <a:extLst>
              <a:ext uri="{FF2B5EF4-FFF2-40B4-BE49-F238E27FC236}">
                <a16:creationId xmlns=""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12">
            <a:extLst>
              <a:ext uri="{FF2B5EF4-FFF2-40B4-BE49-F238E27FC236}">
                <a16:creationId xmlns=""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27">
            <a:extLst>
              <a:ext uri="{FF2B5EF4-FFF2-40B4-BE49-F238E27FC236}">
                <a16:creationId xmlns=""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29">
            <a:extLst>
              <a:ext uri="{FF2B5EF4-FFF2-40B4-BE49-F238E27FC236}">
                <a16:creationId xmlns=""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9716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8">
            <a:extLst>
              <a:ext uri="{FF2B5EF4-FFF2-40B4-BE49-F238E27FC236}">
                <a16:creationId xmlns=""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10">
            <a:extLst>
              <a:ext uri="{FF2B5EF4-FFF2-40B4-BE49-F238E27FC236}">
                <a16:creationId xmlns=""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2525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20XX</a:t>
            </a:r>
            <a:endParaRPr lang="en-US" dirty="0"/>
          </a:p>
        </p:txBody>
      </p:sp>
      <p:sp>
        <p:nvSpPr>
          <p:cNvPr id="8" name="Footer Placeholder 7"/>
          <p:cNvSpPr>
            <a:spLocks noGrp="1"/>
          </p:cNvSpPr>
          <p:nvPr>
            <p:ph type="ftr" sz="quarter" idx="11"/>
          </p:nvPr>
        </p:nvSpPr>
        <p:spPr/>
        <p:txBody>
          <a:bodyPr/>
          <a:lstStyle/>
          <a:p>
            <a:r>
              <a:rPr lang="en-US" smtClean="0"/>
              <a:t>presentation title</a:t>
            </a:r>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
        <p:nvSpPr>
          <p:cNvPr id="10" name="Freeform: Shape 22">
            <a:extLst>
              <a:ext uri="{FF2B5EF4-FFF2-40B4-BE49-F238E27FC236}">
                <a16:creationId xmlns=""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5">
            <a:extLst>
              <a:ext uri="{FF2B5EF4-FFF2-40B4-BE49-F238E27FC236}">
                <a16:creationId xmlns=""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29">
            <a:extLst>
              <a:ext uri="{FF2B5EF4-FFF2-40B4-BE49-F238E27FC236}">
                <a16:creationId xmlns=""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3" name="Straight Connector 12">
            <a:extLst>
              <a:ext uri="{FF2B5EF4-FFF2-40B4-BE49-F238E27FC236}">
                <a16:creationId xmlns=""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758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20XX</a:t>
            </a:r>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67338208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20XX</a:t>
            </a:r>
            <a:endParaRPr lang="en-US" dirty="0"/>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08682786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8">
            <a:extLst>
              <a:ext uri="{FF2B5EF4-FFF2-40B4-BE49-F238E27FC236}">
                <a16:creationId xmlns=""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10">
            <a:extLst>
              <a:ext uri="{FF2B5EF4-FFF2-40B4-BE49-F238E27FC236}">
                <a16:creationId xmlns=""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6757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pic>
        <p:nvPicPr>
          <p:cNvPr id="8" name="Picture 7" descr="Shape, circle&#10;&#10;Description automatically generated">
            <a:extLst>
              <a:ext uri="{FF2B5EF4-FFF2-40B4-BE49-F238E27FC236}">
                <a16:creationId xmlns=""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9" name="Freeform: Shape 17">
            <a:extLst>
              <a:ext uri="{FF2B5EF4-FFF2-40B4-BE49-F238E27FC236}">
                <a16:creationId xmlns=""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0584573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B4751-880F-D840-AAA9-3A15815CC996}" type="slidenum">
              <a:rPr lang="en-US" smtClean="0"/>
              <a:pPr/>
              <a:t>‹#›</a:t>
            </a:fld>
            <a:endParaRPr lang="en-US" dirty="0"/>
          </a:p>
        </p:txBody>
      </p:sp>
      <p:cxnSp>
        <p:nvCxnSpPr>
          <p:cNvPr id="7" name="Straight Connector 6">
            <a:extLst>
              <a:ext uri="{FF2B5EF4-FFF2-40B4-BE49-F238E27FC236}">
                <a16:creationId xmlns=""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1480784"/>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657" r:id="rId13"/>
    <p:sldLayoutId id="2147483660" r:id="rId14"/>
    <p:sldLayoutId id="2147483661" r:id="rId15"/>
    <p:sldLayoutId id="2147483662" r:id="rId16"/>
    <p:sldLayoutId id="2147483663" r:id="rId17"/>
    <p:sldLayoutId id="2147483654" r:id="rId18"/>
    <p:sldLayoutId id="2147483653" r:id="rId19"/>
    <p:sldLayoutId id="2147483667" r:id="rId20"/>
    <p:sldLayoutId id="2147483665" r:id="rId21"/>
    <p:sldLayoutId id="2147483652" r:id="rId22"/>
    <p:sldLayoutId id="2147483655" r:id="rId2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researchgate.net/publication/321844341_Online_Food_Ordering_Syste" TargetMode="External"/><Relationship Id="rId4" Type="http://schemas.openxmlformats.org/officeDocument/2006/relationships/hyperlink" Target="http://www.trioangle.com/blog/modules-to-be-included-to-develop-online-food-" TargetMode="External"/><Relationship Id="rId5" Type="http://schemas.openxmlformats.org/officeDocument/2006/relationships/hyperlink" Target="http://www.ijraset.com/research-paper/online-food-ordering-system" TargetMode="External"/><Relationship Id="rId6" Type="http://schemas.openxmlformats.org/officeDocument/2006/relationships/hyperlink" Target="http://www.geeksforgeeks.org/food-ordering-system-in-c/" TargetMode="External"/><Relationship Id="rId7" Type="http://schemas.openxmlformats.org/officeDocument/2006/relationships/hyperlink" Target="http://www.deliverect.com/en/blog/online-food-delivery/how-does-food-delivery-" TargetMode="External"/><Relationship Id="rId8" Type="http://schemas.openxmlformats.org/officeDocument/2006/relationships/hyperlink" Target="http://www.scribd.com/document/515271401/Objective-of-Food-Ordering-System" TargetMode="External"/><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8BB83-CA62-C813-5584-9F9C32557A2B}"/>
              </a:ext>
            </a:extLst>
          </p:cNvPr>
          <p:cNvSpPr>
            <a:spLocks noGrp="1"/>
          </p:cNvSpPr>
          <p:nvPr>
            <p:ph type="ctrTitle"/>
          </p:nvPr>
        </p:nvSpPr>
        <p:spPr/>
        <p:txBody>
          <a:bodyPr/>
          <a:lstStyle/>
          <a:p>
            <a:r>
              <a:rPr lang="en-US" sz="5400" dirty="0" smtClean="0"/>
              <a:t>ONLINE FOOD ORDERING SYSTEM</a:t>
            </a:r>
            <a:endParaRPr lang="en-US" sz="5400" dirty="0"/>
          </a:p>
        </p:txBody>
      </p:sp>
      <p:sp>
        <p:nvSpPr>
          <p:cNvPr id="3" name="Subtitle 2">
            <a:extLst>
              <a:ext uri="{FF2B5EF4-FFF2-40B4-BE49-F238E27FC236}">
                <a16:creationId xmlns="" xmlns:a16="http://schemas.microsoft.com/office/drawing/2014/main" id="{CA0D2251-7AFE-1B36-778C-D116EDBB7FDE}"/>
              </a:ext>
            </a:extLst>
          </p:cNvPr>
          <p:cNvSpPr>
            <a:spLocks noGrp="1"/>
          </p:cNvSpPr>
          <p:nvPr>
            <p:ph type="subTitle" idx="1"/>
          </p:nvPr>
        </p:nvSpPr>
        <p:spPr/>
        <p:txBody>
          <a:bodyPr>
            <a:normAutofit/>
          </a:bodyPr>
          <a:lstStyle/>
          <a:p>
            <a:r>
              <a:rPr lang="en-US" b="1" dirty="0"/>
              <a:t>NIVETHA SANKARASUBRAMANIAN [RA2011003010172] </a:t>
            </a:r>
            <a:endParaRPr lang="en-US" b="1" dirty="0" smtClean="0"/>
          </a:p>
          <a:p>
            <a:r>
              <a:rPr lang="en-US" b="1" dirty="0" smtClean="0"/>
              <a:t>AMAAN </a:t>
            </a:r>
            <a:r>
              <a:rPr lang="en-US" b="1" dirty="0"/>
              <a:t>ALI KHAN B [RA2011003010160]</a:t>
            </a:r>
          </a:p>
          <a:p>
            <a:r>
              <a:rPr lang="en-US" b="1" dirty="0"/>
              <a:t>PRAVEEN KRISHNAKANTH S [RA2011003010152]</a:t>
            </a:r>
            <a:r>
              <a:rPr lang="en-US" dirty="0"/>
              <a:t>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957543" y="3813362"/>
            <a:ext cx="9077325" cy="1228725"/>
          </a:xfrm>
        </p:spPr>
        <p:txBody>
          <a:bodyPr>
            <a:normAutofit fontScale="90000"/>
          </a:bodyPr>
          <a:lstStyle/>
          <a:p>
            <a:r>
              <a:rPr lang="en-US" dirty="0"/>
              <a:t>Scope and </a:t>
            </a:r>
            <a:br>
              <a:rPr lang="en-US" dirty="0"/>
            </a:br>
            <a:r>
              <a:rPr lang="en-US" dirty="0"/>
              <a:t>Applications</a:t>
            </a:r>
          </a:p>
        </p:txBody>
      </p:sp>
    </p:spTree>
    <p:extLst>
      <p:ext uri="{BB962C8B-B14F-4D97-AF65-F5344CB8AC3E}">
        <p14:creationId xmlns:p14="http://schemas.microsoft.com/office/powerpoint/2010/main" val="249299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1933574"/>
            <a:ext cx="10515600" cy="4220337"/>
          </a:xfrm>
        </p:spPr>
        <p:txBody>
          <a:bodyPr>
            <a:normAutofit/>
          </a:bodyPr>
          <a:lstStyle/>
          <a:p>
            <a:r>
              <a:rPr lang="en-US" sz="2000" dirty="0"/>
              <a:t>The scope of an online food ordering system includes the development of a digital platform accessible via web or mobile applications for customers to browse menus, place orders, and make payments. It also encompasses features like order tracking, delivery management, and customer feedback. The system's applications are wide-ranging and can be utilized by various stakeholders in the food industry, including restaurants, cafes, food trucks, and delivery services, to streamline their operations, increase efficiency, and improve customer satisfaction. It provides convenience to customers by allowing them to order food from a wide range of options and have it delivered to their desired location, enhancing their overall dining experience.</a:t>
            </a:r>
          </a:p>
        </p:txBody>
      </p:sp>
    </p:spTree>
    <p:extLst>
      <p:ext uri="{BB962C8B-B14F-4D97-AF65-F5344CB8AC3E}">
        <p14:creationId xmlns:p14="http://schemas.microsoft.com/office/powerpoint/2010/main" val="69371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643777" y="4037480"/>
            <a:ext cx="9077325" cy="1228725"/>
          </a:xfrm>
        </p:spPr>
        <p:txBody>
          <a:bodyPr>
            <a:normAutofit fontScale="90000"/>
          </a:bodyPr>
          <a:lstStyle/>
          <a:p>
            <a:r>
              <a:rPr lang="en-US" dirty="0"/>
              <a:t>Front End(UI) </a:t>
            </a:r>
            <a:br>
              <a:rPr lang="en-US" dirty="0"/>
            </a:br>
            <a:r>
              <a:rPr lang="en-US" dirty="0"/>
              <a:t>Design</a:t>
            </a:r>
          </a:p>
        </p:txBody>
      </p:sp>
    </p:spTree>
    <p:extLst>
      <p:ext uri="{BB962C8B-B14F-4D97-AF65-F5344CB8AC3E}">
        <p14:creationId xmlns:p14="http://schemas.microsoft.com/office/powerpoint/2010/main" val="39177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r>
              <a:rPr lang="en-US" dirty="0" smtClean="0"/>
              <a:t>Online Food Ordering System</a:t>
            </a:r>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5" name="image3.jpeg"/>
          <p:cNvPicPr/>
          <p:nvPr/>
        </p:nvPicPr>
        <p:blipFill>
          <a:blip r:embed="rId3" cstate="print"/>
          <a:stretch>
            <a:fillRect/>
          </a:stretch>
        </p:blipFill>
        <p:spPr>
          <a:xfrm>
            <a:off x="3141406" y="796413"/>
            <a:ext cx="4995802" cy="5029199"/>
          </a:xfrm>
          <a:prstGeom prst="rect">
            <a:avLst/>
          </a:prstGeom>
        </p:spPr>
      </p:pic>
      <p:sp>
        <p:nvSpPr>
          <p:cNvPr id="2" name="Content Placeholder 1"/>
          <p:cNvSpPr>
            <a:spLocks noGrp="1"/>
          </p:cNvSpPr>
          <p:nvPr>
            <p:ph idx="1"/>
          </p:nvPr>
        </p:nvSpPr>
        <p:spPr>
          <a:xfrm>
            <a:off x="561324" y="633591"/>
            <a:ext cx="10515600" cy="45719"/>
          </a:xfrm>
        </p:spPr>
        <p:txBody>
          <a:bodyPr>
            <a:normAutofit fontScale="25000" lnSpcReduction="20000"/>
          </a:bodyPr>
          <a:lstStyle/>
          <a:p>
            <a:endParaRPr lang="en-US" dirty="0"/>
          </a:p>
        </p:txBody>
      </p:sp>
    </p:spTree>
    <p:extLst>
      <p:ext uri="{BB962C8B-B14F-4D97-AF65-F5344CB8AC3E}">
        <p14:creationId xmlns:p14="http://schemas.microsoft.com/office/powerpoint/2010/main" val="329557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047189" y="4171949"/>
            <a:ext cx="9077325" cy="1228725"/>
          </a:xfrm>
        </p:spPr>
        <p:txBody>
          <a:bodyPr>
            <a:normAutofit fontScale="90000"/>
          </a:bodyPr>
          <a:lstStyle/>
          <a:p>
            <a:r>
              <a:rPr lang="en-US" dirty="0"/>
              <a:t>Back End</a:t>
            </a:r>
            <a:br>
              <a:rPr lang="en-US" dirty="0"/>
            </a:br>
            <a:r>
              <a:rPr lang="en-US" dirty="0"/>
              <a:t>(Database) </a:t>
            </a:r>
            <a:br>
              <a:rPr lang="en-US" dirty="0"/>
            </a:br>
            <a:r>
              <a:rPr lang="en-US" dirty="0"/>
              <a:t>Design</a:t>
            </a:r>
          </a:p>
        </p:txBody>
      </p:sp>
    </p:spTree>
    <p:extLst>
      <p:ext uri="{BB962C8B-B14F-4D97-AF65-F5344CB8AC3E}">
        <p14:creationId xmlns:p14="http://schemas.microsoft.com/office/powerpoint/2010/main" val="1250580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r>
              <a:rPr lang="en-US" dirty="0"/>
              <a:t>Online Food Ordering System</a:t>
            </a:r>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2" name="Content Placeholder 1"/>
          <p:cNvSpPr>
            <a:spLocks noGrp="1"/>
          </p:cNvSpPr>
          <p:nvPr>
            <p:ph idx="1"/>
          </p:nvPr>
        </p:nvSpPr>
        <p:spPr>
          <a:xfrm>
            <a:off x="576072" y="5722374"/>
            <a:ext cx="10515600" cy="56634"/>
          </a:xfrm>
        </p:spPr>
        <p:txBody>
          <a:bodyPr>
            <a:normAutofit fontScale="25000" lnSpcReduction="20000"/>
          </a:bodyPr>
          <a:lstStyle/>
          <a:p>
            <a:endParaRPr lang="en-US"/>
          </a:p>
        </p:txBody>
      </p:sp>
      <p:pic>
        <p:nvPicPr>
          <p:cNvPr id="8" name="image4.jpeg"/>
          <p:cNvPicPr/>
          <p:nvPr/>
        </p:nvPicPr>
        <p:blipFill>
          <a:blip r:embed="rId3" cstate="print"/>
          <a:stretch>
            <a:fillRect/>
          </a:stretch>
        </p:blipFill>
        <p:spPr>
          <a:xfrm>
            <a:off x="2920181" y="707924"/>
            <a:ext cx="5574890" cy="4630992"/>
          </a:xfrm>
          <a:prstGeom prst="rect">
            <a:avLst/>
          </a:prstGeom>
        </p:spPr>
      </p:pic>
    </p:spTree>
    <p:extLst>
      <p:ext uri="{BB962C8B-B14F-4D97-AF65-F5344CB8AC3E}">
        <p14:creationId xmlns:p14="http://schemas.microsoft.com/office/powerpoint/2010/main" val="418265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235449" y="3813362"/>
            <a:ext cx="9077325" cy="1228725"/>
          </a:xfrm>
        </p:spPr>
        <p:txBody>
          <a:bodyPr>
            <a:normAutofit fontScale="90000"/>
          </a:bodyPr>
          <a:lstStyle/>
          <a:p>
            <a:r>
              <a:rPr lang="en-US" dirty="0"/>
              <a:t>Use Case</a:t>
            </a:r>
            <a:br>
              <a:rPr lang="en-US" dirty="0"/>
            </a:br>
            <a:r>
              <a:rPr lang="en-US" dirty="0"/>
              <a:t>Diagram</a:t>
            </a:r>
          </a:p>
        </p:txBody>
      </p:sp>
    </p:spTree>
    <p:extLst>
      <p:ext uri="{BB962C8B-B14F-4D97-AF65-F5344CB8AC3E}">
        <p14:creationId xmlns:p14="http://schemas.microsoft.com/office/powerpoint/2010/main" val="193381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r>
              <a:rPr lang="en-US" dirty="0" smtClean="0">
                <a:solidFill>
                  <a:schemeClr val="bg1"/>
                </a:solidFill>
              </a:rPr>
              <a:t>Online Food Ordering System</a:t>
            </a:r>
            <a:endParaRPr lang="en-US" dirty="0">
              <a:solidFill>
                <a:schemeClr val="bg1"/>
              </a:solidFill>
            </a:endParaRPr>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2" name="Content Placeholder 1"/>
          <p:cNvSpPr>
            <a:spLocks noGrp="1"/>
          </p:cNvSpPr>
          <p:nvPr>
            <p:ph idx="1"/>
          </p:nvPr>
        </p:nvSpPr>
        <p:spPr>
          <a:xfrm>
            <a:off x="12491884" y="125361"/>
            <a:ext cx="118872" cy="325054"/>
          </a:xfrm>
        </p:spPr>
        <p:txBody>
          <a:bodyPr>
            <a:normAutofit fontScale="70000" lnSpcReduction="20000"/>
          </a:bodyPr>
          <a:lstStyle/>
          <a:p>
            <a:endParaRPr lang="en-US"/>
          </a:p>
        </p:txBody>
      </p:sp>
      <p:pic>
        <p:nvPicPr>
          <p:cNvPr id="7" name="image6.jpeg"/>
          <p:cNvPicPr/>
          <p:nvPr/>
        </p:nvPicPr>
        <p:blipFill>
          <a:blip r:embed="rId3" cstate="print"/>
          <a:stretch>
            <a:fillRect/>
          </a:stretch>
        </p:blipFill>
        <p:spPr>
          <a:xfrm>
            <a:off x="3494723" y="125361"/>
            <a:ext cx="5115877" cy="5995219"/>
          </a:xfrm>
          <a:prstGeom prst="rect">
            <a:avLst/>
          </a:prstGeom>
        </p:spPr>
      </p:pic>
    </p:spTree>
    <p:extLst>
      <p:ext uri="{BB962C8B-B14F-4D97-AF65-F5344CB8AC3E}">
        <p14:creationId xmlns:p14="http://schemas.microsoft.com/office/powerpoint/2010/main" val="255476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028700" y="3625103"/>
            <a:ext cx="5781676" cy="1952625"/>
          </a:xfrm>
        </p:spPr>
        <p:txBody>
          <a:bodyPr>
            <a:normAutofit fontScale="90000"/>
          </a:bodyPr>
          <a:lstStyle/>
          <a:p>
            <a:r>
              <a:rPr lang="en-US" dirty="0"/>
              <a:t>Entity Relationship</a:t>
            </a:r>
            <a:br>
              <a:rPr lang="en-US" dirty="0"/>
            </a:br>
            <a:r>
              <a:rPr lang="en-US" dirty="0"/>
              <a:t>Diagram</a:t>
            </a:r>
          </a:p>
        </p:txBody>
      </p:sp>
    </p:spTree>
    <p:extLst>
      <p:ext uri="{BB962C8B-B14F-4D97-AF65-F5344CB8AC3E}">
        <p14:creationId xmlns:p14="http://schemas.microsoft.com/office/powerpoint/2010/main" val="137214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r>
              <a:rPr lang="en-US" dirty="0" smtClean="0">
                <a:solidFill>
                  <a:schemeClr val="bg1"/>
                </a:solidFill>
              </a:rPr>
              <a:t>Online Food Ordering System</a:t>
            </a:r>
            <a:endParaRPr lang="en-US" dirty="0">
              <a:solidFill>
                <a:schemeClr val="bg1"/>
              </a:solidFill>
            </a:endParaRPr>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19</a:t>
            </a:fld>
            <a:endParaRPr lang="en-US" dirty="0"/>
          </a:p>
        </p:txBody>
      </p:sp>
      <p:pic>
        <p:nvPicPr>
          <p:cNvPr id="8" name="Content Placeholder 7">
            <a:extLst>
              <a:ext uri="{FF2B5EF4-FFF2-40B4-BE49-F238E27FC236}">
                <a16:creationId xmlns="" xmlns:a16="http://schemas.microsoft.com/office/drawing/2014/main" id="{B5B2FF3F-17E5-AEEB-3317-F6065AC95352}"/>
              </a:ext>
            </a:extLst>
          </p:cNvPr>
          <p:cNvPicPr>
            <a:picLocks noGrp="1" noChangeAspect="1"/>
          </p:cNvPicPr>
          <p:nvPr>
            <p:ph idx="1"/>
          </p:nvPr>
        </p:nvPicPr>
        <p:blipFill>
          <a:blip r:embed="rId3"/>
          <a:stretch>
            <a:fillRect/>
          </a:stretch>
        </p:blipFill>
        <p:spPr>
          <a:xfrm>
            <a:off x="2030505" y="806824"/>
            <a:ext cx="8130989" cy="4823011"/>
          </a:xfrm>
        </p:spPr>
      </p:pic>
    </p:spTree>
    <p:extLst>
      <p:ext uri="{BB962C8B-B14F-4D97-AF65-F5344CB8AC3E}">
        <p14:creationId xmlns:p14="http://schemas.microsoft.com/office/powerpoint/2010/main" val="194325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412838" y="3544645"/>
            <a:ext cx="4840641" cy="1255395"/>
          </a:xfrm>
        </p:spPr>
        <p:txBody>
          <a:bodyPr/>
          <a:lstStyle/>
          <a:p>
            <a:r>
              <a:rPr lang="en-US" dirty="0"/>
              <a:t>Abstract</a:t>
            </a:r>
          </a:p>
        </p:txBody>
      </p:sp>
    </p:spTree>
    <p:extLst>
      <p:ext uri="{BB962C8B-B14F-4D97-AF65-F5344CB8AC3E}">
        <p14:creationId xmlns:p14="http://schemas.microsoft.com/office/powerpoint/2010/main" val="679061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679077" y="3276600"/>
            <a:ext cx="5781676" cy="1952625"/>
          </a:xfrm>
        </p:spPr>
        <p:txBody>
          <a:bodyPr/>
          <a:lstStyle/>
          <a:p>
            <a:r>
              <a:rPr lang="en-US" dirty="0"/>
              <a:t>Modules &amp; Functionalities</a:t>
            </a:r>
          </a:p>
        </p:txBody>
      </p:sp>
    </p:spTree>
    <p:extLst>
      <p:ext uri="{BB962C8B-B14F-4D97-AF65-F5344CB8AC3E}">
        <p14:creationId xmlns:p14="http://schemas.microsoft.com/office/powerpoint/2010/main" val="294637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21</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1828800"/>
            <a:ext cx="10515600" cy="3935507"/>
          </a:xfrm>
        </p:spPr>
        <p:txBody>
          <a:bodyPr>
            <a:normAutofit/>
          </a:bodyPr>
          <a:lstStyle/>
          <a:p>
            <a:pPr marL="0" indent="0" algn="just">
              <a:lnSpc>
                <a:spcPct val="115000"/>
              </a:lnSpc>
              <a:buNone/>
            </a:pPr>
            <a:endParaRPr lang="en-IN" sz="1800" dirty="0">
              <a:solidFill>
                <a:schemeClr val="accent2">
                  <a:lumMod val="50000"/>
                </a:schemeClr>
              </a:solidFill>
              <a:effectLst/>
              <a:latin typeface="Arial" panose="020B0604020202020204" pitchFamily="34" charset="0"/>
              <a:ea typeface="Arial" panose="020B0604020202020204" pitchFamily="34" charset="0"/>
            </a:endParaRPr>
          </a:p>
          <a:p>
            <a:pPr algn="just">
              <a:lnSpc>
                <a:spcPct val="115000"/>
              </a:lnSpc>
            </a:pPr>
            <a:r>
              <a:rPr lang="en-IN" sz="1800" dirty="0" smtClean="0">
                <a:solidFill>
                  <a:schemeClr val="accent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Search and Menu</a:t>
            </a:r>
            <a:endParaRPr lang="en-IN" sz="1800" dirty="0">
              <a:solidFill>
                <a:schemeClr val="accent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800" dirty="0" smtClean="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rPr>
              <a:t>Estimated delivery time</a:t>
            </a:r>
            <a:endParaRPr lang="en-IN" sz="1800" dirty="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800" dirty="0" smtClean="0">
                <a:solidFill>
                  <a:schemeClr val="accent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Payments</a:t>
            </a:r>
            <a:endParaRPr lang="en-IN" sz="1800" dirty="0">
              <a:solidFill>
                <a:schemeClr val="accent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800" dirty="0" smtClean="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rPr>
              <a:t>GPS Tracking</a:t>
            </a:r>
            <a:endParaRPr lang="en-IN" sz="1800" dirty="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800" dirty="0" smtClean="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rPr>
              <a:t>Review and Rating</a:t>
            </a:r>
            <a:endParaRPr lang="en-IN" sz="1800" dirty="0">
              <a:solidFill>
                <a:schemeClr val="accent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5881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22</a:t>
            </a:fld>
            <a:endParaRPr lang="en-US" dirty="0"/>
          </a:p>
        </p:txBody>
      </p:sp>
      <p:sp>
        <p:nvSpPr>
          <p:cNvPr id="7" name="TextBox 6">
            <a:extLst>
              <a:ext uri="{FF2B5EF4-FFF2-40B4-BE49-F238E27FC236}">
                <a16:creationId xmlns="" xmlns:a16="http://schemas.microsoft.com/office/drawing/2014/main" id="{F5B32022-46E0-B931-0636-476EFDF44694}"/>
              </a:ext>
            </a:extLst>
          </p:cNvPr>
          <p:cNvSpPr txBox="1"/>
          <p:nvPr/>
        </p:nvSpPr>
        <p:spPr>
          <a:xfrm>
            <a:off x="5486400" y="5305018"/>
            <a:ext cx="1416423"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Home Page</a:t>
            </a:r>
            <a:endParaRPr lang="en-IN"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flipH="1">
            <a:off x="11091672" y="1901952"/>
            <a:ext cx="262128" cy="914990"/>
          </a:xfrm>
        </p:spPr>
        <p:txBody>
          <a:bodyPr/>
          <a:lstStyle/>
          <a:p>
            <a:endParaRPr lang="en-US"/>
          </a:p>
        </p:txBody>
      </p:sp>
      <p:pic>
        <p:nvPicPr>
          <p:cNvPr id="8" name="image7.jpeg"/>
          <p:cNvPicPr/>
          <p:nvPr/>
        </p:nvPicPr>
        <p:blipFill>
          <a:blip r:embed="rId3" cstate="print"/>
          <a:stretch>
            <a:fillRect/>
          </a:stretch>
        </p:blipFill>
        <p:spPr>
          <a:xfrm>
            <a:off x="1961535" y="766916"/>
            <a:ext cx="7698659" cy="4080245"/>
          </a:xfrm>
          <a:prstGeom prst="rect">
            <a:avLst/>
          </a:prstGeom>
        </p:spPr>
      </p:pic>
    </p:spTree>
    <p:extLst>
      <p:ext uri="{BB962C8B-B14F-4D97-AF65-F5344CB8AC3E}">
        <p14:creationId xmlns:p14="http://schemas.microsoft.com/office/powerpoint/2010/main" val="378447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23</a:t>
            </a:fld>
            <a:endParaRPr lang="en-US" dirty="0"/>
          </a:p>
        </p:txBody>
      </p:sp>
      <p:sp>
        <p:nvSpPr>
          <p:cNvPr id="7" name="TextBox 6">
            <a:extLst>
              <a:ext uri="{FF2B5EF4-FFF2-40B4-BE49-F238E27FC236}">
                <a16:creationId xmlns="" xmlns:a16="http://schemas.microsoft.com/office/drawing/2014/main" id="{F5B32022-46E0-B931-0636-476EFDF44694}"/>
              </a:ext>
            </a:extLst>
          </p:cNvPr>
          <p:cNvSpPr txBox="1"/>
          <p:nvPr/>
        </p:nvSpPr>
        <p:spPr>
          <a:xfrm>
            <a:off x="5011271" y="5305019"/>
            <a:ext cx="2375646" cy="369332"/>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Login Page</a:t>
            </a:r>
            <a:endParaRPr lang="en-IN" dirty="0">
              <a:latin typeface="Times New Roman" panose="02020603050405020304" pitchFamily="18" charset="0"/>
              <a:cs typeface="Times New Roman" panose="02020603050405020304" pitchFamily="18" charset="0"/>
            </a:endParaRPr>
          </a:p>
        </p:txBody>
      </p:sp>
      <p:pic>
        <p:nvPicPr>
          <p:cNvPr id="8" name="image8.jpeg"/>
          <p:cNvPicPr/>
          <p:nvPr/>
        </p:nvPicPr>
        <p:blipFill>
          <a:blip r:embed="rId3" cstate="print"/>
          <a:stretch>
            <a:fillRect/>
          </a:stretch>
        </p:blipFill>
        <p:spPr>
          <a:xfrm>
            <a:off x="2147777" y="914400"/>
            <a:ext cx="7485321" cy="3937635"/>
          </a:xfrm>
          <a:prstGeom prst="rect">
            <a:avLst/>
          </a:prstGeom>
        </p:spPr>
      </p:pic>
      <p:sp>
        <p:nvSpPr>
          <p:cNvPr id="2" name="Content Placeholder 1"/>
          <p:cNvSpPr>
            <a:spLocks noGrp="1"/>
          </p:cNvSpPr>
          <p:nvPr>
            <p:ph idx="1"/>
          </p:nvPr>
        </p:nvSpPr>
        <p:spPr>
          <a:xfrm flipH="1">
            <a:off x="11091672" y="1901952"/>
            <a:ext cx="72514" cy="819983"/>
          </a:xfrm>
        </p:spPr>
        <p:txBody>
          <a:bodyPr/>
          <a:lstStyle/>
          <a:p>
            <a:endParaRPr lang="en-US"/>
          </a:p>
        </p:txBody>
      </p:sp>
    </p:spTree>
    <p:extLst>
      <p:ext uri="{BB962C8B-B14F-4D97-AF65-F5344CB8AC3E}">
        <p14:creationId xmlns:p14="http://schemas.microsoft.com/office/powerpoint/2010/main" val="3013567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24</a:t>
            </a:fld>
            <a:endParaRPr lang="en-US" dirty="0"/>
          </a:p>
        </p:txBody>
      </p:sp>
      <p:sp>
        <p:nvSpPr>
          <p:cNvPr id="7" name="TextBox 6">
            <a:extLst>
              <a:ext uri="{FF2B5EF4-FFF2-40B4-BE49-F238E27FC236}">
                <a16:creationId xmlns="" xmlns:a16="http://schemas.microsoft.com/office/drawing/2014/main" id="{F5B32022-46E0-B931-0636-476EFDF44694}"/>
              </a:ext>
            </a:extLst>
          </p:cNvPr>
          <p:cNvSpPr txBox="1"/>
          <p:nvPr/>
        </p:nvSpPr>
        <p:spPr>
          <a:xfrm>
            <a:off x="4132729" y="5206407"/>
            <a:ext cx="4087906" cy="369332"/>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Create Account Details </a:t>
            </a:r>
            <a:endParaRPr lang="en-IN" dirty="0">
              <a:latin typeface="Times New Roman" panose="02020603050405020304" pitchFamily="18" charset="0"/>
              <a:cs typeface="Times New Roman" panose="02020603050405020304" pitchFamily="18" charset="0"/>
            </a:endParaRPr>
          </a:p>
        </p:txBody>
      </p:sp>
      <p:pic>
        <p:nvPicPr>
          <p:cNvPr id="9" name="image9.jpeg"/>
          <p:cNvPicPr/>
          <p:nvPr/>
        </p:nvPicPr>
        <p:blipFill>
          <a:blip r:embed="rId3" cstate="print"/>
          <a:stretch>
            <a:fillRect/>
          </a:stretch>
        </p:blipFill>
        <p:spPr>
          <a:xfrm>
            <a:off x="2212258" y="722672"/>
            <a:ext cx="6922852" cy="4131586"/>
          </a:xfrm>
          <a:prstGeom prst="rect">
            <a:avLst/>
          </a:prstGeom>
        </p:spPr>
      </p:pic>
      <p:sp>
        <p:nvSpPr>
          <p:cNvPr id="2" name="Content Placeholder 1"/>
          <p:cNvSpPr>
            <a:spLocks noGrp="1"/>
          </p:cNvSpPr>
          <p:nvPr>
            <p:ph idx="1"/>
          </p:nvPr>
        </p:nvSpPr>
        <p:spPr>
          <a:xfrm>
            <a:off x="9807676" y="1901952"/>
            <a:ext cx="1283995" cy="207067"/>
          </a:xfrm>
        </p:spPr>
        <p:txBody>
          <a:bodyPr>
            <a:normAutofit fontScale="32500" lnSpcReduction="20000"/>
          </a:bodyPr>
          <a:lstStyle/>
          <a:p>
            <a:endParaRPr lang="en-US"/>
          </a:p>
        </p:txBody>
      </p:sp>
    </p:spTree>
    <p:extLst>
      <p:ext uri="{BB962C8B-B14F-4D97-AF65-F5344CB8AC3E}">
        <p14:creationId xmlns:p14="http://schemas.microsoft.com/office/powerpoint/2010/main" val="779345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25</a:t>
            </a:fld>
            <a:endParaRPr lang="en-US" dirty="0"/>
          </a:p>
        </p:txBody>
      </p:sp>
      <p:sp>
        <p:nvSpPr>
          <p:cNvPr id="7" name="TextBox 6">
            <a:extLst>
              <a:ext uri="{FF2B5EF4-FFF2-40B4-BE49-F238E27FC236}">
                <a16:creationId xmlns="" xmlns:a16="http://schemas.microsoft.com/office/drawing/2014/main" id="{F5B32022-46E0-B931-0636-476EFDF44694}"/>
              </a:ext>
            </a:extLst>
          </p:cNvPr>
          <p:cNvSpPr txBox="1"/>
          <p:nvPr/>
        </p:nvSpPr>
        <p:spPr>
          <a:xfrm>
            <a:off x="4065494" y="5262467"/>
            <a:ext cx="4087906" cy="369332"/>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Display Restaurant Details</a:t>
            </a:r>
            <a:endParaRPr lang="en-IN" dirty="0">
              <a:latin typeface="Times New Roman" panose="02020603050405020304" pitchFamily="18" charset="0"/>
              <a:cs typeface="Times New Roman" panose="02020603050405020304" pitchFamily="18" charset="0"/>
            </a:endParaRPr>
          </a:p>
        </p:txBody>
      </p:sp>
      <p:pic>
        <p:nvPicPr>
          <p:cNvPr id="8" name="image10.jpeg"/>
          <p:cNvPicPr/>
          <p:nvPr/>
        </p:nvPicPr>
        <p:blipFill>
          <a:blip r:embed="rId3" cstate="print"/>
          <a:stretch>
            <a:fillRect/>
          </a:stretch>
        </p:blipFill>
        <p:spPr>
          <a:xfrm>
            <a:off x="2507227" y="516195"/>
            <a:ext cx="6599626" cy="4361558"/>
          </a:xfrm>
          <a:prstGeom prst="rect">
            <a:avLst/>
          </a:prstGeom>
        </p:spPr>
      </p:pic>
      <p:sp>
        <p:nvSpPr>
          <p:cNvPr id="2" name="Content Placeholder 1"/>
          <p:cNvSpPr>
            <a:spLocks noGrp="1"/>
          </p:cNvSpPr>
          <p:nvPr>
            <p:ph idx="1"/>
          </p:nvPr>
        </p:nvSpPr>
        <p:spPr>
          <a:xfrm flipV="1">
            <a:off x="10618838" y="1843548"/>
            <a:ext cx="472833" cy="58404"/>
          </a:xfrm>
        </p:spPr>
        <p:txBody>
          <a:bodyPr>
            <a:normAutofit fontScale="25000" lnSpcReduction="20000"/>
          </a:bodyPr>
          <a:lstStyle/>
          <a:p>
            <a:endParaRPr lang="en-US" dirty="0"/>
          </a:p>
        </p:txBody>
      </p:sp>
    </p:spTree>
    <p:extLst>
      <p:ext uri="{BB962C8B-B14F-4D97-AF65-F5344CB8AC3E}">
        <p14:creationId xmlns:p14="http://schemas.microsoft.com/office/powerpoint/2010/main" val="3792052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26</a:t>
            </a:fld>
            <a:endParaRPr lang="en-US" dirty="0"/>
          </a:p>
        </p:txBody>
      </p:sp>
      <p:sp>
        <p:nvSpPr>
          <p:cNvPr id="9" name="TextBox 8">
            <a:extLst>
              <a:ext uri="{FF2B5EF4-FFF2-40B4-BE49-F238E27FC236}">
                <a16:creationId xmlns="" xmlns:a16="http://schemas.microsoft.com/office/drawing/2014/main" id="{C5ECA116-A4CB-15C2-9905-D563AE26745B}"/>
              </a:ext>
            </a:extLst>
          </p:cNvPr>
          <p:cNvSpPr txBox="1"/>
          <p:nvPr/>
        </p:nvSpPr>
        <p:spPr>
          <a:xfrm>
            <a:off x="4614362" y="5316069"/>
            <a:ext cx="6006353" cy="369332"/>
          </a:xfrm>
          <a:prstGeom prst="rect">
            <a:avLst/>
          </a:prstGeom>
          <a:noFill/>
        </p:spPr>
        <p:txBody>
          <a:bodyPr wrap="square" rtlCol="0">
            <a:spAutoFit/>
          </a:bodyPr>
          <a:lstStyle/>
          <a:p>
            <a:r>
              <a:rPr lang="en-IN" dirty="0" smtClean="0"/>
              <a:t>Display </a:t>
            </a:r>
            <a:r>
              <a:rPr lang="en-IN" smtClean="0"/>
              <a:t>Food Details</a:t>
            </a:r>
            <a:endParaRPr lang="en-IN" dirty="0"/>
          </a:p>
        </p:txBody>
      </p:sp>
      <p:pic>
        <p:nvPicPr>
          <p:cNvPr id="7" name="image11.jpeg"/>
          <p:cNvPicPr/>
          <p:nvPr/>
        </p:nvPicPr>
        <p:blipFill>
          <a:blip r:embed="rId3" cstate="print"/>
          <a:stretch>
            <a:fillRect/>
          </a:stretch>
        </p:blipFill>
        <p:spPr>
          <a:xfrm>
            <a:off x="1696065" y="471948"/>
            <a:ext cx="8111612" cy="4542504"/>
          </a:xfrm>
          <a:prstGeom prst="rect">
            <a:avLst/>
          </a:prstGeom>
        </p:spPr>
      </p:pic>
      <p:sp>
        <p:nvSpPr>
          <p:cNvPr id="2" name="Content Placeholder 1"/>
          <p:cNvSpPr>
            <a:spLocks noGrp="1"/>
          </p:cNvSpPr>
          <p:nvPr>
            <p:ph idx="1"/>
          </p:nvPr>
        </p:nvSpPr>
        <p:spPr>
          <a:xfrm>
            <a:off x="10385732" y="1974532"/>
            <a:ext cx="469966" cy="45719"/>
          </a:xfrm>
        </p:spPr>
        <p:txBody>
          <a:bodyPr>
            <a:normAutofit fontScale="25000" lnSpcReduction="20000"/>
          </a:bodyPr>
          <a:lstStyle/>
          <a:p>
            <a:endParaRPr lang="en-US"/>
          </a:p>
        </p:txBody>
      </p:sp>
    </p:spTree>
    <p:extLst>
      <p:ext uri="{BB962C8B-B14F-4D97-AF65-F5344CB8AC3E}">
        <p14:creationId xmlns:p14="http://schemas.microsoft.com/office/powerpoint/2010/main" val="195089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028700" y="3562350"/>
            <a:ext cx="5781676" cy="1099297"/>
          </a:xfrm>
        </p:spPr>
        <p:txBody>
          <a:bodyPr/>
          <a:lstStyle/>
          <a:p>
            <a:r>
              <a:rPr lang="en-US" dirty="0"/>
              <a:t>Conclusion</a:t>
            </a:r>
          </a:p>
        </p:txBody>
      </p:sp>
    </p:spTree>
    <p:extLst>
      <p:ext uri="{BB962C8B-B14F-4D97-AF65-F5344CB8AC3E}">
        <p14:creationId xmlns:p14="http://schemas.microsoft.com/office/powerpoint/2010/main" val="128652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28</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46576" y="1909770"/>
            <a:ext cx="10515600" cy="3603813"/>
          </a:xfrm>
        </p:spPr>
        <p:txBody>
          <a:bodyPr>
            <a:normAutofit/>
          </a:bodyPr>
          <a:lstStyle/>
          <a:p>
            <a:pPr marL="0" indent="0" algn="just">
              <a:lnSpc>
                <a:spcPct val="115000"/>
              </a:lnSpc>
              <a:buNone/>
            </a:pPr>
            <a:endParaRPr lang="en-IN" sz="1800" dirty="0">
              <a:solidFill>
                <a:schemeClr val="accent2">
                  <a:lumMod val="50000"/>
                </a:schemeClr>
              </a:solidFill>
              <a:effectLst/>
              <a:latin typeface="Arial" panose="020B0604020202020204" pitchFamily="34" charset="0"/>
              <a:ea typeface="Arial" panose="020B0604020202020204" pitchFamily="34" charset="0"/>
            </a:endParaRPr>
          </a:p>
          <a:p>
            <a:pPr marL="0" indent="0" algn="just">
              <a:lnSpc>
                <a:spcPct val="150000"/>
              </a:lnSpc>
              <a:buNone/>
            </a:pPr>
            <a:r>
              <a:rPr lang="en-US" sz="2000" dirty="0"/>
              <a:t>In conclusion, the online food ordering system is a convenient and efficient way for customers to order food from their favorite restaurants. It provides a user-friendly interface, quick ordering, and payment options. The system also benefits the restaurants by reducing errors in orders, improving efficiency, and increasing </a:t>
            </a:r>
            <a:r>
              <a:rPr lang="en-US" sz="2000" dirty="0" smtClean="0"/>
              <a:t>sales</a:t>
            </a:r>
            <a:r>
              <a:rPr lang="en-IN" sz="2000" dirty="0" smtClean="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27766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885264" y="3938867"/>
            <a:ext cx="5781676" cy="1099297"/>
          </a:xfrm>
        </p:spPr>
        <p:txBody>
          <a:bodyPr>
            <a:normAutofit fontScale="90000"/>
          </a:bodyPr>
          <a:lstStyle/>
          <a:p>
            <a:r>
              <a:rPr lang="en-US" dirty="0"/>
              <a:t>Future Enhancements</a:t>
            </a:r>
          </a:p>
        </p:txBody>
      </p:sp>
    </p:spTree>
    <p:extLst>
      <p:ext uri="{BB962C8B-B14F-4D97-AF65-F5344CB8AC3E}">
        <p14:creationId xmlns:p14="http://schemas.microsoft.com/office/powerpoint/2010/main" val="253880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860611"/>
            <a:ext cx="10515600" cy="5293301"/>
          </a:xfrm>
        </p:spPr>
        <p:txBody>
          <a:bodyPr>
            <a:noAutofit/>
          </a:bodyPr>
          <a:lstStyle/>
          <a:p>
            <a:pPr marL="0" indent="0" algn="just">
              <a:lnSpc>
                <a:spcPct val="115000"/>
              </a:lnSpc>
              <a:buNone/>
            </a:pPr>
            <a:r>
              <a:rPr lang="en-US" sz="1800" dirty="0">
                <a:latin typeface="Times New Roman" charset="0"/>
                <a:ea typeface="Times New Roman" charset="0"/>
                <a:cs typeface="Times New Roman" charset="0"/>
              </a:rPr>
              <a:t>The Online Food Ordering System is a web-based application that simplifies the process of ordering food from various restaurants. It offers customers a convenient platform to browse menus, place orders, and make online payments. With personalized accounts, search options, and detailed menus, customers can easily customize their orders and select delivery or pickup options. The system provides restaurant owners with an intuitive dashboard to manage menus, track orders, and communicate with customers. By automating the ordering process, minimizing errors, and enabling online payments, the system enhances efficiency and customer satisfaction. Overall, the Online Food Ordering System revolutionizes the food ordering experience by providing a user-friendly and efficient platform for customers and restaurant owners alike</a:t>
            </a:r>
            <a:r>
              <a:rPr lang="en-US" sz="1800" dirty="0" smtClean="0">
                <a:latin typeface="Times New Roman" charset="0"/>
                <a:ea typeface="Times New Roman" charset="0"/>
                <a:cs typeface="Times New Roman" charset="0"/>
              </a:rPr>
              <a:t>.</a:t>
            </a:r>
          </a:p>
          <a:p>
            <a:pPr marL="0" indent="0" algn="just">
              <a:lnSpc>
                <a:spcPct val="115000"/>
              </a:lnSpc>
              <a:buNone/>
            </a:pPr>
            <a:r>
              <a:rPr lang="en-US" sz="1800" dirty="0">
                <a:latin typeface="Times New Roman" charset="0"/>
                <a:ea typeface="Times New Roman" charset="0"/>
                <a:cs typeface="Times New Roman" charset="0"/>
              </a:rPr>
              <a:t>Overall, the Online Food Ordering System revolutionizes the traditional food ordering process, providing a user-friendly and efficient platform for customers to order food and for restaurant owners to manage their operations effectively. With its convenient features and seamless functionality, the system enhances the online food ordering experience, making it more convenient, reliable, and enjoyable for all parties involved.</a:t>
            </a:r>
            <a:endParaRPr lang="en-IN"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6947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30</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699247"/>
            <a:ext cx="10515600" cy="5127812"/>
          </a:xfrm>
        </p:spPr>
        <p:txBody>
          <a:bodyPr>
            <a:normAutofit/>
          </a:bodyPr>
          <a:lstStyle/>
          <a:p>
            <a:pPr marL="0" indent="0" algn="just">
              <a:lnSpc>
                <a:spcPct val="115000"/>
              </a:lnSpc>
              <a:buNone/>
            </a:pPr>
            <a:endParaRPr lang="en-IN" sz="1800" dirty="0">
              <a:solidFill>
                <a:schemeClr val="accent2">
                  <a:lumMod val="50000"/>
                </a:schemeClr>
              </a:solidFill>
              <a:effectLst/>
              <a:latin typeface="Arial" panose="020B0604020202020204" pitchFamily="34" charset="0"/>
              <a:ea typeface="Arial" panose="020B0604020202020204" pitchFamily="34" charset="0"/>
            </a:endParaRPr>
          </a:p>
          <a:p>
            <a:pPr marL="0" indent="0" algn="just">
              <a:lnSpc>
                <a:spcPct val="150000"/>
              </a:lnSpc>
              <a:buNone/>
            </a:pPr>
            <a:r>
              <a:rPr lang="en-US" sz="1800" dirty="0"/>
              <a:t>In the future, the following enhancements can be made to the online food ordering </a:t>
            </a:r>
            <a:r>
              <a:rPr lang="en-US" sz="1800" dirty="0" smtClean="0"/>
              <a:t>system</a:t>
            </a:r>
            <a:r>
              <a:rPr lang="en-US" sz="1800" dirty="0" smtClean="0">
                <a:effectLst/>
                <a:latin typeface="Times New Roman" panose="02020603050405020304" pitchFamily="18" charset="0"/>
                <a:ea typeface="Arial" panose="020B0604020202020204" pitchFamily="34" charset="0"/>
              </a:rPr>
              <a:t>:</a:t>
            </a:r>
          </a:p>
          <a:p>
            <a:pPr marL="342900" lvl="0" indent="-342900" algn="just">
              <a:lnSpc>
                <a:spcPct val="150000"/>
              </a:lnSpc>
              <a:buFont typeface="+mj-lt"/>
              <a:buAutoNum type="arabicPeriod"/>
            </a:pPr>
            <a:r>
              <a:rPr lang="en-US" sz="1800" dirty="0"/>
              <a:t>Integration with third-party services: OFOS Integration with third-party delivery services like </a:t>
            </a:r>
            <a:r>
              <a:rPr lang="en-US" sz="1800" dirty="0" err="1"/>
              <a:t>Uber</a:t>
            </a:r>
            <a:r>
              <a:rPr lang="en-US" sz="1800" dirty="0"/>
              <a:t> Eats, </a:t>
            </a:r>
            <a:r>
              <a:rPr lang="en-US" sz="1800" dirty="0" err="1"/>
              <a:t>Grubhub</a:t>
            </a:r>
            <a:r>
              <a:rPr lang="en-US" sz="1800" dirty="0"/>
              <a:t>, and </a:t>
            </a:r>
            <a:r>
              <a:rPr lang="en-US" sz="1800" dirty="0" err="1"/>
              <a:t>DoorDash</a:t>
            </a:r>
            <a:r>
              <a:rPr lang="en-US" sz="1800" dirty="0"/>
              <a:t> to increase the delivery options available to </a:t>
            </a:r>
            <a:r>
              <a:rPr lang="en-US" sz="1800" dirty="0" smtClean="0"/>
              <a:t>customers</a:t>
            </a:r>
            <a:r>
              <a:rPr lang="en-US" sz="1800" dirty="0" smtClean="0">
                <a:effectLst/>
                <a:latin typeface="Times New Roman" panose="02020603050405020304" pitchFamily="18" charset="0"/>
                <a:ea typeface="Arial" panose="020B0604020202020204" pitchFamily="34" charset="0"/>
              </a:rPr>
              <a:t>.</a:t>
            </a:r>
          </a:p>
          <a:p>
            <a:pPr marL="342900" lvl="0" indent="-342900" algn="just">
              <a:lnSpc>
                <a:spcPct val="150000"/>
              </a:lnSpc>
              <a:buFont typeface="+mj-lt"/>
              <a:buAutoNum type="arabicPeriod"/>
            </a:pPr>
            <a:r>
              <a:rPr lang="en-US" sz="1800" dirty="0"/>
              <a:t>Implementation of a recommendation system that suggests menu items to customers based on their previous </a:t>
            </a:r>
            <a:r>
              <a:rPr lang="en-US" sz="1800" dirty="0" smtClean="0"/>
              <a:t>orders.</a:t>
            </a:r>
            <a:endParaRPr lang="en-US" sz="1800" dirty="0" smtClean="0">
              <a:effectLst/>
              <a:latin typeface="Times New Roman" panose="02020603050405020304" pitchFamily="18" charset="0"/>
              <a:ea typeface="Arial" panose="020B0604020202020204" pitchFamily="34" charset="0"/>
            </a:endParaRPr>
          </a:p>
          <a:p>
            <a:pPr marL="342900" lvl="0" indent="-342900" algn="just">
              <a:lnSpc>
                <a:spcPct val="150000"/>
              </a:lnSpc>
              <a:buFont typeface="+mj-lt"/>
              <a:buAutoNum type="arabicPeriod"/>
            </a:pPr>
            <a:r>
              <a:rPr lang="en-US" sz="1800" dirty="0"/>
              <a:t>Implementation of a loyalty program that rewards customers for frequent ordering</a:t>
            </a:r>
            <a:r>
              <a:rPr lang="en-US" sz="1800" dirty="0" smtClean="0"/>
              <a:t>.</a:t>
            </a:r>
            <a:r>
              <a:rPr lang="en-US" sz="1800" dirty="0" smtClean="0">
                <a:effectLst/>
                <a:latin typeface="Times New Roman" panose="02020603050405020304" pitchFamily="18" charset="0"/>
                <a:ea typeface="Arial" panose="020B0604020202020204" pitchFamily="34" charset="0"/>
              </a:rPr>
              <a:t> </a:t>
            </a:r>
          </a:p>
          <a:p>
            <a:pPr marL="342900" lvl="0" indent="-342900" algn="just">
              <a:lnSpc>
                <a:spcPct val="150000"/>
              </a:lnSpc>
              <a:buFont typeface="+mj-lt"/>
              <a:buAutoNum type="arabicPeriod"/>
            </a:pPr>
            <a:r>
              <a:rPr lang="en-US" sz="1800" dirty="0"/>
              <a:t>Integration of a real-time </a:t>
            </a:r>
            <a:r>
              <a:rPr lang="en-US" sz="1800" dirty="0" err="1"/>
              <a:t>chatbot</a:t>
            </a:r>
            <a:r>
              <a:rPr lang="en-US" sz="1800" dirty="0"/>
              <a:t> to handle customer queries and complaints.</a:t>
            </a:r>
          </a:p>
          <a:p>
            <a:pPr marL="342900" lvl="0" indent="-342900" algn="just">
              <a:lnSpc>
                <a:spcPct val="150000"/>
              </a:lnSpc>
              <a:buFont typeface="+mj-lt"/>
              <a:buAutoNum type="arabicPeriod"/>
            </a:pPr>
            <a:r>
              <a:rPr lang="en-US" sz="1800" dirty="0"/>
              <a:t>Integration of a review and rating system that allows customers to rate their experience and provide feedback to the restaurant.</a:t>
            </a:r>
          </a:p>
          <a:p>
            <a:pPr marL="342900" indent="-342900" algn="just">
              <a:lnSpc>
                <a:spcPct val="150000"/>
              </a:lnSpc>
              <a:buFont typeface="+mj-lt"/>
              <a:buAutoNum type="arabicPeriod"/>
            </a:pPr>
            <a:endParaRPr lang="en-US" sz="18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92678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028700" y="3562350"/>
            <a:ext cx="5781676" cy="1099297"/>
          </a:xfrm>
        </p:spPr>
        <p:txBody>
          <a:bodyPr/>
          <a:lstStyle/>
          <a:p>
            <a:r>
              <a:rPr lang="en-US" dirty="0"/>
              <a:t>References</a:t>
            </a:r>
          </a:p>
        </p:txBody>
      </p:sp>
    </p:spTree>
    <p:extLst>
      <p:ext uri="{BB962C8B-B14F-4D97-AF65-F5344CB8AC3E}">
        <p14:creationId xmlns:p14="http://schemas.microsoft.com/office/powerpoint/2010/main" val="996056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32</a:t>
            </a:fld>
            <a:endParaRPr lang="en-US" dirty="0"/>
          </a:p>
        </p:txBody>
      </p:sp>
      <p:sp>
        <p:nvSpPr>
          <p:cNvPr id="5" name="Content Placeholder 4">
            <a:extLst>
              <a:ext uri="{FF2B5EF4-FFF2-40B4-BE49-F238E27FC236}">
                <a16:creationId xmlns="" xmlns:a16="http://schemas.microsoft.com/office/drawing/2014/main" id="{C87A16AF-12BC-C2BE-5535-FBA0AC7A3A2B}"/>
              </a:ext>
            </a:extLst>
          </p:cNvPr>
          <p:cNvSpPr>
            <a:spLocks noGrp="1"/>
          </p:cNvSpPr>
          <p:nvPr>
            <p:ph idx="1"/>
          </p:nvPr>
        </p:nvSpPr>
        <p:spPr>
          <a:xfrm>
            <a:off x="426989" y="1990165"/>
            <a:ext cx="11338022" cy="3681267"/>
          </a:xfrm>
        </p:spPr>
        <p:txBody>
          <a:bodyPr>
            <a:normAutofit/>
          </a:bodyPr>
          <a:lstStyle/>
          <a:p>
            <a:pPr lvl="0"/>
            <a:r>
              <a:rPr lang="en-US" sz="1800" dirty="0"/>
              <a:t>https://</a:t>
            </a:r>
            <a:r>
              <a:rPr lang="en-US" sz="1800" dirty="0">
                <a:hlinkClick r:id="rId3"/>
              </a:rPr>
              <a:t>www.researchgate.net/publication/321844341_Online_Food_Ordering_Syste</a:t>
            </a:r>
            <a:r>
              <a:rPr lang="en-US" sz="1800" dirty="0"/>
              <a:t> m</a:t>
            </a:r>
          </a:p>
          <a:p>
            <a:pPr lvl="0"/>
            <a:r>
              <a:rPr lang="en-US" sz="1800" dirty="0"/>
              <a:t>https://</a:t>
            </a:r>
            <a:r>
              <a:rPr lang="en-US" sz="1800" dirty="0">
                <a:hlinkClick r:id="rId4"/>
              </a:rPr>
              <a:t>www.trioangle.com/blog/modules-to-be-included-to-develop-online-food-</a:t>
            </a:r>
            <a:r>
              <a:rPr lang="en-US" sz="1800" dirty="0"/>
              <a:t> ordering-script/</a:t>
            </a:r>
          </a:p>
          <a:p>
            <a:pPr lvl="0"/>
            <a:r>
              <a:rPr lang="en-US" sz="1800" dirty="0"/>
              <a:t>https://</a:t>
            </a:r>
            <a:r>
              <a:rPr lang="en-US" sz="1800" dirty="0">
                <a:hlinkClick r:id="rId5"/>
              </a:rPr>
              <a:t>www.ijraset.com/research-paper/online-food-ordering-system</a:t>
            </a:r>
            <a:endParaRPr lang="en-US" sz="1800" dirty="0"/>
          </a:p>
          <a:p>
            <a:pPr lvl="0"/>
            <a:r>
              <a:rPr lang="en-US" sz="1800" dirty="0"/>
              <a:t>https://</a:t>
            </a:r>
            <a:r>
              <a:rPr lang="en-US" sz="1800" dirty="0">
                <a:hlinkClick r:id="rId6"/>
              </a:rPr>
              <a:t>www.geeksforgeeks.org/food-ordering-system-in-c/</a:t>
            </a:r>
            <a:endParaRPr lang="en-US" sz="1800" dirty="0"/>
          </a:p>
          <a:p>
            <a:pPr lvl="0"/>
            <a:r>
              <a:rPr lang="en-US" sz="1800" dirty="0"/>
              <a:t>https://</a:t>
            </a:r>
            <a:r>
              <a:rPr lang="en-US" sz="1800" dirty="0">
                <a:hlinkClick r:id="rId7"/>
              </a:rPr>
              <a:t>www.deliverect.com/en/blog/online-food-delivery/how-does-food-delivery-</a:t>
            </a:r>
            <a:r>
              <a:rPr lang="en-US" sz="1800" dirty="0"/>
              <a:t> apps-algorithm-work</a:t>
            </a:r>
          </a:p>
          <a:p>
            <a:pPr lvl="0"/>
            <a:r>
              <a:rPr lang="en-US" sz="1800" dirty="0"/>
              <a:t>https://</a:t>
            </a:r>
            <a:r>
              <a:rPr lang="en-US" sz="1800" dirty="0">
                <a:hlinkClick r:id="rId8"/>
              </a:rPr>
              <a:t>www.scribd.com/document/515271401/Objective-of-Food-Ordering-System</a:t>
            </a:r>
            <a:endParaRPr lang="en-US" sz="1800" dirty="0"/>
          </a:p>
          <a:p>
            <a:endParaRPr lang="en-IN" sz="1600" dirty="0"/>
          </a:p>
        </p:txBody>
      </p:sp>
    </p:spTree>
    <p:extLst>
      <p:ext uri="{BB962C8B-B14F-4D97-AF65-F5344CB8AC3E}">
        <p14:creationId xmlns:p14="http://schemas.microsoft.com/office/powerpoint/2010/main" val="350407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600075" y="3907492"/>
            <a:ext cx="5495925" cy="942975"/>
          </a:xfrm>
        </p:spPr>
        <p:txBody>
          <a:bodyPr>
            <a:normAutofit/>
          </a:bodyPr>
          <a:lstStyle/>
          <a:p>
            <a:r>
              <a:rPr lang="en-US" dirty="0"/>
              <a:t>Requirements</a:t>
            </a:r>
          </a:p>
        </p:txBody>
      </p:sp>
    </p:spTree>
    <p:extLst>
      <p:ext uri="{BB962C8B-B14F-4D97-AF65-F5344CB8AC3E}">
        <p14:creationId xmlns:p14="http://schemas.microsoft.com/office/powerpoint/2010/main" val="114558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295853" y="2665157"/>
            <a:ext cx="10515600" cy="2495549"/>
          </a:xfrm>
        </p:spPr>
        <p:txBody>
          <a:bodyPr>
            <a:normAutofit fontScale="92500" lnSpcReduction="10000"/>
          </a:bodyPr>
          <a:lstStyle/>
          <a:p>
            <a:r>
              <a:rPr lang="en-US" dirty="0"/>
              <a:t>Languages: PHP, SQL</a:t>
            </a:r>
          </a:p>
          <a:p>
            <a:r>
              <a:rPr lang="en-US" dirty="0" smtClean="0"/>
              <a:t>RDBMS</a:t>
            </a:r>
            <a:r>
              <a:rPr lang="en-US" dirty="0"/>
              <a:t>: Online MySQL </a:t>
            </a:r>
            <a:endParaRPr lang="en-US" dirty="0" smtClean="0"/>
          </a:p>
          <a:p>
            <a:r>
              <a:rPr lang="en-US" dirty="0" smtClean="0"/>
              <a:t>Development </a:t>
            </a:r>
            <a:r>
              <a:rPr lang="en-US" dirty="0"/>
              <a:t>Platform: </a:t>
            </a:r>
            <a:r>
              <a:rPr lang="en-US" dirty="0" err="1"/>
              <a:t>xampp</a:t>
            </a:r>
            <a:endParaRPr lang="en-US" dirty="0"/>
          </a:p>
          <a:p>
            <a:pPr marL="0" indent="0">
              <a:buNone/>
            </a:pPr>
            <a:r>
              <a:rPr lang="en-US" dirty="0"/>
              <a:t/>
            </a:r>
            <a:br>
              <a:rPr lang="en-US" dirty="0"/>
            </a:br>
            <a:endParaRPr lang="en-IN" dirty="0"/>
          </a:p>
          <a:p>
            <a:pPr marL="0" indent="0">
              <a:buNone/>
            </a:pPr>
            <a:r>
              <a:rPr lang="en-IN" sz="1800" dirty="0"/>
              <a:t>	</a:t>
            </a:r>
          </a:p>
        </p:txBody>
      </p:sp>
    </p:spTree>
    <p:extLst>
      <p:ext uri="{BB962C8B-B14F-4D97-AF65-F5344CB8AC3E}">
        <p14:creationId xmlns:p14="http://schemas.microsoft.com/office/powerpoint/2010/main" val="224067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181660" y="3661186"/>
            <a:ext cx="9077325" cy="1426845"/>
          </a:xfrm>
        </p:spPr>
        <p:txBody>
          <a:bodyPr>
            <a:normAutofit fontScale="90000"/>
          </a:bodyPr>
          <a:lstStyle/>
          <a:p>
            <a:r>
              <a:rPr lang="en-US" dirty="0"/>
              <a:t>Problem </a:t>
            </a:r>
            <a:br>
              <a:rPr lang="en-US" dirty="0"/>
            </a:br>
            <a:r>
              <a:rPr lang="en-US" dirty="0"/>
              <a:t>Statement</a:t>
            </a:r>
          </a:p>
        </p:txBody>
      </p:sp>
    </p:spTree>
    <p:extLst>
      <p:ext uri="{BB962C8B-B14F-4D97-AF65-F5344CB8AC3E}">
        <p14:creationId xmlns:p14="http://schemas.microsoft.com/office/powerpoint/2010/main" val="396293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1457325"/>
            <a:ext cx="10515600" cy="4696586"/>
          </a:xfrm>
        </p:spPr>
        <p:txBody>
          <a:bodyPr>
            <a:normAutofit/>
          </a:bodyPr>
          <a:lstStyle/>
          <a:p>
            <a:r>
              <a:rPr lang="en-US" sz="2000" dirty="0"/>
              <a:t>The People must be present condition in taken food from hotel that means People had to compulsion of goes to hotel. It is a growing trend especially in urban areas and on college campuses that allows people to order from restaurants featuring interactive menus, by use of their Internet connection.</a:t>
            </a:r>
          </a:p>
          <a:p>
            <a:r>
              <a:rPr lang="en-US" sz="2000" dirty="0"/>
              <a:t>The traditional food ordering process is outdated and cumbersome, relying on phone calls and paper menus. This leads to inefficiencies, such as miscommunication, long wait times, and limited menu visibility. Additionally, restaurants struggle to manage orders efficiently and gather customer data for business insights.</a:t>
            </a:r>
          </a:p>
          <a:p>
            <a:r>
              <a:rPr lang="en-US" sz="2000" dirty="0"/>
              <a:t>There is a need for an online food ordering system that simplifies the ordering process, enhances customer experience, and provides restaurants with a digital platform to streamline operations and improve profitability.</a:t>
            </a:r>
          </a:p>
          <a:p>
            <a:endParaRPr lang="en-US" sz="1800" dirty="0">
              <a:solidFill>
                <a:schemeClr val="accent2">
                  <a:lumMod val="50000"/>
                </a:schemeClr>
              </a:solidFill>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53015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235449" y="3867374"/>
            <a:ext cx="9077325" cy="1102995"/>
          </a:xfrm>
        </p:spPr>
        <p:txBody>
          <a:bodyPr/>
          <a:lstStyle/>
          <a:p>
            <a:r>
              <a:rPr lang="en-US" dirty="0"/>
              <a:t>Objective</a:t>
            </a:r>
          </a:p>
        </p:txBody>
      </p:sp>
    </p:spTree>
    <p:extLst>
      <p:ext uri="{BB962C8B-B14F-4D97-AF65-F5344CB8AC3E}">
        <p14:creationId xmlns:p14="http://schemas.microsoft.com/office/powerpoint/2010/main" val="184574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2790825"/>
            <a:ext cx="10515600" cy="1600200"/>
          </a:xfrm>
        </p:spPr>
        <p:txBody>
          <a:bodyPr>
            <a:normAutofit/>
          </a:bodyPr>
          <a:lstStyle/>
          <a:p>
            <a:r>
              <a:rPr lang="en-US" sz="2000" dirty="0"/>
              <a:t>Our objective is to develop an efficient and user-friendly online food ordering system that enhances customer experience and streamlines operations for restaurants.</a:t>
            </a:r>
          </a:p>
        </p:txBody>
      </p:sp>
    </p:spTree>
    <p:extLst>
      <p:ext uri="{BB962C8B-B14F-4D97-AF65-F5344CB8AC3E}">
        <p14:creationId xmlns:p14="http://schemas.microsoft.com/office/powerpoint/2010/main" val="757171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194</TotalTime>
  <Words>802</Words>
  <Application>Microsoft Macintosh PowerPoint</Application>
  <PresentationFormat>Widescreen</PresentationFormat>
  <Paragraphs>95</Paragraphs>
  <Slides>32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Calibri Light</vt:lpstr>
      <vt:lpstr>Courier New</vt:lpstr>
      <vt:lpstr>Gill Sans Nova</vt:lpstr>
      <vt:lpstr>Times New Roman</vt:lpstr>
      <vt:lpstr>Arial</vt:lpstr>
      <vt:lpstr>Office Theme</vt:lpstr>
      <vt:lpstr>ONLINE FOOD ORDERING SYSTEM</vt:lpstr>
      <vt:lpstr>Abstract</vt:lpstr>
      <vt:lpstr>PowerPoint Presentation</vt:lpstr>
      <vt:lpstr>Requirements</vt:lpstr>
      <vt:lpstr>PowerPoint Presentation</vt:lpstr>
      <vt:lpstr>Problem  Statement</vt:lpstr>
      <vt:lpstr>PowerPoint Presentation</vt:lpstr>
      <vt:lpstr>Objective</vt:lpstr>
      <vt:lpstr>PowerPoint Presentation</vt:lpstr>
      <vt:lpstr>Scope and  Applications</vt:lpstr>
      <vt:lpstr>PowerPoint Presentation</vt:lpstr>
      <vt:lpstr>Front End(UI)  Design</vt:lpstr>
      <vt:lpstr>PowerPoint Presentation</vt:lpstr>
      <vt:lpstr>Back End (Database)  Design</vt:lpstr>
      <vt:lpstr>PowerPoint Presentation</vt:lpstr>
      <vt:lpstr>Use Case Diagram</vt:lpstr>
      <vt:lpstr>PowerPoint Presentation</vt:lpstr>
      <vt:lpstr>Entity Relationship Diagram</vt:lpstr>
      <vt:lpstr>PowerPoint Presentation</vt:lpstr>
      <vt:lpstr>Modules &amp; Functionalities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Future Enhancements</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Payroll Management System</dc:title>
  <dc:creator>Rohan John</dc:creator>
  <cp:lastModifiedBy>Microsoft Office User</cp:lastModifiedBy>
  <cp:revision>38</cp:revision>
  <dcterms:created xsi:type="dcterms:W3CDTF">2023-02-08T08:38:51Z</dcterms:created>
  <dcterms:modified xsi:type="dcterms:W3CDTF">2023-05-14T02:26:04Z</dcterms:modified>
</cp:coreProperties>
</file>