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5F55-62AF-0258-F7D6-3C9D45059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67E43-9540-87C6-66B0-4FCEA7D96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02187-0815-484B-2B78-F988D8AD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BDEA-CF6F-4F58-B5F0-F8CF3BB2D51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257CA-399F-A97D-4C84-6F4D833F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EE18B-6FC5-7E9B-3C59-64B6553D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F13D-A1B9-4219-90F3-3677C203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5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30DB-5C34-D49B-60A9-663E2ED7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7235D-F6D0-5EB2-0E1D-498FC759E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E14D9-CE68-A090-94A9-5547FF3C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BDEA-CF6F-4F58-B5F0-F8CF3BB2D51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C57FA-00F3-3DB5-0418-BCA9D7E5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A0180-228E-AD48-2EEA-D81231DF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F13D-A1B9-4219-90F3-3677C203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2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81AB7-4114-5A80-868F-AE7314465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F9EF-38CD-C275-6991-E30E292B0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34E13-4606-4698-B208-5234E139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BDEA-CF6F-4F58-B5F0-F8CF3BB2D51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2F41-A70C-99D0-F4B7-D09A267A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A0CDA-112E-8B3D-4907-603C79CD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F13D-A1B9-4219-90F3-3677C203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9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800F-F899-130F-A7E3-C64C2B8B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CAED-D09C-CE90-3F22-74E6E4048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60CE7-4D65-BBD7-9146-F963017F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BDEA-CF6F-4F58-B5F0-F8CF3BB2D51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45CD6-151A-B055-0E2A-383E4E6C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D7EE4-031B-4600-7F2C-C10178FE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F13D-A1B9-4219-90F3-3677C203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DF12-8467-C71B-5E4C-AC543E6B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6C53C-A09B-BF37-BA15-9B040CD78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D6D6F-2781-5557-5ADA-B4421CEE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BDEA-CF6F-4F58-B5F0-F8CF3BB2D51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70A3-F0CE-41E4-B81E-461F71F1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E7A40-FC0A-9803-D632-DC79AA30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F13D-A1B9-4219-90F3-3677C203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0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1619-0866-A67C-738B-4CA592C5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4C71-DAEC-3D11-E27D-3485DE147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19543-E4E2-16FF-EB94-9FCA6D5E7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959C3-8DCA-FAEE-8D7D-1A6F6F10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BDEA-CF6F-4F58-B5F0-F8CF3BB2D51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E9B7B-D6C3-71EB-6C63-E8FD29D8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5EE36-BB3F-765E-B095-37ED38CC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F13D-A1B9-4219-90F3-3677C203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904A-15D2-9DB3-4948-04FB82C4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C2589-4679-AE43-D7D5-962673336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EB5B0-5E03-B50A-7604-B1049AFB6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C2221-E7FB-0355-36AE-1ACF4B936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E2141-A182-D0B2-FA0D-8C1A4BE4D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468B-E377-D1B7-053E-BB522A90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BDEA-CF6F-4F58-B5F0-F8CF3BB2D51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63241-C434-2270-893F-9995F4C0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53670-0219-A3BD-3D6F-E1EA3FEA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F13D-A1B9-4219-90F3-3677C203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9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BDC1-22D4-0548-4FA4-EBC8B671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CB532-131C-D1B2-EE23-957A49B6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BDEA-CF6F-4F58-B5F0-F8CF3BB2D51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1BFCF-4523-DB2F-D17B-506ABC46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D7DED-C652-213B-3072-6F6B0569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F13D-A1B9-4219-90F3-3677C203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4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84E06-F98E-3473-A60F-0386BA3A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BDEA-CF6F-4F58-B5F0-F8CF3BB2D51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73DA1-B90F-AABE-19AF-D66C71B4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BBB15-51F4-08CD-97C2-651CAB87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F13D-A1B9-4219-90F3-3677C203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9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5305-B421-1688-9413-3A509F2D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7FAF-478C-51CC-5769-5FB8D7A15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710F2-9204-EC9B-A8E6-A7B9D3078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96ADF-05D9-A7EB-128B-F6359356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BDEA-CF6F-4F58-B5F0-F8CF3BB2D51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F366D-DFD8-F57E-98C2-8C3A0B09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D42B0-DDBB-9A5E-98CC-CB5756BB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F13D-A1B9-4219-90F3-3677C203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5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AF3E-F949-8BDF-6BD2-AB07023C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252A7-4D89-DF7C-86EC-605C351D4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B722C-BAB9-2EF1-CACA-ECC31EE9A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66A8F-2984-FD65-13A1-FA20A05D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BDEA-CF6F-4F58-B5F0-F8CF3BB2D51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C0E60-2C94-327F-DC44-303D3F1B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B9CAD-1397-6518-589E-3308FA6A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F13D-A1B9-4219-90F3-3677C203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6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887DB-C3B0-C1F4-E796-B97C774A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31391-2D6E-294D-8FD3-F35384B2C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CA30E-36C4-59DC-C973-0CE641457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EBDEA-CF6F-4F58-B5F0-F8CF3BB2D51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278A3-097E-E26E-9967-C50917AC9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47E68-133D-1074-61A5-785C1CC25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5F13D-A1B9-4219-90F3-3677C203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pes over the sea">
            <a:extLst>
              <a:ext uri="{FF2B5EF4-FFF2-40B4-BE49-F238E27FC236}">
                <a16:creationId xmlns:a16="http://schemas.microsoft.com/office/drawing/2014/main" id="{867AFC58-A3C1-81EB-A219-F4E3763C3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0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FFC13-DAAF-1B25-ED62-5A1B3940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>
                <a:solidFill>
                  <a:schemeClr val="bg1"/>
                </a:solidFill>
              </a:rPr>
              <a:t>DS &amp; ML Project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1979C-39ED-0A24-6CCD-287038825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Statement: Train ticket Price Prediction within Spanish Rail setup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Algorithm used: Polynomial Regression based on MLR.</a:t>
            </a:r>
          </a:p>
        </p:txBody>
      </p:sp>
    </p:spTree>
    <p:extLst>
      <p:ext uri="{BB962C8B-B14F-4D97-AF65-F5344CB8AC3E}">
        <p14:creationId xmlns:p14="http://schemas.microsoft.com/office/powerpoint/2010/main" val="1416086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in a tunnel">
            <a:extLst>
              <a:ext uri="{FF2B5EF4-FFF2-40B4-BE49-F238E27FC236}">
                <a16:creationId xmlns:a16="http://schemas.microsoft.com/office/drawing/2014/main" id="{D07D2113-3C3C-5D07-620A-5D49599A5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36419-FA77-C4E8-B94F-612FD2345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1" i="0">
                <a:solidFill>
                  <a:schemeClr val="bg1"/>
                </a:solidFill>
                <a:effectLst/>
              </a:rPr>
              <a:t>Question 05: Which the most common train class for traveling among people in general?</a:t>
            </a:r>
            <a:endParaRPr lang="en-US" sz="510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7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ew of motion blurred underground railway">
            <a:extLst>
              <a:ext uri="{FF2B5EF4-FFF2-40B4-BE49-F238E27FC236}">
                <a16:creationId xmlns:a16="http://schemas.microsoft.com/office/drawing/2014/main" id="{E6E68159-387C-9590-6AC3-DCED3ADE1C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C36419-FA77-C4E8-B94F-612FD2345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>
                <a:solidFill>
                  <a:srgbClr val="FFFFFF"/>
                </a:solidFill>
                <a:effectLst/>
              </a:rPr>
              <a:t>Question 06: Which type of trains cost more as compared to others?</a:t>
            </a:r>
            <a:endParaRPr lang="en-US" sz="6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226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6419-FA77-C4E8-B94F-612FD2345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942" y="1080345"/>
            <a:ext cx="3269435" cy="28746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i="0">
                <a:solidFill>
                  <a:schemeClr val="tx2"/>
                </a:solidFill>
                <a:effectLst/>
              </a:rPr>
              <a:t>Which model gives the best result for price prediction? Find out the complexity using R2 score and give your answer.</a:t>
            </a:r>
            <a:endParaRPr lang="en-US" sz="2800">
              <a:solidFill>
                <a:schemeClr val="tx2"/>
              </a:solidFill>
            </a:endParaRP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FBF1B3D1-5777-F6B3-7E15-A610C5927A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75"/>
          <a:stretch/>
        </p:blipFill>
        <p:spPr>
          <a:xfrm>
            <a:off x="-20760" y="10"/>
            <a:ext cx="7496434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1210C2A-0C19-7C34-E3A1-5172C908C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9953991" flipV="1">
            <a:off x="322488" y="4720460"/>
            <a:ext cx="944047" cy="1424107"/>
            <a:chOff x="11427017" y="5072635"/>
            <a:chExt cx="1284318" cy="193741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FC1A37A-2723-6A37-3676-D8CE83C4D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427017" y="5072635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A25927-817B-CB2C-41B8-AB7BEAC53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427017" y="5072635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5CECA87-34DF-22B1-1B16-98296DC2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32479">
            <a:off x="960118" y="6272525"/>
            <a:ext cx="1198077" cy="479527"/>
          </a:xfrm>
          <a:custGeom>
            <a:avLst/>
            <a:gdLst>
              <a:gd name="connsiteX0" fmla="*/ 1338349 w 1338349"/>
              <a:gd name="connsiteY0" fmla="*/ 347818 h 535670"/>
              <a:gd name="connsiteX1" fmla="*/ 1287341 w 1338349"/>
              <a:gd name="connsiteY1" fmla="*/ 535530 h 535670"/>
              <a:gd name="connsiteX2" fmla="*/ 372868 w 1338349"/>
              <a:gd name="connsiteY2" fmla="*/ 397570 h 535670"/>
              <a:gd name="connsiteX3" fmla="*/ 245339 w 1338349"/>
              <a:gd name="connsiteY3" fmla="*/ 374153 h 535670"/>
              <a:gd name="connsiteX4" fmla="*/ 0 w 1338349"/>
              <a:gd name="connsiteY4" fmla="*/ 69826 h 535670"/>
              <a:gd name="connsiteX5" fmla="*/ 36770 w 1338349"/>
              <a:gd name="connsiteY5" fmla="*/ 0 h 535670"/>
              <a:gd name="connsiteX6" fmla="*/ 159700 w 1338349"/>
              <a:gd name="connsiteY6" fmla="*/ 32956 h 535670"/>
              <a:gd name="connsiteX7" fmla="*/ 1338349 w 1338349"/>
              <a:gd name="connsiteY7" fmla="*/ 347818 h 53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349" h="535670">
                <a:moveTo>
                  <a:pt x="1338349" y="347818"/>
                </a:moveTo>
                <a:cubicBezTo>
                  <a:pt x="1334499" y="384480"/>
                  <a:pt x="1300731" y="541013"/>
                  <a:pt x="1287341" y="535530"/>
                </a:cubicBezTo>
                <a:cubicBezTo>
                  <a:pt x="1136748" y="531428"/>
                  <a:pt x="720671" y="460643"/>
                  <a:pt x="372868" y="397570"/>
                </a:cubicBezTo>
                <a:lnTo>
                  <a:pt x="245339" y="374153"/>
                </a:lnTo>
                <a:lnTo>
                  <a:pt x="0" y="69826"/>
                </a:lnTo>
                <a:lnTo>
                  <a:pt x="36770" y="0"/>
                </a:lnTo>
                <a:lnTo>
                  <a:pt x="159700" y="32956"/>
                </a:lnTo>
                <a:cubicBezTo>
                  <a:pt x="552583" y="137910"/>
                  <a:pt x="1300698" y="323919"/>
                  <a:pt x="1338349" y="34781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45E85B-3737-BA9F-68E5-7D73094BB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3705" y="6191675"/>
            <a:ext cx="314491" cy="317492"/>
            <a:chOff x="9571360" y="4439737"/>
            <a:chExt cx="351312" cy="35466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5406770-A488-76E3-16C2-012448BEA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478977">
              <a:off x="9571360" y="4439737"/>
              <a:ext cx="351312" cy="35466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  <a:gd name="connsiteX0" fmla="*/ 2289077 w 4369801"/>
                <a:gd name="connsiteY0" fmla="*/ -2 h 5893101"/>
                <a:gd name="connsiteX1" fmla="*/ 4246243 w 4369801"/>
                <a:gd name="connsiteY1" fmla="*/ 2234093 h 5893101"/>
                <a:gd name="connsiteX2" fmla="*/ 3961365 w 4369801"/>
                <a:gd name="connsiteY2" fmla="*/ 4137274 h 5893101"/>
                <a:gd name="connsiteX3" fmla="*/ 2577801 w 4369801"/>
                <a:gd name="connsiteY3" fmla="*/ 5819190 h 5893101"/>
                <a:gd name="connsiteX4" fmla="*/ 584870 w 4369801"/>
                <a:gd name="connsiteY4" fmla="*/ 4985423 h 5893101"/>
                <a:gd name="connsiteX5" fmla="*/ 102472 w 4369801"/>
                <a:gd name="connsiteY5" fmla="*/ 1134043 h 5893101"/>
                <a:gd name="connsiteX6" fmla="*/ 2289077 w 4369801"/>
                <a:gd name="connsiteY6" fmla="*/ -2 h 5893101"/>
                <a:gd name="connsiteX0" fmla="*/ 2352777 w 4433501"/>
                <a:gd name="connsiteY0" fmla="*/ -2 h 5854124"/>
                <a:gd name="connsiteX1" fmla="*/ 4309943 w 4433501"/>
                <a:gd name="connsiteY1" fmla="*/ 2234093 h 5854124"/>
                <a:gd name="connsiteX2" fmla="*/ 4025065 w 4433501"/>
                <a:gd name="connsiteY2" fmla="*/ 4137274 h 5854124"/>
                <a:gd name="connsiteX3" fmla="*/ 2641501 w 4433501"/>
                <a:gd name="connsiteY3" fmla="*/ 5819190 h 5854124"/>
                <a:gd name="connsiteX4" fmla="*/ 430809 w 4433501"/>
                <a:gd name="connsiteY4" fmla="*/ 4389642 h 5854124"/>
                <a:gd name="connsiteX5" fmla="*/ 166172 w 4433501"/>
                <a:gd name="connsiteY5" fmla="*/ 1134043 h 5854124"/>
                <a:gd name="connsiteX6" fmla="*/ 2352777 w 4433501"/>
                <a:gd name="connsiteY6" fmla="*/ -2 h 5854124"/>
                <a:gd name="connsiteX0" fmla="*/ 2193618 w 4274342"/>
                <a:gd name="connsiteY0" fmla="*/ -2 h 5850779"/>
                <a:gd name="connsiteX1" fmla="*/ 4150784 w 4274342"/>
                <a:gd name="connsiteY1" fmla="*/ 2234093 h 5850779"/>
                <a:gd name="connsiteX2" fmla="*/ 3865906 w 4274342"/>
                <a:gd name="connsiteY2" fmla="*/ 4137274 h 5850779"/>
                <a:gd name="connsiteX3" fmla="*/ 2482342 w 4274342"/>
                <a:gd name="connsiteY3" fmla="*/ 5819190 h 5850779"/>
                <a:gd name="connsiteX4" fmla="*/ 271650 w 4274342"/>
                <a:gd name="connsiteY4" fmla="*/ 4389642 h 5850779"/>
                <a:gd name="connsiteX5" fmla="*/ 247914 w 4274342"/>
                <a:gd name="connsiteY5" fmla="*/ 1846756 h 5850779"/>
                <a:gd name="connsiteX6" fmla="*/ 2193618 w 4274342"/>
                <a:gd name="connsiteY6" fmla="*/ -2 h 5850779"/>
                <a:gd name="connsiteX0" fmla="*/ 1967294 w 4267345"/>
                <a:gd name="connsiteY0" fmla="*/ -3 h 5416782"/>
                <a:gd name="connsiteX1" fmla="*/ 4137681 w 4267345"/>
                <a:gd name="connsiteY1" fmla="*/ 1800096 h 5416782"/>
                <a:gd name="connsiteX2" fmla="*/ 3852803 w 4267345"/>
                <a:gd name="connsiteY2" fmla="*/ 3703277 h 5416782"/>
                <a:gd name="connsiteX3" fmla="*/ 2469239 w 4267345"/>
                <a:gd name="connsiteY3" fmla="*/ 5385193 h 5416782"/>
                <a:gd name="connsiteX4" fmla="*/ 258547 w 4267345"/>
                <a:gd name="connsiteY4" fmla="*/ 3955645 h 5416782"/>
                <a:gd name="connsiteX5" fmla="*/ 234811 w 4267345"/>
                <a:gd name="connsiteY5" fmla="*/ 1412759 h 5416782"/>
                <a:gd name="connsiteX6" fmla="*/ 1967294 w 4267345"/>
                <a:gd name="connsiteY6" fmla="*/ -3 h 5416782"/>
                <a:gd name="connsiteX0" fmla="*/ 1967294 w 3964997"/>
                <a:gd name="connsiteY0" fmla="*/ -3 h 5416782"/>
                <a:gd name="connsiteX1" fmla="*/ 3668011 w 3964997"/>
                <a:gd name="connsiteY1" fmla="*/ 1478862 h 5416782"/>
                <a:gd name="connsiteX2" fmla="*/ 3852803 w 3964997"/>
                <a:gd name="connsiteY2" fmla="*/ 3703277 h 5416782"/>
                <a:gd name="connsiteX3" fmla="*/ 2469239 w 3964997"/>
                <a:gd name="connsiteY3" fmla="*/ 5385193 h 5416782"/>
                <a:gd name="connsiteX4" fmla="*/ 258547 w 3964997"/>
                <a:gd name="connsiteY4" fmla="*/ 3955645 h 5416782"/>
                <a:gd name="connsiteX5" fmla="*/ 234811 w 3964997"/>
                <a:gd name="connsiteY5" fmla="*/ 1412759 h 5416782"/>
                <a:gd name="connsiteX6" fmla="*/ 1967294 w 3964997"/>
                <a:gd name="connsiteY6" fmla="*/ -3 h 541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4997" h="5416782">
                  <a:moveTo>
                    <a:pt x="1967294" y="-3"/>
                  </a:moveTo>
                  <a:cubicBezTo>
                    <a:pt x="2657922" y="183339"/>
                    <a:pt x="3353760" y="861649"/>
                    <a:pt x="3668011" y="1478862"/>
                  </a:cubicBezTo>
                  <a:cubicBezTo>
                    <a:pt x="3982262" y="2096075"/>
                    <a:pt x="4052598" y="3052222"/>
                    <a:pt x="3852803" y="3703277"/>
                  </a:cubicBezTo>
                  <a:cubicBezTo>
                    <a:pt x="3653008" y="4354332"/>
                    <a:pt x="2782065" y="5270224"/>
                    <a:pt x="2469239" y="5385193"/>
                  </a:cubicBezTo>
                  <a:cubicBezTo>
                    <a:pt x="1758393" y="5606258"/>
                    <a:pt x="630952" y="4617717"/>
                    <a:pt x="258547" y="3955645"/>
                  </a:cubicBezTo>
                  <a:cubicBezTo>
                    <a:pt x="-113858" y="3293573"/>
                    <a:pt x="-49980" y="2072034"/>
                    <a:pt x="234811" y="1412759"/>
                  </a:cubicBezTo>
                  <a:cubicBezTo>
                    <a:pt x="519602" y="753484"/>
                    <a:pt x="1314621" y="30745"/>
                    <a:pt x="1967294" y="-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4CDFAC-A030-3569-398B-B744B07B1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478977">
              <a:off x="9571360" y="4439737"/>
              <a:ext cx="351312" cy="35466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  <a:gd name="connsiteX0" fmla="*/ 2289077 w 4369801"/>
                <a:gd name="connsiteY0" fmla="*/ -2 h 5893101"/>
                <a:gd name="connsiteX1" fmla="*/ 4246243 w 4369801"/>
                <a:gd name="connsiteY1" fmla="*/ 2234093 h 5893101"/>
                <a:gd name="connsiteX2" fmla="*/ 3961365 w 4369801"/>
                <a:gd name="connsiteY2" fmla="*/ 4137274 h 5893101"/>
                <a:gd name="connsiteX3" fmla="*/ 2577801 w 4369801"/>
                <a:gd name="connsiteY3" fmla="*/ 5819190 h 5893101"/>
                <a:gd name="connsiteX4" fmla="*/ 584870 w 4369801"/>
                <a:gd name="connsiteY4" fmla="*/ 4985423 h 5893101"/>
                <a:gd name="connsiteX5" fmla="*/ 102472 w 4369801"/>
                <a:gd name="connsiteY5" fmla="*/ 1134043 h 5893101"/>
                <a:gd name="connsiteX6" fmla="*/ 2289077 w 4369801"/>
                <a:gd name="connsiteY6" fmla="*/ -2 h 5893101"/>
                <a:gd name="connsiteX0" fmla="*/ 2352777 w 4433501"/>
                <a:gd name="connsiteY0" fmla="*/ -2 h 5854124"/>
                <a:gd name="connsiteX1" fmla="*/ 4309943 w 4433501"/>
                <a:gd name="connsiteY1" fmla="*/ 2234093 h 5854124"/>
                <a:gd name="connsiteX2" fmla="*/ 4025065 w 4433501"/>
                <a:gd name="connsiteY2" fmla="*/ 4137274 h 5854124"/>
                <a:gd name="connsiteX3" fmla="*/ 2641501 w 4433501"/>
                <a:gd name="connsiteY3" fmla="*/ 5819190 h 5854124"/>
                <a:gd name="connsiteX4" fmla="*/ 430809 w 4433501"/>
                <a:gd name="connsiteY4" fmla="*/ 4389642 h 5854124"/>
                <a:gd name="connsiteX5" fmla="*/ 166172 w 4433501"/>
                <a:gd name="connsiteY5" fmla="*/ 1134043 h 5854124"/>
                <a:gd name="connsiteX6" fmla="*/ 2352777 w 4433501"/>
                <a:gd name="connsiteY6" fmla="*/ -2 h 5854124"/>
                <a:gd name="connsiteX0" fmla="*/ 2193618 w 4274342"/>
                <a:gd name="connsiteY0" fmla="*/ -2 h 5850779"/>
                <a:gd name="connsiteX1" fmla="*/ 4150784 w 4274342"/>
                <a:gd name="connsiteY1" fmla="*/ 2234093 h 5850779"/>
                <a:gd name="connsiteX2" fmla="*/ 3865906 w 4274342"/>
                <a:gd name="connsiteY2" fmla="*/ 4137274 h 5850779"/>
                <a:gd name="connsiteX3" fmla="*/ 2482342 w 4274342"/>
                <a:gd name="connsiteY3" fmla="*/ 5819190 h 5850779"/>
                <a:gd name="connsiteX4" fmla="*/ 271650 w 4274342"/>
                <a:gd name="connsiteY4" fmla="*/ 4389642 h 5850779"/>
                <a:gd name="connsiteX5" fmla="*/ 247914 w 4274342"/>
                <a:gd name="connsiteY5" fmla="*/ 1846756 h 5850779"/>
                <a:gd name="connsiteX6" fmla="*/ 2193618 w 4274342"/>
                <a:gd name="connsiteY6" fmla="*/ -2 h 5850779"/>
                <a:gd name="connsiteX0" fmla="*/ 1967294 w 4267345"/>
                <a:gd name="connsiteY0" fmla="*/ -3 h 5416782"/>
                <a:gd name="connsiteX1" fmla="*/ 4137681 w 4267345"/>
                <a:gd name="connsiteY1" fmla="*/ 1800096 h 5416782"/>
                <a:gd name="connsiteX2" fmla="*/ 3852803 w 4267345"/>
                <a:gd name="connsiteY2" fmla="*/ 3703277 h 5416782"/>
                <a:gd name="connsiteX3" fmla="*/ 2469239 w 4267345"/>
                <a:gd name="connsiteY3" fmla="*/ 5385193 h 5416782"/>
                <a:gd name="connsiteX4" fmla="*/ 258547 w 4267345"/>
                <a:gd name="connsiteY4" fmla="*/ 3955645 h 5416782"/>
                <a:gd name="connsiteX5" fmla="*/ 234811 w 4267345"/>
                <a:gd name="connsiteY5" fmla="*/ 1412759 h 5416782"/>
                <a:gd name="connsiteX6" fmla="*/ 1967294 w 4267345"/>
                <a:gd name="connsiteY6" fmla="*/ -3 h 5416782"/>
                <a:gd name="connsiteX0" fmla="*/ 1967294 w 3964997"/>
                <a:gd name="connsiteY0" fmla="*/ -3 h 5416782"/>
                <a:gd name="connsiteX1" fmla="*/ 3668011 w 3964997"/>
                <a:gd name="connsiteY1" fmla="*/ 1478862 h 5416782"/>
                <a:gd name="connsiteX2" fmla="*/ 3852803 w 3964997"/>
                <a:gd name="connsiteY2" fmla="*/ 3703277 h 5416782"/>
                <a:gd name="connsiteX3" fmla="*/ 2469239 w 3964997"/>
                <a:gd name="connsiteY3" fmla="*/ 5385193 h 5416782"/>
                <a:gd name="connsiteX4" fmla="*/ 258547 w 3964997"/>
                <a:gd name="connsiteY4" fmla="*/ 3955645 h 5416782"/>
                <a:gd name="connsiteX5" fmla="*/ 234811 w 3964997"/>
                <a:gd name="connsiteY5" fmla="*/ 1412759 h 5416782"/>
                <a:gd name="connsiteX6" fmla="*/ 1967294 w 3964997"/>
                <a:gd name="connsiteY6" fmla="*/ -3 h 541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4997" h="5416782">
                  <a:moveTo>
                    <a:pt x="1967294" y="-3"/>
                  </a:moveTo>
                  <a:cubicBezTo>
                    <a:pt x="2657922" y="183339"/>
                    <a:pt x="3353760" y="861649"/>
                    <a:pt x="3668011" y="1478862"/>
                  </a:cubicBezTo>
                  <a:cubicBezTo>
                    <a:pt x="3982262" y="2096075"/>
                    <a:pt x="4052598" y="3052222"/>
                    <a:pt x="3852803" y="3703277"/>
                  </a:cubicBezTo>
                  <a:cubicBezTo>
                    <a:pt x="3653008" y="4354332"/>
                    <a:pt x="2782065" y="5270224"/>
                    <a:pt x="2469239" y="5385193"/>
                  </a:cubicBezTo>
                  <a:cubicBezTo>
                    <a:pt x="1758393" y="5606258"/>
                    <a:pt x="630952" y="4617717"/>
                    <a:pt x="258547" y="3955645"/>
                  </a:cubicBezTo>
                  <a:cubicBezTo>
                    <a:pt x="-113858" y="3293573"/>
                    <a:pt x="-49980" y="2072034"/>
                    <a:pt x="234811" y="1412759"/>
                  </a:cubicBezTo>
                  <a:cubicBezTo>
                    <a:pt x="519602" y="753484"/>
                    <a:pt x="1314621" y="30745"/>
                    <a:pt x="1967294" y="-3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3579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2E12DDA0-EB88-B520-5BC0-B28381A78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586"/>
          <a:stretch/>
        </p:blipFill>
        <p:spPr>
          <a:xfrm>
            <a:off x="20" y="-11728"/>
            <a:ext cx="12191980" cy="68697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3306540-870A-7346-8CFF-A1B08DE5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51563" y="-1474817"/>
            <a:ext cx="4488873" cy="1219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8739">
                <a:srgbClr val="000000">
                  <a:alpha val="61000"/>
                </a:srgbClr>
              </a:gs>
              <a:gs pos="72000">
                <a:srgbClr val="000000">
                  <a:alpha val="43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36419-FA77-C4E8-B94F-612FD2345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11" y="3735248"/>
            <a:ext cx="8708241" cy="19140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i="0">
                <a:solidFill>
                  <a:srgbClr val="FFFFFF"/>
                </a:solidFill>
                <a:effectLst/>
              </a:rPr>
              <a:t>CONCLUSION:</a:t>
            </a:r>
            <a:endParaRPr lang="en-US" sz="360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A79260-DC16-1E89-E412-78DBD431A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84227" y="4514"/>
            <a:ext cx="2506801" cy="1683387"/>
            <a:chOff x="9534627" y="4514"/>
            <a:chExt cx="2884678" cy="193714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1D6409-0F5D-2C86-7C2D-CD581A700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248279" flipH="1">
              <a:off x="11002552" y="1096525"/>
              <a:ext cx="1416753" cy="845132"/>
            </a:xfrm>
            <a:custGeom>
              <a:avLst/>
              <a:gdLst>
                <a:gd name="connsiteX0" fmla="*/ 0 w 1416753"/>
                <a:gd name="connsiteY0" fmla="*/ 623770 h 845132"/>
                <a:gd name="connsiteX1" fmla="*/ 375766 w 1416753"/>
                <a:gd name="connsiteY1" fmla="*/ 720266 h 845132"/>
                <a:gd name="connsiteX2" fmla="*/ 979113 w 1416753"/>
                <a:gd name="connsiteY2" fmla="*/ 845132 h 845132"/>
                <a:gd name="connsiteX3" fmla="*/ 1416753 w 1416753"/>
                <a:gd name="connsiteY3" fmla="*/ 338205 h 845132"/>
                <a:gd name="connsiteX4" fmla="*/ 1382623 w 1416753"/>
                <a:gd name="connsiteY4" fmla="*/ 291276 h 845132"/>
                <a:gd name="connsiteX5" fmla="*/ 1205515 w 1416753"/>
                <a:gd name="connsiteY5" fmla="*/ 112415 h 845132"/>
                <a:gd name="connsiteX6" fmla="*/ 867275 w 1416753"/>
                <a:gd name="connsiteY6" fmla="*/ 157 h 845132"/>
                <a:gd name="connsiteX7" fmla="*/ 386071 w 1416753"/>
                <a:gd name="connsiteY7" fmla="*/ 95930 h 845132"/>
                <a:gd name="connsiteX8" fmla="*/ 107879 w 1416753"/>
                <a:gd name="connsiteY8" fmla="*/ 390877 h 845132"/>
                <a:gd name="connsiteX9" fmla="*/ 0 w 1416753"/>
                <a:gd name="connsiteY9" fmla="*/ 623770 h 84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6753" h="845132">
                  <a:moveTo>
                    <a:pt x="0" y="623770"/>
                  </a:moveTo>
                  <a:cubicBezTo>
                    <a:pt x="121532" y="654592"/>
                    <a:pt x="234160" y="689669"/>
                    <a:pt x="375766" y="720266"/>
                  </a:cubicBezTo>
                  <a:lnTo>
                    <a:pt x="979113" y="845132"/>
                  </a:lnTo>
                  <a:lnTo>
                    <a:pt x="1416753" y="338205"/>
                  </a:lnTo>
                  <a:lnTo>
                    <a:pt x="1382623" y="291276"/>
                  </a:lnTo>
                  <a:cubicBezTo>
                    <a:pt x="1332671" y="227450"/>
                    <a:pt x="1275038" y="165108"/>
                    <a:pt x="1205515" y="112415"/>
                  </a:cubicBezTo>
                  <a:cubicBezTo>
                    <a:pt x="1159167" y="77287"/>
                    <a:pt x="1003849" y="2905"/>
                    <a:pt x="867275" y="157"/>
                  </a:cubicBezTo>
                  <a:cubicBezTo>
                    <a:pt x="730700" y="-2591"/>
                    <a:pt x="512636" y="30810"/>
                    <a:pt x="386071" y="95930"/>
                  </a:cubicBezTo>
                  <a:cubicBezTo>
                    <a:pt x="259506" y="161051"/>
                    <a:pt x="165229" y="266255"/>
                    <a:pt x="107879" y="390877"/>
                  </a:cubicBezTo>
                  <a:cubicBezTo>
                    <a:pt x="85997" y="439158"/>
                    <a:pt x="10951" y="584952"/>
                    <a:pt x="0" y="62377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7FEF39C-B200-AB91-50E5-AA69C0462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248279" flipH="1">
              <a:off x="11002552" y="1096525"/>
              <a:ext cx="1416753" cy="845132"/>
            </a:xfrm>
            <a:custGeom>
              <a:avLst/>
              <a:gdLst>
                <a:gd name="connsiteX0" fmla="*/ 0 w 1416753"/>
                <a:gd name="connsiteY0" fmla="*/ 623770 h 845132"/>
                <a:gd name="connsiteX1" fmla="*/ 375767 w 1416753"/>
                <a:gd name="connsiteY1" fmla="*/ 720266 h 845132"/>
                <a:gd name="connsiteX2" fmla="*/ 979113 w 1416753"/>
                <a:gd name="connsiteY2" fmla="*/ 845132 h 845132"/>
                <a:gd name="connsiteX3" fmla="*/ 1416753 w 1416753"/>
                <a:gd name="connsiteY3" fmla="*/ 338205 h 845132"/>
                <a:gd name="connsiteX4" fmla="*/ 1382623 w 1416753"/>
                <a:gd name="connsiteY4" fmla="*/ 291276 h 845132"/>
                <a:gd name="connsiteX5" fmla="*/ 1205515 w 1416753"/>
                <a:gd name="connsiteY5" fmla="*/ 112415 h 845132"/>
                <a:gd name="connsiteX6" fmla="*/ 867275 w 1416753"/>
                <a:gd name="connsiteY6" fmla="*/ 157 h 845132"/>
                <a:gd name="connsiteX7" fmla="*/ 386071 w 1416753"/>
                <a:gd name="connsiteY7" fmla="*/ 95930 h 845132"/>
                <a:gd name="connsiteX8" fmla="*/ 107879 w 1416753"/>
                <a:gd name="connsiteY8" fmla="*/ 390877 h 845132"/>
                <a:gd name="connsiteX9" fmla="*/ 0 w 1416753"/>
                <a:gd name="connsiteY9" fmla="*/ 623770 h 84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6753" h="845132">
                  <a:moveTo>
                    <a:pt x="0" y="623770"/>
                  </a:moveTo>
                  <a:cubicBezTo>
                    <a:pt x="121532" y="654592"/>
                    <a:pt x="234160" y="689669"/>
                    <a:pt x="375767" y="720266"/>
                  </a:cubicBezTo>
                  <a:lnTo>
                    <a:pt x="979113" y="845132"/>
                  </a:lnTo>
                  <a:lnTo>
                    <a:pt x="1416753" y="338205"/>
                  </a:lnTo>
                  <a:lnTo>
                    <a:pt x="1382623" y="291276"/>
                  </a:lnTo>
                  <a:cubicBezTo>
                    <a:pt x="1332671" y="227450"/>
                    <a:pt x="1275038" y="165108"/>
                    <a:pt x="1205515" y="112415"/>
                  </a:cubicBezTo>
                  <a:cubicBezTo>
                    <a:pt x="1159167" y="77287"/>
                    <a:pt x="1003849" y="2905"/>
                    <a:pt x="867275" y="157"/>
                  </a:cubicBezTo>
                  <a:cubicBezTo>
                    <a:pt x="730700" y="-2591"/>
                    <a:pt x="512637" y="30809"/>
                    <a:pt x="386071" y="95930"/>
                  </a:cubicBezTo>
                  <a:cubicBezTo>
                    <a:pt x="259506" y="161051"/>
                    <a:pt x="165229" y="266254"/>
                    <a:pt x="107879" y="390877"/>
                  </a:cubicBezTo>
                  <a:cubicBezTo>
                    <a:pt x="85997" y="439158"/>
                    <a:pt x="10951" y="584952"/>
                    <a:pt x="0" y="62377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F57CAB-3859-C6CD-2A74-2FE32FF2C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5061467">
              <a:off x="10003253" y="-464112"/>
              <a:ext cx="1000157" cy="1937410"/>
            </a:xfrm>
            <a:custGeom>
              <a:avLst/>
              <a:gdLst>
                <a:gd name="connsiteX0" fmla="*/ 1000157 w 1000157"/>
                <a:gd name="connsiteY0" fmla="*/ 1102232 h 1937410"/>
                <a:gd name="connsiteX1" fmla="*/ 890809 w 1000157"/>
                <a:gd name="connsiteY1" fmla="*/ 1420244 h 1937410"/>
                <a:gd name="connsiteX2" fmla="*/ 830886 w 1000157"/>
                <a:gd name="connsiteY2" fmla="*/ 1430049 h 1937410"/>
                <a:gd name="connsiteX3" fmla="*/ 625381 w 1000157"/>
                <a:gd name="connsiteY3" fmla="*/ 1421725 h 1937410"/>
                <a:gd name="connsiteX4" fmla="*/ 394115 w 1000157"/>
                <a:gd name="connsiteY4" fmla="*/ 1353020 h 1937410"/>
                <a:gd name="connsiteX5" fmla="*/ 227806 w 1000157"/>
                <a:gd name="connsiteY5" fmla="*/ 1262595 h 1937410"/>
                <a:gd name="connsiteX6" fmla="*/ 222077 w 1000157"/>
                <a:gd name="connsiteY6" fmla="*/ 1293937 h 1937410"/>
                <a:gd name="connsiteX7" fmla="*/ 257021 w 1000157"/>
                <a:gd name="connsiteY7" fmla="*/ 1521425 h 1937410"/>
                <a:gd name="connsiteX8" fmla="*/ 329718 w 1000157"/>
                <a:gd name="connsiteY8" fmla="*/ 1788932 h 1937410"/>
                <a:gd name="connsiteX9" fmla="*/ 358171 w 1000157"/>
                <a:gd name="connsiteY9" fmla="*/ 1866810 h 1937410"/>
                <a:gd name="connsiteX10" fmla="*/ 162274 w 1000157"/>
                <a:gd name="connsiteY10" fmla="*/ 1937410 h 1937410"/>
                <a:gd name="connsiteX11" fmla="*/ 40999 w 1000157"/>
                <a:gd name="connsiteY11" fmla="*/ 1530780 h 1937410"/>
                <a:gd name="connsiteX12" fmla="*/ 130 w 1000157"/>
                <a:gd name="connsiteY12" fmla="*/ 1094879 h 1937410"/>
                <a:gd name="connsiteX13" fmla="*/ 77747 w 1000157"/>
                <a:gd name="connsiteY13" fmla="*/ 588060 h 1937410"/>
                <a:gd name="connsiteX14" fmla="*/ 199588 w 1000157"/>
                <a:gd name="connsiteY14" fmla="*/ 280523 h 1937410"/>
                <a:gd name="connsiteX15" fmla="*/ 306776 w 1000157"/>
                <a:gd name="connsiteY15" fmla="*/ 111727 h 1937410"/>
                <a:gd name="connsiteX16" fmla="*/ 416130 w 1000157"/>
                <a:gd name="connsiteY16" fmla="*/ 0 h 1937410"/>
                <a:gd name="connsiteX17" fmla="*/ 493343 w 1000157"/>
                <a:gd name="connsiteY17" fmla="*/ 215052 h 1937410"/>
                <a:gd name="connsiteX18" fmla="*/ 488736 w 1000157"/>
                <a:gd name="connsiteY18" fmla="*/ 439153 h 1937410"/>
                <a:gd name="connsiteX19" fmla="*/ 374038 w 1000157"/>
                <a:gd name="connsiteY19" fmla="*/ 651386 h 1937410"/>
                <a:gd name="connsiteX20" fmla="*/ 375640 w 1000157"/>
                <a:gd name="connsiteY20" fmla="*/ 679923 h 1937410"/>
                <a:gd name="connsiteX21" fmla="*/ 646830 w 1000157"/>
                <a:gd name="connsiteY21" fmla="*/ 526786 h 1937410"/>
                <a:gd name="connsiteX22" fmla="*/ 965722 w 1000157"/>
                <a:gd name="connsiteY22" fmla="*/ 454195 h 1937410"/>
                <a:gd name="connsiteX23" fmla="*/ 973884 w 1000157"/>
                <a:gd name="connsiteY23" fmla="*/ 458787 h 1937410"/>
                <a:gd name="connsiteX24" fmla="*/ 933346 w 1000157"/>
                <a:gd name="connsiteY24" fmla="*/ 595705 h 1937410"/>
                <a:gd name="connsiteX25" fmla="*/ 790087 w 1000157"/>
                <a:gd name="connsiteY25" fmla="*/ 785667 h 1937410"/>
                <a:gd name="connsiteX26" fmla="*/ 608178 w 1000157"/>
                <a:gd name="connsiteY26" fmla="*/ 939447 h 1937410"/>
                <a:gd name="connsiteX27" fmla="*/ 386518 w 1000157"/>
                <a:gd name="connsiteY27" fmla="*/ 1057102 h 1937410"/>
                <a:gd name="connsiteX28" fmla="*/ 496842 w 1000157"/>
                <a:gd name="connsiteY28" fmla="*/ 1070816 h 1937410"/>
                <a:gd name="connsiteX29" fmla="*/ 845020 w 1000157"/>
                <a:gd name="connsiteY29" fmla="*/ 1072001 h 1937410"/>
                <a:gd name="connsiteX30" fmla="*/ 985924 w 1000157"/>
                <a:gd name="connsiteY30" fmla="*/ 1097986 h 193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00157" h="1937410">
                  <a:moveTo>
                    <a:pt x="1000157" y="1102232"/>
                  </a:moveTo>
                  <a:lnTo>
                    <a:pt x="890809" y="1420244"/>
                  </a:lnTo>
                  <a:lnTo>
                    <a:pt x="830886" y="1430049"/>
                  </a:lnTo>
                  <a:cubicBezTo>
                    <a:pt x="753449" y="1439654"/>
                    <a:pt x="698175" y="1434563"/>
                    <a:pt x="625381" y="1421725"/>
                  </a:cubicBezTo>
                  <a:cubicBezTo>
                    <a:pt x="552586" y="1408887"/>
                    <a:pt x="460377" y="1379541"/>
                    <a:pt x="394115" y="1353020"/>
                  </a:cubicBezTo>
                  <a:cubicBezTo>
                    <a:pt x="327853" y="1326498"/>
                    <a:pt x="238957" y="1270351"/>
                    <a:pt x="227806" y="1262595"/>
                  </a:cubicBezTo>
                  <a:cubicBezTo>
                    <a:pt x="216655" y="1254837"/>
                    <a:pt x="217208" y="1250799"/>
                    <a:pt x="222077" y="1293937"/>
                  </a:cubicBezTo>
                  <a:cubicBezTo>
                    <a:pt x="226946" y="1337076"/>
                    <a:pt x="239081" y="1438925"/>
                    <a:pt x="257021" y="1521425"/>
                  </a:cubicBezTo>
                  <a:cubicBezTo>
                    <a:pt x="274961" y="1603924"/>
                    <a:pt x="302922" y="1709752"/>
                    <a:pt x="329718" y="1788932"/>
                  </a:cubicBezTo>
                  <a:lnTo>
                    <a:pt x="358171" y="1866810"/>
                  </a:lnTo>
                  <a:cubicBezTo>
                    <a:pt x="306835" y="1903850"/>
                    <a:pt x="211687" y="1922195"/>
                    <a:pt x="162274" y="1937410"/>
                  </a:cubicBezTo>
                  <a:cubicBezTo>
                    <a:pt x="110713" y="1802684"/>
                    <a:pt x="68023" y="1671202"/>
                    <a:pt x="40999" y="1530780"/>
                  </a:cubicBezTo>
                  <a:cubicBezTo>
                    <a:pt x="13975" y="1390358"/>
                    <a:pt x="-1594" y="1249608"/>
                    <a:pt x="130" y="1094879"/>
                  </a:cubicBezTo>
                  <a:cubicBezTo>
                    <a:pt x="1852" y="940150"/>
                    <a:pt x="44504" y="723786"/>
                    <a:pt x="77747" y="588060"/>
                  </a:cubicBezTo>
                  <a:cubicBezTo>
                    <a:pt x="110990" y="452334"/>
                    <a:pt x="161416" y="359911"/>
                    <a:pt x="199588" y="280523"/>
                  </a:cubicBezTo>
                  <a:cubicBezTo>
                    <a:pt x="237760" y="201134"/>
                    <a:pt x="268654" y="158777"/>
                    <a:pt x="306776" y="111727"/>
                  </a:cubicBezTo>
                  <a:cubicBezTo>
                    <a:pt x="340133" y="70559"/>
                    <a:pt x="385416" y="11405"/>
                    <a:pt x="416130" y="0"/>
                  </a:cubicBezTo>
                  <a:cubicBezTo>
                    <a:pt x="459534" y="74707"/>
                    <a:pt x="477949" y="136046"/>
                    <a:pt x="493343" y="215052"/>
                  </a:cubicBezTo>
                  <a:cubicBezTo>
                    <a:pt x="505787" y="309500"/>
                    <a:pt x="505983" y="354742"/>
                    <a:pt x="488736" y="439153"/>
                  </a:cubicBezTo>
                  <a:cubicBezTo>
                    <a:pt x="471153" y="525202"/>
                    <a:pt x="392887" y="611257"/>
                    <a:pt x="374038" y="651386"/>
                  </a:cubicBezTo>
                  <a:cubicBezTo>
                    <a:pt x="355188" y="691514"/>
                    <a:pt x="330175" y="700690"/>
                    <a:pt x="375640" y="679923"/>
                  </a:cubicBezTo>
                  <a:cubicBezTo>
                    <a:pt x="421105" y="659158"/>
                    <a:pt x="548483" y="564408"/>
                    <a:pt x="646830" y="526786"/>
                  </a:cubicBezTo>
                  <a:cubicBezTo>
                    <a:pt x="745176" y="489165"/>
                    <a:pt x="936630" y="451491"/>
                    <a:pt x="965722" y="454195"/>
                  </a:cubicBezTo>
                  <a:cubicBezTo>
                    <a:pt x="969359" y="454533"/>
                    <a:pt x="972038" y="456135"/>
                    <a:pt x="973884" y="458787"/>
                  </a:cubicBezTo>
                  <a:cubicBezTo>
                    <a:pt x="986811" y="477348"/>
                    <a:pt x="958960" y="547365"/>
                    <a:pt x="933346" y="595705"/>
                  </a:cubicBezTo>
                  <a:cubicBezTo>
                    <a:pt x="904074" y="650950"/>
                    <a:pt x="844282" y="728377"/>
                    <a:pt x="790087" y="785667"/>
                  </a:cubicBezTo>
                  <a:cubicBezTo>
                    <a:pt x="735893" y="842958"/>
                    <a:pt x="675440" y="894207"/>
                    <a:pt x="608178" y="939447"/>
                  </a:cubicBezTo>
                  <a:cubicBezTo>
                    <a:pt x="540917" y="984686"/>
                    <a:pt x="392691" y="1049620"/>
                    <a:pt x="386518" y="1057102"/>
                  </a:cubicBezTo>
                  <a:cubicBezTo>
                    <a:pt x="380344" y="1064584"/>
                    <a:pt x="420424" y="1068334"/>
                    <a:pt x="496842" y="1070816"/>
                  </a:cubicBezTo>
                  <a:cubicBezTo>
                    <a:pt x="573259" y="1073299"/>
                    <a:pt x="743805" y="1061595"/>
                    <a:pt x="845020" y="1072001"/>
                  </a:cubicBezTo>
                  <a:cubicBezTo>
                    <a:pt x="895627" y="1077203"/>
                    <a:pt x="942667" y="1086821"/>
                    <a:pt x="985924" y="1097986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647B7B6-B12B-DDFA-E170-0805D756F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478977">
              <a:off x="10058270" y="1322265"/>
              <a:ext cx="351312" cy="35466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  <a:gd name="connsiteX0" fmla="*/ 2289077 w 4369801"/>
                <a:gd name="connsiteY0" fmla="*/ -2 h 5893101"/>
                <a:gd name="connsiteX1" fmla="*/ 4246243 w 4369801"/>
                <a:gd name="connsiteY1" fmla="*/ 2234093 h 5893101"/>
                <a:gd name="connsiteX2" fmla="*/ 3961365 w 4369801"/>
                <a:gd name="connsiteY2" fmla="*/ 4137274 h 5893101"/>
                <a:gd name="connsiteX3" fmla="*/ 2577801 w 4369801"/>
                <a:gd name="connsiteY3" fmla="*/ 5819190 h 5893101"/>
                <a:gd name="connsiteX4" fmla="*/ 584870 w 4369801"/>
                <a:gd name="connsiteY4" fmla="*/ 4985423 h 5893101"/>
                <a:gd name="connsiteX5" fmla="*/ 102472 w 4369801"/>
                <a:gd name="connsiteY5" fmla="*/ 1134043 h 5893101"/>
                <a:gd name="connsiteX6" fmla="*/ 2289077 w 4369801"/>
                <a:gd name="connsiteY6" fmla="*/ -2 h 5893101"/>
                <a:gd name="connsiteX0" fmla="*/ 2352777 w 4433501"/>
                <a:gd name="connsiteY0" fmla="*/ -2 h 5854124"/>
                <a:gd name="connsiteX1" fmla="*/ 4309943 w 4433501"/>
                <a:gd name="connsiteY1" fmla="*/ 2234093 h 5854124"/>
                <a:gd name="connsiteX2" fmla="*/ 4025065 w 4433501"/>
                <a:gd name="connsiteY2" fmla="*/ 4137274 h 5854124"/>
                <a:gd name="connsiteX3" fmla="*/ 2641501 w 4433501"/>
                <a:gd name="connsiteY3" fmla="*/ 5819190 h 5854124"/>
                <a:gd name="connsiteX4" fmla="*/ 430809 w 4433501"/>
                <a:gd name="connsiteY4" fmla="*/ 4389642 h 5854124"/>
                <a:gd name="connsiteX5" fmla="*/ 166172 w 4433501"/>
                <a:gd name="connsiteY5" fmla="*/ 1134043 h 5854124"/>
                <a:gd name="connsiteX6" fmla="*/ 2352777 w 4433501"/>
                <a:gd name="connsiteY6" fmla="*/ -2 h 5854124"/>
                <a:gd name="connsiteX0" fmla="*/ 2193618 w 4274342"/>
                <a:gd name="connsiteY0" fmla="*/ -2 h 5850779"/>
                <a:gd name="connsiteX1" fmla="*/ 4150784 w 4274342"/>
                <a:gd name="connsiteY1" fmla="*/ 2234093 h 5850779"/>
                <a:gd name="connsiteX2" fmla="*/ 3865906 w 4274342"/>
                <a:gd name="connsiteY2" fmla="*/ 4137274 h 5850779"/>
                <a:gd name="connsiteX3" fmla="*/ 2482342 w 4274342"/>
                <a:gd name="connsiteY3" fmla="*/ 5819190 h 5850779"/>
                <a:gd name="connsiteX4" fmla="*/ 271650 w 4274342"/>
                <a:gd name="connsiteY4" fmla="*/ 4389642 h 5850779"/>
                <a:gd name="connsiteX5" fmla="*/ 247914 w 4274342"/>
                <a:gd name="connsiteY5" fmla="*/ 1846756 h 5850779"/>
                <a:gd name="connsiteX6" fmla="*/ 2193618 w 4274342"/>
                <a:gd name="connsiteY6" fmla="*/ -2 h 5850779"/>
                <a:gd name="connsiteX0" fmla="*/ 1967294 w 4267345"/>
                <a:gd name="connsiteY0" fmla="*/ -3 h 5416782"/>
                <a:gd name="connsiteX1" fmla="*/ 4137681 w 4267345"/>
                <a:gd name="connsiteY1" fmla="*/ 1800096 h 5416782"/>
                <a:gd name="connsiteX2" fmla="*/ 3852803 w 4267345"/>
                <a:gd name="connsiteY2" fmla="*/ 3703277 h 5416782"/>
                <a:gd name="connsiteX3" fmla="*/ 2469239 w 4267345"/>
                <a:gd name="connsiteY3" fmla="*/ 5385193 h 5416782"/>
                <a:gd name="connsiteX4" fmla="*/ 258547 w 4267345"/>
                <a:gd name="connsiteY4" fmla="*/ 3955645 h 5416782"/>
                <a:gd name="connsiteX5" fmla="*/ 234811 w 4267345"/>
                <a:gd name="connsiteY5" fmla="*/ 1412759 h 5416782"/>
                <a:gd name="connsiteX6" fmla="*/ 1967294 w 4267345"/>
                <a:gd name="connsiteY6" fmla="*/ -3 h 5416782"/>
                <a:gd name="connsiteX0" fmla="*/ 1967294 w 3964997"/>
                <a:gd name="connsiteY0" fmla="*/ -3 h 5416782"/>
                <a:gd name="connsiteX1" fmla="*/ 3668011 w 3964997"/>
                <a:gd name="connsiteY1" fmla="*/ 1478862 h 5416782"/>
                <a:gd name="connsiteX2" fmla="*/ 3852803 w 3964997"/>
                <a:gd name="connsiteY2" fmla="*/ 3703277 h 5416782"/>
                <a:gd name="connsiteX3" fmla="*/ 2469239 w 3964997"/>
                <a:gd name="connsiteY3" fmla="*/ 5385193 h 5416782"/>
                <a:gd name="connsiteX4" fmla="*/ 258547 w 3964997"/>
                <a:gd name="connsiteY4" fmla="*/ 3955645 h 5416782"/>
                <a:gd name="connsiteX5" fmla="*/ 234811 w 3964997"/>
                <a:gd name="connsiteY5" fmla="*/ 1412759 h 5416782"/>
                <a:gd name="connsiteX6" fmla="*/ 1967294 w 3964997"/>
                <a:gd name="connsiteY6" fmla="*/ -3 h 541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4997" h="5416782">
                  <a:moveTo>
                    <a:pt x="1967294" y="-3"/>
                  </a:moveTo>
                  <a:cubicBezTo>
                    <a:pt x="2657922" y="183339"/>
                    <a:pt x="3353760" y="861649"/>
                    <a:pt x="3668011" y="1478862"/>
                  </a:cubicBezTo>
                  <a:cubicBezTo>
                    <a:pt x="3982262" y="2096075"/>
                    <a:pt x="4052598" y="3052222"/>
                    <a:pt x="3852803" y="3703277"/>
                  </a:cubicBezTo>
                  <a:cubicBezTo>
                    <a:pt x="3653008" y="4354332"/>
                    <a:pt x="2782065" y="5270224"/>
                    <a:pt x="2469239" y="5385193"/>
                  </a:cubicBezTo>
                  <a:cubicBezTo>
                    <a:pt x="1758393" y="5606258"/>
                    <a:pt x="630952" y="4617717"/>
                    <a:pt x="258547" y="3955645"/>
                  </a:cubicBezTo>
                  <a:cubicBezTo>
                    <a:pt x="-113858" y="3293573"/>
                    <a:pt x="-49980" y="2072034"/>
                    <a:pt x="234811" y="1412759"/>
                  </a:cubicBezTo>
                  <a:cubicBezTo>
                    <a:pt x="519602" y="753484"/>
                    <a:pt x="1314621" y="30745"/>
                    <a:pt x="1967294" y="-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155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4" descr="Many question marks on black background">
            <a:extLst>
              <a:ext uri="{FF2B5EF4-FFF2-40B4-BE49-F238E27FC236}">
                <a16:creationId xmlns:a16="http://schemas.microsoft.com/office/drawing/2014/main" id="{8AF2C68D-3374-175F-0621-EC45725AF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7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8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9DAFB-97BE-F8CF-AD5D-530DD3C4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Problem Statement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B0DDF96-5EF0-830C-F39E-DEC79378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1810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esearcher examining growth in a petrie dish">
            <a:extLst>
              <a:ext uri="{FF2B5EF4-FFF2-40B4-BE49-F238E27FC236}">
                <a16:creationId xmlns:a16="http://schemas.microsoft.com/office/drawing/2014/main" id="{79181FB1-B7DB-325B-1EDF-A14B3F0FC0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407" b="932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04EAA6-D8B7-32BE-6E8A-A075581B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105156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Analysis on Acquiring and Injestion/ETL</a:t>
            </a:r>
          </a:p>
        </p:txBody>
      </p:sp>
    </p:spTree>
    <p:extLst>
      <p:ext uri="{BB962C8B-B14F-4D97-AF65-F5344CB8AC3E}">
        <p14:creationId xmlns:p14="http://schemas.microsoft.com/office/powerpoint/2010/main" val="139178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s and plots layered on a blue digital screen">
            <a:extLst>
              <a:ext uri="{FF2B5EF4-FFF2-40B4-BE49-F238E27FC236}">
                <a16:creationId xmlns:a16="http://schemas.microsoft.com/office/drawing/2014/main" id="{479E6B99-1956-3753-AB5C-9C8BD6112A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893" b="181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C36419-FA77-C4E8-B94F-612FD2345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105156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84781-7F75-D6DD-B953-2F72EFCAB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59404"/>
            <a:ext cx="105156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FFFFFF"/>
                </a:solidFill>
              </a:rPr>
              <a:t>DATA WRANGLING</a:t>
            </a:r>
          </a:p>
        </p:txBody>
      </p:sp>
    </p:spTree>
    <p:extLst>
      <p:ext uri="{BB962C8B-B14F-4D97-AF65-F5344CB8AC3E}">
        <p14:creationId xmlns:p14="http://schemas.microsoft.com/office/powerpoint/2010/main" val="250763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57BF1A32-ADCE-B836-12EE-A72EF920D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C36419-FA77-C4E8-B94F-612FD2345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84781-7F75-D6DD-B953-2F72EFCAB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875211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037D1A62-4380-3482-CE26-8D07C8229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20" b="1451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C36419-FA77-C4E8-B94F-612FD2345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>
                <a:solidFill>
                  <a:srgbClr val="FFFFFF"/>
                </a:solidFill>
                <a:effectLst/>
              </a:rPr>
              <a:t>Question 01: Explain the summary statistics for the data set</a:t>
            </a:r>
            <a:endParaRPr lang="en-US" sz="6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88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5B56B1FE-B6E6-324D-6574-FC5B955DC7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C36419-FA77-C4E8-B94F-612FD2345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>
                <a:solidFill>
                  <a:srgbClr val="FFFFFF"/>
                </a:solidFill>
                <a:effectLst/>
              </a:rPr>
              <a:t>Question 02: What insights do you get from the above plot?</a:t>
            </a:r>
            <a:endParaRPr lang="en-US" sz="6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905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531B751D-83C0-ECE0-EFFC-2687AA8F08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36419-FA77-C4E8-B94F-612FD2345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b="1" i="0">
                <a:solidFill>
                  <a:schemeClr val="bg1"/>
                </a:solidFill>
                <a:effectLst/>
              </a:rPr>
              <a:t>Question 03: What insights do you get from the graphs?</a:t>
            </a:r>
            <a:endParaRPr lang="en-US" sz="610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ailroad extending through the desert">
            <a:extLst>
              <a:ext uri="{FF2B5EF4-FFF2-40B4-BE49-F238E27FC236}">
                <a16:creationId xmlns:a16="http://schemas.microsoft.com/office/drawing/2014/main" id="{912625DA-145A-86C0-2F33-1E48FA267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0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36419-FA77-C4E8-B94F-612FD2345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1" i="0">
                <a:solidFill>
                  <a:schemeClr val="bg1"/>
                </a:solidFill>
                <a:effectLst/>
              </a:rPr>
              <a:t>Question 04: Which train runs the maximum in number as compared to other train types?</a:t>
            </a:r>
            <a:endParaRPr lang="en-US" sz="510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0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148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DS &amp; ML Project</vt:lpstr>
      <vt:lpstr>Problem Statement</vt:lpstr>
      <vt:lpstr>Analysis on Acquiring and Injestion/ETL</vt:lpstr>
      <vt:lpstr>Exploratory Data Analysis</vt:lpstr>
      <vt:lpstr>Exploratory Data Analysis</vt:lpstr>
      <vt:lpstr>Question 01: Explain the summary statistics for the data set</vt:lpstr>
      <vt:lpstr>Question 02: What insights do you get from the above plot?</vt:lpstr>
      <vt:lpstr>Question 03: What insights do you get from the graphs?</vt:lpstr>
      <vt:lpstr>Question 04: Which train runs the maximum in number as compared to other train types?</vt:lpstr>
      <vt:lpstr>Question 05: Which the most common train class for traveling among people in general?</vt:lpstr>
      <vt:lpstr>Question 06: Which type of trains cost more as compared to others?</vt:lpstr>
      <vt:lpstr>Which model gives the best result for price prediction? Find out the complexity using R2 score and give your answer.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&amp; ML Project</dc:title>
  <dc:creator>سيد حمزه</dc:creator>
  <cp:lastModifiedBy>سيد حمزه</cp:lastModifiedBy>
  <cp:revision>1</cp:revision>
  <dcterms:created xsi:type="dcterms:W3CDTF">2023-09-24T15:49:13Z</dcterms:created>
  <dcterms:modified xsi:type="dcterms:W3CDTF">2023-09-24T16:07:56Z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b46f0c7-1e5b-43db-99eb-3257df1e5bf6_Enabled">
    <vt:lpwstr>true</vt:lpwstr>
  </property>
  <property fmtid="{D5CDD505-2E9C-101B-9397-08002B2CF9AE}" pid="3" name="MSIP_Label_0b46f0c7-1e5b-43db-99eb-3257df1e5bf6_SetDate">
    <vt:lpwstr>2023-09-24T15:49:25Z</vt:lpwstr>
  </property>
  <property fmtid="{D5CDD505-2E9C-101B-9397-08002B2CF9AE}" pid="4" name="MSIP_Label_0b46f0c7-1e5b-43db-99eb-3257df1e5bf6_Method">
    <vt:lpwstr>Standard</vt:lpwstr>
  </property>
  <property fmtid="{D5CDD505-2E9C-101B-9397-08002B2CF9AE}" pid="5" name="MSIP_Label_0b46f0c7-1e5b-43db-99eb-3257df1e5bf6_Name">
    <vt:lpwstr>0b46f0c7-1e5b-43db-99eb-3257df1e5bf6</vt:lpwstr>
  </property>
  <property fmtid="{D5CDD505-2E9C-101B-9397-08002B2CF9AE}" pid="6" name="MSIP_Label_0b46f0c7-1e5b-43db-99eb-3257df1e5bf6_SiteId">
    <vt:lpwstr>2dcae639-d4a4-4454-82c7-592ab66fc7bd</vt:lpwstr>
  </property>
  <property fmtid="{D5CDD505-2E9C-101B-9397-08002B2CF9AE}" pid="7" name="MSIP_Label_0b46f0c7-1e5b-43db-99eb-3257df1e5bf6_ActionId">
    <vt:lpwstr>3f31575e-6173-47e7-a319-7ad42382cbad</vt:lpwstr>
  </property>
  <property fmtid="{D5CDD505-2E9C-101B-9397-08002B2CF9AE}" pid="8" name="MSIP_Label_0b46f0c7-1e5b-43db-99eb-3257df1e5bf6_ContentBits">
    <vt:lpwstr>0</vt:lpwstr>
  </property>
</Properties>
</file>