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Slab"/>
      <p:regular r:id="rId48"/>
      <p:bold r:id="rId49"/>
    </p:embeddedFon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2712C6-0E09-4C25-AFBB-0896E55E05AE}">
  <a:tblStyle styleId="{282712C6-0E09-4C25-AFBB-0896E55E05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253E09-7823-454C-AFA0-4C4DEE02045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Slab-regular.fntdata"/><Relationship Id="rId47" Type="http://schemas.openxmlformats.org/officeDocument/2006/relationships/slide" Target="slides/slide41.xml"/><Relationship Id="rId49"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a23ebab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a23ebab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a23ebab0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a23ebab0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8ef2fd2fd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8ef2fd2fd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a23ebab0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a23ebab0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a23ebab0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a23ebab0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a23ebab0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a23ebab0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content diagram, it's hard to see so we'll break it into multiple slides (zoomed 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ef2fd2fd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ef2fd2f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8ef2fd2fd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8ef2fd2f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a23ebab0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a23ebab0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increase simplicity, we removed the dashboard title at the top of the page, the History and Groups icons on the sidebar, and removed the buttons to show all course grades or navigate between views.</a:t>
            </a:r>
            <a:endParaRPr/>
          </a:p>
          <a:p>
            <a:pPr indent="0" lvl="0" marL="0" rtl="0" algn="l">
              <a:spcBef>
                <a:spcPts val="0"/>
              </a:spcBef>
              <a:spcAft>
                <a:spcPts val="0"/>
              </a:spcAft>
              <a:buClr>
                <a:schemeClr val="dk1"/>
              </a:buClr>
              <a:buSzPts val="1100"/>
              <a:buFont typeface="Arial"/>
              <a:buNone/>
            </a:pPr>
            <a:r>
              <a:rPr lang="en"/>
              <a:t>For structure, we kept the design organized and sensible. We combined the list and card view on the dashboard, while also moved the Today and Notifications buttons to the center of the screen above the list view.</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a23ebab0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a23ebab0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improve consistency, we decided to pin the six most important tabs to the top, so that they appear in the same place regardless of which course is selected. </a:t>
            </a:r>
            <a:endParaRPr/>
          </a:p>
          <a:p>
            <a:pPr indent="0" lvl="0" marL="0" rtl="0" algn="l">
              <a:spcBef>
                <a:spcPts val="0"/>
              </a:spcBef>
              <a:spcAft>
                <a:spcPts val="0"/>
              </a:spcAft>
              <a:buClr>
                <a:schemeClr val="dk1"/>
              </a:buClr>
              <a:buSzPts val="1100"/>
              <a:buFont typeface="Arial"/>
              <a:buNone/>
            </a:pPr>
            <a:r>
              <a:rPr lang="en"/>
              <a:t>In terms of tolerance, a student is already prevented from doing most risky actions on the site, so the main "mistake" a student might make is to miss the deadline for an assignment. To prevent this, we changed the To Do list to auto-dismiss old assignments, so the user will not have remember to manually do this.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2e03233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2e03233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question 2, assignment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why we're focusing on desktop site, student view).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8ef2fd2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8ef2fd2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8ef2fd2f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8ef2fd2f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 - </a:t>
            </a:r>
            <a:r>
              <a:rPr lang="en">
                <a:solidFill>
                  <a:srgbClr val="990000"/>
                </a:solidFill>
              </a:rPr>
              <a:t>The biggest use of color is on the dashboard, where a color is assigned to each course. Users can easily change these colors, allowing them to match the colors to their own personal associations. For example, one student might associate math with the blue, and science with the green. They can more easily recognize a course if they are allowed to change the colors to match. Additionally, in List View, it is much easier to focus on one course at a time by looking at only the assignments of the relevant color. Although we combined List and Card view, we decided to retain this color-coding feature due to its versatility.</a:t>
            </a:r>
            <a:endParaRPr>
              <a:solidFill>
                <a:srgbClr val="990000"/>
              </a:solidFill>
            </a:endParaRPr>
          </a:p>
          <a:p>
            <a:pPr indent="0" lvl="0" marL="0" rtl="0" algn="l">
              <a:lnSpc>
                <a:spcPct val="115000"/>
              </a:lnSpc>
              <a:spcBef>
                <a:spcPts val="1200"/>
              </a:spcBef>
              <a:spcAft>
                <a:spcPts val="1200"/>
              </a:spcAft>
              <a:buClr>
                <a:schemeClr val="dk1"/>
              </a:buClr>
              <a:buSzPts val="1100"/>
              <a:buFont typeface="Arial"/>
              <a:buNone/>
            </a:pPr>
            <a:r>
              <a:rPr lang="en">
                <a:solidFill>
                  <a:srgbClr val="990000"/>
                </a:solidFill>
              </a:rPr>
              <a:t>We made a minor change in color and text by darkening and bolding the text for the six most pertinent tabs in the course view. Here, color is used for grouping, indicating that these six tabs are special and have been pinned to the top of the list for each course. The blue tabs below are subject to the instructor's discretion, and may vary between courses.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8ef2fd2f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8ef2fd2f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We did make a slight adjustment for color and text…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8ef2fd2f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8ef2fd2f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Canvas should be </a:t>
            </a:r>
            <a:r>
              <a:rPr lang="en"/>
              <a:t>usable by anyone with basic equipment. </a:t>
            </a:r>
            <a:r>
              <a:rPr lang="en"/>
              <a:t>The i</a:t>
            </a:r>
            <a:r>
              <a:rPr lang="en"/>
              <a:t>nteraction devices chosen are generally the simplest and most common types of devices, so that more advanced or complex equipment does not become a barrier to use.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2e03233b9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2e03233b9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8ef2fd2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8ef2fd2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sidebar menu is decluttered to show only essential options.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Grades are now shown in the cards for all the courses, in line with the behaviour of the app.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Course cards are pinned to the top to combine card view and list view.</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Card view scrolls horizontally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List view shows at the bottom and can be scrolled up and down.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8ef2fd2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8ef2fd2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six most important sidebar items are pinned, boldened, and fixed in order for better predictability.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rest of the menu items scroll to the bottom.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8ef2fd2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8ef2fd2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2e03233b9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2e03233b9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since that would be difficult to find this time of year. </a:t>
            </a:r>
            <a:r>
              <a:rPr lang="en"/>
              <a:t>(Assignment 3, Q2 - Abby)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d3ec9fbe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d3ec9fbe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brief introduction, ask the participant to complete the following tasks. Wait until the participant has completed one task before presenting them with the next one. Time each task and take notes on the participant's thoughts and actions.</a:t>
            </a:r>
            <a:endParaRPr/>
          </a:p>
          <a:p>
            <a:pPr indent="0" lvl="0" marL="0" rtl="0" algn="l">
              <a:spcBef>
                <a:spcPts val="0"/>
              </a:spcBef>
              <a:spcAft>
                <a:spcPts val="0"/>
              </a:spcAft>
              <a:buClr>
                <a:schemeClr val="dk1"/>
              </a:buClr>
              <a:buSzPts val="1100"/>
              <a:buFont typeface="Arial"/>
              <a:buNone/>
            </a:pPr>
            <a:r>
              <a:rPr lang="en"/>
              <a:t>- Check your overall grade for three courses.</a:t>
            </a:r>
            <a:endParaRPr/>
          </a:p>
          <a:p>
            <a:pPr indent="0" lvl="0" marL="0" rtl="0" algn="l">
              <a:spcBef>
                <a:spcPts val="0"/>
              </a:spcBef>
              <a:spcAft>
                <a:spcPts val="0"/>
              </a:spcAft>
              <a:buClr>
                <a:schemeClr val="dk1"/>
              </a:buClr>
              <a:buSzPts val="1100"/>
              <a:buFont typeface="Arial"/>
              <a:buNone/>
            </a:pPr>
            <a:r>
              <a:rPr lang="en"/>
              <a:t>- Check for assignments that have upcoming deadlines.</a:t>
            </a:r>
            <a:endParaRPr/>
          </a:p>
          <a:p>
            <a:pPr indent="0" lvl="0" marL="0" rtl="0" algn="l">
              <a:spcBef>
                <a:spcPts val="0"/>
              </a:spcBef>
              <a:spcAft>
                <a:spcPts val="0"/>
              </a:spcAft>
              <a:buNone/>
            </a:pPr>
            <a:r>
              <a:rPr lang="en"/>
              <a:t>- Find the modules page for CSE 212.</a:t>
            </a:r>
            <a:endParaRPr/>
          </a:p>
          <a:p>
            <a:pPr indent="0" lvl="0" marL="0" rtl="0" algn="l">
              <a:spcBef>
                <a:spcPts val="0"/>
              </a:spcBef>
              <a:spcAft>
                <a:spcPts val="0"/>
              </a:spcAft>
              <a:buNone/>
            </a:pPr>
            <a:r>
              <a:rPr lang="en"/>
              <a:t>These tasks were chosen because they relate to the features of Canvas we changed, and they're also frequently performed by the student. The first task checks whether the student will notice the new grade bubble over each course on the dashboard. The second task checks whether the student will use the list view at the bottom of the dash. The third task checks the student's response to the most important tabs being pinned to the top of the course view.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d3ec9fbe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d3ec9fbe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won't go into too much detail on how Canvas works, since you've all worked with it before, but one of the things I'd like to point out is that there are two different views of the main dashboard. This is what the main dashboard of Canvas looks like while in card view -- however, there is also the option to see it in list view, if you click the three dots in the top right corner.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d3ec9fbe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d3ec9fbe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each task has been completed, </a:t>
            </a:r>
            <a:r>
              <a:rPr lang="en"/>
              <a:t>provide the participant with the following statements, asking them to rate their agreement, </a:t>
            </a:r>
            <a:r>
              <a:rPr lang="en"/>
              <a:t>from "Strongly Agree" to "Strongly Disagree" (Likert Scale).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d3ec9fbe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d3ec9fbe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d3ec9fbe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d3ec9fbe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d3ec9fbe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d3ec9fbe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d3ec9fbe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d3ec9fbe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8ef2fd2fd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8ef2fd2fd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8ef2fd2fd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8ef2fd2f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8ef2fd2fd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8ef2fd2fd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8ef2fd2fd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8ef2fd2fd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d3ec9fb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d3ec9fb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d3ec9fbe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d3ec9fbe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two views function in completely different ways, rather than displaying the same information in two different formats. (go into more detail).</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8ef2fd2f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8ef2fd2f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2e03233b9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2e03233b9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can add to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2e03233b9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2e03233b9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8f7470d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8f7470d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8f7470d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8f7470d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a23ebab0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a23ebab0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a23ebab0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a23ebab0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81000" lvl="0" marL="457200" rtl="0">
              <a:spcBef>
                <a:spcPts val="0"/>
              </a:spcBef>
              <a:spcAft>
                <a:spcPts val="0"/>
              </a:spcAft>
              <a:buSzPts val="2400"/>
              <a:buChar char="●"/>
              <a:defRPr sz="2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figma.com/file/DHilV6VQ7sY0aYsbOrwoQJ/CSE212-Prototype?node-id=0%3A1&amp;t=7u2uSAnWokxiJc62-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Canvas Redesign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2200"/>
              <a:t>Abigail Pease, Pendleton Pham, Nic Sarkis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a:t>
            </a:r>
            <a:r>
              <a:rPr lang="en"/>
              <a:t>ssential use case</a:t>
            </a:r>
            <a:endParaRPr/>
          </a:p>
        </p:txBody>
      </p:sp>
      <p:graphicFrame>
        <p:nvGraphicFramePr>
          <p:cNvPr id="120" name="Google Shape;120;p22"/>
          <p:cNvGraphicFramePr/>
          <p:nvPr/>
        </p:nvGraphicFramePr>
        <p:xfrm>
          <a:off x="464125" y="1144125"/>
          <a:ext cx="3000000" cy="3000000"/>
        </p:xfrm>
        <a:graphic>
          <a:graphicData uri="http://schemas.openxmlformats.org/drawingml/2006/table">
            <a:tbl>
              <a:tblPr>
                <a:noFill/>
                <a:tableStyleId>{BF253E09-7823-454C-AFA0-4C4DEE020457}</a:tableStyleId>
              </a:tblPr>
              <a:tblGrid>
                <a:gridCol w="4346025"/>
                <a:gridCol w="3945950"/>
              </a:tblGrid>
              <a:tr h="495000">
                <a:tc>
                  <a:txBody>
                    <a:bodyPr/>
                    <a:lstStyle/>
                    <a:p>
                      <a:pPr indent="0" lvl="0" marL="0" rtl="0" algn="l">
                        <a:spcBef>
                          <a:spcPts val="0"/>
                        </a:spcBef>
                        <a:spcAft>
                          <a:spcPts val="0"/>
                        </a:spcAft>
                        <a:buNone/>
                      </a:pPr>
                      <a:r>
                        <a:rPr b="1" lang="en" sz="2200">
                          <a:solidFill>
                            <a:schemeClr val="dk1"/>
                          </a:solidFill>
                        </a:rPr>
                        <a:t>User’s Purpose</a:t>
                      </a:r>
                      <a:endParaRPr b="1" sz="2200">
                        <a:solidFill>
                          <a:schemeClr val="dk1"/>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b="1" lang="en" sz="2200">
                          <a:solidFill>
                            <a:schemeClr val="dk1"/>
                          </a:solidFill>
                        </a:rPr>
                        <a:t>System responsibility</a:t>
                      </a:r>
                      <a:endParaRPr b="1" sz="2200">
                        <a:solidFill>
                          <a:schemeClr val="dk1"/>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002133"/>
                    </a:solidFill>
                  </a:tcPr>
                </a:tc>
              </a:tr>
              <a:tr h="495000">
                <a:tc>
                  <a:txBody>
                    <a:bodyPr/>
                    <a:lstStyle/>
                    <a:p>
                      <a:pPr indent="0" lvl="0" marL="0" rtl="0" algn="l">
                        <a:spcBef>
                          <a:spcPts val="0"/>
                        </a:spcBef>
                        <a:spcAft>
                          <a:spcPts val="0"/>
                        </a:spcAft>
                        <a:buNone/>
                      </a:pPr>
                      <a:r>
                        <a:rPr lang="en" sz="2200">
                          <a:solidFill>
                            <a:srgbClr val="002133"/>
                          </a:solidFill>
                        </a:rPr>
                        <a:t>Log in to Canvas</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Validate user credentials</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r h="822175">
                <a:tc>
                  <a:txBody>
                    <a:bodyPr/>
                    <a:lstStyle/>
                    <a:p>
                      <a:pPr indent="0" lvl="0" marL="0" rtl="0" algn="l">
                        <a:spcBef>
                          <a:spcPts val="0"/>
                        </a:spcBef>
                        <a:spcAft>
                          <a:spcPts val="0"/>
                        </a:spcAft>
                        <a:buNone/>
                      </a:pPr>
                      <a:r>
                        <a:rPr lang="en" sz="2200">
                          <a:solidFill>
                            <a:srgbClr val="002133"/>
                          </a:solidFill>
                        </a:rPr>
                        <a:t>Complete MFA request</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Validate MFA request, open dashboard</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r h="495000">
                <a:tc>
                  <a:txBody>
                    <a:bodyPr/>
                    <a:lstStyle/>
                    <a:p>
                      <a:pPr indent="0" lvl="0" marL="0" rtl="0" algn="l">
                        <a:spcBef>
                          <a:spcPts val="0"/>
                        </a:spcBef>
                        <a:spcAft>
                          <a:spcPts val="0"/>
                        </a:spcAft>
                        <a:buNone/>
                      </a:pPr>
                      <a:r>
                        <a:rPr lang="en" sz="2200">
                          <a:solidFill>
                            <a:srgbClr val="002133"/>
                          </a:solidFill>
                        </a:rPr>
                        <a:t>Select a course</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Open the course home page</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r h="495000">
                <a:tc>
                  <a:txBody>
                    <a:bodyPr/>
                    <a:lstStyle/>
                    <a:p>
                      <a:pPr indent="0" lvl="0" marL="0" rtl="0" algn="l">
                        <a:spcBef>
                          <a:spcPts val="0"/>
                        </a:spcBef>
                        <a:spcAft>
                          <a:spcPts val="0"/>
                        </a:spcAft>
                        <a:buNone/>
                      </a:pPr>
                      <a:r>
                        <a:rPr lang="en" sz="2200">
                          <a:solidFill>
                            <a:srgbClr val="002133"/>
                          </a:solidFill>
                        </a:rPr>
                        <a:t>Select the grades tab</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Open the grades page</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r h="495000">
                <a:tc>
                  <a:txBody>
                    <a:bodyPr/>
                    <a:lstStyle/>
                    <a:p>
                      <a:pPr indent="0" lvl="0" marL="0" rtl="0" algn="l">
                        <a:spcBef>
                          <a:spcPts val="0"/>
                        </a:spcBef>
                        <a:spcAft>
                          <a:spcPts val="0"/>
                        </a:spcAft>
                        <a:buNone/>
                      </a:pPr>
                      <a:r>
                        <a:rPr lang="en" sz="2200">
                          <a:solidFill>
                            <a:srgbClr val="002133"/>
                          </a:solidFill>
                        </a:rPr>
                        <a:t>Select assignment to review</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Open the assignment</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r h="495000">
                <a:tc>
                  <a:txBody>
                    <a:bodyPr/>
                    <a:lstStyle/>
                    <a:p>
                      <a:pPr indent="0" lvl="0" marL="0" rtl="0" algn="l">
                        <a:spcBef>
                          <a:spcPts val="0"/>
                        </a:spcBef>
                        <a:spcAft>
                          <a:spcPts val="0"/>
                        </a:spcAft>
                        <a:buNone/>
                      </a:pPr>
                      <a:r>
                        <a:rPr lang="en" sz="2200">
                          <a:solidFill>
                            <a:srgbClr val="002133"/>
                          </a:solidFill>
                        </a:rPr>
                        <a:t>Close webpage</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Sign out </a:t>
                      </a:r>
                      <a:endParaRPr sz="2200">
                        <a:solidFill>
                          <a:srgbClr val="002133"/>
                        </a:solidFill>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Concrete Use Case - Checking assignment grade</a:t>
            </a:r>
            <a:endParaRPr/>
          </a:p>
        </p:txBody>
      </p:sp>
      <p:graphicFrame>
        <p:nvGraphicFramePr>
          <p:cNvPr id="126" name="Google Shape;126;p23"/>
          <p:cNvGraphicFramePr/>
          <p:nvPr/>
        </p:nvGraphicFramePr>
        <p:xfrm>
          <a:off x="387900" y="1682650"/>
          <a:ext cx="3000000" cy="3000000"/>
        </p:xfrm>
        <a:graphic>
          <a:graphicData uri="http://schemas.openxmlformats.org/drawingml/2006/table">
            <a:tbl>
              <a:tblPr>
                <a:noFill/>
                <a:tableStyleId>{BF253E09-7823-454C-AFA0-4C4DEE020457}</a:tableStyleId>
              </a:tblPr>
              <a:tblGrid>
                <a:gridCol w="4184100"/>
                <a:gridCol w="4184100"/>
              </a:tblGrid>
              <a:tr h="364950">
                <a:tc>
                  <a:txBody>
                    <a:bodyPr/>
                    <a:lstStyle/>
                    <a:p>
                      <a:pPr indent="0" lvl="0" marL="0" rtl="0" algn="l">
                        <a:spcBef>
                          <a:spcPts val="0"/>
                        </a:spcBef>
                        <a:spcAft>
                          <a:spcPts val="0"/>
                        </a:spcAft>
                        <a:buNone/>
                      </a:pPr>
                      <a:r>
                        <a:rPr b="1" lang="en" sz="2200">
                          <a:solidFill>
                            <a:schemeClr val="dk1"/>
                          </a:solidFill>
                        </a:rPr>
                        <a:t>User’s Action</a:t>
                      </a:r>
                      <a:endParaRPr b="1" sz="2200">
                        <a:solidFill>
                          <a:schemeClr val="dk1"/>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b="1" lang="en" sz="2200">
                          <a:solidFill>
                            <a:schemeClr val="dk1"/>
                          </a:solidFill>
                        </a:rPr>
                        <a:t>System response</a:t>
                      </a:r>
                      <a:endParaRPr b="1" sz="2200">
                        <a:solidFill>
                          <a:schemeClr val="dk1"/>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chemeClr val="dk2"/>
                      </a:solidFill>
                      <a:prstDash val="solid"/>
                      <a:round/>
                      <a:headEnd len="sm" w="sm" type="none"/>
                      <a:tailEnd len="sm" w="sm" type="none"/>
                    </a:lnB>
                    <a:solidFill>
                      <a:srgbClr val="002133"/>
                    </a:solidFill>
                  </a:tcPr>
                </a:tc>
              </a:tr>
              <a:tr h="592175">
                <a:tc>
                  <a:txBody>
                    <a:bodyPr/>
                    <a:lstStyle/>
                    <a:p>
                      <a:pPr indent="0" lvl="0" marL="0" rtl="0" algn="l">
                        <a:spcBef>
                          <a:spcPts val="0"/>
                        </a:spcBef>
                        <a:spcAft>
                          <a:spcPts val="0"/>
                        </a:spcAft>
                        <a:buNone/>
                      </a:pPr>
                      <a:r>
                        <a:rPr lang="en" sz="2200" u="sng">
                          <a:solidFill>
                            <a:srgbClr val="002133"/>
                          </a:solidFill>
                        </a:rPr>
                        <a:t>Student</a:t>
                      </a:r>
                      <a:r>
                        <a:rPr lang="en" sz="2200">
                          <a:solidFill>
                            <a:srgbClr val="002133"/>
                          </a:solidFill>
                        </a:rPr>
                        <a:t> enters </a:t>
                      </a:r>
                      <a:r>
                        <a:rPr b="1" lang="en" sz="2200">
                          <a:solidFill>
                            <a:srgbClr val="002133"/>
                          </a:solidFill>
                        </a:rPr>
                        <a:t>credentials</a:t>
                      </a:r>
                      <a:r>
                        <a:rPr lang="en" sz="2200">
                          <a:solidFill>
                            <a:srgbClr val="002133"/>
                          </a:solidFill>
                        </a:rPr>
                        <a:t> into the login screen and clicks log in</a:t>
                      </a:r>
                      <a:endParaRPr sz="22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System checks the </a:t>
                      </a:r>
                      <a:r>
                        <a:rPr b="1" lang="en" sz="2200">
                          <a:solidFill>
                            <a:srgbClr val="002133"/>
                          </a:solidFill>
                        </a:rPr>
                        <a:t>credentials </a:t>
                      </a:r>
                      <a:r>
                        <a:rPr lang="en" sz="2200">
                          <a:solidFill>
                            <a:srgbClr val="002133"/>
                          </a:solidFill>
                        </a:rPr>
                        <a:t>and sends a MFA request to the </a:t>
                      </a:r>
                      <a:r>
                        <a:rPr lang="en" sz="2200" u="sng">
                          <a:solidFill>
                            <a:srgbClr val="002133"/>
                          </a:solidFill>
                        </a:rPr>
                        <a:t>student</a:t>
                      </a:r>
                      <a:r>
                        <a:rPr lang="en" sz="2200">
                          <a:solidFill>
                            <a:srgbClr val="002133"/>
                          </a:solidFill>
                        </a:rPr>
                        <a:t>'s mobile device</a:t>
                      </a:r>
                      <a:endParaRPr sz="22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r>
              <a:tr h="592175">
                <a:tc>
                  <a:txBody>
                    <a:bodyPr/>
                    <a:lstStyle/>
                    <a:p>
                      <a:pPr indent="0" lvl="0" marL="0" rtl="0" algn="l">
                        <a:spcBef>
                          <a:spcPts val="0"/>
                        </a:spcBef>
                        <a:spcAft>
                          <a:spcPts val="0"/>
                        </a:spcAft>
                        <a:buNone/>
                      </a:pPr>
                      <a:r>
                        <a:rPr lang="en" sz="2200" u="sng">
                          <a:solidFill>
                            <a:srgbClr val="002133"/>
                          </a:solidFill>
                        </a:rPr>
                        <a:t>Student</a:t>
                      </a:r>
                      <a:r>
                        <a:rPr lang="en" sz="2200">
                          <a:solidFill>
                            <a:srgbClr val="002133"/>
                          </a:solidFill>
                        </a:rPr>
                        <a:t> approves of the MFA request on a mobile device</a:t>
                      </a:r>
                      <a:endParaRPr sz="22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200">
                          <a:solidFill>
                            <a:srgbClr val="002133"/>
                          </a:solidFill>
                        </a:rPr>
                        <a:t>System verifies MFA and brings the </a:t>
                      </a:r>
                      <a:r>
                        <a:rPr lang="en" sz="2200" u="sng">
                          <a:solidFill>
                            <a:srgbClr val="002133"/>
                          </a:solidFill>
                        </a:rPr>
                        <a:t>student </a:t>
                      </a:r>
                      <a:r>
                        <a:rPr lang="en" sz="2200">
                          <a:solidFill>
                            <a:srgbClr val="002133"/>
                          </a:solidFill>
                        </a:rPr>
                        <a:t>to the dashboard page</a:t>
                      </a:r>
                      <a:endParaRPr sz="22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r>
            </a:tbl>
          </a:graphicData>
        </a:graphic>
      </p:graphicFrame>
      <p:sp>
        <p:nvSpPr>
          <p:cNvPr id="127" name="Google Shape;127;p23"/>
          <p:cNvSpPr txBox="1"/>
          <p:nvPr>
            <p:ph type="title"/>
          </p:nvPr>
        </p:nvSpPr>
        <p:spPr>
          <a:xfrm>
            <a:off x="5879675" y="9965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(slide 1 of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153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Concrete Use Case - </a:t>
            </a:r>
            <a:r>
              <a:rPr lang="en" sz="2500"/>
              <a:t>Checking assignment grade (2/2)</a:t>
            </a:r>
            <a:endParaRPr sz="2500"/>
          </a:p>
        </p:txBody>
      </p:sp>
      <p:graphicFrame>
        <p:nvGraphicFramePr>
          <p:cNvPr id="133" name="Google Shape;133;p24"/>
          <p:cNvGraphicFramePr/>
          <p:nvPr/>
        </p:nvGraphicFramePr>
        <p:xfrm>
          <a:off x="387900" y="985250"/>
          <a:ext cx="3000000" cy="3000000"/>
        </p:xfrm>
        <a:graphic>
          <a:graphicData uri="http://schemas.openxmlformats.org/drawingml/2006/table">
            <a:tbl>
              <a:tblPr>
                <a:noFill/>
                <a:tableStyleId>{BF253E09-7823-454C-AFA0-4C4DEE020457}</a:tableStyleId>
              </a:tblPr>
              <a:tblGrid>
                <a:gridCol w="4184100"/>
                <a:gridCol w="4184100"/>
              </a:tblGrid>
              <a:tr h="417050">
                <a:tc>
                  <a:txBody>
                    <a:bodyPr/>
                    <a:lstStyle/>
                    <a:p>
                      <a:pPr indent="0" lvl="0" marL="0" rtl="0" algn="l">
                        <a:spcBef>
                          <a:spcPts val="0"/>
                        </a:spcBef>
                        <a:spcAft>
                          <a:spcPts val="0"/>
                        </a:spcAft>
                        <a:buNone/>
                      </a:pPr>
                      <a:r>
                        <a:rPr b="1" lang="en" sz="2000">
                          <a:solidFill>
                            <a:schemeClr val="dk1"/>
                          </a:solidFill>
                        </a:rPr>
                        <a:t>User’s Action</a:t>
                      </a:r>
                      <a:endParaRPr b="1" sz="2000">
                        <a:solidFill>
                          <a:schemeClr val="dk1"/>
                        </a:solidFill>
                      </a:endParaRPr>
                    </a:p>
                  </a:txBody>
                  <a:tcPr marT="63500" marB="63500" marR="63500" marL="63500">
                    <a:lnL cap="flat" cmpd="sng" w="12700">
                      <a:solidFill>
                        <a:srgbClr val="002133"/>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b="1" lang="en" sz="2000">
                          <a:solidFill>
                            <a:schemeClr val="dk1"/>
                          </a:solidFill>
                        </a:rPr>
                        <a:t>System response</a:t>
                      </a:r>
                      <a:endParaRPr b="1" sz="2000">
                        <a:solidFill>
                          <a:schemeClr val="dk1"/>
                        </a:solidFill>
                      </a:endParaRPr>
                    </a:p>
                  </a:txBody>
                  <a:tcPr marT="63500" marB="63500" marR="63500" marL="63500">
                    <a:lnL cap="flat" cmpd="sng" w="12700">
                      <a:solidFill>
                        <a:schemeClr val="dk2"/>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rgbClr val="002133"/>
                    </a:solidFill>
                  </a:tcPr>
                </a:tc>
              </a:tr>
              <a:tr h="733825">
                <a:tc>
                  <a:txBody>
                    <a:bodyPr/>
                    <a:lstStyle/>
                    <a:p>
                      <a:pPr indent="0" lvl="0" marL="0" rtl="0" algn="l">
                        <a:spcBef>
                          <a:spcPts val="0"/>
                        </a:spcBef>
                        <a:spcAft>
                          <a:spcPts val="0"/>
                        </a:spcAft>
                        <a:buNone/>
                      </a:pPr>
                      <a:r>
                        <a:rPr lang="en" sz="2000" u="sng">
                          <a:solidFill>
                            <a:srgbClr val="002133"/>
                          </a:solidFill>
                        </a:rPr>
                        <a:t>Student</a:t>
                      </a:r>
                      <a:r>
                        <a:rPr lang="en" sz="2000">
                          <a:solidFill>
                            <a:srgbClr val="002133"/>
                          </a:solidFill>
                        </a:rPr>
                        <a:t> selects a </a:t>
                      </a:r>
                      <a:r>
                        <a:rPr lang="en" sz="2000" u="sng">
                          <a:solidFill>
                            <a:srgbClr val="002133"/>
                          </a:solidFill>
                        </a:rPr>
                        <a:t>course</a:t>
                      </a:r>
                      <a:r>
                        <a:rPr lang="en" sz="2000">
                          <a:solidFill>
                            <a:srgbClr val="002133"/>
                          </a:solidFill>
                        </a:rPr>
                        <a:t> by clicking on a card in the card view</a:t>
                      </a:r>
                      <a:endParaRPr sz="20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000">
                          <a:solidFill>
                            <a:srgbClr val="002133"/>
                          </a:solidFill>
                        </a:rPr>
                        <a:t>System opens the </a:t>
                      </a:r>
                      <a:r>
                        <a:rPr lang="en" sz="2000" u="sng">
                          <a:solidFill>
                            <a:srgbClr val="002133"/>
                          </a:solidFill>
                        </a:rPr>
                        <a:t>course</a:t>
                      </a:r>
                      <a:r>
                        <a:rPr lang="en" sz="2000">
                          <a:solidFill>
                            <a:srgbClr val="002133"/>
                          </a:solidFill>
                        </a:rPr>
                        <a:t>’s home page</a:t>
                      </a:r>
                      <a:endParaRPr sz="20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r>
              <a:tr h="1015450">
                <a:tc>
                  <a:txBody>
                    <a:bodyPr/>
                    <a:lstStyle/>
                    <a:p>
                      <a:pPr indent="0" lvl="0" marL="0" rtl="0" algn="l">
                        <a:spcBef>
                          <a:spcPts val="0"/>
                        </a:spcBef>
                        <a:spcAft>
                          <a:spcPts val="0"/>
                        </a:spcAft>
                        <a:buNone/>
                      </a:pPr>
                      <a:r>
                        <a:rPr lang="en" sz="2000" u="sng">
                          <a:solidFill>
                            <a:srgbClr val="002133"/>
                          </a:solidFill>
                        </a:rPr>
                        <a:t>Student</a:t>
                      </a:r>
                      <a:r>
                        <a:rPr lang="en" sz="2000">
                          <a:solidFill>
                            <a:srgbClr val="002133"/>
                          </a:solidFill>
                        </a:rPr>
                        <a:t> selects the grades tab that is pinned to the top of the gray list on the left of the screen</a:t>
                      </a:r>
                      <a:endParaRPr sz="20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000">
                          <a:solidFill>
                            <a:srgbClr val="002133"/>
                          </a:solidFill>
                        </a:rPr>
                        <a:t>System opens the grades page with the </a:t>
                      </a:r>
                      <a:r>
                        <a:rPr b="1" lang="en" sz="2000">
                          <a:solidFill>
                            <a:srgbClr val="002133"/>
                          </a:solidFill>
                        </a:rPr>
                        <a:t>grade</a:t>
                      </a:r>
                      <a:r>
                        <a:rPr lang="en" sz="2000">
                          <a:solidFill>
                            <a:srgbClr val="002133"/>
                          </a:solidFill>
                        </a:rPr>
                        <a:t> of every </a:t>
                      </a:r>
                      <a:r>
                        <a:rPr lang="en" sz="2000" u="sng">
                          <a:solidFill>
                            <a:srgbClr val="002133"/>
                          </a:solidFill>
                        </a:rPr>
                        <a:t>assignment</a:t>
                      </a:r>
                      <a:r>
                        <a:rPr lang="en" sz="2000">
                          <a:solidFill>
                            <a:srgbClr val="002133"/>
                          </a:solidFill>
                        </a:rPr>
                        <a:t> in that </a:t>
                      </a:r>
                      <a:r>
                        <a:rPr lang="en" sz="2000" u="sng">
                          <a:solidFill>
                            <a:srgbClr val="002133"/>
                          </a:solidFill>
                        </a:rPr>
                        <a:t>course</a:t>
                      </a:r>
                      <a:r>
                        <a:rPr lang="en" sz="2000">
                          <a:solidFill>
                            <a:srgbClr val="002133"/>
                          </a:solidFill>
                        </a:rPr>
                        <a:t> sorted by </a:t>
                      </a:r>
                      <a:r>
                        <a:rPr b="1" lang="en" sz="2000">
                          <a:solidFill>
                            <a:srgbClr val="002133"/>
                          </a:solidFill>
                        </a:rPr>
                        <a:t>due date</a:t>
                      </a:r>
                      <a:r>
                        <a:rPr lang="en" sz="2000">
                          <a:solidFill>
                            <a:srgbClr val="002133"/>
                          </a:solidFill>
                        </a:rPr>
                        <a:t> (by default)</a:t>
                      </a:r>
                      <a:endParaRPr sz="20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r>
              <a:tr h="1015450">
                <a:tc>
                  <a:txBody>
                    <a:bodyPr/>
                    <a:lstStyle/>
                    <a:p>
                      <a:pPr indent="0" lvl="0" marL="0" rtl="0" algn="l">
                        <a:spcBef>
                          <a:spcPts val="0"/>
                        </a:spcBef>
                        <a:spcAft>
                          <a:spcPts val="0"/>
                        </a:spcAft>
                        <a:buNone/>
                      </a:pPr>
                      <a:r>
                        <a:rPr lang="en" sz="2000" u="sng">
                          <a:solidFill>
                            <a:srgbClr val="002133"/>
                          </a:solidFill>
                        </a:rPr>
                        <a:t>Student</a:t>
                      </a:r>
                      <a:r>
                        <a:rPr lang="en" sz="2000">
                          <a:solidFill>
                            <a:srgbClr val="002133"/>
                          </a:solidFill>
                        </a:rPr>
                        <a:t> searches for and clicks on desired </a:t>
                      </a:r>
                      <a:r>
                        <a:rPr lang="en" sz="2000" u="sng">
                          <a:solidFill>
                            <a:srgbClr val="002133"/>
                          </a:solidFill>
                        </a:rPr>
                        <a:t>assignment</a:t>
                      </a:r>
                      <a:r>
                        <a:rPr lang="en" sz="2000">
                          <a:solidFill>
                            <a:srgbClr val="002133"/>
                          </a:solidFill>
                        </a:rPr>
                        <a:t> to review it</a:t>
                      </a:r>
                      <a:endParaRPr sz="20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2000">
                          <a:solidFill>
                            <a:srgbClr val="002133"/>
                          </a:solidFill>
                        </a:rPr>
                        <a:t>System opens the </a:t>
                      </a:r>
                      <a:r>
                        <a:rPr lang="en" sz="2000" u="sng">
                          <a:solidFill>
                            <a:srgbClr val="002133"/>
                          </a:solidFill>
                        </a:rPr>
                        <a:t>assignment</a:t>
                      </a:r>
                      <a:r>
                        <a:rPr lang="en" sz="2000">
                          <a:solidFill>
                            <a:srgbClr val="002133"/>
                          </a:solidFill>
                        </a:rPr>
                        <a:t> and displays its information in full detail, including </a:t>
                      </a:r>
                      <a:r>
                        <a:rPr b="1" lang="en" sz="2000">
                          <a:solidFill>
                            <a:srgbClr val="002133"/>
                          </a:solidFill>
                        </a:rPr>
                        <a:t>grade</a:t>
                      </a:r>
                      <a:r>
                        <a:rPr lang="en" sz="2000">
                          <a:solidFill>
                            <a:srgbClr val="002133"/>
                          </a:solidFill>
                        </a:rPr>
                        <a:t>, </a:t>
                      </a:r>
                      <a:r>
                        <a:rPr b="1" lang="en" sz="2000">
                          <a:solidFill>
                            <a:srgbClr val="002133"/>
                          </a:solidFill>
                        </a:rPr>
                        <a:t>assignment name</a:t>
                      </a:r>
                      <a:r>
                        <a:rPr lang="en" sz="2000">
                          <a:solidFill>
                            <a:srgbClr val="002133"/>
                          </a:solidFill>
                        </a:rPr>
                        <a:t>, and </a:t>
                      </a:r>
                      <a:r>
                        <a:rPr b="1" lang="en" sz="2000">
                          <a:solidFill>
                            <a:srgbClr val="002133"/>
                          </a:solidFill>
                        </a:rPr>
                        <a:t>rubric</a:t>
                      </a:r>
                      <a:endParaRPr b="1" sz="2000">
                        <a:solidFill>
                          <a:srgbClr val="002133"/>
                        </a:solidFill>
                      </a:endParaRPr>
                    </a:p>
                  </a:txBody>
                  <a:tcPr marT="63500" marB="63500" marR="63500" marL="63500">
                    <a:lnL cap="flat" cmpd="sng" w="12700">
                      <a:solidFill>
                        <a:srgbClr val="002133"/>
                      </a:solidFill>
                      <a:prstDash val="solid"/>
                      <a:round/>
                      <a:headEnd len="sm" w="sm" type="none"/>
                      <a:tailEnd len="sm" w="sm" type="none"/>
                    </a:lnL>
                    <a:lnR cap="flat" cmpd="sng" w="12700">
                      <a:solidFill>
                        <a:srgbClr val="002133"/>
                      </a:solidFill>
                      <a:prstDash val="solid"/>
                      <a:round/>
                      <a:headEnd len="sm" w="sm" type="none"/>
                      <a:tailEnd len="sm" w="sm" type="none"/>
                    </a:lnR>
                    <a:lnT cap="flat" cmpd="sng" w="12700">
                      <a:solidFill>
                        <a:srgbClr val="002133"/>
                      </a:solidFill>
                      <a:prstDash val="solid"/>
                      <a:round/>
                      <a:headEnd len="sm" w="sm" type="none"/>
                      <a:tailEnd len="sm" w="sm" type="none"/>
                    </a:lnT>
                    <a:lnB cap="flat" cmpd="sng" w="12700">
                      <a:solidFill>
                        <a:srgbClr val="002133"/>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Task Object –</a:t>
            </a:r>
            <a:endParaRPr/>
          </a:p>
          <a:p>
            <a:pPr indent="0" lvl="0" marL="0" rtl="0" algn="l">
              <a:spcBef>
                <a:spcPts val="0"/>
              </a:spcBef>
              <a:spcAft>
                <a:spcPts val="0"/>
              </a:spcAft>
              <a:buNone/>
            </a:pPr>
            <a:r>
              <a:rPr lang="en"/>
              <a:t>Assignment</a:t>
            </a:r>
            <a:endParaRPr/>
          </a:p>
        </p:txBody>
      </p:sp>
      <p:graphicFrame>
        <p:nvGraphicFramePr>
          <p:cNvPr id="139" name="Google Shape;139;p25"/>
          <p:cNvGraphicFramePr/>
          <p:nvPr/>
        </p:nvGraphicFramePr>
        <p:xfrm>
          <a:off x="3622175" y="163525"/>
          <a:ext cx="3000000" cy="3000000"/>
        </p:xfrm>
        <a:graphic>
          <a:graphicData uri="http://schemas.openxmlformats.org/drawingml/2006/table">
            <a:tbl>
              <a:tblPr>
                <a:noFill/>
                <a:tableStyleId>{BF253E09-7823-454C-AFA0-4C4DEE020457}</a:tableStyleId>
              </a:tblPr>
              <a:tblGrid>
                <a:gridCol w="2441800"/>
                <a:gridCol w="2441800"/>
              </a:tblGrid>
              <a:tr h="360800">
                <a:tc>
                  <a:txBody>
                    <a:bodyPr/>
                    <a:lstStyle/>
                    <a:p>
                      <a:pPr indent="0" lvl="0" marL="0" rtl="0" algn="l">
                        <a:spcBef>
                          <a:spcPts val="0"/>
                        </a:spcBef>
                        <a:spcAft>
                          <a:spcPts val="0"/>
                        </a:spcAft>
                        <a:buNone/>
                      </a:pPr>
                      <a:r>
                        <a:rPr b="1" lang="en" sz="1550">
                          <a:solidFill>
                            <a:schemeClr val="dk1"/>
                          </a:solidFill>
                          <a:latin typeface="Roboto"/>
                          <a:ea typeface="Roboto"/>
                          <a:cs typeface="Roboto"/>
                          <a:sym typeface="Roboto"/>
                        </a:rPr>
                        <a:t>Attributes</a:t>
                      </a:r>
                      <a:endParaRPr b="1" sz="1550">
                        <a:solidFill>
                          <a:schemeClr val="dk1"/>
                        </a:solidFill>
                        <a:latin typeface="Roboto"/>
                        <a:ea typeface="Roboto"/>
                        <a:cs typeface="Roboto"/>
                        <a:sym typeface="Robo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b="1" lang="en" sz="1550">
                          <a:solidFill>
                            <a:schemeClr val="dk1"/>
                          </a:solidFill>
                          <a:latin typeface="Roboto"/>
                          <a:ea typeface="Roboto"/>
                          <a:cs typeface="Roboto"/>
                          <a:sym typeface="Roboto"/>
                        </a:rPr>
                        <a:t>Actions</a:t>
                      </a:r>
                      <a:endParaRPr b="1" sz="1550">
                        <a:solidFill>
                          <a:schemeClr val="dk1"/>
                        </a:solidFill>
                        <a:latin typeface="Roboto"/>
                        <a:ea typeface="Roboto"/>
                        <a:cs typeface="Roboto"/>
                        <a:sym typeface="Robo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2133"/>
                    </a:solidFill>
                  </a:tcPr>
                </a:tc>
              </a:tr>
              <a:tr h="12700">
                <a:tc>
                  <a:txBody>
                    <a:bodyPr/>
                    <a:lstStyle/>
                    <a:p>
                      <a:pPr indent="0" lvl="0" marL="0" rtl="0" algn="l">
                        <a:spcBef>
                          <a:spcPts val="0"/>
                        </a:spcBef>
                        <a:spcAft>
                          <a:spcPts val="0"/>
                        </a:spcAft>
                        <a:buNone/>
                      </a:pPr>
                      <a:r>
                        <a:rPr lang="en" sz="1550">
                          <a:solidFill>
                            <a:srgbClr val="002133"/>
                          </a:solidFill>
                          <a:latin typeface="Roboto"/>
                          <a:ea typeface="Roboto"/>
                          <a:cs typeface="Roboto"/>
                          <a:sym typeface="Roboto"/>
                        </a:rPr>
                        <a:t>Assignment name</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Description</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Type of submission (quiz, text file, video, etc.)</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Due date</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Available dates (dates that the assignment opens and closes)</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Grade</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Rubric</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Comments</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Score details</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Group or individual assignment</a:t>
                      </a:r>
                      <a:endParaRPr sz="1550">
                        <a:solidFill>
                          <a:srgbClr val="002133"/>
                        </a:solidFill>
                        <a:latin typeface="Roboto"/>
                        <a:ea typeface="Roboto"/>
                        <a:cs typeface="Roboto"/>
                        <a:sym typeface="Roboto"/>
                      </a:endParaRPr>
                    </a:p>
                    <a:p>
                      <a:pPr indent="0" lvl="0" marL="0" rtl="0" algn="l">
                        <a:spcBef>
                          <a:spcPts val="0"/>
                        </a:spcBef>
                        <a:spcAft>
                          <a:spcPts val="0"/>
                        </a:spcAft>
                        <a:buNone/>
                      </a:pPr>
                      <a:r>
                        <a:t/>
                      </a:r>
                      <a:endParaRPr sz="1550">
                        <a:solidFill>
                          <a:srgbClr val="002133"/>
                        </a:solidFill>
                        <a:latin typeface="Roboto"/>
                        <a:ea typeface="Roboto"/>
                        <a:cs typeface="Roboto"/>
                        <a:sym typeface="Robo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550">
                          <a:solidFill>
                            <a:srgbClr val="002133"/>
                          </a:solidFill>
                          <a:latin typeface="Roboto"/>
                          <a:ea typeface="Roboto"/>
                          <a:cs typeface="Roboto"/>
                          <a:sym typeface="Roboto"/>
                        </a:rPr>
                        <a:t>View</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Add</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Edit (due date, title, description, etc.)</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Delete</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Save</a:t>
                      </a:r>
                      <a:endParaRPr sz="1550">
                        <a:solidFill>
                          <a:srgbClr val="002133"/>
                        </a:solidFill>
                        <a:latin typeface="Roboto"/>
                        <a:ea typeface="Roboto"/>
                        <a:cs typeface="Roboto"/>
                        <a:sym typeface="Roboto"/>
                      </a:endParaRPr>
                    </a:p>
                    <a:p>
                      <a:pPr indent="0" lvl="0" marL="0" rtl="0" algn="l">
                        <a:spcBef>
                          <a:spcPts val="0"/>
                        </a:spcBef>
                        <a:spcAft>
                          <a:spcPts val="0"/>
                        </a:spcAft>
                        <a:buNone/>
                      </a:pPr>
                      <a:r>
                        <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Submit</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Resubmit</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Add comment</a:t>
                      </a:r>
                      <a:endParaRPr sz="1550">
                        <a:solidFill>
                          <a:srgbClr val="002133"/>
                        </a:solidFill>
                        <a:latin typeface="Roboto"/>
                        <a:ea typeface="Roboto"/>
                        <a:cs typeface="Roboto"/>
                        <a:sym typeface="Roboto"/>
                      </a:endParaRPr>
                    </a:p>
                    <a:p>
                      <a:pPr indent="0" lvl="0" marL="0" rtl="0" algn="l">
                        <a:spcBef>
                          <a:spcPts val="0"/>
                        </a:spcBef>
                        <a:spcAft>
                          <a:spcPts val="0"/>
                        </a:spcAft>
                        <a:buNone/>
                      </a:pPr>
                      <a:r>
                        <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Reopen submissions (after assignment is closed)</a:t>
                      </a:r>
                      <a:endParaRPr sz="1550">
                        <a:solidFill>
                          <a:srgbClr val="002133"/>
                        </a:solidFill>
                        <a:latin typeface="Roboto"/>
                        <a:ea typeface="Roboto"/>
                        <a:cs typeface="Roboto"/>
                        <a:sym typeface="Roboto"/>
                      </a:endParaRPr>
                    </a:p>
                    <a:p>
                      <a:pPr indent="0" lvl="0" marL="0" rtl="0" algn="l">
                        <a:spcBef>
                          <a:spcPts val="0"/>
                        </a:spcBef>
                        <a:spcAft>
                          <a:spcPts val="0"/>
                        </a:spcAft>
                        <a:buNone/>
                      </a:pPr>
                      <a:r>
                        <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Input grade</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Add rubric comments</a:t>
                      </a:r>
                      <a:endParaRPr sz="1550">
                        <a:solidFill>
                          <a:srgbClr val="002133"/>
                        </a:solidFill>
                        <a:latin typeface="Roboto"/>
                        <a:ea typeface="Roboto"/>
                        <a:cs typeface="Roboto"/>
                        <a:sym typeface="Roboto"/>
                      </a:endParaRPr>
                    </a:p>
                    <a:p>
                      <a:pPr indent="0" lvl="0" marL="0" rtl="0" algn="l">
                        <a:spcBef>
                          <a:spcPts val="0"/>
                        </a:spcBef>
                        <a:spcAft>
                          <a:spcPts val="0"/>
                        </a:spcAft>
                        <a:buNone/>
                      </a:pPr>
                      <a:r>
                        <a:rPr lang="en" sz="1550">
                          <a:solidFill>
                            <a:srgbClr val="002133"/>
                          </a:solidFill>
                          <a:latin typeface="Roboto"/>
                          <a:ea typeface="Roboto"/>
                          <a:cs typeface="Roboto"/>
                          <a:sym typeface="Roboto"/>
                        </a:rPr>
                        <a:t>Edit grade</a:t>
                      </a:r>
                      <a:endParaRPr sz="1550">
                        <a:solidFill>
                          <a:srgbClr val="002133"/>
                        </a:solidFill>
                        <a:latin typeface="Roboto"/>
                        <a:ea typeface="Roboto"/>
                        <a:cs typeface="Roboto"/>
                        <a:sym typeface="Robo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77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Student                               Course</a:t>
            </a:r>
            <a:endParaRPr/>
          </a:p>
        </p:txBody>
      </p:sp>
      <p:graphicFrame>
        <p:nvGraphicFramePr>
          <p:cNvPr id="145" name="Google Shape;145;p26"/>
          <p:cNvGraphicFramePr/>
          <p:nvPr/>
        </p:nvGraphicFramePr>
        <p:xfrm>
          <a:off x="387900" y="823100"/>
          <a:ext cx="3000000" cy="3000000"/>
        </p:xfrm>
        <a:graphic>
          <a:graphicData uri="http://schemas.openxmlformats.org/drawingml/2006/table">
            <a:tbl>
              <a:tblPr>
                <a:noFill/>
                <a:tableStyleId>{BF253E09-7823-454C-AFA0-4C4DEE020457}</a:tableStyleId>
              </a:tblPr>
              <a:tblGrid>
                <a:gridCol w="2383050"/>
                <a:gridCol w="1579350"/>
              </a:tblGrid>
              <a:tr h="12700">
                <a:tc>
                  <a:txBody>
                    <a:bodyPr/>
                    <a:lstStyle/>
                    <a:p>
                      <a:pPr indent="0" lvl="0" marL="0" rtl="0" algn="l">
                        <a:spcBef>
                          <a:spcPts val="0"/>
                        </a:spcBef>
                        <a:spcAft>
                          <a:spcPts val="0"/>
                        </a:spcAft>
                        <a:buNone/>
                      </a:pPr>
                      <a:r>
                        <a:rPr b="1" lang="en" sz="1750">
                          <a:solidFill>
                            <a:schemeClr val="dk1"/>
                          </a:solidFill>
                          <a:latin typeface="Roboto"/>
                          <a:ea typeface="Roboto"/>
                          <a:cs typeface="Roboto"/>
                          <a:sym typeface="Roboto"/>
                        </a:rPr>
                        <a:t>Attributes</a:t>
                      </a:r>
                      <a:endParaRPr b="1" sz="1750">
                        <a:solidFill>
                          <a:schemeClr val="dk1"/>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b="1" lang="en" sz="1750">
                          <a:solidFill>
                            <a:schemeClr val="dk1"/>
                          </a:solidFill>
                          <a:latin typeface="Roboto"/>
                          <a:ea typeface="Roboto"/>
                          <a:cs typeface="Roboto"/>
                          <a:sym typeface="Roboto"/>
                        </a:rPr>
                        <a:t>Actions</a:t>
                      </a:r>
                      <a:endParaRPr b="1" sz="1750">
                        <a:solidFill>
                          <a:schemeClr val="dk1"/>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002133"/>
                    </a:solidFill>
                  </a:tcPr>
                </a:tc>
              </a:tr>
              <a:tr h="12700">
                <a:tc>
                  <a:txBody>
                    <a:bodyPr/>
                    <a:lstStyle/>
                    <a:p>
                      <a:pPr indent="0" lvl="0" marL="0" rtl="0" algn="l">
                        <a:spcBef>
                          <a:spcPts val="0"/>
                        </a:spcBef>
                        <a:spcAft>
                          <a:spcPts val="0"/>
                        </a:spcAft>
                        <a:buNone/>
                      </a:pPr>
                      <a:r>
                        <a:rPr lang="en" sz="1750">
                          <a:solidFill>
                            <a:srgbClr val="002133"/>
                          </a:solidFill>
                          <a:latin typeface="Roboto"/>
                          <a:ea typeface="Roboto"/>
                          <a:cs typeface="Roboto"/>
                          <a:sym typeface="Roboto"/>
                        </a:rPr>
                        <a:t>Login</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Name</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Name recording</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Password</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Phone number</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Pronouns</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Contact</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Biography</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Links</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Profile picture</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University/Institution</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Enrolled courses</a:t>
                      </a:r>
                      <a:endParaRPr sz="1750">
                        <a:solidFill>
                          <a:srgbClr val="002133"/>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750">
                          <a:solidFill>
                            <a:srgbClr val="002133"/>
                          </a:solidFill>
                          <a:latin typeface="Roboto"/>
                          <a:ea typeface="Roboto"/>
                          <a:cs typeface="Roboto"/>
                          <a:sym typeface="Roboto"/>
                        </a:rPr>
                        <a:t>View</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Add</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Edit</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Delete</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Save</a:t>
                      </a:r>
                      <a:endParaRPr sz="1750">
                        <a:solidFill>
                          <a:srgbClr val="002133"/>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bl>
          </a:graphicData>
        </a:graphic>
      </p:graphicFrame>
      <p:graphicFrame>
        <p:nvGraphicFramePr>
          <p:cNvPr id="146" name="Google Shape;146;p26"/>
          <p:cNvGraphicFramePr/>
          <p:nvPr/>
        </p:nvGraphicFramePr>
        <p:xfrm>
          <a:off x="4707550" y="823100"/>
          <a:ext cx="3000000" cy="3000000"/>
        </p:xfrm>
        <a:graphic>
          <a:graphicData uri="http://schemas.openxmlformats.org/drawingml/2006/table">
            <a:tbl>
              <a:tblPr>
                <a:noFill/>
                <a:tableStyleId>{BF253E09-7823-454C-AFA0-4C4DEE020457}</a:tableStyleId>
              </a:tblPr>
              <a:tblGrid>
                <a:gridCol w="2275875"/>
                <a:gridCol w="1686525"/>
              </a:tblGrid>
              <a:tr h="12700">
                <a:tc>
                  <a:txBody>
                    <a:bodyPr/>
                    <a:lstStyle/>
                    <a:p>
                      <a:pPr indent="0" lvl="0" marL="0" rtl="0" algn="l">
                        <a:spcBef>
                          <a:spcPts val="0"/>
                        </a:spcBef>
                        <a:spcAft>
                          <a:spcPts val="0"/>
                        </a:spcAft>
                        <a:buNone/>
                      </a:pPr>
                      <a:r>
                        <a:rPr b="1" lang="en" sz="1550">
                          <a:solidFill>
                            <a:schemeClr val="dk1"/>
                          </a:solidFill>
                          <a:latin typeface="Roboto"/>
                          <a:ea typeface="Roboto"/>
                          <a:cs typeface="Roboto"/>
                          <a:sym typeface="Roboto"/>
                        </a:rPr>
                        <a:t>Attributes</a:t>
                      </a:r>
                      <a:endParaRPr b="1" sz="1550">
                        <a:solidFill>
                          <a:schemeClr val="dk1"/>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b="1" lang="en" sz="1550">
                          <a:solidFill>
                            <a:schemeClr val="dk1"/>
                          </a:solidFill>
                          <a:latin typeface="Roboto"/>
                          <a:ea typeface="Roboto"/>
                          <a:cs typeface="Roboto"/>
                          <a:sym typeface="Roboto"/>
                        </a:rPr>
                        <a:t>Actions</a:t>
                      </a:r>
                      <a:endParaRPr b="1" sz="1550">
                        <a:solidFill>
                          <a:schemeClr val="dk1"/>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rgbClr val="002133"/>
                    </a:solidFill>
                  </a:tcPr>
                </a:tc>
              </a:tr>
              <a:tr h="12700">
                <a:tc>
                  <a:txBody>
                    <a:bodyPr/>
                    <a:lstStyle/>
                    <a:p>
                      <a:pPr indent="0" lvl="0" marL="0" rtl="0" algn="l">
                        <a:spcBef>
                          <a:spcPts val="0"/>
                        </a:spcBef>
                        <a:spcAft>
                          <a:spcPts val="0"/>
                        </a:spcAft>
                        <a:buNone/>
                      </a:pPr>
                      <a:r>
                        <a:rPr lang="en" sz="1750">
                          <a:solidFill>
                            <a:srgbClr val="002133"/>
                          </a:solidFill>
                          <a:latin typeface="Roboto"/>
                          <a:ea typeface="Roboto"/>
                          <a:cs typeface="Roboto"/>
                          <a:sym typeface="Roboto"/>
                        </a:rPr>
                        <a:t>Course name</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Instructor</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Students enrolled</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Tabs included</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Assignments</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Announcements</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Discussion posts</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Syllabus</a:t>
                      </a:r>
                      <a:endParaRPr sz="1750">
                        <a:solidFill>
                          <a:srgbClr val="002133"/>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750">
                          <a:solidFill>
                            <a:srgbClr val="002133"/>
                          </a:solidFill>
                          <a:latin typeface="Roboto"/>
                          <a:ea typeface="Roboto"/>
                          <a:cs typeface="Roboto"/>
                          <a:sym typeface="Roboto"/>
                        </a:rPr>
                        <a:t>View</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Add</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Edit</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Delete</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Save</a:t>
                      </a:r>
                      <a:endParaRPr sz="1750">
                        <a:solidFill>
                          <a:srgbClr val="002133"/>
                        </a:solidFill>
                        <a:latin typeface="Roboto"/>
                        <a:ea typeface="Roboto"/>
                        <a:cs typeface="Roboto"/>
                        <a:sym typeface="Roboto"/>
                      </a:endParaRPr>
                    </a:p>
                    <a:p>
                      <a:pPr indent="0" lvl="0" marL="0" rtl="0" algn="l">
                        <a:spcBef>
                          <a:spcPts val="0"/>
                        </a:spcBef>
                        <a:spcAft>
                          <a:spcPts val="0"/>
                        </a:spcAft>
                        <a:buNone/>
                      </a:pPr>
                      <a:r>
                        <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Enroll student</a:t>
                      </a:r>
                      <a:endParaRPr sz="1750">
                        <a:solidFill>
                          <a:srgbClr val="002133"/>
                        </a:solidFill>
                        <a:latin typeface="Roboto"/>
                        <a:ea typeface="Roboto"/>
                        <a:cs typeface="Roboto"/>
                        <a:sym typeface="Roboto"/>
                      </a:endParaRPr>
                    </a:p>
                    <a:p>
                      <a:pPr indent="0" lvl="0" marL="0" rtl="0" algn="l">
                        <a:spcBef>
                          <a:spcPts val="0"/>
                        </a:spcBef>
                        <a:spcAft>
                          <a:spcPts val="0"/>
                        </a:spcAft>
                        <a:buNone/>
                      </a:pPr>
                      <a:r>
                        <a:rPr lang="en" sz="1750">
                          <a:solidFill>
                            <a:srgbClr val="002133"/>
                          </a:solidFill>
                          <a:latin typeface="Roboto"/>
                          <a:ea typeface="Roboto"/>
                          <a:cs typeface="Roboto"/>
                          <a:sym typeface="Roboto"/>
                        </a:rPr>
                        <a:t>Unenroll student</a:t>
                      </a:r>
                      <a:endParaRPr sz="1750">
                        <a:solidFill>
                          <a:srgbClr val="002133"/>
                        </a:solidFill>
                        <a:latin typeface="Roboto"/>
                        <a:ea typeface="Roboto"/>
                        <a:cs typeface="Roboto"/>
                        <a:sym typeface="Roboto"/>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 Diagram</a:t>
            </a:r>
            <a:endParaRPr/>
          </a:p>
        </p:txBody>
      </p:sp>
      <p:pic>
        <p:nvPicPr>
          <p:cNvPr id="152" name="Google Shape;152;p27"/>
          <p:cNvPicPr preferRelativeResize="0"/>
          <p:nvPr/>
        </p:nvPicPr>
        <p:blipFill>
          <a:blip r:embed="rId3">
            <a:alphaModFix/>
          </a:blip>
          <a:stretch>
            <a:fillRect/>
          </a:stretch>
        </p:blipFill>
        <p:spPr>
          <a:xfrm>
            <a:off x="113900" y="1589300"/>
            <a:ext cx="8916200" cy="232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8"/>
          <p:cNvPicPr preferRelativeResize="0"/>
          <p:nvPr/>
        </p:nvPicPr>
        <p:blipFill rotWithShape="1">
          <a:blip r:embed="rId3">
            <a:alphaModFix/>
          </a:blip>
          <a:srcRect b="0" l="0" r="58157" t="0"/>
          <a:stretch/>
        </p:blipFill>
        <p:spPr>
          <a:xfrm>
            <a:off x="901075" y="598275"/>
            <a:ext cx="6322224" cy="394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b="0" l="36259" r="2616" t="0"/>
          <a:stretch/>
        </p:blipFill>
        <p:spPr>
          <a:xfrm>
            <a:off x="256550" y="703700"/>
            <a:ext cx="8654499" cy="369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Investigation &amp; Analysis - Design Principles</a:t>
            </a:r>
            <a:endParaRPr/>
          </a:p>
        </p:txBody>
      </p:sp>
      <p:sp>
        <p:nvSpPr>
          <p:cNvPr id="168" name="Google Shape;168;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a:t>
            </a:r>
            <a:r>
              <a:rPr b="1" lang="en"/>
              <a:t>i</a:t>
            </a:r>
            <a:r>
              <a:rPr b="1" lang="en"/>
              <a:t>mplicity - </a:t>
            </a:r>
            <a:r>
              <a:rPr lang="en"/>
              <a:t>Remove</a:t>
            </a:r>
            <a:r>
              <a:rPr lang="en"/>
              <a:t> </a:t>
            </a:r>
            <a:r>
              <a:rPr lang="en"/>
              <a:t>dashboard title, History and Groups icons, button to show all course grades, button to navigate between views.</a:t>
            </a:r>
            <a:endParaRPr/>
          </a:p>
          <a:p>
            <a:pPr indent="0" lvl="0" marL="0" rtl="0" algn="l">
              <a:spcBef>
                <a:spcPts val="1200"/>
              </a:spcBef>
              <a:spcAft>
                <a:spcPts val="1200"/>
              </a:spcAft>
              <a:buNone/>
            </a:pPr>
            <a:r>
              <a:rPr b="1" lang="en"/>
              <a:t>Structure</a:t>
            </a:r>
            <a:r>
              <a:rPr lang="en"/>
              <a:t> - Combine list and card view, move the Today and Notifications buttons </a:t>
            </a:r>
            <a:r>
              <a:rPr lang="en"/>
              <a:t>to the center of the screen above the list view.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Investigation &amp; Analysis - </a:t>
            </a:r>
            <a:r>
              <a:rPr lang="en"/>
              <a:t>Design Principles</a:t>
            </a:r>
            <a:endParaRPr/>
          </a:p>
        </p:txBody>
      </p:sp>
      <p:sp>
        <p:nvSpPr>
          <p:cNvPr id="174" name="Google Shape;174;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a:t>
            </a:r>
            <a:r>
              <a:rPr b="1" lang="en"/>
              <a:t>nsistency</a:t>
            </a:r>
            <a:r>
              <a:rPr lang="en"/>
              <a:t> - Pin the six most important tabs to the top of course view, so they appear in the same place for every course</a:t>
            </a:r>
            <a:endParaRPr/>
          </a:p>
          <a:p>
            <a:pPr indent="0" lvl="0" marL="0" rtl="0" algn="l">
              <a:spcBef>
                <a:spcPts val="1200"/>
              </a:spcBef>
              <a:spcAft>
                <a:spcPts val="1200"/>
              </a:spcAft>
              <a:buNone/>
            </a:pPr>
            <a:r>
              <a:rPr b="1" lang="en"/>
              <a:t>Tolerance - </a:t>
            </a:r>
            <a:r>
              <a:rPr lang="en"/>
              <a:t>Change the To Do list to auto-dismiss old assignments, so the user won't have to do it manually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Description of the system and its users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redesigned system is Canvas, which is used by students and instructors in an academic domain. We will be focusing on the Canvas desktop site, as used by college students.</a:t>
            </a:r>
            <a:endParaRPr/>
          </a:p>
          <a:p>
            <a:pPr indent="0" lvl="0" marL="0" rtl="0" algn="l">
              <a:spcBef>
                <a:spcPts val="1200"/>
              </a:spcBef>
              <a:spcAft>
                <a:spcPts val="1200"/>
              </a:spcAft>
              <a:buNone/>
            </a:pPr>
            <a:r>
              <a:rPr lang="en"/>
              <a:t>Main goals include seeing assignment information and deadlines, accessing syllabus information and other course material (eg. files, modules), and checking grades.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Interaction styles, elements, and devices</a:t>
            </a:r>
            <a:endParaRPr/>
          </a:p>
        </p:txBody>
      </p:sp>
      <p:sp>
        <p:nvSpPr>
          <p:cNvPr id="180" name="Google Shape;180;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interaction style </a:t>
            </a:r>
            <a:r>
              <a:rPr lang="en"/>
              <a:t>of Canvas is standard for a website, with distinct pages that show different information and link to different locations of the site.</a:t>
            </a:r>
            <a:endParaRPr/>
          </a:p>
          <a:p>
            <a:pPr indent="0" lvl="0" marL="0" rtl="0" algn="l">
              <a:spcBef>
                <a:spcPts val="1200"/>
              </a:spcBef>
              <a:spcAft>
                <a:spcPts val="1200"/>
              </a:spcAft>
              <a:buNone/>
            </a:pPr>
            <a:r>
              <a:rPr lang="en"/>
              <a:t>This overall style has not been adjusted by the redesign, but we did try to reduce the number of different pages a user needs to visit to accomplish common tasks.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Interaction elements</a:t>
            </a:r>
            <a:endParaRPr/>
          </a:p>
        </p:txBody>
      </p:sp>
      <p:sp>
        <p:nvSpPr>
          <p:cNvPr id="186" name="Google Shape;186;p33"/>
          <p:cNvSpPr txBox="1"/>
          <p:nvPr>
            <p:ph idx="1" type="body"/>
          </p:nvPr>
        </p:nvSpPr>
        <p:spPr>
          <a:xfrm>
            <a:off x="387900" y="1489825"/>
            <a:ext cx="3304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Interaction elements</a:t>
            </a:r>
            <a:r>
              <a:rPr lang="en"/>
              <a:t> include text, color, image, and sound.</a:t>
            </a:r>
            <a:endParaRPr/>
          </a:p>
          <a:p>
            <a:pPr indent="0" lvl="0" marL="0" rtl="0" algn="l">
              <a:spcBef>
                <a:spcPts val="1200"/>
              </a:spcBef>
              <a:spcAft>
                <a:spcPts val="1200"/>
              </a:spcAft>
              <a:buNone/>
            </a:pPr>
            <a:r>
              <a:rPr lang="en"/>
              <a:t>For the most part, these haven't changed.</a:t>
            </a:r>
            <a:endParaRPr/>
          </a:p>
        </p:txBody>
      </p:sp>
      <p:pic>
        <p:nvPicPr>
          <p:cNvPr id="187" name="Google Shape;187;p33"/>
          <p:cNvPicPr preferRelativeResize="0"/>
          <p:nvPr/>
        </p:nvPicPr>
        <p:blipFill>
          <a:blip r:embed="rId3">
            <a:alphaModFix/>
          </a:blip>
          <a:stretch>
            <a:fillRect/>
          </a:stretch>
        </p:blipFill>
        <p:spPr>
          <a:xfrm>
            <a:off x="3867925" y="1489822"/>
            <a:ext cx="4888175" cy="258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Interaction elements</a:t>
            </a:r>
            <a:endParaRPr/>
          </a:p>
        </p:txBody>
      </p:sp>
      <p:sp>
        <p:nvSpPr>
          <p:cNvPr id="193" name="Google Shape;193;p34"/>
          <p:cNvSpPr txBox="1"/>
          <p:nvPr>
            <p:ph idx="1" type="body"/>
          </p:nvPr>
        </p:nvSpPr>
        <p:spPr>
          <a:xfrm>
            <a:off x="387900" y="1489825"/>
            <a:ext cx="5095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Previously, the links to all of the pages in course view were identical. We pinned the most important tabs to the top, and used a darker, bold text to differentiate them from the other links.</a:t>
            </a:r>
            <a:endParaRPr/>
          </a:p>
        </p:txBody>
      </p:sp>
      <p:pic>
        <p:nvPicPr>
          <p:cNvPr id="194" name="Google Shape;194;p34"/>
          <p:cNvPicPr preferRelativeResize="0"/>
          <p:nvPr/>
        </p:nvPicPr>
        <p:blipFill rotWithShape="1">
          <a:blip r:embed="rId3">
            <a:alphaModFix/>
          </a:blip>
          <a:srcRect b="46564" l="0" r="89036" t="0"/>
          <a:stretch/>
        </p:blipFill>
        <p:spPr>
          <a:xfrm>
            <a:off x="6381550" y="212613"/>
            <a:ext cx="1874650" cy="471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Interaction devices</a:t>
            </a:r>
            <a:endParaRPr/>
          </a:p>
        </p:txBody>
      </p:sp>
      <p:sp>
        <p:nvSpPr>
          <p:cNvPr id="200" name="Google Shape;200;p35"/>
          <p:cNvSpPr txBox="1"/>
          <p:nvPr>
            <p:ph idx="1" type="body"/>
          </p:nvPr>
        </p:nvSpPr>
        <p:spPr>
          <a:xfrm>
            <a:off x="387900" y="1489825"/>
            <a:ext cx="8241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our redesign, we chose to focus on computers only, whether desktop or laptop.</a:t>
            </a:r>
            <a:endParaRPr/>
          </a:p>
          <a:p>
            <a:pPr indent="-381000" lvl="0" marL="457200" rtl="0" algn="l">
              <a:spcBef>
                <a:spcPts val="1200"/>
              </a:spcBef>
              <a:spcAft>
                <a:spcPts val="0"/>
              </a:spcAft>
              <a:buSzPts val="2400"/>
              <a:buChar char="●"/>
            </a:pPr>
            <a:r>
              <a:rPr lang="en"/>
              <a:t>Keyboards and mouse, possible touchscreen</a:t>
            </a:r>
            <a:endParaRPr/>
          </a:p>
          <a:p>
            <a:pPr indent="0" lvl="0" marL="0" rtl="0" algn="l">
              <a:spcBef>
                <a:spcPts val="1200"/>
              </a:spcBef>
              <a:spcAft>
                <a:spcPts val="1200"/>
              </a:spcAft>
              <a:buNone/>
            </a:pPr>
            <a:r>
              <a:rPr lang="en"/>
              <a:t>Anything with internet access can use Canvas, but there is a separate UI for the mobile site, so it would have to be redesigned separately.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87900" y="177050"/>
            <a:ext cx="8368200" cy="96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Prototypes</a:t>
            </a:r>
            <a:endParaRPr/>
          </a:p>
        </p:txBody>
      </p:sp>
      <p:sp>
        <p:nvSpPr>
          <p:cNvPr id="206" name="Google Shape;206;p36"/>
          <p:cNvSpPr txBox="1"/>
          <p:nvPr>
            <p:ph idx="1" type="body"/>
          </p:nvPr>
        </p:nvSpPr>
        <p:spPr>
          <a:xfrm>
            <a:off x="387900" y="1489825"/>
            <a:ext cx="4103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Low-fidelity:</a:t>
            </a:r>
            <a:endParaRPr/>
          </a:p>
          <a:p>
            <a:pPr indent="-381000" lvl="0" marL="457200" rtl="0" algn="l">
              <a:spcBef>
                <a:spcPts val="1200"/>
              </a:spcBef>
              <a:spcAft>
                <a:spcPts val="0"/>
              </a:spcAft>
              <a:buSzPts val="2400"/>
              <a:buChar char="●"/>
            </a:pPr>
            <a:r>
              <a:rPr lang="en"/>
              <a:t>Gives a visual of the anticipated design</a:t>
            </a:r>
            <a:endParaRPr/>
          </a:p>
          <a:p>
            <a:pPr indent="-381000" lvl="0" marL="457200" rtl="0" algn="l">
              <a:spcBef>
                <a:spcPts val="0"/>
              </a:spcBef>
              <a:spcAft>
                <a:spcPts val="0"/>
              </a:spcAft>
              <a:buSzPts val="2400"/>
              <a:buChar char="●"/>
            </a:pPr>
            <a:r>
              <a:rPr lang="en"/>
              <a:t>Includes</a:t>
            </a:r>
            <a:r>
              <a:rPr lang="en"/>
              <a:t> dashboard and course view</a:t>
            </a:r>
            <a:endParaRPr/>
          </a:p>
        </p:txBody>
      </p:sp>
      <p:sp>
        <p:nvSpPr>
          <p:cNvPr id="207" name="Google Shape;207;p36"/>
          <p:cNvSpPr txBox="1"/>
          <p:nvPr>
            <p:ph idx="1" type="body"/>
          </p:nvPr>
        </p:nvSpPr>
        <p:spPr>
          <a:xfrm>
            <a:off x="4491300" y="1489825"/>
            <a:ext cx="4103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a:t>
            </a:r>
            <a:r>
              <a:rPr lang="en"/>
              <a:t>-fidelity:</a:t>
            </a:r>
            <a:endParaRPr/>
          </a:p>
          <a:p>
            <a:pPr indent="-381000" lvl="0" marL="457200" rtl="0" algn="l">
              <a:spcBef>
                <a:spcPts val="1200"/>
              </a:spcBef>
              <a:spcAft>
                <a:spcPts val="0"/>
              </a:spcAft>
              <a:buSzPts val="2400"/>
              <a:buChar char="●"/>
            </a:pPr>
            <a:r>
              <a:rPr lang="en"/>
              <a:t>Allows for a user to navigate the system</a:t>
            </a:r>
            <a:endParaRPr/>
          </a:p>
          <a:p>
            <a:pPr indent="-381000" lvl="0" marL="457200" rtl="0" algn="l">
              <a:spcBef>
                <a:spcPts val="0"/>
              </a:spcBef>
              <a:spcAft>
                <a:spcPts val="0"/>
              </a:spcAft>
              <a:buSzPts val="2400"/>
              <a:buChar char="●"/>
            </a:pPr>
            <a:r>
              <a:rPr lang="en"/>
              <a:t>Allows for better user feedback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213" name="Google Shape;213;p37"/>
          <p:cNvPicPr preferRelativeResize="0"/>
          <p:nvPr/>
        </p:nvPicPr>
        <p:blipFill>
          <a:blip r:embed="rId3">
            <a:alphaModFix/>
          </a:blip>
          <a:stretch>
            <a:fillRect/>
          </a:stretch>
        </p:blipFill>
        <p:spPr>
          <a:xfrm>
            <a:off x="268790" y="81525"/>
            <a:ext cx="8606424" cy="4980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8"/>
          <p:cNvPicPr preferRelativeResize="0"/>
          <p:nvPr/>
        </p:nvPicPr>
        <p:blipFill>
          <a:blip r:embed="rId3">
            <a:alphaModFix/>
          </a:blip>
          <a:stretch>
            <a:fillRect/>
          </a:stretch>
        </p:blipFill>
        <p:spPr>
          <a:xfrm>
            <a:off x="297288" y="439150"/>
            <a:ext cx="8549425" cy="4414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of Interactive Prototype</a:t>
            </a:r>
            <a:endParaRPr/>
          </a:p>
        </p:txBody>
      </p:sp>
      <p:sp>
        <p:nvSpPr>
          <p:cNvPr id="224" name="Google Shape;224;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https://www.figma.com/file/DHilV6VQ7sY0aYsbOrwoQJ/CSE212-Prototype?node-id=0%3A1&amp;t=7u2uSAnWokxiJc62-1</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a:t>
            </a:r>
            <a:endParaRPr>
              <a:solidFill>
                <a:schemeClr val="accent5"/>
              </a:solidFill>
            </a:endParaRPr>
          </a:p>
        </p:txBody>
      </p:sp>
      <p:sp>
        <p:nvSpPr>
          <p:cNvPr id="230" name="Google Shape;230;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For our user observation, we recruited 6 participants who volunteered to interact with our prototype, at a time and location that worked for them.</a:t>
            </a:r>
            <a:endParaRPr>
              <a:solidFill>
                <a:srgbClr val="FFFFFF"/>
              </a:solidFill>
            </a:endParaRPr>
          </a:p>
          <a:p>
            <a:pPr indent="0" lvl="0" marL="0" rtl="0" algn="l">
              <a:spcBef>
                <a:spcPts val="1200"/>
              </a:spcBef>
              <a:spcAft>
                <a:spcPts val="1200"/>
              </a:spcAft>
              <a:buNone/>
            </a:pPr>
            <a:r>
              <a:rPr lang="en">
                <a:solidFill>
                  <a:srgbClr val="FFFFFF"/>
                </a:solidFill>
              </a:rPr>
              <a:t>All participants were students who had experience with the old Canvas site. A possible limitation is </a:t>
            </a:r>
            <a:r>
              <a:rPr lang="en">
                <a:solidFill>
                  <a:srgbClr val="FFFFFF"/>
                </a:solidFill>
              </a:rPr>
              <a:t>that our sample did not include</a:t>
            </a:r>
            <a:r>
              <a:rPr lang="en">
                <a:solidFill>
                  <a:srgbClr val="FFFFFF"/>
                </a:solidFill>
              </a:rPr>
              <a:t> a student who has never used Canvas before.</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a:t>
            </a:r>
            <a:r>
              <a:rPr lang="en"/>
              <a:t> - User Observation</a:t>
            </a:r>
            <a:endParaRPr/>
          </a:p>
        </p:txBody>
      </p:sp>
      <p:sp>
        <p:nvSpPr>
          <p:cNvPr id="236" name="Google Shape;236;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 brief introduction</a:t>
            </a:r>
            <a:r>
              <a:rPr lang="en"/>
              <a:t>, ask the participant to complete the following tasks. Time it and take notes.</a:t>
            </a:r>
            <a:endParaRPr/>
          </a:p>
          <a:p>
            <a:pPr indent="-381000" lvl="0" marL="457200" rtl="0" algn="l">
              <a:spcBef>
                <a:spcPts val="1200"/>
              </a:spcBef>
              <a:spcAft>
                <a:spcPts val="0"/>
              </a:spcAft>
              <a:buSzPts val="2400"/>
              <a:buChar char="●"/>
            </a:pPr>
            <a:r>
              <a:rPr lang="en"/>
              <a:t>Check your overall grade for three courses.</a:t>
            </a:r>
            <a:endParaRPr/>
          </a:p>
          <a:p>
            <a:pPr indent="-381000" lvl="0" marL="457200" rtl="0" algn="l">
              <a:spcBef>
                <a:spcPts val="0"/>
              </a:spcBef>
              <a:spcAft>
                <a:spcPts val="0"/>
              </a:spcAft>
              <a:buSzPts val="2400"/>
              <a:buChar char="●"/>
            </a:pPr>
            <a:r>
              <a:rPr lang="en"/>
              <a:t>Check for assignments that have upcoming deadlines.</a:t>
            </a:r>
            <a:endParaRPr/>
          </a:p>
          <a:p>
            <a:pPr indent="-381000" lvl="0" marL="457200" rtl="0" algn="l">
              <a:spcBef>
                <a:spcPts val="0"/>
              </a:spcBef>
              <a:spcAft>
                <a:spcPts val="0"/>
              </a:spcAft>
              <a:buSzPts val="2400"/>
              <a:buChar char="●"/>
            </a:pPr>
            <a:r>
              <a:rPr lang="en"/>
              <a:t>Find the modules page for CSE 212.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rotWithShape="1">
          <a:blip r:embed="rId3">
            <a:alphaModFix/>
          </a:blip>
          <a:srcRect b="0" l="0" r="0" t="14522"/>
          <a:stretch/>
        </p:blipFill>
        <p:spPr>
          <a:xfrm>
            <a:off x="387900" y="458025"/>
            <a:ext cx="8368200" cy="4047892"/>
          </a:xfrm>
          <a:prstGeom prst="rect">
            <a:avLst/>
          </a:prstGeom>
          <a:noFill/>
          <a:ln>
            <a:noFill/>
          </a:ln>
        </p:spPr>
      </p:pic>
      <p:pic>
        <p:nvPicPr>
          <p:cNvPr id="77" name="Google Shape;77;p15"/>
          <p:cNvPicPr preferRelativeResize="0"/>
          <p:nvPr/>
        </p:nvPicPr>
        <p:blipFill rotWithShape="1">
          <a:blip r:embed="rId4">
            <a:alphaModFix/>
          </a:blip>
          <a:srcRect b="0" l="0" r="0" t="15211"/>
          <a:stretch/>
        </p:blipFill>
        <p:spPr>
          <a:xfrm>
            <a:off x="387900" y="513100"/>
            <a:ext cx="8368200" cy="402913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a:t>
            </a:r>
            <a:r>
              <a:rPr lang="en"/>
              <a:t> - User Observation</a:t>
            </a:r>
            <a:endParaRPr/>
          </a:p>
        </p:txBody>
      </p:sp>
      <p:sp>
        <p:nvSpPr>
          <p:cNvPr id="242" name="Google Shape;242;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that, provide the participant with the following statements, asking them to rate their agreement.</a:t>
            </a:r>
            <a:endParaRPr/>
          </a:p>
          <a:p>
            <a:pPr indent="-381000" lvl="0" marL="457200" rtl="0" algn="l">
              <a:spcBef>
                <a:spcPts val="1200"/>
              </a:spcBef>
              <a:spcAft>
                <a:spcPts val="0"/>
              </a:spcAft>
              <a:buSzPts val="2400"/>
              <a:buChar char="●"/>
            </a:pPr>
            <a:r>
              <a:rPr lang="en"/>
              <a:t>The website is intuitive and easy to use.</a:t>
            </a:r>
            <a:endParaRPr/>
          </a:p>
          <a:p>
            <a:pPr indent="-381000" lvl="0" marL="457200" rtl="0" algn="l">
              <a:spcBef>
                <a:spcPts val="0"/>
              </a:spcBef>
              <a:spcAft>
                <a:spcPts val="0"/>
              </a:spcAft>
              <a:buSzPts val="2400"/>
              <a:buChar char="●"/>
            </a:pPr>
            <a:r>
              <a:rPr lang="en"/>
              <a:t>The website is an improvement over the current Canvas site.</a:t>
            </a:r>
            <a:endParaRPr/>
          </a:p>
          <a:p>
            <a:pPr indent="-381000" lvl="0" marL="457200" rtl="0" algn="l">
              <a:spcBef>
                <a:spcPts val="0"/>
              </a:spcBef>
              <a:spcAft>
                <a:spcPts val="0"/>
              </a:spcAft>
              <a:buSzPts val="2400"/>
              <a:buChar char="●"/>
            </a:pPr>
            <a:r>
              <a:rPr lang="en"/>
              <a:t>The website has addressed some of my complaints with the current Canvas site.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a:t>
            </a:r>
            <a:endParaRPr/>
          </a:p>
        </p:txBody>
      </p:sp>
      <p:sp>
        <p:nvSpPr>
          <p:cNvPr id="248" name="Google Shape;248;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Finally, ask some more open-ended questions.</a:t>
            </a:r>
            <a:endParaRPr/>
          </a:p>
          <a:p>
            <a:pPr indent="-381000" lvl="0" marL="457200" rtl="0" algn="l">
              <a:spcBef>
                <a:spcPts val="1200"/>
              </a:spcBef>
              <a:spcAft>
                <a:spcPts val="0"/>
              </a:spcAft>
              <a:buSzPts val="2400"/>
              <a:buChar char="●"/>
            </a:pPr>
            <a:r>
              <a:rPr lang="en"/>
              <a:t>How did each of those tasks go?</a:t>
            </a:r>
            <a:endParaRPr/>
          </a:p>
          <a:p>
            <a:pPr indent="-381000" lvl="0" marL="457200" rtl="0" algn="l">
              <a:spcBef>
                <a:spcPts val="0"/>
              </a:spcBef>
              <a:spcAft>
                <a:spcPts val="0"/>
              </a:spcAft>
              <a:buSzPts val="2400"/>
              <a:buChar char="●"/>
            </a:pPr>
            <a:r>
              <a:rPr lang="en"/>
              <a:t>What motivated your choices and your thought process?</a:t>
            </a:r>
            <a:endParaRPr/>
          </a:p>
          <a:p>
            <a:pPr indent="-381000" lvl="0" marL="457200" rtl="0" algn="l">
              <a:spcBef>
                <a:spcPts val="0"/>
              </a:spcBef>
              <a:spcAft>
                <a:spcPts val="0"/>
              </a:spcAft>
              <a:buSzPts val="2400"/>
              <a:buChar char="●"/>
            </a:pPr>
            <a:r>
              <a:rPr lang="en"/>
              <a:t>Was it easy to figure out what to do?</a:t>
            </a:r>
            <a:endParaRPr/>
          </a:p>
          <a:p>
            <a:pPr indent="-381000" lvl="0" marL="457200" rtl="0" algn="l">
              <a:spcBef>
                <a:spcPts val="0"/>
              </a:spcBef>
              <a:spcAft>
                <a:spcPts val="0"/>
              </a:spcAft>
              <a:buSzPts val="2400"/>
              <a:buChar char="●"/>
            </a:pPr>
            <a:r>
              <a:rPr lang="en"/>
              <a:t>Was there anything that confused you or didn't seem intuitive?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a:t>
            </a:r>
            <a:endParaRPr/>
          </a:p>
        </p:txBody>
      </p:sp>
      <p:sp>
        <p:nvSpPr>
          <p:cNvPr id="254" name="Google Shape;254;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Did the redesign address your complaints?</a:t>
            </a:r>
            <a:endParaRPr/>
          </a:p>
          <a:p>
            <a:pPr indent="-381000" lvl="0" marL="457200" rtl="0" algn="l">
              <a:spcBef>
                <a:spcPts val="0"/>
              </a:spcBef>
              <a:spcAft>
                <a:spcPts val="0"/>
              </a:spcAft>
              <a:buSzPts val="2400"/>
              <a:buChar char="●"/>
            </a:pPr>
            <a:r>
              <a:rPr lang="en"/>
              <a:t>Are there any improvements you'd still like to see?</a:t>
            </a:r>
            <a:endParaRPr/>
          </a:p>
          <a:p>
            <a:pPr indent="-381000" lvl="0" marL="457200" rtl="0" algn="l">
              <a:spcBef>
                <a:spcPts val="0"/>
              </a:spcBef>
              <a:spcAft>
                <a:spcPts val="0"/>
              </a:spcAft>
              <a:buSzPts val="2400"/>
              <a:buChar char="●"/>
            </a:pPr>
            <a:r>
              <a:rPr lang="en"/>
              <a:t>Overall, did you like the new interface?</a:t>
            </a:r>
            <a:endParaRPr/>
          </a:p>
          <a:p>
            <a:pPr indent="-381000" lvl="0" marL="457200" rtl="0" algn="l">
              <a:spcBef>
                <a:spcPts val="0"/>
              </a:spcBef>
              <a:spcAft>
                <a:spcPts val="0"/>
              </a:spcAft>
              <a:buSzPts val="2400"/>
              <a:buChar char="●"/>
            </a:pPr>
            <a:r>
              <a:rPr lang="en"/>
              <a:t>Do you have any other comments?</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This helps us gain more qualitative feedback from the user.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a:t>
            </a:r>
            <a:endParaRPr/>
          </a:p>
        </p:txBody>
      </p:sp>
      <p:sp>
        <p:nvSpPr>
          <p:cNvPr id="260" name="Google Shape;260;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user observation was overall very successful.</a:t>
            </a:r>
            <a:endParaRPr/>
          </a:p>
          <a:p>
            <a:pPr indent="0" lvl="0" marL="0" rtl="0" algn="l">
              <a:spcBef>
                <a:spcPts val="1200"/>
              </a:spcBef>
              <a:spcAft>
                <a:spcPts val="0"/>
              </a:spcAft>
              <a:buNone/>
            </a:pPr>
            <a:r>
              <a:rPr lang="en"/>
              <a:t>Things we learned about our interface:</a:t>
            </a:r>
            <a:endParaRPr/>
          </a:p>
          <a:p>
            <a:pPr indent="-381000" lvl="0" marL="457200" rtl="0" algn="l">
              <a:spcBef>
                <a:spcPts val="1200"/>
              </a:spcBef>
              <a:spcAft>
                <a:spcPts val="0"/>
              </a:spcAft>
              <a:buSzPts val="2400"/>
              <a:buChar char="●"/>
            </a:pPr>
            <a:r>
              <a:rPr lang="en"/>
              <a:t>Participants usually noticed the grades bubble, but didn't realize it could be clicked to take them to the grades tab.</a:t>
            </a:r>
            <a:endParaRPr/>
          </a:p>
          <a:p>
            <a:pPr indent="-381000" lvl="0" marL="457200" rtl="0" algn="l">
              <a:spcBef>
                <a:spcPts val="0"/>
              </a:spcBef>
              <a:spcAft>
                <a:spcPts val="0"/>
              </a:spcAft>
              <a:buSzPts val="2400"/>
              <a:buChar char="●"/>
            </a:pPr>
            <a:r>
              <a:rPr lang="en"/>
              <a:t>It could be more obvious that the course view at the top of the screen scrolls horizontally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a:t>
            </a:r>
            <a:endParaRPr/>
          </a:p>
        </p:txBody>
      </p:sp>
      <p:sp>
        <p:nvSpPr>
          <p:cNvPr id="266" name="Google Shape;266;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
              <a:t>Some users completed the tasks but didn't fully grasp how the redesigned interface was different -- next time, we could use more in-depth tasks.</a:t>
            </a:r>
            <a:endParaRPr/>
          </a:p>
          <a:p>
            <a:pPr indent="-381000" lvl="0" marL="457200" rtl="0" algn="l">
              <a:spcBef>
                <a:spcPts val="0"/>
              </a:spcBef>
              <a:spcAft>
                <a:spcPts val="0"/>
              </a:spcAft>
              <a:buSzPts val="2400"/>
              <a:buChar char="●"/>
            </a:pPr>
            <a:r>
              <a:rPr lang="en"/>
              <a:t>In the list view, users would prefer explicit indication of which assignments are incomplete.</a:t>
            </a:r>
            <a:endParaRPr/>
          </a:p>
          <a:p>
            <a:pPr indent="0" lvl="0" marL="0" rtl="0" algn="l">
              <a:spcBef>
                <a:spcPts val="1200"/>
              </a:spcBef>
              <a:spcAft>
                <a:spcPts val="1200"/>
              </a:spcAft>
              <a:buNone/>
            </a:pPr>
            <a:r>
              <a:rPr lang="en"/>
              <a:t>Apart from these changes, participants were generally very satisfied with the redesign.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 Results</a:t>
            </a:r>
            <a:endParaRPr/>
          </a:p>
        </p:txBody>
      </p:sp>
      <p:sp>
        <p:nvSpPr>
          <p:cNvPr id="272" name="Google Shape;272;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47"/>
          <p:cNvPicPr preferRelativeResize="0"/>
          <p:nvPr/>
        </p:nvPicPr>
        <p:blipFill>
          <a:blip r:embed="rId3">
            <a:alphaModFix/>
          </a:blip>
          <a:stretch>
            <a:fillRect/>
          </a:stretch>
        </p:blipFill>
        <p:spPr>
          <a:xfrm>
            <a:off x="1682450" y="1369463"/>
            <a:ext cx="5779100" cy="34840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 Results</a:t>
            </a:r>
            <a:endParaRPr/>
          </a:p>
        </p:txBody>
      </p:sp>
      <p:sp>
        <p:nvSpPr>
          <p:cNvPr id="279" name="Google Shape;279;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8"/>
          <p:cNvPicPr preferRelativeResize="0"/>
          <p:nvPr/>
        </p:nvPicPr>
        <p:blipFill>
          <a:blip r:embed="rId3">
            <a:alphaModFix/>
          </a:blip>
          <a:stretch>
            <a:fillRect/>
          </a:stretch>
        </p:blipFill>
        <p:spPr>
          <a:xfrm>
            <a:off x="1781350" y="1489823"/>
            <a:ext cx="5581300" cy="3356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 Results</a:t>
            </a:r>
            <a:endParaRPr/>
          </a:p>
        </p:txBody>
      </p:sp>
      <p:sp>
        <p:nvSpPr>
          <p:cNvPr id="286" name="Google Shape;286;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7" name="Google Shape;287;p49"/>
          <p:cNvPicPr preferRelativeResize="0"/>
          <p:nvPr/>
        </p:nvPicPr>
        <p:blipFill>
          <a:blip r:embed="rId3">
            <a:alphaModFix/>
          </a:blip>
          <a:stretch>
            <a:fillRect/>
          </a:stretch>
        </p:blipFill>
        <p:spPr>
          <a:xfrm>
            <a:off x="1682450" y="1433100"/>
            <a:ext cx="5779101" cy="3470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User Observation Results</a:t>
            </a:r>
            <a:endParaRPr/>
          </a:p>
        </p:txBody>
      </p:sp>
      <p:sp>
        <p:nvSpPr>
          <p:cNvPr id="293" name="Google Shape;293;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4" name="Google Shape;294;p50"/>
          <p:cNvPicPr preferRelativeResize="0"/>
          <p:nvPr/>
        </p:nvPicPr>
        <p:blipFill>
          <a:blip r:embed="rId3">
            <a:alphaModFix/>
          </a:blip>
          <a:stretch>
            <a:fillRect/>
          </a:stretch>
        </p:blipFill>
        <p:spPr>
          <a:xfrm>
            <a:off x="1682450" y="1372218"/>
            <a:ext cx="5779100" cy="347854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Heuristic Evaluation</a:t>
            </a:r>
            <a:endParaRPr/>
          </a:p>
        </p:txBody>
      </p:sp>
      <p:sp>
        <p:nvSpPr>
          <p:cNvPr id="300" name="Google Shape;300;p51"/>
          <p:cNvSpPr txBox="1"/>
          <p:nvPr>
            <p:ph idx="1" type="body"/>
          </p:nvPr>
        </p:nvSpPr>
        <p:spPr>
          <a:xfrm>
            <a:off x="387900" y="1365075"/>
            <a:ext cx="7505100" cy="3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a:t>Viable</a:t>
            </a:r>
            <a:r>
              <a:rPr lang="en"/>
              <a:t> Metrics to </a:t>
            </a:r>
            <a:r>
              <a:rPr lang="en"/>
              <a:t>evaluate</a:t>
            </a:r>
            <a:r>
              <a:rPr lang="en"/>
              <a:t> the design:</a:t>
            </a:r>
            <a:endParaRPr/>
          </a:p>
          <a:p>
            <a:pPr indent="-368300" lvl="0" marL="457200" rtl="0" algn="l">
              <a:lnSpc>
                <a:spcPct val="100000"/>
              </a:lnSpc>
              <a:spcBef>
                <a:spcPts val="1200"/>
              </a:spcBef>
              <a:spcAft>
                <a:spcPts val="0"/>
              </a:spcAft>
              <a:buClr>
                <a:schemeClr val="dk1"/>
              </a:buClr>
              <a:buSzPts val="2200"/>
              <a:buFont typeface="Roboto"/>
              <a:buChar char="●"/>
            </a:pPr>
            <a:r>
              <a:rPr lang="en" sz="2200"/>
              <a:t>Visibility</a:t>
            </a:r>
            <a:endParaRPr sz="2200"/>
          </a:p>
          <a:p>
            <a:pPr indent="-368300" lvl="0" marL="457200" rtl="0" algn="l">
              <a:lnSpc>
                <a:spcPct val="100000"/>
              </a:lnSpc>
              <a:spcBef>
                <a:spcPts val="0"/>
              </a:spcBef>
              <a:spcAft>
                <a:spcPts val="0"/>
              </a:spcAft>
              <a:buClr>
                <a:schemeClr val="dk1"/>
              </a:buClr>
              <a:buSzPts val="2200"/>
              <a:buFont typeface="Roboto"/>
              <a:buChar char="●"/>
            </a:pPr>
            <a:r>
              <a:rPr lang="en" sz="2200"/>
              <a:t>User Control/Freedom</a:t>
            </a:r>
            <a:endParaRPr sz="2200"/>
          </a:p>
          <a:p>
            <a:pPr indent="-368300" lvl="0" marL="457200" rtl="0" algn="l">
              <a:lnSpc>
                <a:spcPct val="100000"/>
              </a:lnSpc>
              <a:spcBef>
                <a:spcPts val="0"/>
              </a:spcBef>
              <a:spcAft>
                <a:spcPts val="0"/>
              </a:spcAft>
              <a:buClr>
                <a:schemeClr val="dk1"/>
              </a:buClr>
              <a:buSzPts val="2200"/>
              <a:buFont typeface="Arial"/>
              <a:buChar char="●"/>
            </a:pPr>
            <a:r>
              <a:rPr lang="en" sz="2200"/>
              <a:t>Error prevention</a:t>
            </a:r>
            <a:endParaRPr sz="2200"/>
          </a:p>
          <a:p>
            <a:pPr indent="-368300" lvl="0" marL="457200" rtl="0" algn="l">
              <a:lnSpc>
                <a:spcPct val="100000"/>
              </a:lnSpc>
              <a:spcBef>
                <a:spcPts val="0"/>
              </a:spcBef>
              <a:spcAft>
                <a:spcPts val="0"/>
              </a:spcAft>
              <a:buClr>
                <a:schemeClr val="dk1"/>
              </a:buClr>
              <a:buSzPts val="2200"/>
              <a:buFont typeface="Arial"/>
              <a:buChar char="●"/>
            </a:pPr>
            <a:r>
              <a:rPr lang="en" sz="2200"/>
              <a:t>Recognition</a:t>
            </a:r>
            <a:endParaRPr sz="2200"/>
          </a:p>
          <a:p>
            <a:pPr indent="-368300" lvl="0" marL="457200" rtl="0" algn="l">
              <a:lnSpc>
                <a:spcPct val="100000"/>
              </a:lnSpc>
              <a:spcBef>
                <a:spcPts val="0"/>
              </a:spcBef>
              <a:spcAft>
                <a:spcPts val="0"/>
              </a:spcAft>
              <a:buClr>
                <a:schemeClr val="dk1"/>
              </a:buClr>
              <a:buSzPts val="2200"/>
              <a:buFont typeface="Arial"/>
              <a:buChar char="●"/>
            </a:pPr>
            <a:r>
              <a:rPr lang="en" sz="2200"/>
              <a:t>Flexibility/Efﬁciency</a:t>
            </a:r>
            <a:endParaRPr sz="2200"/>
          </a:p>
          <a:p>
            <a:pPr indent="-368300" lvl="0" marL="457200" rtl="0" algn="l">
              <a:lnSpc>
                <a:spcPct val="100000"/>
              </a:lnSpc>
              <a:spcBef>
                <a:spcPts val="0"/>
              </a:spcBef>
              <a:spcAft>
                <a:spcPts val="0"/>
              </a:spcAft>
              <a:buClr>
                <a:schemeClr val="dk1"/>
              </a:buClr>
              <a:buSzPts val="2200"/>
              <a:buFont typeface="Arial"/>
              <a:buChar char="●"/>
            </a:pPr>
            <a:r>
              <a:rPr lang="en" sz="2200"/>
              <a:t>Aesthetic Design</a:t>
            </a:r>
            <a:endParaRPr sz="2200"/>
          </a:p>
          <a:p>
            <a:pPr indent="-368300" lvl="0" marL="457200" rtl="0" algn="l">
              <a:lnSpc>
                <a:spcPct val="100000"/>
              </a:lnSpc>
              <a:spcBef>
                <a:spcPts val="0"/>
              </a:spcBef>
              <a:spcAft>
                <a:spcPts val="0"/>
              </a:spcAft>
              <a:buClr>
                <a:schemeClr val="dk1"/>
              </a:buClr>
              <a:buSzPts val="2200"/>
              <a:buFont typeface="Arial"/>
              <a:buChar char="●"/>
            </a:pPr>
            <a:r>
              <a:rPr lang="en" sz="2200"/>
              <a:t>Match System/Real World</a:t>
            </a:r>
            <a:endParaRPr sz="2200"/>
          </a:p>
          <a:p>
            <a:pPr indent="0" lvl="0" marL="0" rtl="0" algn="l">
              <a:lnSpc>
                <a:spcPct val="100000"/>
              </a:lnSpc>
              <a:spcBef>
                <a:spcPts val="0"/>
              </a:spcBef>
              <a:spcAft>
                <a:spcPts val="0"/>
              </a:spcAft>
              <a:buNone/>
            </a:pPr>
            <a:r>
              <a:t/>
            </a:r>
            <a:endParaRPr/>
          </a:p>
          <a:p>
            <a:pPr indent="0" lvl="0" marL="0" rtl="0" algn="l">
              <a:spcBef>
                <a:spcPts val="0"/>
              </a:spcBef>
              <a:spcAft>
                <a:spcPts val="0"/>
              </a:spcAft>
              <a:buSzPts val="852"/>
              <a:buNone/>
            </a:pPr>
            <a:r>
              <a:t/>
            </a:r>
            <a:endParaRPr/>
          </a:p>
          <a:p>
            <a:pPr indent="0" lvl="0" marL="0" rtl="0" algn="l">
              <a:spcBef>
                <a:spcPts val="1200"/>
              </a:spcBef>
              <a:spcAft>
                <a:spcPts val="1200"/>
              </a:spcAft>
              <a:buSzPts val="852"/>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Description of the system and its users</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rotWithShape="1">
          <a:blip r:embed="rId3">
            <a:alphaModFix/>
          </a:blip>
          <a:srcRect b="0" l="0" r="0" t="14522"/>
          <a:stretch/>
        </p:blipFill>
        <p:spPr>
          <a:xfrm>
            <a:off x="387900" y="458025"/>
            <a:ext cx="8368200" cy="404789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 Heuristic Evaluation</a:t>
            </a:r>
            <a:endParaRPr/>
          </a:p>
        </p:txBody>
      </p:sp>
      <p:sp>
        <p:nvSpPr>
          <p:cNvPr id="306" name="Google Shape;306;p52"/>
          <p:cNvSpPr txBox="1"/>
          <p:nvPr/>
        </p:nvSpPr>
        <p:spPr>
          <a:xfrm>
            <a:off x="633225" y="1365075"/>
            <a:ext cx="8009100" cy="149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1"/>
                </a:solidFill>
                <a:latin typeface="Roboto"/>
                <a:ea typeface="Roboto"/>
                <a:cs typeface="Roboto"/>
                <a:sym typeface="Roboto"/>
              </a:rPr>
              <a:t>Nonviable Metrics to evaluate the design:</a:t>
            </a:r>
            <a:endParaRPr sz="2400">
              <a:solidFill>
                <a:schemeClr val="dk1"/>
              </a:solidFill>
              <a:latin typeface="Roboto"/>
              <a:ea typeface="Roboto"/>
              <a:cs typeface="Roboto"/>
              <a:sym typeface="Roboto"/>
            </a:endParaRPr>
          </a:p>
          <a:p>
            <a:pPr indent="-368300" lvl="0" marL="457200" rtl="0" algn="l">
              <a:lnSpc>
                <a:spcPct val="115000"/>
              </a:lnSpc>
              <a:spcBef>
                <a:spcPts val="1200"/>
              </a:spcBef>
              <a:spcAft>
                <a:spcPts val="0"/>
              </a:spcAft>
              <a:buClr>
                <a:schemeClr val="dk1"/>
              </a:buClr>
              <a:buSzPts val="2200"/>
              <a:buFont typeface="Roboto"/>
              <a:buChar char="●"/>
            </a:pPr>
            <a:r>
              <a:rPr lang="en" sz="2200">
                <a:solidFill>
                  <a:schemeClr val="dk1"/>
                </a:solidFill>
                <a:latin typeface="Roboto"/>
                <a:ea typeface="Roboto"/>
                <a:cs typeface="Roboto"/>
                <a:sym typeface="Roboto"/>
              </a:rPr>
              <a:t>Help users recognize, diagnose, and recover from errors</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Help and documentation</a:t>
            </a:r>
            <a:endParaRPr sz="22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312" name="Google Shape;312;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2140"/>
              <a:t>Challenges in completing the project:</a:t>
            </a:r>
            <a:endParaRPr sz="2140"/>
          </a:p>
          <a:p>
            <a:pPr indent="-364490" lvl="0" marL="457200" rtl="0" algn="l">
              <a:lnSpc>
                <a:spcPct val="105000"/>
              </a:lnSpc>
              <a:spcBef>
                <a:spcPts val="1200"/>
              </a:spcBef>
              <a:spcAft>
                <a:spcPts val="0"/>
              </a:spcAft>
              <a:buSzPts val="2140"/>
              <a:buChar char="●"/>
            </a:pPr>
            <a:r>
              <a:rPr lang="en" sz="2140"/>
              <a:t>Understanding what each assignment question was asking for</a:t>
            </a:r>
            <a:endParaRPr sz="2140"/>
          </a:p>
          <a:p>
            <a:pPr indent="-364490" lvl="0" marL="457200" rtl="0" algn="l">
              <a:lnSpc>
                <a:spcPct val="105000"/>
              </a:lnSpc>
              <a:spcBef>
                <a:spcPts val="0"/>
              </a:spcBef>
              <a:spcAft>
                <a:spcPts val="0"/>
              </a:spcAft>
              <a:buSzPts val="2140"/>
              <a:buChar char="●"/>
            </a:pPr>
            <a:r>
              <a:rPr lang="en" sz="2140"/>
              <a:t>Staying under word count</a:t>
            </a:r>
            <a:endParaRPr sz="2140"/>
          </a:p>
          <a:p>
            <a:pPr indent="-364490" lvl="0" marL="457200" rtl="0" algn="l">
              <a:lnSpc>
                <a:spcPct val="105000"/>
              </a:lnSpc>
              <a:spcBef>
                <a:spcPts val="0"/>
              </a:spcBef>
              <a:spcAft>
                <a:spcPts val="0"/>
              </a:spcAft>
              <a:buSzPts val="2140"/>
              <a:buChar char="●"/>
            </a:pPr>
            <a:r>
              <a:rPr lang="en" sz="2140"/>
              <a:t>Finding meeting times that worked for everyone</a:t>
            </a:r>
            <a:endParaRPr sz="2140"/>
          </a:p>
          <a:p>
            <a:pPr indent="0" lvl="0" marL="0" rtl="0" algn="l">
              <a:lnSpc>
                <a:spcPct val="105000"/>
              </a:lnSpc>
              <a:spcBef>
                <a:spcPts val="1200"/>
              </a:spcBef>
              <a:spcAft>
                <a:spcPts val="0"/>
              </a:spcAft>
              <a:buSzPts val="935"/>
              <a:buNone/>
            </a:pPr>
            <a:r>
              <a:rPr lang="en" sz="2140"/>
              <a:t>Favorite experience in completing the project:</a:t>
            </a:r>
            <a:endParaRPr sz="2140"/>
          </a:p>
          <a:p>
            <a:pPr indent="-364490" lvl="0" marL="457200" rtl="0" algn="l">
              <a:lnSpc>
                <a:spcPct val="105000"/>
              </a:lnSpc>
              <a:spcBef>
                <a:spcPts val="1200"/>
              </a:spcBef>
              <a:spcAft>
                <a:spcPts val="0"/>
              </a:spcAft>
              <a:buSzPts val="2140"/>
              <a:buChar char="●"/>
            </a:pPr>
            <a:r>
              <a:rPr lang="en" sz="2140"/>
              <a:t>Learning new Canvas features</a:t>
            </a:r>
            <a:endParaRPr sz="2140"/>
          </a:p>
          <a:p>
            <a:pPr indent="-364490" lvl="0" marL="457200" rtl="0" algn="l">
              <a:lnSpc>
                <a:spcPct val="105000"/>
              </a:lnSpc>
              <a:spcBef>
                <a:spcPts val="0"/>
              </a:spcBef>
              <a:spcAft>
                <a:spcPts val="0"/>
              </a:spcAft>
              <a:buSzPts val="2140"/>
              <a:buChar char="●"/>
            </a:pPr>
            <a:r>
              <a:rPr lang="en" sz="2140"/>
              <a:t>Seeing users interact with our new design</a:t>
            </a:r>
            <a:endParaRPr sz="21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Users - Two contrasting personas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420">
                <a:solidFill>
                  <a:schemeClr val="accent4"/>
                </a:solidFill>
              </a:rPr>
              <a:t>Name: </a:t>
            </a:r>
            <a:r>
              <a:rPr lang="en" sz="2420"/>
              <a:t>Lauren Smith			</a:t>
            </a:r>
            <a:r>
              <a:rPr lang="en" sz="2420">
                <a:solidFill>
                  <a:schemeClr val="accent4"/>
                </a:solidFill>
              </a:rPr>
              <a:t>Age:</a:t>
            </a:r>
            <a:r>
              <a:rPr lang="en" sz="2420"/>
              <a:t> 22</a:t>
            </a:r>
            <a:endParaRPr sz="2420"/>
          </a:p>
          <a:p>
            <a:pPr indent="0" lvl="0" marL="0" rtl="0" algn="l">
              <a:lnSpc>
                <a:spcPct val="95000"/>
              </a:lnSpc>
              <a:spcBef>
                <a:spcPts val="1200"/>
              </a:spcBef>
              <a:spcAft>
                <a:spcPts val="0"/>
              </a:spcAft>
              <a:buSzPts val="1018"/>
              <a:buNone/>
            </a:pPr>
            <a:r>
              <a:rPr lang="en" sz="2420">
                <a:solidFill>
                  <a:schemeClr val="accent4"/>
                </a:solidFill>
              </a:rPr>
              <a:t>Occupation:</a:t>
            </a:r>
            <a:r>
              <a:rPr lang="en" sz="2420"/>
              <a:t> Student; a</a:t>
            </a:r>
            <a:r>
              <a:rPr lang="en" sz="2420"/>
              <a:t> senior Computer Science major.</a:t>
            </a:r>
            <a:endParaRPr sz="2420"/>
          </a:p>
          <a:p>
            <a:pPr indent="0" lvl="0" marL="0" rtl="0" algn="l">
              <a:lnSpc>
                <a:spcPct val="95000"/>
              </a:lnSpc>
              <a:spcBef>
                <a:spcPts val="1200"/>
              </a:spcBef>
              <a:spcAft>
                <a:spcPts val="0"/>
              </a:spcAft>
              <a:buSzPts val="1018"/>
              <a:buNone/>
            </a:pPr>
            <a:r>
              <a:rPr lang="en" sz="2420">
                <a:solidFill>
                  <a:schemeClr val="accent4"/>
                </a:solidFill>
              </a:rPr>
              <a:t>Background: </a:t>
            </a:r>
            <a:r>
              <a:rPr lang="en" sz="2420"/>
              <a:t>Originally from a suburb of Chicago; enjoys watching movies and playing board games.</a:t>
            </a:r>
            <a:endParaRPr sz="2420"/>
          </a:p>
          <a:p>
            <a:pPr indent="0" lvl="0" marL="0" rtl="0" algn="l">
              <a:lnSpc>
                <a:spcPct val="95000"/>
              </a:lnSpc>
              <a:spcBef>
                <a:spcPts val="1200"/>
              </a:spcBef>
              <a:spcAft>
                <a:spcPts val="1200"/>
              </a:spcAft>
              <a:buSzPts val="1018"/>
              <a:buNone/>
            </a:pPr>
            <a:r>
              <a:rPr lang="en" sz="2420">
                <a:solidFill>
                  <a:schemeClr val="accent4"/>
                </a:solidFill>
              </a:rPr>
              <a:t>Key goals with Canvas: </a:t>
            </a:r>
            <a:r>
              <a:rPr lang="en" sz="2420"/>
              <a:t> Lauren is very familiar with Canvas and has a lot of technical knowledge. Her main frustrations are that some tasks are inefficient, like checking grades and due dates.</a:t>
            </a:r>
            <a:endParaRPr sz="242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Users - Two contrasting personas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4"/>
                </a:solidFill>
              </a:rPr>
              <a:t>Name: </a:t>
            </a:r>
            <a:r>
              <a:rPr lang="en"/>
              <a:t>John Doe</a:t>
            </a:r>
            <a:r>
              <a:rPr lang="en"/>
              <a:t>			</a:t>
            </a:r>
            <a:r>
              <a:rPr lang="en">
                <a:solidFill>
                  <a:schemeClr val="accent4"/>
                </a:solidFill>
              </a:rPr>
              <a:t>Age:</a:t>
            </a:r>
            <a:r>
              <a:rPr lang="en"/>
              <a:t> 18</a:t>
            </a:r>
            <a:endParaRPr/>
          </a:p>
          <a:p>
            <a:pPr indent="0" lvl="0" marL="0" rtl="0" algn="l">
              <a:spcBef>
                <a:spcPts val="1200"/>
              </a:spcBef>
              <a:spcAft>
                <a:spcPts val="0"/>
              </a:spcAft>
              <a:buNone/>
            </a:pPr>
            <a:r>
              <a:rPr lang="en">
                <a:solidFill>
                  <a:schemeClr val="accent4"/>
                </a:solidFill>
              </a:rPr>
              <a:t>Occupation:</a:t>
            </a:r>
            <a:r>
              <a:rPr lang="en"/>
              <a:t> Student; a first year nutrition major.</a:t>
            </a:r>
            <a:endParaRPr/>
          </a:p>
          <a:p>
            <a:pPr indent="0" lvl="0" marL="0" rtl="0" algn="l">
              <a:spcBef>
                <a:spcPts val="1200"/>
              </a:spcBef>
              <a:spcAft>
                <a:spcPts val="0"/>
              </a:spcAft>
              <a:buNone/>
            </a:pPr>
            <a:r>
              <a:rPr lang="en">
                <a:solidFill>
                  <a:schemeClr val="accent4"/>
                </a:solidFill>
              </a:rPr>
              <a:t>Background: </a:t>
            </a:r>
            <a:r>
              <a:rPr lang="en"/>
              <a:t>Oxford local; enjoys cooking, hiking, and playing racquetball. Slightly colorblind.</a:t>
            </a:r>
            <a:endParaRPr/>
          </a:p>
          <a:p>
            <a:pPr indent="0" lvl="0" marL="0" rtl="0" algn="l">
              <a:spcBef>
                <a:spcPts val="1200"/>
              </a:spcBef>
              <a:spcAft>
                <a:spcPts val="1200"/>
              </a:spcAft>
              <a:buNone/>
            </a:pPr>
            <a:r>
              <a:rPr lang="en">
                <a:solidFill>
                  <a:schemeClr val="accent4"/>
                </a:solidFill>
              </a:rPr>
              <a:t>Key goals with Canvas: </a:t>
            </a:r>
            <a:r>
              <a:rPr lang="en"/>
              <a:t> John has never used Canvas before and doesn't have a lot of computer skills, so it's important that the application is intuitive and easy to use.</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112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Users - User journey example</a:t>
            </a:r>
            <a:endParaRPr/>
          </a:p>
        </p:txBody>
      </p:sp>
      <p:graphicFrame>
        <p:nvGraphicFramePr>
          <p:cNvPr id="102" name="Google Shape;102;p19"/>
          <p:cNvGraphicFramePr/>
          <p:nvPr/>
        </p:nvGraphicFramePr>
        <p:xfrm>
          <a:off x="387900" y="563545"/>
          <a:ext cx="3000000" cy="3000000"/>
        </p:xfrm>
        <a:graphic>
          <a:graphicData uri="http://schemas.openxmlformats.org/drawingml/2006/table">
            <a:tbl>
              <a:tblPr>
                <a:noFill/>
                <a:tableStyleId>{282712C6-0E09-4C25-AFBB-0896E55E05AE}</a:tableStyleId>
              </a:tblPr>
              <a:tblGrid>
                <a:gridCol w="1406775"/>
                <a:gridCol w="1320525"/>
                <a:gridCol w="1456800"/>
                <a:gridCol w="1644225"/>
                <a:gridCol w="1279850"/>
                <a:gridCol w="1260025"/>
              </a:tblGrid>
              <a:tr h="349875">
                <a:tc>
                  <a:txBody>
                    <a:bodyPr/>
                    <a:lstStyle/>
                    <a:p>
                      <a:pPr indent="0" lvl="0" marL="0" rtl="0" algn="l">
                        <a:spcBef>
                          <a:spcPts val="0"/>
                        </a:spcBef>
                        <a:spcAft>
                          <a:spcPts val="0"/>
                        </a:spcAft>
                        <a:buNone/>
                      </a:pPr>
                      <a:r>
                        <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a:txBody>
                    <a:bodyPr/>
                    <a:lstStyle/>
                    <a:p>
                      <a:pPr indent="0" lvl="0" marL="0" rtl="0" algn="ctr">
                        <a:spcBef>
                          <a:spcPts val="0"/>
                        </a:spcBef>
                        <a:spcAft>
                          <a:spcPts val="0"/>
                        </a:spcAft>
                        <a:buNone/>
                      </a:pPr>
                      <a:r>
                        <a:rPr lang="en" sz="1300">
                          <a:solidFill>
                            <a:schemeClr val="dk1"/>
                          </a:solidFill>
                        </a:rPr>
                        <a:t>Before</a:t>
                      </a:r>
                      <a:endParaRPr sz="13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gridSpan="3">
                  <a:txBody>
                    <a:bodyPr/>
                    <a:lstStyle/>
                    <a:p>
                      <a:pPr indent="0" lvl="0" marL="0" rtl="0" algn="ctr">
                        <a:spcBef>
                          <a:spcPts val="0"/>
                        </a:spcBef>
                        <a:spcAft>
                          <a:spcPts val="0"/>
                        </a:spcAft>
                        <a:buNone/>
                      </a:pPr>
                      <a:r>
                        <a:rPr lang="en" sz="1300">
                          <a:solidFill>
                            <a:schemeClr val="dk1"/>
                          </a:solidFill>
                        </a:rPr>
                        <a:t>During</a:t>
                      </a:r>
                      <a:endParaRPr sz="13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hMerge="1"/>
                <a:tc hMerge="1"/>
                <a:tc>
                  <a:txBody>
                    <a:bodyPr/>
                    <a:lstStyle/>
                    <a:p>
                      <a:pPr indent="0" lvl="0" marL="0" rtl="0" algn="ctr">
                        <a:spcBef>
                          <a:spcPts val="0"/>
                        </a:spcBef>
                        <a:spcAft>
                          <a:spcPts val="0"/>
                        </a:spcAft>
                        <a:buNone/>
                      </a:pPr>
                      <a:r>
                        <a:rPr lang="en" sz="1300">
                          <a:solidFill>
                            <a:schemeClr val="dk1"/>
                          </a:solidFill>
                        </a:rPr>
                        <a:t>After</a:t>
                      </a:r>
                      <a:endParaRPr sz="13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r>
              <a:tr h="617550">
                <a:tc>
                  <a:txBody>
                    <a:bodyPr/>
                    <a:lstStyle/>
                    <a:p>
                      <a:pPr indent="0" lvl="0" marL="0" rtl="0" algn="l">
                        <a:spcBef>
                          <a:spcPts val="0"/>
                        </a:spcBef>
                        <a:spcAft>
                          <a:spcPts val="0"/>
                        </a:spcAft>
                        <a:buNone/>
                      </a:pPr>
                      <a:r>
                        <a:rPr lang="en" sz="1300">
                          <a:solidFill>
                            <a:schemeClr val="dk1"/>
                          </a:solidFill>
                        </a:rPr>
                        <a:t>Phases</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lang="en" sz="1300">
                          <a:solidFill>
                            <a:srgbClr val="002133"/>
                          </a:solidFill>
                        </a:rPr>
                        <a:t>Log in</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Check Grades for all courses</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Check incomplete Assignments</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Access “Modules” tab</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Log out</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865775">
                <a:tc>
                  <a:txBody>
                    <a:bodyPr/>
                    <a:lstStyle/>
                    <a:p>
                      <a:pPr indent="0" lvl="0" marL="0" rtl="0" algn="l">
                        <a:spcBef>
                          <a:spcPts val="0"/>
                        </a:spcBef>
                        <a:spcAft>
                          <a:spcPts val="0"/>
                        </a:spcAft>
                        <a:buNone/>
                      </a:pPr>
                      <a:r>
                        <a:rPr lang="en" sz="1300">
                          <a:solidFill>
                            <a:schemeClr val="dk1"/>
                          </a:solidFill>
                        </a:rPr>
                        <a:t>Events and Activities</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lang="en" sz="1300">
                          <a:solidFill>
                            <a:srgbClr val="002133"/>
                          </a:solidFill>
                        </a:rPr>
                        <a:t>John enters his credentials, then approves the 2FA Duo Push</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John selects each course, then navigates to the grades tab</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John selects each course, then navigates to the assignments tab</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John </a:t>
                      </a:r>
                      <a:r>
                        <a:rPr lang="en" sz="1300">
                          <a:solidFill>
                            <a:srgbClr val="002133"/>
                          </a:solidFill>
                        </a:rPr>
                        <a:t>scrolls through the course tabs for a while, then clicks modules</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John presses the log out button under the account tab</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641300">
                <a:tc>
                  <a:txBody>
                    <a:bodyPr/>
                    <a:lstStyle/>
                    <a:p>
                      <a:pPr indent="0" lvl="0" marL="0" rtl="0" algn="l">
                        <a:spcBef>
                          <a:spcPts val="0"/>
                        </a:spcBef>
                        <a:spcAft>
                          <a:spcPts val="0"/>
                        </a:spcAft>
                        <a:buNone/>
                      </a:pPr>
                      <a:r>
                        <a:rPr lang="en" sz="1300">
                          <a:solidFill>
                            <a:schemeClr val="dk1"/>
                          </a:solidFill>
                        </a:rPr>
                        <a:t>Touch points</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lang="en" sz="1300">
                          <a:solidFill>
                            <a:srgbClr val="002133"/>
                          </a:solidFill>
                        </a:rPr>
                        <a:t>Miami CAS page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The dashboard of Canvas</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The dashboard of Canvas</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The dashboard of Canvas</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The dashboard of Canvas</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641300">
                <a:tc>
                  <a:txBody>
                    <a:bodyPr/>
                    <a:lstStyle/>
                    <a:p>
                      <a:pPr indent="0" lvl="0" marL="0" rtl="0" algn="l">
                        <a:spcBef>
                          <a:spcPts val="0"/>
                        </a:spcBef>
                        <a:spcAft>
                          <a:spcPts val="0"/>
                        </a:spcAft>
                        <a:buNone/>
                      </a:pPr>
                      <a:r>
                        <a:rPr lang="en" sz="1300">
                          <a:solidFill>
                            <a:schemeClr val="dk1"/>
                          </a:solidFill>
                        </a:rPr>
                        <a:t>Pain points</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lang="en" sz="1300">
                          <a:solidFill>
                            <a:srgbClr val="002133"/>
                          </a:solidFill>
                        </a:rPr>
                        <a:t>Auth error, page freeze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Grades scattered among many courses, had to check manually</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No centralized place to see what </a:t>
                      </a:r>
                      <a:r>
                        <a:rPr lang="en" sz="1300">
                          <a:solidFill>
                            <a:srgbClr val="002133"/>
                          </a:solidFill>
                        </a:rPr>
                        <a:t>assignments</a:t>
                      </a:r>
                      <a:r>
                        <a:rPr lang="en" sz="1300">
                          <a:solidFill>
                            <a:srgbClr val="002133"/>
                          </a:solidFill>
                        </a:rPr>
                        <a:t> are due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The location of “modules” tab different for each course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Log out button hard to find</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416850">
                <a:tc>
                  <a:txBody>
                    <a:bodyPr/>
                    <a:lstStyle/>
                    <a:p>
                      <a:pPr indent="0" lvl="0" marL="0" rtl="0" algn="l">
                        <a:spcBef>
                          <a:spcPts val="0"/>
                        </a:spcBef>
                        <a:spcAft>
                          <a:spcPts val="0"/>
                        </a:spcAft>
                        <a:buNone/>
                      </a:pPr>
                      <a:r>
                        <a:rPr lang="en" sz="1300">
                          <a:solidFill>
                            <a:schemeClr val="dk1"/>
                          </a:solidFill>
                        </a:rPr>
                        <a:t>Channels</a:t>
                      </a:r>
                      <a:endParaRPr sz="13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02133"/>
                    </a:solidFill>
                  </a:tcPr>
                </a:tc>
                <a:tc>
                  <a:txBody>
                    <a:bodyPr/>
                    <a:lstStyle/>
                    <a:p>
                      <a:pPr indent="0" lvl="0" marL="0" rtl="0" algn="l">
                        <a:spcBef>
                          <a:spcPts val="0"/>
                        </a:spcBef>
                        <a:spcAft>
                          <a:spcPts val="0"/>
                        </a:spcAft>
                        <a:buNone/>
                      </a:pPr>
                      <a:r>
                        <a:rPr lang="en" sz="1300">
                          <a:solidFill>
                            <a:srgbClr val="002133"/>
                          </a:solidFill>
                        </a:rPr>
                        <a:t>Online, on Canvas page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Online, on Canvas page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Online, on Canvas page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Online, on Canvas page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300">
                          <a:solidFill>
                            <a:srgbClr val="002133"/>
                          </a:solidFill>
                        </a:rPr>
                        <a:t>Online, on Canvas page</a:t>
                      </a:r>
                      <a:endParaRPr sz="1300">
                        <a:solidFill>
                          <a:srgbClr val="00213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 re-engineering – U</a:t>
            </a:r>
            <a:r>
              <a:rPr lang="en"/>
              <a:t>se-case scenario</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first task we will focus on is accessing the grade of an individual assignment.</a:t>
            </a:r>
            <a:endParaRPr b="1"/>
          </a:p>
          <a:p>
            <a:pPr indent="0" lvl="0" marL="0" rtl="0" algn="l">
              <a:spcBef>
                <a:spcPts val="1200"/>
              </a:spcBef>
              <a:spcAft>
                <a:spcPts val="1200"/>
              </a:spcAft>
              <a:buNone/>
            </a:pPr>
            <a:r>
              <a:rPr lang="en"/>
              <a:t>Our user, John Doe, is a freshman who is new to Canvas. John would like to check his grade on an assignment called Homework 5 in his CSE 212 class.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 re-engineering – Use-case scenario</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John s</a:t>
            </a:r>
            <a:r>
              <a:rPr lang="en"/>
              <a:t>tarts out by logging into Canvas, and is now at the dashboard.</a:t>
            </a:r>
            <a:endParaRPr/>
          </a:p>
          <a:p>
            <a:pPr indent="-381000" lvl="0" marL="457200" rtl="0" algn="l">
              <a:spcBef>
                <a:spcPts val="0"/>
              </a:spcBef>
              <a:spcAft>
                <a:spcPts val="0"/>
              </a:spcAft>
              <a:buSzPts val="2400"/>
              <a:buChar char="●"/>
            </a:pPr>
            <a:r>
              <a:rPr lang="en"/>
              <a:t>John sees CSE 212 in the cards on the top of the page. He clicks the grade bubble and goes to the “Grades” tab. </a:t>
            </a:r>
            <a:endParaRPr/>
          </a:p>
          <a:p>
            <a:pPr indent="-381000" lvl="0" marL="457200" rtl="0" algn="l">
              <a:spcBef>
                <a:spcPts val="0"/>
              </a:spcBef>
              <a:spcAft>
                <a:spcPts val="0"/>
              </a:spcAft>
              <a:buSzPts val="2400"/>
              <a:buChar char="●"/>
            </a:pPr>
            <a:r>
              <a:rPr lang="en"/>
              <a:t>He finds the assignment he is looking for and reviews his grade. The entire task took John about half a minute to complete.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8DC6E2"/>
      </a:accent1>
      <a:accent2>
        <a:srgbClr val="558B2F"/>
      </a:accent2>
      <a:accent3>
        <a:srgbClr val="009688"/>
      </a:accent3>
      <a:accent4>
        <a:srgbClr val="039BE5"/>
      </a:accent4>
      <a:accent5>
        <a:srgbClr val="8DC6E2"/>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