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layfair Display Bold" charset="1" panose="00000000000000000000"/>
      <p:regular r:id="rId17"/>
    </p:embeddedFont>
    <p:embeddedFont>
      <p:font typeface="League Spartan" charset="1" panose="00000800000000000000"/>
      <p:regular r:id="rId18"/>
    </p:embeddedFont>
    <p:embeddedFont>
      <p:font typeface="Arimo" charset="1" panose="020B0604020202020204"/>
      <p:regular r:id="rId19"/>
    </p:embeddedFont>
    <p:embeddedFont>
      <p:font typeface="Kitsch Display" charset="1" panose="00000500000000000000"/>
      <p:regular r:id="rId20"/>
    </p:embeddedFont>
    <p:embeddedFont>
      <p:font typeface="Kudryashev Display Sans" charset="1" panose="020C0503080504020303"/>
      <p:regular r:id="rId21"/>
    </p:embeddedFont>
    <p:embeddedFont>
      <p:font typeface="Gilda Display" charset="1" panose="02000000000000000000"/>
      <p:regular r:id="rId22"/>
    </p:embeddedFont>
    <p:embeddedFont>
      <p:font typeface="Kudryashev Display" charset="1" panose="02030503080506020303"/>
      <p:regular r:id="rId23"/>
    </p:embeddedFont>
    <p:embeddedFont>
      <p:font typeface="Kitsch Display Bold" charset="1" panose="00000800000000000000"/>
      <p:regular r:id="rId24"/>
    </p:embeddedFont>
    <p:embeddedFont>
      <p:font typeface="TAN Twinkle"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016167" y="2908977"/>
            <a:ext cx="14451175" cy="4315743"/>
          </a:xfrm>
          <a:prstGeom prst="rect">
            <a:avLst/>
          </a:prstGeom>
        </p:spPr>
        <p:txBody>
          <a:bodyPr anchor="t" rtlCol="false" tIns="0" lIns="0" bIns="0" rIns="0">
            <a:spAutoFit/>
          </a:bodyPr>
          <a:lstStyle/>
          <a:p>
            <a:pPr algn="ctr">
              <a:lnSpc>
                <a:spcPts val="11499"/>
              </a:lnSpc>
            </a:pPr>
            <a:r>
              <a:rPr lang="en-US" b="true" sz="8213">
                <a:solidFill>
                  <a:srgbClr val="004AAD"/>
                </a:solidFill>
                <a:latin typeface="Playfair Display Bold"/>
                <a:ea typeface="Playfair Display Bold"/>
                <a:cs typeface="Playfair Display Bold"/>
                <a:sym typeface="Playfair Display Bold"/>
              </a:rPr>
              <a:t>VOICE-BASED AI MENTAL HEALTH ASSISTANT FOR EMOTIONAL SUPPORT</a:t>
            </a:r>
          </a:p>
        </p:txBody>
      </p:sp>
      <p:grpSp>
        <p:nvGrpSpPr>
          <p:cNvPr name="Group 4" id="4"/>
          <p:cNvGrpSpPr/>
          <p:nvPr/>
        </p:nvGrpSpPr>
        <p:grpSpPr>
          <a:xfrm rot="0">
            <a:off x="-1130300" y="4057750"/>
            <a:ext cx="3086100" cy="2171499"/>
            <a:chOff x="0" y="0"/>
            <a:chExt cx="812800" cy="571917"/>
          </a:xfrm>
        </p:grpSpPr>
        <p:sp>
          <p:nvSpPr>
            <p:cNvPr name="Freeform 5" id="5"/>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6" id="6"/>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6467343" y="4057750"/>
            <a:ext cx="3086100" cy="2171499"/>
            <a:chOff x="0" y="0"/>
            <a:chExt cx="812800" cy="571917"/>
          </a:xfrm>
        </p:grpSpPr>
        <p:sp>
          <p:nvSpPr>
            <p:cNvPr name="Freeform 8" id="8"/>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9" id="9"/>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3605438" y="952500"/>
            <a:ext cx="13653862" cy="3126741"/>
          </a:xfrm>
          <a:prstGeom prst="rect">
            <a:avLst/>
          </a:prstGeom>
        </p:spPr>
        <p:txBody>
          <a:bodyPr anchor="t" rtlCol="false" tIns="0" lIns="0" bIns="0" rIns="0">
            <a:spAutoFit/>
          </a:bodyPr>
          <a:lstStyle/>
          <a:p>
            <a:pPr algn="ctr">
              <a:lnSpc>
                <a:spcPts val="5319"/>
              </a:lnSpc>
              <a:spcBef>
                <a:spcPct val="0"/>
              </a:spcBef>
            </a:pPr>
            <a:r>
              <a:rPr lang="en-US" b="true" sz="3799">
                <a:solidFill>
                  <a:srgbClr val="FFFFFF"/>
                </a:solidFill>
                <a:latin typeface="Kitsch Display Bold"/>
                <a:ea typeface="Kitsch Display Bold"/>
                <a:cs typeface="Kitsch Display Bold"/>
                <a:sym typeface="Kitsch Display Bold"/>
              </a:rPr>
              <a:t>Conclusion</a:t>
            </a:r>
            <a:r>
              <a:rPr lang="en-US" sz="3799">
                <a:solidFill>
                  <a:srgbClr val="FFFFFF"/>
                </a:solidFill>
                <a:latin typeface="Kitsch Display"/>
                <a:ea typeface="Kitsch Display"/>
                <a:cs typeface="Kitsch Display"/>
                <a:sym typeface="Kitsch Display"/>
              </a:rPr>
              <a:t>-</a:t>
            </a:r>
          </a:p>
          <a:p>
            <a:pPr algn="r">
              <a:lnSpc>
                <a:spcPts val="4899"/>
              </a:lnSpc>
              <a:spcBef>
                <a:spcPct val="0"/>
              </a:spcBef>
            </a:pPr>
            <a:r>
              <a:rPr lang="en-US" sz="3499">
                <a:solidFill>
                  <a:srgbClr val="FFFFFF"/>
                </a:solidFill>
                <a:latin typeface="Kitsch Display"/>
                <a:ea typeface="Kitsch Display"/>
                <a:cs typeface="Kitsch Display"/>
                <a:sym typeface="Kitsch Display"/>
              </a:rPr>
              <a:t>The Voice-Based AI Mental Health Assistant provides accessible, empathetic, and real-time emotional support using speech and AI technologies. It helps users manage stress and emotions while maintaining privacy.</a:t>
            </a:r>
          </a:p>
        </p:txBody>
      </p:sp>
      <p:sp>
        <p:nvSpPr>
          <p:cNvPr name="TextBox 3" id="3"/>
          <p:cNvSpPr txBox="true"/>
          <p:nvPr/>
        </p:nvSpPr>
        <p:spPr>
          <a:xfrm rot="0">
            <a:off x="1248917" y="6035674"/>
            <a:ext cx="10991698" cy="3222626"/>
          </a:xfrm>
          <a:prstGeom prst="rect">
            <a:avLst/>
          </a:prstGeom>
        </p:spPr>
        <p:txBody>
          <a:bodyPr anchor="t" rtlCol="false" tIns="0" lIns="0" bIns="0" rIns="0">
            <a:spAutoFit/>
          </a:bodyPr>
          <a:lstStyle/>
          <a:p>
            <a:pPr algn="ctr">
              <a:lnSpc>
                <a:spcPts val="4899"/>
              </a:lnSpc>
              <a:spcBef>
                <a:spcPct val="0"/>
              </a:spcBef>
            </a:pPr>
            <a:r>
              <a:rPr lang="en-US" b="true" sz="3499">
                <a:solidFill>
                  <a:srgbClr val="FFFFFF"/>
                </a:solidFill>
                <a:latin typeface="Kitsch Display Bold"/>
                <a:ea typeface="Kitsch Display Bold"/>
                <a:cs typeface="Kitsch Display Bold"/>
                <a:sym typeface="Kitsch Display Bold"/>
              </a:rPr>
              <a:t>Future Enhancements:</a:t>
            </a:r>
          </a:p>
          <a:p>
            <a:pPr algn="l">
              <a:lnSpc>
                <a:spcPts val="4199"/>
              </a:lnSpc>
              <a:spcBef>
                <a:spcPct val="0"/>
              </a:spcBef>
            </a:pPr>
            <a:r>
              <a:rPr lang="en-US" sz="2999">
                <a:solidFill>
                  <a:srgbClr val="FFFFFF"/>
                </a:solidFill>
                <a:latin typeface="Kitsch Display"/>
                <a:ea typeface="Kitsch Display"/>
                <a:cs typeface="Kitsch Display"/>
                <a:sym typeface="Kitsch Display"/>
              </a:rPr>
              <a:t>--&gt;</a:t>
            </a:r>
            <a:r>
              <a:rPr lang="en-US" sz="2999">
                <a:solidFill>
                  <a:srgbClr val="FFFFFF"/>
                </a:solidFill>
                <a:latin typeface="Kitsch Display"/>
                <a:ea typeface="Kitsch Display"/>
                <a:cs typeface="Kitsch Display"/>
                <a:sym typeface="Kitsch Display"/>
              </a:rPr>
              <a:t>Add multilingual support</a:t>
            </a:r>
          </a:p>
          <a:p>
            <a:pPr algn="l">
              <a:lnSpc>
                <a:spcPts val="4199"/>
              </a:lnSpc>
              <a:spcBef>
                <a:spcPct val="0"/>
              </a:spcBef>
            </a:pPr>
            <a:r>
              <a:rPr lang="en-US" sz="2999">
                <a:solidFill>
                  <a:srgbClr val="FFFFFF"/>
                </a:solidFill>
                <a:latin typeface="Kitsch Display"/>
                <a:ea typeface="Kitsch Display"/>
                <a:cs typeface="Kitsch Display"/>
                <a:sym typeface="Kitsch Display"/>
              </a:rPr>
              <a:t>--&gt;Develop mobile app version</a:t>
            </a:r>
          </a:p>
          <a:p>
            <a:pPr algn="l">
              <a:lnSpc>
                <a:spcPts val="4199"/>
              </a:lnSpc>
              <a:spcBef>
                <a:spcPct val="0"/>
              </a:spcBef>
            </a:pPr>
            <a:r>
              <a:rPr lang="en-US" sz="2999">
                <a:solidFill>
                  <a:srgbClr val="FFFFFF"/>
                </a:solidFill>
                <a:latin typeface="Kitsch Display"/>
                <a:ea typeface="Kitsch Display"/>
                <a:cs typeface="Kitsch Display"/>
                <a:sym typeface="Kitsch Display"/>
              </a:rPr>
              <a:t>--&gt;Integrate facial emotion recognition</a:t>
            </a:r>
          </a:p>
          <a:p>
            <a:pPr algn="l">
              <a:lnSpc>
                <a:spcPts val="4199"/>
              </a:lnSpc>
              <a:spcBef>
                <a:spcPct val="0"/>
              </a:spcBef>
            </a:pPr>
            <a:r>
              <a:rPr lang="en-US" sz="2999">
                <a:solidFill>
                  <a:srgbClr val="FFFFFF"/>
                </a:solidFill>
                <a:latin typeface="Kitsch Display"/>
                <a:ea typeface="Kitsch Display"/>
                <a:cs typeface="Kitsch Display"/>
                <a:sym typeface="Kitsch Display"/>
              </a:rPr>
              <a:t>--&gt;Connect with real therapists in critical cases</a:t>
            </a:r>
          </a:p>
          <a:p>
            <a:pPr algn="l">
              <a:lnSpc>
                <a:spcPts val="4199"/>
              </a:lnSpc>
              <a:spcBef>
                <a:spcPct val="0"/>
              </a:spcBef>
            </a:pPr>
            <a:r>
              <a:rPr lang="en-US" sz="2999">
                <a:solidFill>
                  <a:srgbClr val="FFFFFF"/>
                </a:solidFill>
                <a:latin typeface="Kitsch Display"/>
                <a:ea typeface="Kitsch Display"/>
                <a:cs typeface="Kitsch Display"/>
                <a:sym typeface="Kitsch Display"/>
              </a:rPr>
              <a:t>--&gt;Let me know if you want this in bullet format or visual layout.</a:t>
            </a:r>
          </a:p>
        </p:txBody>
      </p:sp>
      <p:sp>
        <p:nvSpPr>
          <p:cNvPr name="Freeform 4" id="4"/>
          <p:cNvSpPr/>
          <p:nvPr/>
        </p:nvSpPr>
        <p:spPr>
          <a:xfrm flipH="true" flipV="false" rot="0">
            <a:off x="-1140557" y="-819359"/>
            <a:ext cx="2891099" cy="5555874"/>
          </a:xfrm>
          <a:custGeom>
            <a:avLst/>
            <a:gdLst/>
            <a:ahLst/>
            <a:cxnLst/>
            <a:rect r="r" b="b" t="t" l="l"/>
            <a:pathLst>
              <a:path h="5555874" w="2891099">
                <a:moveTo>
                  <a:pt x="2891098" y="0"/>
                </a:moveTo>
                <a:lnTo>
                  <a:pt x="0" y="0"/>
                </a:lnTo>
                <a:lnTo>
                  <a:pt x="0" y="5555874"/>
                </a:lnTo>
                <a:lnTo>
                  <a:pt x="2891098" y="5555874"/>
                </a:lnTo>
                <a:lnTo>
                  <a:pt x="2891098"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064420" y="4077029"/>
            <a:ext cx="14159161" cy="1923391"/>
          </a:xfrm>
          <a:prstGeom prst="rect">
            <a:avLst/>
          </a:prstGeom>
        </p:spPr>
        <p:txBody>
          <a:bodyPr anchor="t" rtlCol="false" tIns="0" lIns="0" bIns="0" rIns="0">
            <a:spAutoFit/>
          </a:bodyPr>
          <a:lstStyle/>
          <a:p>
            <a:pPr algn="ctr">
              <a:lnSpc>
                <a:spcPts val="15792"/>
              </a:lnSpc>
            </a:pPr>
            <a:r>
              <a:rPr lang="en-US" sz="11280">
                <a:solidFill>
                  <a:srgbClr val="004AAD"/>
                </a:solidFill>
                <a:latin typeface="TAN Twinkle"/>
                <a:ea typeface="TAN Twinkle"/>
                <a:cs typeface="TAN Twinkle"/>
                <a:sym typeface="TAN Twinkl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true" rot="-5400000">
            <a:off x="15177010" y="-1253949"/>
            <a:ext cx="2720897" cy="5228794"/>
          </a:xfrm>
          <a:custGeom>
            <a:avLst/>
            <a:gdLst/>
            <a:ahLst/>
            <a:cxnLst/>
            <a:rect r="r" b="b" t="t" l="l"/>
            <a:pathLst>
              <a:path h="5228794" w="2720897">
                <a:moveTo>
                  <a:pt x="0" y="5228795"/>
                </a:moveTo>
                <a:lnTo>
                  <a:pt x="2720897" y="5228795"/>
                </a:lnTo>
                <a:lnTo>
                  <a:pt x="2720897" y="0"/>
                </a:lnTo>
                <a:lnTo>
                  <a:pt x="0" y="0"/>
                </a:lnTo>
                <a:lnTo>
                  <a:pt x="0" y="5228795"/>
                </a:lnTo>
                <a:close/>
              </a:path>
            </a:pathLst>
          </a:custGeom>
          <a:blipFill>
            <a:blip r:embed="rId2"/>
            <a:stretch>
              <a:fillRect l="0" t="0" r="0" b="0"/>
            </a:stretch>
          </a:blipFill>
        </p:spPr>
      </p:sp>
      <p:sp>
        <p:nvSpPr>
          <p:cNvPr name="TextBox 3" id="3"/>
          <p:cNvSpPr txBox="true"/>
          <p:nvPr/>
        </p:nvSpPr>
        <p:spPr>
          <a:xfrm rot="0">
            <a:off x="1750541" y="2012911"/>
            <a:ext cx="14786917" cy="1135783"/>
          </a:xfrm>
          <a:prstGeom prst="rect">
            <a:avLst/>
          </a:prstGeom>
        </p:spPr>
        <p:txBody>
          <a:bodyPr anchor="t" rtlCol="false" tIns="0" lIns="0" bIns="0" rIns="0">
            <a:spAutoFit/>
          </a:bodyPr>
          <a:lstStyle/>
          <a:p>
            <a:pPr algn="ctr">
              <a:lnSpc>
                <a:spcPts val="8655"/>
              </a:lnSpc>
            </a:pPr>
            <a:r>
              <a:rPr lang="en-US" sz="8165" spc="816">
                <a:solidFill>
                  <a:srgbClr val="FFFFFF"/>
                </a:solidFill>
                <a:latin typeface="League Spartan"/>
                <a:ea typeface="League Spartan"/>
                <a:cs typeface="League Spartan"/>
                <a:sym typeface="League Spartan"/>
              </a:rPr>
              <a:t>TEAM DETAILS</a:t>
            </a:r>
          </a:p>
        </p:txBody>
      </p:sp>
      <p:sp>
        <p:nvSpPr>
          <p:cNvPr name="Freeform 4" id="4"/>
          <p:cNvSpPr/>
          <p:nvPr/>
        </p:nvSpPr>
        <p:spPr>
          <a:xfrm flipH="false" flipV="false" rot="-5400000">
            <a:off x="390093" y="-1471468"/>
            <a:ext cx="2720897" cy="5228794"/>
          </a:xfrm>
          <a:custGeom>
            <a:avLst/>
            <a:gdLst/>
            <a:ahLst/>
            <a:cxnLst/>
            <a:rect r="r" b="b" t="t" l="l"/>
            <a:pathLst>
              <a:path h="5228794" w="2720897">
                <a:moveTo>
                  <a:pt x="0" y="0"/>
                </a:moveTo>
                <a:lnTo>
                  <a:pt x="2720897" y="0"/>
                </a:lnTo>
                <a:lnTo>
                  <a:pt x="2720897" y="5228794"/>
                </a:lnTo>
                <a:lnTo>
                  <a:pt x="0" y="5228794"/>
                </a:lnTo>
                <a:lnTo>
                  <a:pt x="0" y="0"/>
                </a:lnTo>
                <a:close/>
              </a:path>
            </a:pathLst>
          </a:custGeom>
          <a:blipFill>
            <a:blip r:embed="rId2"/>
            <a:stretch>
              <a:fillRect l="0" t="0" r="0" b="0"/>
            </a:stretch>
          </a:blipFill>
        </p:spPr>
      </p:sp>
      <p:grpSp>
        <p:nvGrpSpPr>
          <p:cNvPr name="Group 5" id="5"/>
          <p:cNvGrpSpPr/>
          <p:nvPr/>
        </p:nvGrpSpPr>
        <p:grpSpPr>
          <a:xfrm rot="0">
            <a:off x="1249608" y="4139216"/>
            <a:ext cx="4920028" cy="5294917"/>
            <a:chOff x="0" y="0"/>
            <a:chExt cx="1295810" cy="1394546"/>
          </a:xfrm>
        </p:grpSpPr>
        <p:sp>
          <p:nvSpPr>
            <p:cNvPr name="Freeform 6" id="6"/>
            <p:cNvSpPr/>
            <p:nvPr/>
          </p:nvSpPr>
          <p:spPr>
            <a:xfrm flipH="false" flipV="false" rot="0">
              <a:off x="0" y="0"/>
              <a:ext cx="1295810" cy="1394546"/>
            </a:xfrm>
            <a:custGeom>
              <a:avLst/>
              <a:gdLst/>
              <a:ahLst/>
              <a:cxnLst/>
              <a:rect r="r" b="b" t="t" l="l"/>
              <a:pathLst>
                <a:path h="1394546" w="1295810">
                  <a:moveTo>
                    <a:pt x="0" y="0"/>
                  </a:moveTo>
                  <a:lnTo>
                    <a:pt x="1295810" y="0"/>
                  </a:lnTo>
                  <a:lnTo>
                    <a:pt x="1295810" y="1394546"/>
                  </a:lnTo>
                  <a:lnTo>
                    <a:pt x="0" y="1394546"/>
                  </a:lnTo>
                  <a:close/>
                </a:path>
              </a:pathLst>
            </a:custGeom>
            <a:solidFill>
              <a:srgbClr val="FFFFFF"/>
            </a:solidFill>
          </p:spPr>
        </p:sp>
        <p:sp>
          <p:nvSpPr>
            <p:cNvPr name="TextBox 7" id="7"/>
            <p:cNvSpPr txBox="true"/>
            <p:nvPr/>
          </p:nvSpPr>
          <p:spPr>
            <a:xfrm>
              <a:off x="0" y="-47625"/>
              <a:ext cx="1295810" cy="144217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08574" y="5200650"/>
            <a:ext cx="4076195" cy="958770"/>
          </a:xfrm>
          <a:prstGeom prst="rect">
            <a:avLst/>
          </a:prstGeom>
        </p:spPr>
        <p:txBody>
          <a:bodyPr anchor="t" rtlCol="false" tIns="0" lIns="0" bIns="0" rIns="0">
            <a:spAutoFit/>
          </a:bodyPr>
          <a:lstStyle/>
          <a:p>
            <a:pPr algn="ctr">
              <a:lnSpc>
                <a:spcPts val="3780"/>
              </a:lnSpc>
            </a:pPr>
            <a:r>
              <a:rPr lang="en-US" sz="3566" spc="356">
                <a:solidFill>
                  <a:srgbClr val="194A8D"/>
                </a:solidFill>
                <a:latin typeface="League Spartan"/>
                <a:ea typeface="League Spartan"/>
                <a:cs typeface="League Spartan"/>
                <a:sym typeface="League Spartan"/>
              </a:rPr>
              <a:t>P. LAKSHMI PRIYA</a:t>
            </a:r>
          </a:p>
        </p:txBody>
      </p:sp>
      <p:grpSp>
        <p:nvGrpSpPr>
          <p:cNvPr name="Group 9" id="9"/>
          <p:cNvGrpSpPr/>
          <p:nvPr/>
        </p:nvGrpSpPr>
        <p:grpSpPr>
          <a:xfrm rot="0">
            <a:off x="6619618" y="4139216"/>
            <a:ext cx="4920028" cy="5300242"/>
            <a:chOff x="0" y="0"/>
            <a:chExt cx="1295810" cy="1395948"/>
          </a:xfrm>
        </p:grpSpPr>
        <p:sp>
          <p:nvSpPr>
            <p:cNvPr name="Freeform 10" id="10"/>
            <p:cNvSpPr/>
            <p:nvPr/>
          </p:nvSpPr>
          <p:spPr>
            <a:xfrm flipH="false" flipV="false" rot="0">
              <a:off x="0" y="0"/>
              <a:ext cx="1295810" cy="1395948"/>
            </a:xfrm>
            <a:custGeom>
              <a:avLst/>
              <a:gdLst/>
              <a:ahLst/>
              <a:cxnLst/>
              <a:rect r="r" b="b" t="t" l="l"/>
              <a:pathLst>
                <a:path h="1395948" w="1295810">
                  <a:moveTo>
                    <a:pt x="0" y="0"/>
                  </a:moveTo>
                  <a:lnTo>
                    <a:pt x="1295810" y="0"/>
                  </a:lnTo>
                  <a:lnTo>
                    <a:pt x="1295810" y="1395948"/>
                  </a:lnTo>
                  <a:lnTo>
                    <a:pt x="0" y="1395948"/>
                  </a:lnTo>
                  <a:close/>
                </a:path>
              </a:pathLst>
            </a:custGeom>
            <a:solidFill>
              <a:srgbClr val="FFFFFF"/>
            </a:solidFill>
          </p:spPr>
        </p:sp>
        <p:sp>
          <p:nvSpPr>
            <p:cNvPr name="TextBox 11" id="11"/>
            <p:cNvSpPr txBox="true"/>
            <p:nvPr/>
          </p:nvSpPr>
          <p:spPr>
            <a:xfrm>
              <a:off x="0" y="-47625"/>
              <a:ext cx="1295810" cy="144357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7087235" y="5191125"/>
            <a:ext cx="3984794" cy="1005000"/>
          </a:xfrm>
          <a:prstGeom prst="rect">
            <a:avLst/>
          </a:prstGeom>
        </p:spPr>
        <p:txBody>
          <a:bodyPr anchor="t" rtlCol="false" tIns="0" lIns="0" bIns="0" rIns="0">
            <a:spAutoFit/>
          </a:bodyPr>
          <a:lstStyle/>
          <a:p>
            <a:pPr algn="ctr">
              <a:lnSpc>
                <a:spcPts val="3900"/>
              </a:lnSpc>
            </a:pPr>
            <a:r>
              <a:rPr lang="en-US" sz="3679" spc="367">
                <a:solidFill>
                  <a:srgbClr val="194A8D"/>
                </a:solidFill>
                <a:latin typeface="League Spartan"/>
                <a:ea typeface="League Spartan"/>
                <a:cs typeface="League Spartan"/>
                <a:sym typeface="League Spartan"/>
              </a:rPr>
              <a:t>KOTA SAI</a:t>
            </a:r>
          </a:p>
          <a:p>
            <a:pPr algn="ctr">
              <a:lnSpc>
                <a:spcPts val="3900"/>
              </a:lnSpc>
            </a:pPr>
            <a:r>
              <a:rPr lang="en-US" sz="3679" spc="367">
                <a:solidFill>
                  <a:srgbClr val="194A8D"/>
                </a:solidFill>
                <a:latin typeface="League Spartan"/>
                <a:ea typeface="League Spartan"/>
                <a:cs typeface="League Spartan"/>
                <a:sym typeface="League Spartan"/>
              </a:rPr>
              <a:t>VASAVI</a:t>
            </a:r>
          </a:p>
        </p:txBody>
      </p:sp>
      <p:grpSp>
        <p:nvGrpSpPr>
          <p:cNvPr name="Group 13" id="13"/>
          <p:cNvGrpSpPr/>
          <p:nvPr/>
        </p:nvGrpSpPr>
        <p:grpSpPr>
          <a:xfrm rot="0">
            <a:off x="11989628" y="4139216"/>
            <a:ext cx="4920028" cy="5256673"/>
            <a:chOff x="0" y="0"/>
            <a:chExt cx="1295810" cy="1384474"/>
          </a:xfrm>
        </p:grpSpPr>
        <p:sp>
          <p:nvSpPr>
            <p:cNvPr name="Freeform 14" id="14"/>
            <p:cNvSpPr/>
            <p:nvPr/>
          </p:nvSpPr>
          <p:spPr>
            <a:xfrm flipH="false" flipV="false" rot="0">
              <a:off x="0" y="0"/>
              <a:ext cx="1295810" cy="1384474"/>
            </a:xfrm>
            <a:custGeom>
              <a:avLst/>
              <a:gdLst/>
              <a:ahLst/>
              <a:cxnLst/>
              <a:rect r="r" b="b" t="t" l="l"/>
              <a:pathLst>
                <a:path h="1384474" w="1295810">
                  <a:moveTo>
                    <a:pt x="0" y="0"/>
                  </a:moveTo>
                  <a:lnTo>
                    <a:pt x="1295810" y="0"/>
                  </a:lnTo>
                  <a:lnTo>
                    <a:pt x="1295810" y="1384474"/>
                  </a:lnTo>
                  <a:lnTo>
                    <a:pt x="0" y="1384474"/>
                  </a:lnTo>
                  <a:close/>
                </a:path>
              </a:pathLst>
            </a:custGeom>
            <a:solidFill>
              <a:srgbClr val="FFFFFF"/>
            </a:solidFill>
          </p:spPr>
        </p:sp>
        <p:sp>
          <p:nvSpPr>
            <p:cNvPr name="TextBox 15" id="15"/>
            <p:cNvSpPr txBox="true"/>
            <p:nvPr/>
          </p:nvSpPr>
          <p:spPr>
            <a:xfrm>
              <a:off x="0" y="-47625"/>
              <a:ext cx="1295810" cy="1432099"/>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1987321" y="5191125"/>
            <a:ext cx="4920028" cy="1005000"/>
          </a:xfrm>
          <a:prstGeom prst="rect">
            <a:avLst/>
          </a:prstGeom>
        </p:spPr>
        <p:txBody>
          <a:bodyPr anchor="t" rtlCol="false" tIns="0" lIns="0" bIns="0" rIns="0">
            <a:spAutoFit/>
          </a:bodyPr>
          <a:lstStyle/>
          <a:p>
            <a:pPr algn="ctr">
              <a:lnSpc>
                <a:spcPts val="3900"/>
              </a:lnSpc>
            </a:pPr>
            <a:r>
              <a:rPr lang="en-US" sz="3679" spc="367">
                <a:solidFill>
                  <a:srgbClr val="194A8D"/>
                </a:solidFill>
                <a:latin typeface="League Spartan"/>
                <a:ea typeface="League Spartan"/>
                <a:cs typeface="League Spartan"/>
                <a:sym typeface="League Spartan"/>
              </a:rPr>
              <a:t>N. SATHYA</a:t>
            </a:r>
          </a:p>
          <a:p>
            <a:pPr algn="ctr">
              <a:lnSpc>
                <a:spcPts val="3900"/>
              </a:lnSpc>
            </a:pPr>
            <a:r>
              <a:rPr lang="en-US" sz="3679" spc="367">
                <a:solidFill>
                  <a:srgbClr val="194A8D"/>
                </a:solidFill>
                <a:latin typeface="League Spartan"/>
                <a:ea typeface="League Spartan"/>
                <a:cs typeface="League Spartan"/>
                <a:sym typeface="League Spartan"/>
              </a:rPr>
              <a:t>SRI</a:t>
            </a:r>
          </a:p>
        </p:txBody>
      </p:sp>
      <p:sp>
        <p:nvSpPr>
          <p:cNvPr name="TextBox 17" id="17"/>
          <p:cNvSpPr txBox="true"/>
          <p:nvPr/>
        </p:nvSpPr>
        <p:spPr>
          <a:xfrm rot="0">
            <a:off x="1701108" y="6700950"/>
            <a:ext cx="4083661" cy="1235076"/>
          </a:xfrm>
          <a:prstGeom prst="rect">
            <a:avLst/>
          </a:prstGeom>
        </p:spPr>
        <p:txBody>
          <a:bodyPr anchor="t" rtlCol="false" tIns="0" lIns="0" bIns="0" rIns="0">
            <a:spAutoFit/>
          </a:bodyPr>
          <a:lstStyle/>
          <a:p>
            <a:pPr algn="ctr">
              <a:lnSpc>
                <a:spcPts val="4899"/>
              </a:lnSpc>
              <a:spcBef>
                <a:spcPct val="0"/>
              </a:spcBef>
            </a:pPr>
            <a:r>
              <a:rPr lang="en-US" sz="3499">
                <a:solidFill>
                  <a:srgbClr val="194A8D"/>
                </a:solidFill>
                <a:latin typeface="Arimo"/>
                <a:ea typeface="Arimo"/>
                <a:cs typeface="Arimo"/>
                <a:sym typeface="Arimo"/>
              </a:rPr>
              <a:t>ROLL NO: 23R11A6284</a:t>
            </a:r>
          </a:p>
        </p:txBody>
      </p:sp>
      <p:sp>
        <p:nvSpPr>
          <p:cNvPr name="TextBox 18" id="18"/>
          <p:cNvSpPr txBox="true"/>
          <p:nvPr/>
        </p:nvSpPr>
        <p:spPr>
          <a:xfrm rot="0">
            <a:off x="7151603" y="6691425"/>
            <a:ext cx="4083661" cy="1235076"/>
          </a:xfrm>
          <a:prstGeom prst="rect">
            <a:avLst/>
          </a:prstGeom>
        </p:spPr>
        <p:txBody>
          <a:bodyPr anchor="t" rtlCol="false" tIns="0" lIns="0" bIns="0" rIns="0">
            <a:spAutoFit/>
          </a:bodyPr>
          <a:lstStyle/>
          <a:p>
            <a:pPr algn="ctr">
              <a:lnSpc>
                <a:spcPts val="4899"/>
              </a:lnSpc>
            </a:pPr>
            <a:r>
              <a:rPr lang="en-US" sz="3499">
                <a:solidFill>
                  <a:srgbClr val="194A8D"/>
                </a:solidFill>
                <a:latin typeface="Arimo"/>
                <a:ea typeface="Arimo"/>
                <a:cs typeface="Arimo"/>
                <a:sym typeface="Arimo"/>
              </a:rPr>
              <a:t>ROLL NO:</a:t>
            </a:r>
          </a:p>
          <a:p>
            <a:pPr algn="ctr">
              <a:lnSpc>
                <a:spcPts val="4899"/>
              </a:lnSpc>
              <a:spcBef>
                <a:spcPct val="0"/>
              </a:spcBef>
            </a:pPr>
            <a:r>
              <a:rPr lang="en-US" sz="3499">
                <a:solidFill>
                  <a:srgbClr val="194A8D"/>
                </a:solidFill>
                <a:latin typeface="Arimo"/>
                <a:ea typeface="Arimo"/>
                <a:cs typeface="Arimo"/>
                <a:sym typeface="Arimo"/>
              </a:rPr>
              <a:t>23R11A05X0</a:t>
            </a:r>
          </a:p>
        </p:txBody>
      </p:sp>
      <p:sp>
        <p:nvSpPr>
          <p:cNvPr name="TextBox 19" id="19"/>
          <p:cNvSpPr txBox="true"/>
          <p:nvPr/>
        </p:nvSpPr>
        <p:spPr>
          <a:xfrm rot="0">
            <a:off x="12407811" y="6691425"/>
            <a:ext cx="4083661" cy="1235076"/>
          </a:xfrm>
          <a:prstGeom prst="rect">
            <a:avLst/>
          </a:prstGeom>
        </p:spPr>
        <p:txBody>
          <a:bodyPr anchor="t" rtlCol="false" tIns="0" lIns="0" bIns="0" rIns="0">
            <a:spAutoFit/>
          </a:bodyPr>
          <a:lstStyle/>
          <a:p>
            <a:pPr algn="ctr">
              <a:lnSpc>
                <a:spcPts val="4899"/>
              </a:lnSpc>
            </a:pPr>
            <a:r>
              <a:rPr lang="en-US" sz="3499">
                <a:solidFill>
                  <a:srgbClr val="194A8D"/>
                </a:solidFill>
                <a:latin typeface="Arimo"/>
                <a:ea typeface="Arimo"/>
                <a:cs typeface="Arimo"/>
                <a:sym typeface="Arimo"/>
              </a:rPr>
              <a:t>ROLL NO:</a:t>
            </a:r>
          </a:p>
          <a:p>
            <a:pPr algn="ctr">
              <a:lnSpc>
                <a:spcPts val="4899"/>
              </a:lnSpc>
              <a:spcBef>
                <a:spcPct val="0"/>
              </a:spcBef>
            </a:pPr>
            <a:r>
              <a:rPr lang="en-US" sz="3499">
                <a:solidFill>
                  <a:srgbClr val="194A8D"/>
                </a:solidFill>
                <a:latin typeface="Arimo"/>
                <a:ea typeface="Arimo"/>
                <a:cs typeface="Arimo"/>
                <a:sym typeface="Arimo"/>
              </a:rPr>
              <a:t>23R11A67G6</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73611" y="5538795"/>
            <a:ext cx="6748073" cy="4748205"/>
            <a:chOff x="0" y="0"/>
            <a:chExt cx="812800" cy="571917"/>
          </a:xfrm>
        </p:grpSpPr>
        <p:sp>
          <p:nvSpPr>
            <p:cNvPr name="Freeform 3" id="3"/>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4" id="4"/>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00691" y="0"/>
            <a:ext cx="6748073" cy="4748205"/>
            <a:chOff x="0" y="0"/>
            <a:chExt cx="812800" cy="571917"/>
          </a:xfrm>
        </p:grpSpPr>
        <p:sp>
          <p:nvSpPr>
            <p:cNvPr name="Freeform 6" id="6"/>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7" id="7"/>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133953" y="5414970"/>
            <a:ext cx="9584507" cy="1143743"/>
          </a:xfrm>
          <a:prstGeom prst="rect">
            <a:avLst/>
          </a:prstGeom>
        </p:spPr>
        <p:txBody>
          <a:bodyPr anchor="t" rtlCol="false" tIns="0" lIns="0" bIns="0" rIns="0">
            <a:spAutoFit/>
          </a:bodyPr>
          <a:lstStyle/>
          <a:p>
            <a:pPr algn="ctr">
              <a:lnSpc>
                <a:spcPts val="9409"/>
              </a:lnSpc>
              <a:spcBef>
                <a:spcPct val="0"/>
              </a:spcBef>
            </a:pPr>
            <a:r>
              <a:rPr lang="en-US" sz="6720">
                <a:solidFill>
                  <a:srgbClr val="000000"/>
                </a:solidFill>
                <a:latin typeface="Kitsch Display"/>
                <a:ea typeface="Kitsch Display"/>
                <a:cs typeface="Kitsch Display"/>
                <a:sym typeface="Kitsch Display"/>
              </a:rPr>
              <a:t>Proposed Solution</a:t>
            </a:r>
          </a:p>
        </p:txBody>
      </p:sp>
      <p:sp>
        <p:nvSpPr>
          <p:cNvPr name="TextBox 9" id="9"/>
          <p:cNvSpPr txBox="true"/>
          <p:nvPr/>
        </p:nvSpPr>
        <p:spPr>
          <a:xfrm rot="0">
            <a:off x="6963145" y="162912"/>
            <a:ext cx="8410080" cy="1110164"/>
          </a:xfrm>
          <a:prstGeom prst="rect">
            <a:avLst/>
          </a:prstGeom>
        </p:spPr>
        <p:txBody>
          <a:bodyPr anchor="t" rtlCol="false" tIns="0" lIns="0" bIns="0" rIns="0">
            <a:spAutoFit/>
          </a:bodyPr>
          <a:lstStyle/>
          <a:p>
            <a:pPr algn="ctr">
              <a:lnSpc>
                <a:spcPts val="9159"/>
              </a:lnSpc>
              <a:spcBef>
                <a:spcPct val="0"/>
              </a:spcBef>
            </a:pPr>
            <a:r>
              <a:rPr lang="en-US" sz="6542">
                <a:solidFill>
                  <a:srgbClr val="000000"/>
                </a:solidFill>
                <a:latin typeface="Kudryashev Display Sans"/>
                <a:ea typeface="Kudryashev Display Sans"/>
                <a:cs typeface="Kudryashev Display Sans"/>
                <a:sym typeface="Kudryashev Display Sans"/>
              </a:rPr>
              <a:t>Problem Statement</a:t>
            </a:r>
          </a:p>
        </p:txBody>
      </p:sp>
      <p:sp>
        <p:nvSpPr>
          <p:cNvPr name="TextBox 10" id="10"/>
          <p:cNvSpPr txBox="true"/>
          <p:nvPr/>
        </p:nvSpPr>
        <p:spPr>
          <a:xfrm rot="0">
            <a:off x="139043" y="1568351"/>
            <a:ext cx="14461648" cy="3179854"/>
          </a:xfrm>
          <a:prstGeom prst="rect">
            <a:avLst/>
          </a:prstGeom>
        </p:spPr>
        <p:txBody>
          <a:bodyPr anchor="t" rtlCol="false" tIns="0" lIns="0" bIns="0" rIns="0">
            <a:spAutoFit/>
          </a:bodyPr>
          <a:lstStyle/>
          <a:p>
            <a:pPr algn="ctr">
              <a:lnSpc>
                <a:spcPts val="5095"/>
              </a:lnSpc>
              <a:spcBef>
                <a:spcPct val="0"/>
              </a:spcBef>
            </a:pPr>
            <a:r>
              <a:rPr lang="en-US" sz="3639">
                <a:solidFill>
                  <a:srgbClr val="000000"/>
                </a:solidFill>
                <a:latin typeface="Gilda Display"/>
                <a:ea typeface="Gilda Display"/>
                <a:cs typeface="Gilda Display"/>
                <a:sym typeface="Gilda Display"/>
              </a:rPr>
              <a:t>Many people suffer from stress, anxiety, and depression but lack access to timely mental health support due to stigma, cost, and shortage of professionals. There is a need for a safe, accessible, and non-judgmental platform for emotional assistance.</a:t>
            </a:r>
          </a:p>
          <a:p>
            <a:pPr algn="ctr">
              <a:lnSpc>
                <a:spcPts val="5095"/>
              </a:lnSpc>
              <a:spcBef>
                <a:spcPct val="0"/>
              </a:spcBef>
            </a:pPr>
          </a:p>
        </p:txBody>
      </p:sp>
      <p:sp>
        <p:nvSpPr>
          <p:cNvPr name="TextBox 11" id="11"/>
          <p:cNvSpPr txBox="true"/>
          <p:nvPr/>
        </p:nvSpPr>
        <p:spPr>
          <a:xfrm rot="0">
            <a:off x="4578252" y="6853988"/>
            <a:ext cx="13179865" cy="3179854"/>
          </a:xfrm>
          <a:prstGeom prst="rect">
            <a:avLst/>
          </a:prstGeom>
        </p:spPr>
        <p:txBody>
          <a:bodyPr anchor="t" rtlCol="false" tIns="0" lIns="0" bIns="0" rIns="0">
            <a:spAutoFit/>
          </a:bodyPr>
          <a:lstStyle/>
          <a:p>
            <a:pPr algn="ctr">
              <a:lnSpc>
                <a:spcPts val="5095"/>
              </a:lnSpc>
              <a:spcBef>
                <a:spcPct val="0"/>
              </a:spcBef>
            </a:pPr>
            <a:r>
              <a:rPr lang="en-US" sz="3639">
                <a:solidFill>
                  <a:srgbClr val="000000"/>
                </a:solidFill>
                <a:latin typeface="Gilda Display"/>
                <a:ea typeface="Gilda Display"/>
                <a:cs typeface="Gilda Display"/>
                <a:sym typeface="Gilda Display"/>
              </a:rPr>
              <a:t>A</a:t>
            </a:r>
            <a:r>
              <a:rPr lang="en-US" sz="3639">
                <a:solidFill>
                  <a:srgbClr val="000000"/>
                </a:solidFill>
                <a:latin typeface="Gilda Display"/>
                <a:ea typeface="Gilda Display"/>
                <a:cs typeface="Gilda Display"/>
                <a:sym typeface="Gilda Display"/>
              </a:rPr>
              <a:t> Voice-Based AI Assistant that offers 24/7 emotional support using speech recognition, NLP, and emotion detection. It provides mood tracking, mindfulness exercises, and motivational feedback while maintaining user privacy and suggesting help in high-risk cases.</a:t>
            </a:r>
          </a:p>
        </p:txBody>
      </p:sp>
      <p:sp>
        <p:nvSpPr>
          <p:cNvPr name="AutoShape 12" id="12"/>
          <p:cNvSpPr/>
          <p:nvPr/>
        </p:nvSpPr>
        <p:spPr>
          <a:xfrm>
            <a:off x="1361117" y="5143500"/>
            <a:ext cx="1540147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874B0">
                <a:alpha val="100000"/>
              </a:srgbClr>
            </a:gs>
            <a:gs pos="100000">
              <a:srgbClr val="05337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537459" y="-1299795"/>
            <a:ext cx="2891099" cy="5555874"/>
          </a:xfrm>
          <a:custGeom>
            <a:avLst/>
            <a:gdLst/>
            <a:ahLst/>
            <a:cxnLst/>
            <a:rect r="r" b="b" t="t" l="l"/>
            <a:pathLst>
              <a:path h="5555874" w="2891099">
                <a:moveTo>
                  <a:pt x="0" y="0"/>
                </a:moveTo>
                <a:lnTo>
                  <a:pt x="2891098" y="0"/>
                </a:lnTo>
                <a:lnTo>
                  <a:pt x="2891098" y="5555873"/>
                </a:lnTo>
                <a:lnTo>
                  <a:pt x="0" y="5555873"/>
                </a:lnTo>
                <a:lnTo>
                  <a:pt x="0" y="0"/>
                </a:lnTo>
                <a:close/>
              </a:path>
            </a:pathLst>
          </a:custGeom>
          <a:blipFill>
            <a:blip r:embed="rId2"/>
            <a:stretch>
              <a:fillRect l="0" t="0" r="0" b="0"/>
            </a:stretch>
          </a:blipFill>
        </p:spPr>
      </p:sp>
      <p:sp>
        <p:nvSpPr>
          <p:cNvPr name="Freeform 3" id="3"/>
          <p:cNvSpPr/>
          <p:nvPr/>
        </p:nvSpPr>
        <p:spPr>
          <a:xfrm flipH="true" flipV="false" rot="0">
            <a:off x="-1140557" y="-819359"/>
            <a:ext cx="2891099" cy="5555874"/>
          </a:xfrm>
          <a:custGeom>
            <a:avLst/>
            <a:gdLst/>
            <a:ahLst/>
            <a:cxnLst/>
            <a:rect r="r" b="b" t="t" l="l"/>
            <a:pathLst>
              <a:path h="5555874" w="2891099">
                <a:moveTo>
                  <a:pt x="2891098" y="0"/>
                </a:moveTo>
                <a:lnTo>
                  <a:pt x="0" y="0"/>
                </a:lnTo>
                <a:lnTo>
                  <a:pt x="0" y="5555874"/>
                </a:lnTo>
                <a:lnTo>
                  <a:pt x="2891098" y="5555874"/>
                </a:lnTo>
                <a:lnTo>
                  <a:pt x="2891098" y="0"/>
                </a:lnTo>
                <a:close/>
              </a:path>
            </a:pathLst>
          </a:custGeom>
          <a:blipFill>
            <a:blip r:embed="rId2"/>
            <a:stretch>
              <a:fillRect l="0" t="0" r="0" b="0"/>
            </a:stretch>
          </a:blipFill>
        </p:spPr>
      </p:sp>
      <p:sp>
        <p:nvSpPr>
          <p:cNvPr name="TextBox 4" id="4"/>
          <p:cNvSpPr txBox="true"/>
          <p:nvPr/>
        </p:nvSpPr>
        <p:spPr>
          <a:xfrm rot="0">
            <a:off x="1766145" y="3782452"/>
            <a:ext cx="14771314" cy="4311651"/>
          </a:xfrm>
          <a:prstGeom prst="rect">
            <a:avLst/>
          </a:prstGeom>
        </p:spPr>
        <p:txBody>
          <a:bodyPr anchor="t" rtlCol="false" tIns="0" lIns="0" bIns="0" rIns="0">
            <a:spAutoFit/>
          </a:bodyPr>
          <a:lstStyle/>
          <a:p>
            <a:pPr algn="ctr">
              <a:lnSpc>
                <a:spcPts val="4899"/>
              </a:lnSpc>
              <a:spcBef>
                <a:spcPct val="0"/>
              </a:spcBef>
            </a:pPr>
            <a:r>
              <a:rPr lang="en-US" sz="3499">
                <a:solidFill>
                  <a:srgbClr val="FFFFFF"/>
                </a:solidFill>
                <a:latin typeface="Kudryashev Display"/>
                <a:ea typeface="Kudryashev Display"/>
                <a:cs typeface="Kudryashev Display"/>
                <a:sym typeface="Kudryashev Display"/>
              </a:rPr>
              <a:t>This project presents a Voice-Based AI Mental Health Assistant designed to provide emotional support through natural, empathetic conversations. It uses technologies such as Automatic Speech Recognition (ASR), Natural Language Processing (NLP), and emotion detection to understand user emotions and respond accordingly. The goal is to offer a private, accessible, and always-available companion to support mental well-being, especially in environments lacking professional care.</a:t>
            </a:r>
          </a:p>
        </p:txBody>
      </p:sp>
      <p:sp>
        <p:nvSpPr>
          <p:cNvPr name="TextBox 5" id="5"/>
          <p:cNvSpPr txBox="true"/>
          <p:nvPr/>
        </p:nvSpPr>
        <p:spPr>
          <a:xfrm rot="0">
            <a:off x="2572279" y="1117838"/>
            <a:ext cx="13143443" cy="1510031"/>
          </a:xfrm>
          <a:prstGeom prst="rect">
            <a:avLst/>
          </a:prstGeom>
        </p:spPr>
        <p:txBody>
          <a:bodyPr anchor="t" rtlCol="false" tIns="0" lIns="0" bIns="0" rIns="0">
            <a:spAutoFit/>
          </a:bodyPr>
          <a:lstStyle/>
          <a:p>
            <a:pPr algn="ctr">
              <a:lnSpc>
                <a:spcPts val="12319"/>
              </a:lnSpc>
              <a:spcBef>
                <a:spcPct val="0"/>
              </a:spcBef>
            </a:pPr>
            <a:r>
              <a:rPr lang="en-US" sz="8799">
                <a:solidFill>
                  <a:srgbClr val="FFFFFF"/>
                </a:solidFill>
                <a:latin typeface="Gilda Display"/>
                <a:ea typeface="Gilda Display"/>
                <a:cs typeface="Gilda Display"/>
                <a:sym typeface="Gilda Display"/>
              </a:rPr>
              <a:t>Abstract / Overview:</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840574" y="7715700"/>
            <a:ext cx="6748073" cy="4748205"/>
            <a:chOff x="0" y="0"/>
            <a:chExt cx="812800" cy="571917"/>
          </a:xfrm>
        </p:grpSpPr>
        <p:sp>
          <p:nvSpPr>
            <p:cNvPr name="Freeform 3" id="3"/>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4" id="4"/>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10797951" y="-2374102"/>
            <a:ext cx="6748073" cy="4748205"/>
            <a:chOff x="0" y="0"/>
            <a:chExt cx="812800" cy="571917"/>
          </a:xfrm>
        </p:grpSpPr>
        <p:sp>
          <p:nvSpPr>
            <p:cNvPr name="Freeform 6" id="6"/>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7" id="7"/>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30411" y="1685082"/>
            <a:ext cx="7768399" cy="4631527"/>
          </a:xfrm>
          <a:prstGeom prst="rect">
            <a:avLst/>
          </a:prstGeom>
        </p:spPr>
        <p:txBody>
          <a:bodyPr anchor="t" rtlCol="false" tIns="0" lIns="0" bIns="0" rIns="0">
            <a:spAutoFit/>
          </a:bodyPr>
          <a:lstStyle/>
          <a:p>
            <a:pPr algn="ctr">
              <a:lnSpc>
                <a:spcPts val="4593"/>
              </a:lnSpc>
            </a:pPr>
            <a:r>
              <a:rPr lang="en-US" sz="3281">
                <a:solidFill>
                  <a:srgbClr val="145DA0"/>
                </a:solidFill>
                <a:latin typeface="Gilda Display"/>
                <a:ea typeface="Gilda Display"/>
                <a:cs typeface="Gilda Display"/>
                <a:sym typeface="Gilda Display"/>
              </a:rPr>
              <a:t>Most current apps (e.g., Wysa, Woebot) offer text-based chatbots.</a:t>
            </a:r>
          </a:p>
          <a:p>
            <a:pPr algn="ctr">
              <a:lnSpc>
                <a:spcPts val="4593"/>
              </a:lnSpc>
              <a:spcBef>
                <a:spcPct val="0"/>
              </a:spcBef>
            </a:pPr>
            <a:r>
              <a:rPr lang="en-US" sz="3281">
                <a:solidFill>
                  <a:srgbClr val="145DA0"/>
                </a:solidFill>
                <a:latin typeface="Gilda Display"/>
                <a:ea typeface="Gilda Display"/>
                <a:cs typeface="Gilda Display"/>
                <a:sym typeface="Gilda Display"/>
              </a:rPr>
              <a:t>Lack real-time voice interaction and deep emotional understanding.</a:t>
            </a:r>
          </a:p>
          <a:p>
            <a:pPr algn="ctr">
              <a:lnSpc>
                <a:spcPts val="4593"/>
              </a:lnSpc>
              <a:spcBef>
                <a:spcPct val="0"/>
              </a:spcBef>
            </a:pPr>
            <a:r>
              <a:rPr lang="en-US" sz="3281">
                <a:solidFill>
                  <a:srgbClr val="145DA0"/>
                </a:solidFill>
                <a:latin typeface="Gilda Display"/>
                <a:ea typeface="Gilda Display"/>
                <a:cs typeface="Gilda Display"/>
                <a:sym typeface="Gilda Display"/>
              </a:rPr>
              <a:t>Often limited in providing personalized, emotion-aware responses.</a:t>
            </a:r>
          </a:p>
          <a:p>
            <a:pPr algn="ctr">
              <a:lnSpc>
                <a:spcPts val="4593"/>
              </a:lnSpc>
              <a:spcBef>
                <a:spcPct val="0"/>
              </a:spcBef>
            </a:pPr>
            <a:r>
              <a:rPr lang="en-US" sz="3281">
                <a:solidFill>
                  <a:srgbClr val="145DA0"/>
                </a:solidFill>
                <a:latin typeface="Gilda Display"/>
                <a:ea typeface="Gilda Display"/>
                <a:cs typeface="Gilda Display"/>
                <a:sym typeface="Gilda Display"/>
              </a:rPr>
              <a:t>Users may feel disconnected due to robotic or scripted replies.</a:t>
            </a:r>
          </a:p>
        </p:txBody>
      </p:sp>
      <p:sp>
        <p:nvSpPr>
          <p:cNvPr name="TextBox 9" id="9"/>
          <p:cNvSpPr txBox="true"/>
          <p:nvPr/>
        </p:nvSpPr>
        <p:spPr>
          <a:xfrm rot="0">
            <a:off x="1512590" y="590922"/>
            <a:ext cx="5667715"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145DA0"/>
                </a:solidFill>
                <a:latin typeface="Kitsch Display Bold"/>
                <a:ea typeface="Kitsch Display Bold"/>
                <a:cs typeface="Kitsch Display Bold"/>
                <a:sym typeface="Kitsch Display Bold"/>
              </a:rPr>
              <a:t>Existing System</a:t>
            </a:r>
          </a:p>
        </p:txBody>
      </p:sp>
      <p:sp>
        <p:nvSpPr>
          <p:cNvPr name="TextBox 10" id="10"/>
          <p:cNvSpPr txBox="true"/>
          <p:nvPr/>
        </p:nvSpPr>
        <p:spPr>
          <a:xfrm rot="0">
            <a:off x="9387985" y="3629725"/>
            <a:ext cx="8604219" cy="5288043"/>
          </a:xfrm>
          <a:prstGeom prst="rect">
            <a:avLst/>
          </a:prstGeom>
        </p:spPr>
        <p:txBody>
          <a:bodyPr anchor="t" rtlCol="false" tIns="0" lIns="0" bIns="0" rIns="0">
            <a:spAutoFit/>
          </a:bodyPr>
          <a:lstStyle/>
          <a:p>
            <a:pPr algn="ctr">
              <a:lnSpc>
                <a:spcPts val="6186"/>
              </a:lnSpc>
              <a:spcBef>
                <a:spcPct val="0"/>
              </a:spcBef>
            </a:pPr>
            <a:r>
              <a:rPr lang="en-US" b="true" sz="4418">
                <a:solidFill>
                  <a:srgbClr val="145DA0"/>
                </a:solidFill>
                <a:latin typeface="Kitsch Display Bold"/>
                <a:ea typeface="Kitsch Display Bold"/>
                <a:cs typeface="Kitsch Display Bold"/>
                <a:sym typeface="Kitsch Display Bold"/>
              </a:rPr>
              <a:t>Proposed Solution</a:t>
            </a:r>
          </a:p>
          <a:p>
            <a:pPr algn="ctr">
              <a:lnSpc>
                <a:spcPts val="4499"/>
              </a:lnSpc>
              <a:spcBef>
                <a:spcPct val="0"/>
              </a:spcBef>
            </a:pPr>
            <a:r>
              <a:rPr lang="en-US" sz="3213">
                <a:solidFill>
                  <a:srgbClr val="145DA0"/>
                </a:solidFill>
                <a:latin typeface="Kudryashev Display"/>
                <a:ea typeface="Kudryashev Display"/>
                <a:cs typeface="Kudryashev Display"/>
                <a:sym typeface="Kudryashev Display"/>
              </a:rPr>
              <a:t>A Voice-Based AI Assistant that interacts naturally via speech.</a:t>
            </a:r>
          </a:p>
          <a:p>
            <a:pPr algn="ctr">
              <a:lnSpc>
                <a:spcPts val="4499"/>
              </a:lnSpc>
              <a:spcBef>
                <a:spcPct val="0"/>
              </a:spcBef>
            </a:pPr>
            <a:r>
              <a:rPr lang="en-US" sz="3213">
                <a:solidFill>
                  <a:srgbClr val="145DA0"/>
                </a:solidFill>
                <a:latin typeface="Kudryashev Display"/>
                <a:ea typeface="Kudryashev Display"/>
                <a:cs typeface="Kudryashev Display"/>
                <a:sym typeface="Kudryashev Display"/>
              </a:rPr>
              <a:t>Integrates ASR, NLP, and emotion detection for empathetic conversations.</a:t>
            </a:r>
          </a:p>
          <a:p>
            <a:pPr algn="ctr">
              <a:lnSpc>
                <a:spcPts val="4499"/>
              </a:lnSpc>
              <a:spcBef>
                <a:spcPct val="0"/>
              </a:spcBef>
            </a:pPr>
            <a:r>
              <a:rPr lang="en-US" sz="3213">
                <a:solidFill>
                  <a:srgbClr val="145DA0"/>
                </a:solidFill>
                <a:latin typeface="Kudryashev Display"/>
                <a:ea typeface="Kudryashev Display"/>
                <a:cs typeface="Kudryashev Display"/>
                <a:sym typeface="Kudryashev Display"/>
              </a:rPr>
              <a:t>Offers mood tracking, guided mindfulness, and motivational feedback.</a:t>
            </a:r>
          </a:p>
          <a:p>
            <a:pPr algn="ctr">
              <a:lnSpc>
                <a:spcPts val="4499"/>
              </a:lnSpc>
              <a:spcBef>
                <a:spcPct val="0"/>
              </a:spcBef>
            </a:pPr>
            <a:r>
              <a:rPr lang="en-US" sz="3213">
                <a:solidFill>
                  <a:srgbClr val="145DA0"/>
                </a:solidFill>
                <a:latin typeface="Kudryashev Display"/>
                <a:ea typeface="Kudryashev Display"/>
                <a:cs typeface="Kudryashev Display"/>
                <a:sym typeface="Kudryashev Display"/>
              </a:rPr>
              <a:t>Provides non-judgmental, 24/7 emotional support with privacy and safety features.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707483" y="1924491"/>
            <a:ext cx="12121950" cy="5461001"/>
          </a:xfrm>
          <a:prstGeom prst="rect">
            <a:avLst/>
          </a:prstGeom>
        </p:spPr>
        <p:txBody>
          <a:bodyPr anchor="t" rtlCol="false" tIns="0" lIns="0" bIns="0" rIns="0">
            <a:spAutoFit/>
          </a:bodyPr>
          <a:lstStyle/>
          <a:p>
            <a:pPr algn="ctr">
              <a:lnSpc>
                <a:spcPts val="5879"/>
              </a:lnSpc>
              <a:spcBef>
                <a:spcPct val="0"/>
              </a:spcBef>
            </a:pPr>
            <a:r>
              <a:rPr lang="en-US" b="true" sz="4199">
                <a:solidFill>
                  <a:srgbClr val="000000"/>
                </a:solidFill>
                <a:latin typeface="Kitsch Display Bold"/>
                <a:ea typeface="Kitsch Display Bold"/>
                <a:cs typeface="Kitsch Display Bold"/>
                <a:sym typeface="Kitsch Display Bold"/>
              </a:rPr>
              <a:t>Technologies Used:</a:t>
            </a:r>
          </a:p>
          <a:p>
            <a:pPr algn="ctr">
              <a:lnSpc>
                <a:spcPts val="5879"/>
              </a:lnSpc>
              <a:spcBef>
                <a:spcPct val="0"/>
              </a:spcBef>
            </a:pPr>
          </a:p>
          <a:p>
            <a:pPr algn="ctr">
              <a:lnSpc>
                <a:spcPts val="5319"/>
              </a:lnSpc>
              <a:spcBef>
                <a:spcPct val="0"/>
              </a:spcBef>
            </a:pPr>
            <a:r>
              <a:rPr lang="en-US" b="true" sz="3799">
                <a:solidFill>
                  <a:srgbClr val="000000"/>
                </a:solidFill>
                <a:latin typeface="Kitsch Display Bold"/>
                <a:ea typeface="Kitsch Display Bold"/>
                <a:cs typeface="Kitsch Display Bold"/>
                <a:sym typeface="Kitsch Display Bold"/>
              </a:rPr>
              <a:t>Frontend</a:t>
            </a:r>
            <a:r>
              <a:rPr lang="en-US" sz="3799">
                <a:solidFill>
                  <a:srgbClr val="000000"/>
                </a:solidFill>
                <a:latin typeface="Kitsch Display"/>
                <a:ea typeface="Kitsch Display"/>
                <a:cs typeface="Kitsch Display"/>
                <a:sym typeface="Kitsch Display"/>
              </a:rPr>
              <a:t>: HTML, CSS, JavaScript (for chatbot UI)</a:t>
            </a:r>
          </a:p>
          <a:p>
            <a:pPr algn="ctr">
              <a:lnSpc>
                <a:spcPts val="5319"/>
              </a:lnSpc>
              <a:spcBef>
                <a:spcPct val="0"/>
              </a:spcBef>
            </a:pPr>
            <a:r>
              <a:rPr lang="en-US" b="true" sz="3799">
                <a:solidFill>
                  <a:srgbClr val="000000"/>
                </a:solidFill>
                <a:latin typeface="Kitsch Display Bold"/>
                <a:ea typeface="Kitsch Display Bold"/>
                <a:cs typeface="Kitsch Display Bold"/>
                <a:sym typeface="Kitsch Display Bold"/>
              </a:rPr>
              <a:t>Backend</a:t>
            </a:r>
            <a:r>
              <a:rPr lang="en-US" sz="3799">
                <a:solidFill>
                  <a:srgbClr val="000000"/>
                </a:solidFill>
                <a:latin typeface="Kitsch Display"/>
                <a:ea typeface="Kitsch Display"/>
                <a:cs typeface="Kitsch Display"/>
                <a:sym typeface="Kitsch Display"/>
              </a:rPr>
              <a:t>: Python, Streamlit</a:t>
            </a:r>
          </a:p>
          <a:p>
            <a:pPr algn="ctr">
              <a:lnSpc>
                <a:spcPts val="5319"/>
              </a:lnSpc>
              <a:spcBef>
                <a:spcPct val="0"/>
              </a:spcBef>
            </a:pPr>
            <a:r>
              <a:rPr lang="en-US" b="true" sz="3799">
                <a:solidFill>
                  <a:srgbClr val="000000"/>
                </a:solidFill>
                <a:latin typeface="Kitsch Display Bold"/>
                <a:ea typeface="Kitsch Display Bold"/>
                <a:cs typeface="Kitsch Display Bold"/>
                <a:sym typeface="Kitsch Display Bold"/>
              </a:rPr>
              <a:t>Libraries/Tools</a:t>
            </a:r>
            <a:r>
              <a:rPr lang="en-US" sz="3799">
                <a:solidFill>
                  <a:srgbClr val="000000"/>
                </a:solidFill>
                <a:latin typeface="Kitsch Display"/>
                <a:ea typeface="Kitsch Display"/>
                <a:cs typeface="Kitsch Display"/>
                <a:sym typeface="Kitsch Display"/>
              </a:rPr>
              <a:t>: SpeechRecognition, NLTK, TextBlob, pyttsx3</a:t>
            </a:r>
          </a:p>
          <a:p>
            <a:pPr algn="ctr">
              <a:lnSpc>
                <a:spcPts val="5319"/>
              </a:lnSpc>
              <a:spcBef>
                <a:spcPct val="0"/>
              </a:spcBef>
            </a:pPr>
            <a:r>
              <a:rPr lang="en-US" b="true" sz="3799">
                <a:solidFill>
                  <a:srgbClr val="000000"/>
                </a:solidFill>
                <a:latin typeface="Kitsch Display Bold"/>
                <a:ea typeface="Kitsch Display Bold"/>
                <a:cs typeface="Kitsch Display Bold"/>
                <a:sym typeface="Kitsch Display Bold"/>
              </a:rPr>
              <a:t>AI/ML</a:t>
            </a:r>
            <a:r>
              <a:rPr lang="en-US" sz="3799">
                <a:solidFill>
                  <a:srgbClr val="000000"/>
                </a:solidFill>
                <a:latin typeface="Kitsch Display"/>
                <a:ea typeface="Kitsch Display"/>
                <a:cs typeface="Kitsch Display"/>
                <a:sym typeface="Kitsch Display"/>
              </a:rPr>
              <a:t>: NLP models, Sentiment analysis, ASR engines (e.g., Google Speech API)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9939" y="754789"/>
            <a:ext cx="7655237" cy="4296502"/>
          </a:xfrm>
          <a:custGeom>
            <a:avLst/>
            <a:gdLst/>
            <a:ahLst/>
            <a:cxnLst/>
            <a:rect r="r" b="b" t="t" l="l"/>
            <a:pathLst>
              <a:path h="4296502" w="7655237">
                <a:moveTo>
                  <a:pt x="0" y="0"/>
                </a:moveTo>
                <a:lnTo>
                  <a:pt x="7655237" y="0"/>
                </a:lnTo>
                <a:lnTo>
                  <a:pt x="7655237" y="4296502"/>
                </a:lnTo>
                <a:lnTo>
                  <a:pt x="0" y="4296502"/>
                </a:lnTo>
                <a:lnTo>
                  <a:pt x="0" y="0"/>
                </a:lnTo>
                <a:close/>
              </a:path>
            </a:pathLst>
          </a:custGeom>
          <a:blipFill>
            <a:blip r:embed="rId2"/>
            <a:stretch>
              <a:fillRect l="0" t="0" r="0" b="0"/>
            </a:stretch>
          </a:blipFill>
        </p:spPr>
      </p:sp>
      <p:sp>
        <p:nvSpPr>
          <p:cNvPr name="Freeform 3" id="3"/>
          <p:cNvSpPr/>
          <p:nvPr/>
        </p:nvSpPr>
        <p:spPr>
          <a:xfrm flipH="false" flipV="false" rot="0">
            <a:off x="9551695" y="817607"/>
            <a:ext cx="7707605" cy="4325893"/>
          </a:xfrm>
          <a:custGeom>
            <a:avLst/>
            <a:gdLst/>
            <a:ahLst/>
            <a:cxnLst/>
            <a:rect r="r" b="b" t="t" l="l"/>
            <a:pathLst>
              <a:path h="4325893" w="7707605">
                <a:moveTo>
                  <a:pt x="0" y="0"/>
                </a:moveTo>
                <a:lnTo>
                  <a:pt x="7707605" y="0"/>
                </a:lnTo>
                <a:lnTo>
                  <a:pt x="7707605" y="4325893"/>
                </a:lnTo>
                <a:lnTo>
                  <a:pt x="0" y="4325893"/>
                </a:lnTo>
                <a:lnTo>
                  <a:pt x="0" y="0"/>
                </a:lnTo>
                <a:close/>
              </a:path>
            </a:pathLst>
          </a:custGeom>
          <a:blipFill>
            <a:blip r:embed="rId3"/>
            <a:stretch>
              <a:fillRect l="0" t="0" r="0" b="0"/>
            </a:stretch>
          </a:blipFill>
        </p:spPr>
      </p:sp>
      <p:sp>
        <p:nvSpPr>
          <p:cNvPr name="Freeform 4" id="4"/>
          <p:cNvSpPr/>
          <p:nvPr/>
        </p:nvSpPr>
        <p:spPr>
          <a:xfrm flipH="false" flipV="false" rot="0">
            <a:off x="689939" y="5431662"/>
            <a:ext cx="7655237" cy="4296502"/>
          </a:xfrm>
          <a:custGeom>
            <a:avLst/>
            <a:gdLst/>
            <a:ahLst/>
            <a:cxnLst/>
            <a:rect r="r" b="b" t="t" l="l"/>
            <a:pathLst>
              <a:path h="4296502" w="7655237">
                <a:moveTo>
                  <a:pt x="0" y="0"/>
                </a:moveTo>
                <a:lnTo>
                  <a:pt x="7655237" y="0"/>
                </a:lnTo>
                <a:lnTo>
                  <a:pt x="7655237" y="4296501"/>
                </a:lnTo>
                <a:lnTo>
                  <a:pt x="0" y="4296501"/>
                </a:lnTo>
                <a:lnTo>
                  <a:pt x="0" y="0"/>
                </a:lnTo>
                <a:close/>
              </a:path>
            </a:pathLst>
          </a:custGeom>
          <a:blipFill>
            <a:blip r:embed="rId4"/>
            <a:stretch>
              <a:fillRect l="0" t="0" r="0" b="0"/>
            </a:stretch>
          </a:blipFill>
        </p:spPr>
      </p:sp>
      <p:sp>
        <p:nvSpPr>
          <p:cNvPr name="Freeform 5" id="5"/>
          <p:cNvSpPr/>
          <p:nvPr/>
        </p:nvSpPr>
        <p:spPr>
          <a:xfrm flipH="false" flipV="false" rot="0">
            <a:off x="9551695" y="5431662"/>
            <a:ext cx="7707605" cy="4325893"/>
          </a:xfrm>
          <a:custGeom>
            <a:avLst/>
            <a:gdLst/>
            <a:ahLst/>
            <a:cxnLst/>
            <a:rect r="r" b="b" t="t" l="l"/>
            <a:pathLst>
              <a:path h="4325893" w="7707605">
                <a:moveTo>
                  <a:pt x="0" y="0"/>
                </a:moveTo>
                <a:lnTo>
                  <a:pt x="7707605" y="0"/>
                </a:lnTo>
                <a:lnTo>
                  <a:pt x="7707605" y="4325893"/>
                </a:lnTo>
                <a:lnTo>
                  <a:pt x="0" y="4325893"/>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1079" y="394505"/>
            <a:ext cx="7934787" cy="4453399"/>
          </a:xfrm>
          <a:custGeom>
            <a:avLst/>
            <a:gdLst/>
            <a:ahLst/>
            <a:cxnLst/>
            <a:rect r="r" b="b" t="t" l="l"/>
            <a:pathLst>
              <a:path h="4453399" w="7934787">
                <a:moveTo>
                  <a:pt x="0" y="0"/>
                </a:moveTo>
                <a:lnTo>
                  <a:pt x="7934787" y="0"/>
                </a:lnTo>
                <a:lnTo>
                  <a:pt x="7934787" y="4453400"/>
                </a:lnTo>
                <a:lnTo>
                  <a:pt x="0" y="4453400"/>
                </a:lnTo>
                <a:lnTo>
                  <a:pt x="0" y="0"/>
                </a:lnTo>
                <a:close/>
              </a:path>
            </a:pathLst>
          </a:custGeom>
          <a:blipFill>
            <a:blip r:embed="rId2"/>
            <a:stretch>
              <a:fillRect l="0" t="0" r="0" b="0"/>
            </a:stretch>
          </a:blipFill>
        </p:spPr>
      </p:sp>
      <p:sp>
        <p:nvSpPr>
          <p:cNvPr name="Freeform 3" id="3"/>
          <p:cNvSpPr/>
          <p:nvPr/>
        </p:nvSpPr>
        <p:spPr>
          <a:xfrm flipH="false" flipV="false" rot="0">
            <a:off x="9144000" y="394505"/>
            <a:ext cx="7934787" cy="4453399"/>
          </a:xfrm>
          <a:custGeom>
            <a:avLst/>
            <a:gdLst/>
            <a:ahLst/>
            <a:cxnLst/>
            <a:rect r="r" b="b" t="t" l="l"/>
            <a:pathLst>
              <a:path h="4453399" w="7934787">
                <a:moveTo>
                  <a:pt x="0" y="0"/>
                </a:moveTo>
                <a:lnTo>
                  <a:pt x="7934787" y="0"/>
                </a:lnTo>
                <a:lnTo>
                  <a:pt x="7934787" y="4453400"/>
                </a:lnTo>
                <a:lnTo>
                  <a:pt x="0" y="4453400"/>
                </a:lnTo>
                <a:lnTo>
                  <a:pt x="0" y="0"/>
                </a:lnTo>
                <a:close/>
              </a:path>
            </a:pathLst>
          </a:custGeom>
          <a:blipFill>
            <a:blip r:embed="rId3"/>
            <a:stretch>
              <a:fillRect l="0" t="0" r="0" b="0"/>
            </a:stretch>
          </a:blipFill>
        </p:spPr>
      </p:sp>
      <p:sp>
        <p:nvSpPr>
          <p:cNvPr name="Freeform 4" id="4"/>
          <p:cNvSpPr/>
          <p:nvPr/>
        </p:nvSpPr>
        <p:spPr>
          <a:xfrm flipH="false" flipV="false" rot="0">
            <a:off x="371079" y="5143500"/>
            <a:ext cx="7934787" cy="4453399"/>
          </a:xfrm>
          <a:custGeom>
            <a:avLst/>
            <a:gdLst/>
            <a:ahLst/>
            <a:cxnLst/>
            <a:rect r="r" b="b" t="t" l="l"/>
            <a:pathLst>
              <a:path h="4453399" w="7934787">
                <a:moveTo>
                  <a:pt x="0" y="0"/>
                </a:moveTo>
                <a:lnTo>
                  <a:pt x="7934787" y="0"/>
                </a:lnTo>
                <a:lnTo>
                  <a:pt x="7934787" y="4453399"/>
                </a:lnTo>
                <a:lnTo>
                  <a:pt x="0" y="4453399"/>
                </a:lnTo>
                <a:lnTo>
                  <a:pt x="0" y="0"/>
                </a:lnTo>
                <a:close/>
              </a:path>
            </a:pathLst>
          </a:custGeom>
          <a:blipFill>
            <a:blip r:embed="rId4"/>
            <a:stretch>
              <a:fillRect l="0" t="0" r="0" b="0"/>
            </a:stretch>
          </a:blipFill>
        </p:spPr>
      </p:sp>
      <p:sp>
        <p:nvSpPr>
          <p:cNvPr name="Freeform 5" id="5"/>
          <p:cNvSpPr/>
          <p:nvPr/>
        </p:nvSpPr>
        <p:spPr>
          <a:xfrm flipH="false" flipV="false" rot="0">
            <a:off x="9144000" y="5222008"/>
            <a:ext cx="7934787" cy="4453399"/>
          </a:xfrm>
          <a:custGeom>
            <a:avLst/>
            <a:gdLst/>
            <a:ahLst/>
            <a:cxnLst/>
            <a:rect r="r" b="b" t="t" l="l"/>
            <a:pathLst>
              <a:path h="4453399" w="7934787">
                <a:moveTo>
                  <a:pt x="0" y="0"/>
                </a:moveTo>
                <a:lnTo>
                  <a:pt x="7934787" y="0"/>
                </a:lnTo>
                <a:lnTo>
                  <a:pt x="7934787" y="4453399"/>
                </a:lnTo>
                <a:lnTo>
                  <a:pt x="0" y="4453399"/>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3945" y="427372"/>
            <a:ext cx="7820786" cy="4389416"/>
          </a:xfrm>
          <a:custGeom>
            <a:avLst/>
            <a:gdLst/>
            <a:ahLst/>
            <a:cxnLst/>
            <a:rect r="r" b="b" t="t" l="l"/>
            <a:pathLst>
              <a:path h="4389416" w="7820786">
                <a:moveTo>
                  <a:pt x="0" y="0"/>
                </a:moveTo>
                <a:lnTo>
                  <a:pt x="7820787" y="0"/>
                </a:lnTo>
                <a:lnTo>
                  <a:pt x="7820787" y="4389416"/>
                </a:lnTo>
                <a:lnTo>
                  <a:pt x="0" y="4389416"/>
                </a:lnTo>
                <a:lnTo>
                  <a:pt x="0" y="0"/>
                </a:lnTo>
                <a:close/>
              </a:path>
            </a:pathLst>
          </a:custGeom>
          <a:blipFill>
            <a:blip r:embed="rId2"/>
            <a:stretch>
              <a:fillRect l="0" t="0" r="0" b="0"/>
            </a:stretch>
          </a:blipFill>
        </p:spPr>
      </p:sp>
      <p:sp>
        <p:nvSpPr>
          <p:cNvPr name="Freeform 3" id="3"/>
          <p:cNvSpPr/>
          <p:nvPr/>
        </p:nvSpPr>
        <p:spPr>
          <a:xfrm flipH="false" flipV="false" rot="0">
            <a:off x="9144000" y="427372"/>
            <a:ext cx="7820786" cy="4389416"/>
          </a:xfrm>
          <a:custGeom>
            <a:avLst/>
            <a:gdLst/>
            <a:ahLst/>
            <a:cxnLst/>
            <a:rect r="r" b="b" t="t" l="l"/>
            <a:pathLst>
              <a:path h="4389416" w="7820786">
                <a:moveTo>
                  <a:pt x="0" y="0"/>
                </a:moveTo>
                <a:lnTo>
                  <a:pt x="7820786" y="0"/>
                </a:lnTo>
                <a:lnTo>
                  <a:pt x="7820786" y="4389416"/>
                </a:lnTo>
                <a:lnTo>
                  <a:pt x="0" y="4389416"/>
                </a:lnTo>
                <a:lnTo>
                  <a:pt x="0" y="0"/>
                </a:lnTo>
                <a:close/>
              </a:path>
            </a:pathLst>
          </a:custGeom>
          <a:blipFill>
            <a:blip r:embed="rId3"/>
            <a:stretch>
              <a:fillRect l="0" t="0" r="0" b="0"/>
            </a:stretch>
          </a:blipFill>
        </p:spPr>
      </p:sp>
      <p:sp>
        <p:nvSpPr>
          <p:cNvPr name="Freeform 4" id="4"/>
          <p:cNvSpPr/>
          <p:nvPr/>
        </p:nvSpPr>
        <p:spPr>
          <a:xfrm flipH="false" flipV="false" rot="0">
            <a:off x="5124292" y="5143500"/>
            <a:ext cx="8520019" cy="4781861"/>
          </a:xfrm>
          <a:custGeom>
            <a:avLst/>
            <a:gdLst/>
            <a:ahLst/>
            <a:cxnLst/>
            <a:rect r="r" b="b" t="t" l="l"/>
            <a:pathLst>
              <a:path h="4781861" w="8520019">
                <a:moveTo>
                  <a:pt x="0" y="0"/>
                </a:moveTo>
                <a:lnTo>
                  <a:pt x="8520020" y="0"/>
                </a:lnTo>
                <a:lnTo>
                  <a:pt x="8520020" y="4781861"/>
                </a:lnTo>
                <a:lnTo>
                  <a:pt x="0" y="4781861"/>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DAGpgaiER-g</dc:identifier>
  <dcterms:modified xsi:type="dcterms:W3CDTF">2011-08-01T06:04:30Z</dcterms:modified>
  <cp:revision>1</cp:revision>
  <dc:title>Voice-Based AI Mental Health Assistant for Emotional Support</dc:title>
</cp:coreProperties>
</file>