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25"/>
  </p:notesMasterIdLst>
  <p:handoutMasterIdLst>
    <p:handoutMasterId r:id="rId26"/>
  </p:handoutMasterIdLst>
  <p:sldIdLst>
    <p:sldId id="287" r:id="rId2"/>
    <p:sldId id="294" r:id="rId3"/>
    <p:sldId id="295" r:id="rId4"/>
    <p:sldId id="296" r:id="rId5"/>
    <p:sldId id="320" r:id="rId6"/>
    <p:sldId id="310" r:id="rId7"/>
    <p:sldId id="321" r:id="rId8"/>
    <p:sldId id="298" r:id="rId9"/>
    <p:sldId id="299" r:id="rId10"/>
    <p:sldId id="304" r:id="rId11"/>
    <p:sldId id="305" r:id="rId12"/>
    <p:sldId id="306" r:id="rId13"/>
    <p:sldId id="307" r:id="rId14"/>
    <p:sldId id="333" r:id="rId15"/>
    <p:sldId id="330" r:id="rId16"/>
    <p:sldId id="331" r:id="rId17"/>
    <p:sldId id="332" r:id="rId18"/>
    <p:sldId id="334" r:id="rId19"/>
    <p:sldId id="335" r:id="rId20"/>
    <p:sldId id="303" r:id="rId21"/>
    <p:sldId id="300" r:id="rId22"/>
    <p:sldId id="309" r:id="rId23"/>
    <p:sldId id="284" r:id="rId24"/>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57">
          <p15:clr>
            <a:srgbClr val="A4A3A4"/>
          </p15:clr>
        </p15:guide>
        <p15:guide id="2" orient="horz" pos="3864">
          <p15:clr>
            <a:srgbClr val="A4A3A4"/>
          </p15:clr>
        </p15:guide>
        <p15:guide id="3" orient="horz" pos="688">
          <p15:clr>
            <a:srgbClr val="A4A3A4"/>
          </p15:clr>
        </p15:guide>
        <p15:guide id="4" orient="horz" pos="528">
          <p15:clr>
            <a:srgbClr val="A4A3A4"/>
          </p15:clr>
        </p15:guide>
        <p15:guide id="5" pos="336">
          <p15:clr>
            <a:srgbClr val="A4A3A4"/>
          </p15:clr>
        </p15:guide>
        <p15:guide id="6" pos="595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1BD"/>
    <a:srgbClr val="C25830"/>
    <a:srgbClr val="E46C0A"/>
    <a:srgbClr val="E9EDF4"/>
    <a:srgbClr val="595959"/>
    <a:srgbClr val="376092"/>
    <a:srgbClr val="1F497D"/>
    <a:srgbClr val="BFBFBF"/>
    <a:srgbClr val="7F7F7F"/>
    <a:srgbClr val="A6A6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36" autoAdjust="0"/>
    <p:restoredTop sz="91434" autoAdjust="0"/>
  </p:normalViewPr>
  <p:slideViewPr>
    <p:cSldViewPr showGuides="1">
      <p:cViewPr varScale="1">
        <p:scale>
          <a:sx n="64" d="100"/>
          <a:sy n="64" d="100"/>
        </p:scale>
        <p:origin x="1710" y="60"/>
      </p:cViewPr>
      <p:guideLst>
        <p:guide orient="horz" pos="4057"/>
        <p:guide orient="horz" pos="3864"/>
        <p:guide orient="horz" pos="688"/>
        <p:guide orient="horz" pos="528"/>
        <p:guide pos="336"/>
        <p:guide pos="5952"/>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4" d="100"/>
          <a:sy n="54" d="100"/>
        </p:scale>
        <p:origin x="-2832"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1C4CA00-1CA0-419A-826F-78BF90D89A22}" type="datetimeFigureOut">
              <a:rPr lang="en-US" smtClean="0"/>
              <a:t>02-Mar-17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B39DC18-8540-4D4B-9517-ABC5FC26C0BF}" type="slidenum">
              <a:rPr lang="en-US" smtClean="0"/>
              <a:t>‹#›</a:t>
            </a:fld>
            <a:endParaRPr lang="en-US"/>
          </a:p>
        </p:txBody>
      </p:sp>
    </p:spTree>
    <p:extLst>
      <p:ext uri="{BB962C8B-B14F-4D97-AF65-F5344CB8AC3E}">
        <p14:creationId xmlns:p14="http://schemas.microsoft.com/office/powerpoint/2010/main" val="23116730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5E24B7-BB65-4CD5-AF2E-65720B007E4F}" type="datetimeFigureOut">
              <a:rPr lang="en-US" smtClean="0"/>
              <a:pPr/>
              <a:t>02-Mar-17</a:t>
            </a:fld>
            <a:endParaRPr lang="en-US" dirty="0"/>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74F797-D0C9-4CC8-A782-47AF8FE2512F}" type="slidenum">
              <a:rPr lang="en-US" smtClean="0"/>
              <a:pPr/>
              <a:t>‹#›</a:t>
            </a:fld>
            <a:endParaRPr lang="en-US" dirty="0"/>
          </a:p>
        </p:txBody>
      </p:sp>
    </p:spTree>
    <p:extLst>
      <p:ext uri="{BB962C8B-B14F-4D97-AF65-F5344CB8AC3E}">
        <p14:creationId xmlns:p14="http://schemas.microsoft.com/office/powerpoint/2010/main" val="360507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74F797-D0C9-4CC8-A782-47AF8FE2512F}" type="slidenum">
              <a:rPr lang="en-US" smtClean="0"/>
              <a:pPr/>
              <a:t>0</a:t>
            </a:fld>
            <a:endParaRPr lang="en-US" dirty="0"/>
          </a:p>
        </p:txBody>
      </p:sp>
    </p:spTree>
    <p:extLst>
      <p:ext uri="{BB962C8B-B14F-4D97-AF65-F5344CB8AC3E}">
        <p14:creationId xmlns:p14="http://schemas.microsoft.com/office/powerpoint/2010/main" val="228086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9</a:t>
            </a:fld>
            <a:endParaRPr lang="en-US" dirty="0"/>
          </a:p>
        </p:txBody>
      </p:sp>
    </p:spTree>
    <p:extLst>
      <p:ext uri="{BB962C8B-B14F-4D97-AF65-F5344CB8AC3E}">
        <p14:creationId xmlns:p14="http://schemas.microsoft.com/office/powerpoint/2010/main" val="25771653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10</a:t>
            </a:fld>
            <a:endParaRPr lang="en-US" dirty="0"/>
          </a:p>
        </p:txBody>
      </p:sp>
    </p:spTree>
    <p:extLst>
      <p:ext uri="{BB962C8B-B14F-4D97-AF65-F5344CB8AC3E}">
        <p14:creationId xmlns:p14="http://schemas.microsoft.com/office/powerpoint/2010/main" val="15754785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11</a:t>
            </a:fld>
            <a:endParaRPr lang="en-US" dirty="0"/>
          </a:p>
        </p:txBody>
      </p:sp>
    </p:spTree>
    <p:extLst>
      <p:ext uri="{BB962C8B-B14F-4D97-AF65-F5344CB8AC3E}">
        <p14:creationId xmlns:p14="http://schemas.microsoft.com/office/powerpoint/2010/main" val="42696260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12</a:t>
            </a:fld>
            <a:endParaRPr lang="en-US" dirty="0"/>
          </a:p>
        </p:txBody>
      </p:sp>
    </p:spTree>
    <p:extLst>
      <p:ext uri="{BB962C8B-B14F-4D97-AF65-F5344CB8AC3E}">
        <p14:creationId xmlns:p14="http://schemas.microsoft.com/office/powerpoint/2010/main" val="3865128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13</a:t>
            </a:fld>
            <a:endParaRPr lang="en-US" dirty="0"/>
          </a:p>
        </p:txBody>
      </p:sp>
    </p:spTree>
    <p:extLst>
      <p:ext uri="{BB962C8B-B14F-4D97-AF65-F5344CB8AC3E}">
        <p14:creationId xmlns:p14="http://schemas.microsoft.com/office/powerpoint/2010/main" val="20535920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14</a:t>
            </a:fld>
            <a:endParaRPr lang="en-US" dirty="0"/>
          </a:p>
        </p:txBody>
      </p:sp>
    </p:spTree>
    <p:extLst>
      <p:ext uri="{BB962C8B-B14F-4D97-AF65-F5344CB8AC3E}">
        <p14:creationId xmlns:p14="http://schemas.microsoft.com/office/powerpoint/2010/main" val="7428383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15</a:t>
            </a:fld>
            <a:endParaRPr lang="en-US" dirty="0"/>
          </a:p>
        </p:txBody>
      </p:sp>
    </p:spTree>
    <p:extLst>
      <p:ext uri="{BB962C8B-B14F-4D97-AF65-F5344CB8AC3E}">
        <p14:creationId xmlns:p14="http://schemas.microsoft.com/office/powerpoint/2010/main" val="32249920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16</a:t>
            </a:fld>
            <a:endParaRPr lang="en-US" dirty="0"/>
          </a:p>
        </p:txBody>
      </p:sp>
    </p:spTree>
    <p:extLst>
      <p:ext uri="{BB962C8B-B14F-4D97-AF65-F5344CB8AC3E}">
        <p14:creationId xmlns:p14="http://schemas.microsoft.com/office/powerpoint/2010/main" val="34143881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17</a:t>
            </a:fld>
            <a:endParaRPr lang="en-US" dirty="0"/>
          </a:p>
        </p:txBody>
      </p:sp>
    </p:spTree>
    <p:extLst>
      <p:ext uri="{BB962C8B-B14F-4D97-AF65-F5344CB8AC3E}">
        <p14:creationId xmlns:p14="http://schemas.microsoft.com/office/powerpoint/2010/main" val="33583633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18</a:t>
            </a:fld>
            <a:endParaRPr lang="en-US" dirty="0"/>
          </a:p>
        </p:txBody>
      </p:sp>
    </p:spTree>
    <p:extLst>
      <p:ext uri="{BB962C8B-B14F-4D97-AF65-F5344CB8AC3E}">
        <p14:creationId xmlns:p14="http://schemas.microsoft.com/office/powerpoint/2010/main" val="2540479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1</a:t>
            </a:fld>
            <a:endParaRPr lang="en-US" dirty="0"/>
          </a:p>
        </p:txBody>
      </p:sp>
    </p:spTree>
    <p:extLst>
      <p:ext uri="{BB962C8B-B14F-4D97-AF65-F5344CB8AC3E}">
        <p14:creationId xmlns:p14="http://schemas.microsoft.com/office/powerpoint/2010/main" val="14436619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19</a:t>
            </a:fld>
            <a:endParaRPr lang="en-US" dirty="0"/>
          </a:p>
        </p:txBody>
      </p:sp>
    </p:spTree>
    <p:extLst>
      <p:ext uri="{BB962C8B-B14F-4D97-AF65-F5344CB8AC3E}">
        <p14:creationId xmlns:p14="http://schemas.microsoft.com/office/powerpoint/2010/main" val="7046517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20</a:t>
            </a:fld>
            <a:endParaRPr lang="en-US" dirty="0"/>
          </a:p>
        </p:txBody>
      </p:sp>
    </p:spTree>
    <p:extLst>
      <p:ext uri="{BB962C8B-B14F-4D97-AF65-F5344CB8AC3E}">
        <p14:creationId xmlns:p14="http://schemas.microsoft.com/office/powerpoint/2010/main" val="39276729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21</a:t>
            </a:fld>
            <a:endParaRPr lang="en-US" dirty="0"/>
          </a:p>
        </p:txBody>
      </p:sp>
    </p:spTree>
    <p:extLst>
      <p:ext uri="{BB962C8B-B14F-4D97-AF65-F5344CB8AC3E}">
        <p14:creationId xmlns:p14="http://schemas.microsoft.com/office/powerpoint/2010/main" val="852188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2</a:t>
            </a:fld>
            <a:endParaRPr lang="en-US" dirty="0"/>
          </a:p>
        </p:txBody>
      </p:sp>
    </p:spTree>
    <p:extLst>
      <p:ext uri="{BB962C8B-B14F-4D97-AF65-F5344CB8AC3E}">
        <p14:creationId xmlns:p14="http://schemas.microsoft.com/office/powerpoint/2010/main" val="2474604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3</a:t>
            </a:fld>
            <a:endParaRPr lang="en-US" dirty="0"/>
          </a:p>
        </p:txBody>
      </p:sp>
    </p:spTree>
    <p:extLst>
      <p:ext uri="{BB962C8B-B14F-4D97-AF65-F5344CB8AC3E}">
        <p14:creationId xmlns:p14="http://schemas.microsoft.com/office/powerpoint/2010/main" val="1124505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4</a:t>
            </a:fld>
            <a:endParaRPr lang="en-US" dirty="0"/>
          </a:p>
        </p:txBody>
      </p:sp>
    </p:spTree>
    <p:extLst>
      <p:ext uri="{BB962C8B-B14F-4D97-AF65-F5344CB8AC3E}">
        <p14:creationId xmlns:p14="http://schemas.microsoft.com/office/powerpoint/2010/main" val="2000874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5</a:t>
            </a:fld>
            <a:endParaRPr lang="en-US" dirty="0"/>
          </a:p>
        </p:txBody>
      </p:sp>
    </p:spTree>
    <p:extLst>
      <p:ext uri="{BB962C8B-B14F-4D97-AF65-F5344CB8AC3E}">
        <p14:creationId xmlns:p14="http://schemas.microsoft.com/office/powerpoint/2010/main" val="11065545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6</a:t>
            </a:fld>
            <a:endParaRPr lang="en-US" dirty="0"/>
          </a:p>
        </p:txBody>
      </p:sp>
    </p:spTree>
    <p:extLst>
      <p:ext uri="{BB962C8B-B14F-4D97-AF65-F5344CB8AC3E}">
        <p14:creationId xmlns:p14="http://schemas.microsoft.com/office/powerpoint/2010/main" val="3808943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7</a:t>
            </a:fld>
            <a:endParaRPr lang="en-US" dirty="0"/>
          </a:p>
        </p:txBody>
      </p:sp>
    </p:spTree>
    <p:extLst>
      <p:ext uri="{BB962C8B-B14F-4D97-AF65-F5344CB8AC3E}">
        <p14:creationId xmlns:p14="http://schemas.microsoft.com/office/powerpoint/2010/main" val="12713494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8</a:t>
            </a:fld>
            <a:endParaRPr lang="en-US" dirty="0"/>
          </a:p>
        </p:txBody>
      </p:sp>
    </p:spTree>
    <p:extLst>
      <p:ext uri="{BB962C8B-B14F-4D97-AF65-F5344CB8AC3E}">
        <p14:creationId xmlns:p14="http://schemas.microsoft.com/office/powerpoint/2010/main" val="33789247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049156" y="3505200"/>
            <a:ext cx="5386944" cy="1524000"/>
          </a:xfrm>
        </p:spPr>
        <p:txBody>
          <a:bodyPr anchor="t">
            <a:normAutofit/>
          </a:bodyPr>
          <a:lstStyle>
            <a:lvl1pPr algn="l">
              <a:defRPr sz="2400" b="1">
                <a:solidFill>
                  <a:schemeClr val="accent1"/>
                </a:solidFill>
              </a:defRPr>
            </a:lvl1pPr>
          </a:lstStyle>
          <a:p>
            <a:r>
              <a:rPr lang="en-US" dirty="0"/>
              <a:t>Click to edit Master title style</a:t>
            </a:r>
          </a:p>
        </p:txBody>
      </p:sp>
      <p:sp>
        <p:nvSpPr>
          <p:cNvPr id="3" name="Subtitle 2"/>
          <p:cNvSpPr>
            <a:spLocks noGrp="1"/>
          </p:cNvSpPr>
          <p:nvPr>
            <p:ph type="subTitle" idx="1"/>
          </p:nvPr>
        </p:nvSpPr>
        <p:spPr bwMode="gray">
          <a:xfrm>
            <a:off x="4049156" y="3813048"/>
            <a:ext cx="5386944" cy="762000"/>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grpSp>
        <p:nvGrpSpPr>
          <p:cNvPr id="14" name="Group 4"/>
          <p:cNvGrpSpPr/>
          <p:nvPr userDrawn="1"/>
        </p:nvGrpSpPr>
        <p:grpSpPr bwMode="gray">
          <a:xfrm>
            <a:off x="4105428" y="3048000"/>
            <a:ext cx="5334000" cy="108268"/>
            <a:chOff x="-76200" y="3048000"/>
            <a:chExt cx="4267200" cy="108268"/>
          </a:xfrm>
        </p:grpSpPr>
        <p:cxnSp>
          <p:nvCxnSpPr>
            <p:cNvPr id="16" name="Straight Connector 15"/>
            <p:cNvCxnSpPr/>
            <p:nvPr/>
          </p:nvCxnSpPr>
          <p:spPr bwMode="gray">
            <a:xfrm>
              <a:off x="-76200" y="3048000"/>
              <a:ext cx="4267200" cy="1588"/>
            </a:xfrm>
            <a:prstGeom prst="line">
              <a:avLst/>
            </a:prstGeom>
            <a:ln w="1143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gray">
            <a:xfrm>
              <a:off x="-76200" y="3154680"/>
              <a:ext cx="4267200"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hank You Slide">
    <p:spTree>
      <p:nvGrpSpPr>
        <p:cNvPr id="1" name=""/>
        <p:cNvGrpSpPr/>
        <p:nvPr/>
      </p:nvGrpSpPr>
      <p:grpSpPr>
        <a:xfrm>
          <a:off x="0" y="0"/>
          <a:ext cx="0" cy="0"/>
          <a:chOff x="0" y="0"/>
          <a:chExt cx="0" cy="0"/>
        </a:xfrm>
      </p:grpSpPr>
      <p:sp>
        <p:nvSpPr>
          <p:cNvPr id="21" name="Rectangle 20"/>
          <p:cNvSpPr/>
          <p:nvPr userDrawn="1"/>
        </p:nvSpPr>
        <p:spPr bwMode="gray">
          <a:xfrm>
            <a:off x="381001" y="6447534"/>
            <a:ext cx="3840480" cy="3977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4"/>
          <p:cNvGrpSpPr/>
          <p:nvPr userDrawn="1"/>
        </p:nvGrpSpPr>
        <p:grpSpPr bwMode="gray">
          <a:xfrm rot="10800000" flipH="1" flipV="1">
            <a:off x="4318788" y="3048000"/>
            <a:ext cx="5120640" cy="108268"/>
            <a:chOff x="-76200" y="3048000"/>
            <a:chExt cx="4267200" cy="108268"/>
          </a:xfrm>
        </p:grpSpPr>
        <p:cxnSp>
          <p:nvCxnSpPr>
            <p:cNvPr id="18" name="Straight Connector 17"/>
            <p:cNvCxnSpPr/>
            <p:nvPr/>
          </p:nvCxnSpPr>
          <p:spPr bwMode="gray">
            <a:xfrm>
              <a:off x="-76200" y="3048000"/>
              <a:ext cx="4267200" cy="1588"/>
            </a:xfrm>
            <a:prstGeom prst="line">
              <a:avLst/>
            </a:prstGeom>
            <a:ln w="1143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gray">
            <a:xfrm>
              <a:off x="-76200" y="3154680"/>
              <a:ext cx="4267200"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7" name="TextBox 9"/>
          <p:cNvSpPr txBox="1"/>
          <p:nvPr userDrawn="1"/>
        </p:nvSpPr>
        <p:spPr>
          <a:xfrm>
            <a:off x="5700943" y="2362200"/>
            <a:ext cx="2356330" cy="654177"/>
          </a:xfrm>
          <a:prstGeom prst="rect">
            <a:avLst/>
          </a:prstGeom>
          <a:noFill/>
        </p:spPr>
        <p:txBody>
          <a:bodyPr wrap="none" lIns="83969" tIns="41985" rIns="83969" bIns="41985">
            <a:spAutoFit/>
          </a:bodyPr>
          <a:lstStyle/>
          <a:p>
            <a:pPr algn="ctr" eaLnBrk="0" fontAlgn="base" hangingPunct="0">
              <a:spcBef>
                <a:spcPct val="0"/>
              </a:spcBef>
              <a:spcAft>
                <a:spcPct val="0"/>
              </a:spcAft>
              <a:defRPr/>
            </a:pPr>
            <a:r>
              <a:rPr lang="en-US" sz="3700" b="1" dirty="0">
                <a:solidFill>
                  <a:srgbClr val="4F81BD">
                    <a:lumMod val="75000"/>
                  </a:srgbClr>
                </a:solidFill>
              </a:rPr>
              <a:t>Thank You!</a:t>
            </a:r>
            <a:endParaRPr lang="en-IN" sz="3700" b="1" dirty="0">
              <a:solidFill>
                <a:srgbClr val="4F81BD">
                  <a:lumMod val="75000"/>
                </a:srgbClr>
              </a:solidFill>
            </a:endParaRPr>
          </a:p>
        </p:txBody>
      </p:sp>
      <p:sp>
        <p:nvSpPr>
          <p:cNvPr id="2" name="Footer Placeholder 1"/>
          <p:cNvSpPr>
            <a:spLocks noGrp="1"/>
          </p:cNvSpPr>
          <p:nvPr>
            <p:ph type="ftr" sz="quarter" idx="10"/>
          </p:nvPr>
        </p:nvSpPr>
        <p:spPr/>
        <p:txBody>
          <a:bodyPr/>
          <a:lstStyle/>
          <a:p>
            <a:pPr algn="l"/>
            <a:r>
              <a:rPr lang="en-US" dirty="0"/>
              <a:t>Hadoop-</a:t>
            </a:r>
            <a:r>
              <a:rPr lang="en-US" dirty="0" err="1"/>
              <a:t>EcoSys</a:t>
            </a:r>
            <a:r>
              <a:rPr lang="en-US" dirty="0"/>
              <a:t> - Cyrus Lentin</a:t>
            </a:r>
          </a:p>
        </p:txBody>
      </p:sp>
      <p:sp>
        <p:nvSpPr>
          <p:cNvPr id="3" name="Slide Number Placeholder 2"/>
          <p:cNvSpPr>
            <a:spLocks noGrp="1"/>
          </p:cNvSpPr>
          <p:nvPr>
            <p:ph type="sldNum" sz="quarter" idx="11"/>
          </p:nvPr>
        </p:nvSpPr>
        <p:spPr/>
        <p:txBody>
          <a:bodyPr/>
          <a:lstStyle/>
          <a:p>
            <a:fld id="{6D246E3B-36D7-41D0-99AB-8D8308EEC136}"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Agenda page">
    <p:spTree>
      <p:nvGrpSpPr>
        <p:cNvPr id="1" name=""/>
        <p:cNvGrpSpPr/>
        <p:nvPr/>
      </p:nvGrpSpPr>
      <p:grpSpPr>
        <a:xfrm>
          <a:off x="0" y="0"/>
          <a:ext cx="0" cy="0"/>
          <a:chOff x="0" y="0"/>
          <a:chExt cx="0" cy="0"/>
        </a:xfrm>
      </p:grpSpPr>
      <p:grpSp>
        <p:nvGrpSpPr>
          <p:cNvPr id="2" name="Group 7"/>
          <p:cNvGrpSpPr/>
          <p:nvPr userDrawn="1"/>
        </p:nvGrpSpPr>
        <p:grpSpPr bwMode="gray">
          <a:xfrm>
            <a:off x="0" y="762000"/>
            <a:ext cx="9906000" cy="60960"/>
            <a:chOff x="0" y="762000"/>
            <a:chExt cx="9906000" cy="60960"/>
          </a:xfrm>
        </p:grpSpPr>
        <p:cxnSp>
          <p:nvCxnSpPr>
            <p:cNvPr id="9" name="Straight Connector 8"/>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5" name="Text Placeholder 14"/>
          <p:cNvSpPr>
            <a:spLocks noGrp="1"/>
          </p:cNvSpPr>
          <p:nvPr>
            <p:ph type="body" sz="quarter" idx="13"/>
          </p:nvPr>
        </p:nvSpPr>
        <p:spPr>
          <a:xfrm>
            <a:off x="3048" y="914400"/>
            <a:ext cx="9902952" cy="685800"/>
          </a:xfrm>
          <a:solidFill>
            <a:schemeClr val="tx2"/>
          </a:solidFill>
        </p:spPr>
        <p:txBody>
          <a:bodyPr anchor="ctr"/>
          <a:lstStyle>
            <a:lvl1pPr algn="ctr">
              <a:defRPr sz="2200" b="1">
                <a:solidFill>
                  <a:schemeClr val="bg1"/>
                </a:solidFill>
              </a:defRPr>
            </a:lvl1pPr>
            <a:lvl2pPr algn="ctr">
              <a:buClr>
                <a:schemeClr val="bg1"/>
              </a:buClr>
              <a:defRPr sz="1800" b="1">
                <a:solidFill>
                  <a:schemeClr val="bg1"/>
                </a:solidFill>
              </a:defRPr>
            </a:lvl2pPr>
            <a:lvl3pPr algn="ctr">
              <a:buClr>
                <a:schemeClr val="bg1"/>
              </a:buClr>
              <a:defRPr sz="1400" b="1">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4" name="Footer Placeholder 3"/>
          <p:cNvSpPr>
            <a:spLocks noGrp="1"/>
          </p:cNvSpPr>
          <p:nvPr>
            <p:ph type="ftr" sz="quarter" idx="14"/>
          </p:nvPr>
        </p:nvSpPr>
        <p:spPr/>
        <p:txBody>
          <a:bodyPr/>
          <a:lstStyle/>
          <a:p>
            <a:pPr algn="l"/>
            <a:r>
              <a:rPr lang="en-US" dirty="0"/>
              <a:t>Hadoop-</a:t>
            </a:r>
            <a:r>
              <a:rPr lang="en-US" dirty="0" err="1"/>
              <a:t>EcoSys</a:t>
            </a:r>
            <a:r>
              <a:rPr lang="en-US" dirty="0"/>
              <a:t> - Cyrus Lentin</a:t>
            </a:r>
          </a:p>
        </p:txBody>
      </p:sp>
      <p:sp>
        <p:nvSpPr>
          <p:cNvPr id="5" name="Slide Number Placeholder 4"/>
          <p:cNvSpPr>
            <a:spLocks noGrp="1"/>
          </p:cNvSpPr>
          <p:nvPr>
            <p:ph type="sldNum" sz="quarter" idx="15"/>
          </p:nvPr>
        </p:nvSpPr>
        <p:spPr/>
        <p:txBody>
          <a:bodyPr/>
          <a:lstStyle/>
          <a:p>
            <a:fld id="{6D246E3B-36D7-41D0-99AB-8D8308EEC136}"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Key concept page">
    <p:spTree>
      <p:nvGrpSpPr>
        <p:cNvPr id="1" name=""/>
        <p:cNvGrpSpPr/>
        <p:nvPr/>
      </p:nvGrpSpPr>
      <p:grpSpPr>
        <a:xfrm>
          <a:off x="0" y="0"/>
          <a:ext cx="0" cy="0"/>
          <a:chOff x="0" y="0"/>
          <a:chExt cx="0" cy="0"/>
        </a:xfrm>
      </p:grpSpPr>
      <p:sp>
        <p:nvSpPr>
          <p:cNvPr id="4" name="Text Placeholder 3"/>
          <p:cNvSpPr>
            <a:spLocks noGrp="1"/>
          </p:cNvSpPr>
          <p:nvPr>
            <p:ph type="body" sz="half" idx="2"/>
          </p:nvPr>
        </p:nvSpPr>
        <p:spPr bwMode="gray">
          <a:xfrm>
            <a:off x="381000" y="990600"/>
            <a:ext cx="9144000" cy="5486400"/>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lang="en-US" sz="1700" kern="1200" dirty="0" smtClean="0">
                <a:solidFill>
                  <a:schemeClr val="tx1"/>
                </a:solidFill>
                <a:latin typeface="+mn-lt"/>
                <a:ea typeface="+mn-ea"/>
                <a:cs typeface="+mn-cs"/>
              </a:defRPr>
            </a:lvl1pPr>
            <a:lvl2pPr marL="400050" marR="0" indent="-400050" algn="l" defTabSz="914400" rtl="0" eaLnBrk="1" fontAlgn="auto" latinLnBrk="0" hangingPunct="1">
              <a:lnSpc>
                <a:spcPct val="100000"/>
              </a:lnSpc>
              <a:spcBef>
                <a:spcPts val="800"/>
              </a:spcBef>
              <a:spcAft>
                <a:spcPts val="900"/>
              </a:spcAft>
              <a:buClr>
                <a:srgbClr val="376092"/>
              </a:buClr>
              <a:buSzTx/>
              <a:buFont typeface="+mj-lt"/>
              <a:buAutoNum type="romanUcPeriod"/>
              <a:tabLst/>
              <a:defRPr lang="en-US" sz="1700" kern="1200" dirty="0" smtClean="0">
                <a:solidFill>
                  <a:schemeClr val="tx1">
                    <a:lumMod val="50000"/>
                    <a:lumOff val="50000"/>
                  </a:schemeClr>
                </a:solidFill>
                <a:latin typeface="+mn-lt"/>
                <a:ea typeface="+mn-ea"/>
                <a:cs typeface="+mn-cs"/>
              </a:defRPr>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225425" marR="0" lvl="1" indent="-225425" algn="l" defTabSz="914400" rtl="0" eaLnBrk="1" fontAlgn="auto" latinLnBrk="0" hangingPunct="1">
              <a:lnSpc>
                <a:spcPct val="100000"/>
              </a:lnSpc>
              <a:spcBef>
                <a:spcPct val="20000"/>
              </a:spcBef>
              <a:spcAft>
                <a:spcPts val="0"/>
              </a:spcAft>
              <a:buClr>
                <a:schemeClr val="tx2"/>
              </a:buClr>
              <a:buSzTx/>
              <a:buFont typeface="Wingdings" pitchFamily="2" charset="2"/>
              <a:buChar char="§"/>
              <a:tabLst/>
              <a:defRPr/>
            </a:pPr>
            <a:r>
              <a:rPr lang="en-US" dirty="0"/>
              <a:t>Click to edit Master text styles</a:t>
            </a:r>
          </a:p>
        </p:txBody>
      </p:sp>
      <p:grpSp>
        <p:nvGrpSpPr>
          <p:cNvPr id="11" name="Group 7"/>
          <p:cNvGrpSpPr/>
          <p:nvPr userDrawn="1"/>
        </p:nvGrpSpPr>
        <p:grpSpPr bwMode="gray">
          <a:xfrm>
            <a:off x="0" y="762000"/>
            <a:ext cx="9906000" cy="60960"/>
            <a:chOff x="0" y="762000"/>
            <a:chExt cx="9906000" cy="60960"/>
          </a:xfrm>
        </p:grpSpPr>
        <p:cxnSp>
          <p:nvCxnSpPr>
            <p:cNvPr id="12" name="Straight Connector 11"/>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3" name="Title 2"/>
          <p:cNvSpPr>
            <a:spLocks noGrp="1"/>
          </p:cNvSpPr>
          <p:nvPr>
            <p:ph type="title"/>
          </p:nvPr>
        </p:nvSpPr>
        <p:spPr/>
        <p:txBody>
          <a:bodyPr/>
          <a:lstStyle/>
          <a:p>
            <a:r>
              <a:rPr lang="en-US"/>
              <a:t>Click to edit Master title style</a:t>
            </a:r>
          </a:p>
        </p:txBody>
      </p:sp>
      <p:sp>
        <p:nvSpPr>
          <p:cNvPr id="2" name="Footer Placeholder 1"/>
          <p:cNvSpPr>
            <a:spLocks noGrp="1"/>
          </p:cNvSpPr>
          <p:nvPr>
            <p:ph type="ftr" sz="quarter" idx="10"/>
          </p:nvPr>
        </p:nvSpPr>
        <p:spPr/>
        <p:txBody>
          <a:bodyPr/>
          <a:lstStyle/>
          <a:p>
            <a:pPr algn="l"/>
            <a:r>
              <a:rPr lang="en-US" dirty="0"/>
              <a:t>Hadoop-</a:t>
            </a:r>
            <a:r>
              <a:rPr lang="en-US" dirty="0" err="1"/>
              <a:t>EcoSys</a:t>
            </a:r>
            <a:r>
              <a:rPr lang="en-US" dirty="0"/>
              <a:t> - Cyrus Lentin</a:t>
            </a:r>
          </a:p>
        </p:txBody>
      </p:sp>
      <p:sp>
        <p:nvSpPr>
          <p:cNvPr id="5" name="Slide Number Placeholder 4"/>
          <p:cNvSpPr>
            <a:spLocks noGrp="1"/>
          </p:cNvSpPr>
          <p:nvPr>
            <p:ph type="sldNum" sz="quarter" idx="11"/>
          </p:nvPr>
        </p:nvSpPr>
        <p:spPr/>
        <p:txBody>
          <a:bodyPr/>
          <a:lstStyle/>
          <a:p>
            <a:fld id="{6D246E3B-36D7-41D0-99AB-8D8308EEC136}"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genda page">
    <p:spTree>
      <p:nvGrpSpPr>
        <p:cNvPr id="1" name=""/>
        <p:cNvGrpSpPr/>
        <p:nvPr/>
      </p:nvGrpSpPr>
      <p:grpSpPr>
        <a:xfrm>
          <a:off x="0" y="0"/>
          <a:ext cx="0" cy="0"/>
          <a:chOff x="0" y="0"/>
          <a:chExt cx="0" cy="0"/>
        </a:xfrm>
      </p:grpSpPr>
      <p:grpSp>
        <p:nvGrpSpPr>
          <p:cNvPr id="8" name="Group 7"/>
          <p:cNvGrpSpPr/>
          <p:nvPr userDrawn="1"/>
        </p:nvGrpSpPr>
        <p:grpSpPr bwMode="gray">
          <a:xfrm>
            <a:off x="0" y="762000"/>
            <a:ext cx="9906000" cy="60960"/>
            <a:chOff x="0" y="762000"/>
            <a:chExt cx="9906000" cy="60960"/>
          </a:xfrm>
        </p:grpSpPr>
        <p:cxnSp>
          <p:nvCxnSpPr>
            <p:cNvPr id="9" name="Straight Connector 8"/>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1" name="Title 1"/>
          <p:cNvSpPr>
            <a:spLocks noGrp="1"/>
          </p:cNvSpPr>
          <p:nvPr userDrawn="1">
            <p:ph type="title"/>
          </p:nvPr>
        </p:nvSpPr>
        <p:spPr bwMode="gray">
          <a:xfrm>
            <a:off x="381000" y="36443"/>
            <a:ext cx="9144000" cy="704088"/>
          </a:xfrm>
        </p:spPr>
        <p:txBody>
          <a:bodyPr anchor="b">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14" name="Text Placeholder 13"/>
          <p:cNvSpPr>
            <a:spLocks noGrp="1"/>
          </p:cNvSpPr>
          <p:nvPr userDrawn="1">
            <p:ph type="body" sz="quarter" idx="13"/>
          </p:nvPr>
        </p:nvSpPr>
        <p:spPr bwMode="gray">
          <a:xfrm>
            <a:off x="381000" y="990600"/>
            <a:ext cx="9144000" cy="5486400"/>
          </a:xfrm>
        </p:spPr>
        <p:txBody>
          <a:bodyPr/>
          <a:lstStyle>
            <a:lvl2pPr>
              <a:spcAft>
                <a:spcPts val="400"/>
              </a:spcAft>
              <a:buClr>
                <a:srgbClr val="1F497D"/>
              </a:buClr>
              <a:defRPr lang="en-US" sz="1700" kern="1200" dirty="0" smtClean="0">
                <a:solidFill>
                  <a:schemeClr val="tx1">
                    <a:lumMod val="50000"/>
                    <a:lumOff val="50000"/>
                  </a:schemeClr>
                </a:solidFill>
                <a:latin typeface="+mn-lt"/>
                <a:ea typeface="+mn-ea"/>
                <a:cs typeface="+mn-cs"/>
              </a:defRPr>
            </a:lvl2pPr>
            <a:lvl3pPr>
              <a:spcBef>
                <a:spcPts val="300"/>
              </a:spcBef>
              <a:buClr>
                <a:srgbClr val="595959"/>
              </a:buClr>
              <a:defRPr lang="en-US" sz="1500" kern="1200" dirty="0" smtClean="0">
                <a:solidFill>
                  <a:schemeClr val="tx1">
                    <a:lumMod val="50000"/>
                    <a:lumOff val="50000"/>
                  </a:schemeClr>
                </a:solidFill>
                <a:latin typeface="+mn-lt"/>
                <a:ea typeface="+mn-ea"/>
                <a:cs typeface="+mn-cs"/>
              </a:defRPr>
            </a:lvl3pPr>
            <a:lvl4pPr>
              <a:spcBef>
                <a:spcPts val="600"/>
              </a:spcBef>
              <a:spcAft>
                <a:spcPts val="300"/>
              </a:spcAft>
              <a:buClr>
                <a:schemeClr val="accent6"/>
              </a:buClr>
              <a:buFont typeface="Arial" pitchFamily="34" charset="0"/>
              <a:buChar char="–"/>
              <a:defRPr lang="en-US" sz="1500" kern="1200" dirty="0" smtClean="0">
                <a:solidFill>
                  <a:schemeClr val="tx1">
                    <a:lumMod val="50000"/>
                    <a:lumOff val="50000"/>
                  </a:schemeClr>
                </a:solidFill>
                <a:latin typeface="+mn-lt"/>
                <a:ea typeface="+mn-ea"/>
                <a:cs typeface="+mn-cs"/>
              </a:defRPr>
            </a:lvl4pPr>
            <a:lvl5pPr>
              <a:spcBef>
                <a:spcPts val="200"/>
              </a:spcBef>
              <a:spcAft>
                <a:spcPts val="200"/>
              </a:spcAft>
              <a:buClr>
                <a:srgbClr val="4F81BD"/>
              </a:buClr>
              <a:defRPr lang="en-US" sz="1300" kern="1200" dirty="0" smtClean="0">
                <a:solidFill>
                  <a:schemeClr val="tx1">
                    <a:lumMod val="50000"/>
                    <a:lumOff val="50000"/>
                  </a:schemeClr>
                </a:solidFill>
                <a:latin typeface="+mn-lt"/>
                <a:ea typeface="+mn-ea"/>
                <a:cs typeface="+mn-cs"/>
              </a:defRPr>
            </a:lvl5pPr>
          </a:lstStyle>
          <a:p>
            <a:pPr marL="225425" lvl="1" indent="-225425" algn="l" defTabSz="914400" rtl="0" eaLnBrk="1" latinLnBrk="0" hangingPunct="1">
              <a:spcBef>
                <a:spcPts val="400"/>
              </a:spcBef>
              <a:spcAft>
                <a:spcPts val="300"/>
              </a:spcAft>
              <a:buClr>
                <a:schemeClr val="tx2"/>
              </a:buClr>
              <a:buFont typeface="Wingdings" pitchFamily="2" charset="2"/>
              <a:buChar char="§"/>
            </a:pPr>
            <a:r>
              <a:rPr lang="en-US" dirty="0"/>
              <a:t>Click to edit Master text styles</a:t>
            </a:r>
          </a:p>
          <a:p>
            <a:pPr marL="463550" lvl="2" indent="-238125" algn="l" defTabSz="914400" rtl="0" eaLnBrk="1" latinLnBrk="0" hangingPunct="1">
              <a:spcBef>
                <a:spcPts val="600"/>
              </a:spcBef>
              <a:spcAft>
                <a:spcPts val="300"/>
              </a:spcAft>
              <a:buClr>
                <a:schemeClr val="tx1">
                  <a:lumMod val="65000"/>
                  <a:lumOff val="35000"/>
                </a:schemeClr>
              </a:buClr>
              <a:buFont typeface="Calibri" pitchFamily="34" charset="0"/>
              <a:buChar char="•"/>
            </a:pPr>
            <a:r>
              <a:rPr lang="en-US" dirty="0"/>
              <a:t>Second level</a:t>
            </a:r>
          </a:p>
          <a:p>
            <a:pPr marL="688975" lvl="3" indent="-225425" algn="l" defTabSz="914400" rtl="0" eaLnBrk="1" latinLnBrk="0" hangingPunct="1">
              <a:spcBef>
                <a:spcPts val="200"/>
              </a:spcBef>
              <a:spcAft>
                <a:spcPts val="200"/>
              </a:spcAft>
              <a:buClr>
                <a:schemeClr val="accent6"/>
              </a:buClr>
              <a:buFont typeface="Arial" pitchFamily="34" charset="0"/>
              <a:buChar char="–"/>
            </a:pPr>
            <a:r>
              <a:rPr lang="en-US" dirty="0"/>
              <a:t>Third level</a:t>
            </a:r>
          </a:p>
          <a:p>
            <a:pPr marL="901700" lvl="4" indent="-212725" algn="l" defTabSz="914400" rtl="0" eaLnBrk="1" latinLnBrk="0" hangingPunct="1">
              <a:spcBef>
                <a:spcPts val="600"/>
              </a:spcBef>
              <a:spcAft>
                <a:spcPts val="300"/>
              </a:spcAft>
              <a:buClr>
                <a:schemeClr val="accent1"/>
              </a:buClr>
              <a:buSzPct val="100000"/>
              <a:buFont typeface="Wingdings" pitchFamily="2" charset="2"/>
              <a:buChar char="§"/>
            </a:pPr>
            <a:r>
              <a:rPr lang="en-US" dirty="0"/>
              <a:t>Fourth level</a:t>
            </a:r>
          </a:p>
        </p:txBody>
      </p:sp>
      <p:sp>
        <p:nvSpPr>
          <p:cNvPr id="2" name="Footer Placeholder 1"/>
          <p:cNvSpPr>
            <a:spLocks noGrp="1"/>
          </p:cNvSpPr>
          <p:nvPr>
            <p:ph type="ftr" sz="quarter" idx="14"/>
          </p:nvPr>
        </p:nvSpPr>
        <p:spPr/>
        <p:txBody>
          <a:bodyPr/>
          <a:lstStyle/>
          <a:p>
            <a:pPr algn="l"/>
            <a:r>
              <a:rPr lang="en-US" dirty="0"/>
              <a:t>Hadoop-</a:t>
            </a:r>
            <a:r>
              <a:rPr lang="en-US" dirty="0" err="1"/>
              <a:t>EcoSys</a:t>
            </a:r>
            <a:r>
              <a:rPr lang="en-US" dirty="0"/>
              <a:t> - Cyrus Lentin</a:t>
            </a:r>
          </a:p>
        </p:txBody>
      </p:sp>
      <p:sp>
        <p:nvSpPr>
          <p:cNvPr id="3" name="Slide Number Placeholder 2"/>
          <p:cNvSpPr>
            <a:spLocks noGrp="1"/>
          </p:cNvSpPr>
          <p:nvPr>
            <p:ph type="sldNum" sz="quarter" idx="15"/>
          </p:nvPr>
        </p:nvSpPr>
        <p:spPr/>
        <p:txBody>
          <a:bodyPr/>
          <a:lstStyle/>
          <a:p>
            <a:fld id="{6D246E3B-36D7-41D0-99AB-8D8308EEC136}"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81000" y="64008"/>
            <a:ext cx="9144000"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3" name="Content Placeholder 2"/>
          <p:cNvSpPr>
            <a:spLocks noGrp="1"/>
          </p:cNvSpPr>
          <p:nvPr>
            <p:ph idx="1"/>
          </p:nvPr>
        </p:nvSpPr>
        <p:spPr bwMode="gray">
          <a:xfrm>
            <a:off x="381000" y="990600"/>
            <a:ext cx="9144000" cy="5486400"/>
          </a:xfrm>
        </p:spPr>
        <p:txBody>
          <a:bodyPr/>
          <a:lstStyle>
            <a:lvl3pPr>
              <a:spcBef>
                <a:spcPts val="300"/>
              </a:spcBef>
              <a:spcAft>
                <a:spcPts val="300"/>
              </a:spcAft>
              <a:defRPr/>
            </a:lvl3pPr>
            <a:lvl4pPr>
              <a:spcBef>
                <a:spcPts val="200"/>
              </a:spcBef>
              <a:spcAft>
                <a:spcPts val="200"/>
              </a:spcAft>
              <a:defRPr/>
            </a:lvl4pPr>
            <a:lvl5pPr>
              <a:spcBef>
                <a:spcPts val="200"/>
              </a:spcBef>
              <a:spcAft>
                <a:spcPts val="200"/>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1" name="Straight Connector 10"/>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10"/>
          </p:nvPr>
        </p:nvSpPr>
        <p:spPr/>
        <p:txBody>
          <a:bodyPr/>
          <a:lstStyle/>
          <a:p>
            <a:pPr algn="l"/>
            <a:r>
              <a:rPr lang="en-US" dirty="0"/>
              <a:t>Hadoop-</a:t>
            </a:r>
            <a:r>
              <a:rPr lang="en-US" dirty="0" err="1"/>
              <a:t>EcoSys</a:t>
            </a:r>
            <a:r>
              <a:rPr lang="en-US" dirty="0"/>
              <a:t> - Cyrus Lentin</a:t>
            </a:r>
          </a:p>
        </p:txBody>
      </p:sp>
      <p:sp>
        <p:nvSpPr>
          <p:cNvPr id="5" name="Slide Number Placeholder 4"/>
          <p:cNvSpPr>
            <a:spLocks noGrp="1"/>
          </p:cNvSpPr>
          <p:nvPr>
            <p:ph type="sldNum" sz="quarter" idx="11"/>
          </p:nvPr>
        </p:nvSpPr>
        <p:spPr/>
        <p:txBody>
          <a:bodyPr/>
          <a:lstStyle/>
          <a:p>
            <a:fld id="{6D246E3B-36D7-41D0-99AB-8D8308EEC136}"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Tab Slide)">
    <p:spTree>
      <p:nvGrpSpPr>
        <p:cNvPr id="1" name=""/>
        <p:cNvGrpSpPr/>
        <p:nvPr/>
      </p:nvGrpSpPr>
      <p:grpSpPr>
        <a:xfrm>
          <a:off x="0" y="0"/>
          <a:ext cx="0" cy="0"/>
          <a:chOff x="0" y="0"/>
          <a:chExt cx="0" cy="0"/>
        </a:xfrm>
      </p:grpSpPr>
      <p:grpSp>
        <p:nvGrpSpPr>
          <p:cNvPr id="10" name="Group 7"/>
          <p:cNvGrpSpPr/>
          <p:nvPr userDrawn="1"/>
        </p:nvGrpSpPr>
        <p:grpSpPr bwMode="gray">
          <a:xfrm>
            <a:off x="0" y="762000"/>
            <a:ext cx="9906000" cy="60960"/>
            <a:chOff x="0" y="762000"/>
            <a:chExt cx="9906000" cy="60960"/>
          </a:xfrm>
        </p:grpSpPr>
        <p:cxnSp>
          <p:nvCxnSpPr>
            <p:cNvPr id="11" name="Straight Connector 10"/>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9" name="Content Placeholder 8"/>
          <p:cNvSpPr>
            <a:spLocks noGrp="1"/>
          </p:cNvSpPr>
          <p:nvPr>
            <p:ph sz="quarter" idx="10"/>
          </p:nvPr>
        </p:nvSpPr>
        <p:spPr>
          <a:xfrm>
            <a:off x="381000" y="990600"/>
            <a:ext cx="9144000" cy="5486400"/>
          </a:xfrm>
        </p:spPr>
        <p:txBody>
          <a:bodyPr/>
          <a:lstStyle>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p:nvPr>
        </p:nvSpPr>
        <p:spPr bwMode="gray">
          <a:xfrm>
            <a:off x="381000" y="64008"/>
            <a:ext cx="9144000"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2" name="Footer Placeholder 1"/>
          <p:cNvSpPr>
            <a:spLocks noGrp="1"/>
          </p:cNvSpPr>
          <p:nvPr>
            <p:ph type="ftr" sz="quarter" idx="11"/>
          </p:nvPr>
        </p:nvSpPr>
        <p:spPr/>
        <p:txBody>
          <a:bodyPr/>
          <a:lstStyle/>
          <a:p>
            <a:pPr algn="l"/>
            <a:r>
              <a:rPr lang="en-US" dirty="0"/>
              <a:t>Hadoop-</a:t>
            </a:r>
            <a:r>
              <a:rPr lang="en-US" dirty="0" err="1"/>
              <a:t>EcoSys</a:t>
            </a:r>
            <a:r>
              <a:rPr lang="en-US" dirty="0"/>
              <a:t> - Cyrus Lentin</a:t>
            </a:r>
          </a:p>
        </p:txBody>
      </p:sp>
      <p:sp>
        <p:nvSpPr>
          <p:cNvPr id="3" name="Slide Number Placeholder 2"/>
          <p:cNvSpPr>
            <a:spLocks noGrp="1"/>
          </p:cNvSpPr>
          <p:nvPr>
            <p:ph type="sldNum" sz="quarter" idx="12"/>
          </p:nvPr>
        </p:nvSpPr>
        <p:spPr/>
        <p:txBody>
          <a:bodyPr/>
          <a:lstStyle/>
          <a:p>
            <a:fld id="{6D246E3B-36D7-41D0-99AB-8D8308EEC136}"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81000" y="64008"/>
            <a:ext cx="9144000"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3" name="Content Placeholder 2"/>
          <p:cNvSpPr>
            <a:spLocks noGrp="1"/>
          </p:cNvSpPr>
          <p:nvPr>
            <p:ph sz="half" idx="1"/>
          </p:nvPr>
        </p:nvSpPr>
        <p:spPr bwMode="gray">
          <a:xfrm>
            <a:off x="381000" y="1066800"/>
            <a:ext cx="4489450" cy="5410200"/>
          </a:xfrm>
        </p:spPr>
        <p:txBody>
          <a:bodyPr/>
          <a:lstStyle>
            <a:lvl1pPr>
              <a:defRPr sz="1700"/>
            </a:lvl1pPr>
            <a:lvl2pPr>
              <a:defRPr sz="1700"/>
            </a:lvl2pPr>
            <a:lvl3pPr>
              <a:defRPr sz="1500"/>
            </a:lvl3pPr>
            <a:lvl4pPr>
              <a:defRPr sz="1500"/>
            </a:lvl4pPr>
            <a:lvl5pPr>
              <a:defRPr sz="13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bwMode="gray">
          <a:xfrm>
            <a:off x="5088834" y="990600"/>
            <a:ext cx="4436166" cy="5486400"/>
          </a:xfrm>
        </p:spPr>
        <p:txBody>
          <a:bodyPr/>
          <a:lstStyle>
            <a:lvl1pPr>
              <a:defRPr sz="1700"/>
            </a:lvl1pPr>
            <a:lvl2pPr>
              <a:defRPr sz="1700"/>
            </a:lvl2pPr>
            <a:lvl3pPr>
              <a:defRPr sz="1500"/>
            </a:lvl3pPr>
            <a:lvl4pPr>
              <a:defRPr sz="1500"/>
            </a:lvl4pPr>
            <a:lvl5pPr>
              <a:defRPr sz="13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1" name="Group 7"/>
          <p:cNvGrpSpPr/>
          <p:nvPr userDrawn="1"/>
        </p:nvGrpSpPr>
        <p:grpSpPr bwMode="gray">
          <a:xfrm>
            <a:off x="0" y="762000"/>
            <a:ext cx="9906000" cy="60960"/>
            <a:chOff x="0" y="762000"/>
            <a:chExt cx="9906000" cy="60960"/>
          </a:xfrm>
        </p:grpSpPr>
        <p:cxnSp>
          <p:nvCxnSpPr>
            <p:cNvPr id="12" name="Straight Connector 11"/>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5" name="Footer Placeholder 4"/>
          <p:cNvSpPr>
            <a:spLocks noGrp="1"/>
          </p:cNvSpPr>
          <p:nvPr>
            <p:ph type="ftr" sz="quarter" idx="10"/>
          </p:nvPr>
        </p:nvSpPr>
        <p:spPr/>
        <p:txBody>
          <a:bodyPr/>
          <a:lstStyle/>
          <a:p>
            <a:pPr algn="l"/>
            <a:r>
              <a:rPr lang="en-US" dirty="0"/>
              <a:t>Hadoop-</a:t>
            </a:r>
            <a:r>
              <a:rPr lang="en-US" dirty="0" err="1"/>
              <a:t>EcoSys</a:t>
            </a:r>
            <a:r>
              <a:rPr lang="en-US" dirty="0"/>
              <a:t> - Cyrus Lentin</a:t>
            </a:r>
          </a:p>
        </p:txBody>
      </p:sp>
      <p:sp>
        <p:nvSpPr>
          <p:cNvPr id="6" name="Slide Number Placeholder 5"/>
          <p:cNvSpPr>
            <a:spLocks noGrp="1"/>
          </p:cNvSpPr>
          <p:nvPr>
            <p:ph type="sldNum" sz="quarter" idx="11"/>
          </p:nvPr>
        </p:nvSpPr>
        <p:spPr/>
        <p:txBody>
          <a:bodyPr/>
          <a:lstStyle/>
          <a:p>
            <a:fld id="{6D246E3B-36D7-41D0-99AB-8D8308EEC136}"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81000" y="64008"/>
            <a:ext cx="9144000"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4" name="Content Placeholder 3"/>
          <p:cNvSpPr>
            <a:spLocks noGrp="1"/>
          </p:cNvSpPr>
          <p:nvPr>
            <p:ph sz="half" idx="2"/>
          </p:nvPr>
        </p:nvSpPr>
        <p:spPr bwMode="gray">
          <a:xfrm>
            <a:off x="381000" y="990600"/>
            <a:ext cx="5867400" cy="5486400"/>
          </a:xfrm>
        </p:spPr>
        <p:txBody>
          <a:bodyPr/>
          <a:lstStyle>
            <a:lvl1pPr>
              <a:defRPr sz="1700"/>
            </a:lvl1pPr>
            <a:lvl2pPr>
              <a:defRPr sz="1700"/>
            </a:lvl2pPr>
            <a:lvl3pPr>
              <a:defRPr sz="1500"/>
            </a:lvl3pPr>
            <a:lvl4pPr>
              <a:defRPr sz="1500"/>
            </a:lvl4pPr>
            <a:lvl5pPr>
              <a:defRPr sz="13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p:nvPr>
        </p:nvSpPr>
        <p:spPr bwMode="gray">
          <a:xfrm>
            <a:off x="6400800" y="990600"/>
            <a:ext cx="3124199" cy="5486400"/>
          </a:xfrm>
        </p:spPr>
        <p:txBody>
          <a:bodyPr/>
          <a:lstStyle>
            <a:lvl1pPr>
              <a:defRPr sz="1700"/>
            </a:lvl1pPr>
            <a:lvl2pPr>
              <a:defRPr sz="1700"/>
            </a:lvl2pPr>
            <a:lvl3pPr>
              <a:defRPr sz="1500"/>
            </a:lvl3pPr>
            <a:lvl4pPr>
              <a:defRPr sz="1500"/>
            </a:lvl4pPr>
            <a:lvl5pPr>
              <a:defRPr sz="13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4" name="Group 7"/>
          <p:cNvGrpSpPr/>
          <p:nvPr userDrawn="1"/>
        </p:nvGrpSpPr>
        <p:grpSpPr bwMode="gray">
          <a:xfrm>
            <a:off x="0" y="762000"/>
            <a:ext cx="9906000" cy="60960"/>
            <a:chOff x="0" y="762000"/>
            <a:chExt cx="9906000" cy="60960"/>
          </a:xfrm>
        </p:grpSpPr>
        <p:cxnSp>
          <p:nvCxnSpPr>
            <p:cNvPr id="15" name="Straight Connector 14"/>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3" name="Footer Placeholder 2"/>
          <p:cNvSpPr>
            <a:spLocks noGrp="1"/>
          </p:cNvSpPr>
          <p:nvPr>
            <p:ph type="ftr" sz="quarter" idx="10"/>
          </p:nvPr>
        </p:nvSpPr>
        <p:spPr/>
        <p:txBody>
          <a:bodyPr/>
          <a:lstStyle/>
          <a:p>
            <a:pPr algn="l"/>
            <a:r>
              <a:rPr lang="en-US" dirty="0"/>
              <a:t>Hadoop-</a:t>
            </a:r>
            <a:r>
              <a:rPr lang="en-US" dirty="0" err="1"/>
              <a:t>EcoSys</a:t>
            </a:r>
            <a:r>
              <a:rPr lang="en-US" dirty="0"/>
              <a:t> - Cyrus Lentin</a:t>
            </a:r>
          </a:p>
        </p:txBody>
      </p:sp>
      <p:sp>
        <p:nvSpPr>
          <p:cNvPr id="5" name="Slide Number Placeholder 4"/>
          <p:cNvSpPr>
            <a:spLocks noGrp="1"/>
          </p:cNvSpPr>
          <p:nvPr>
            <p:ph type="sldNum" sz="quarter" idx="11"/>
          </p:nvPr>
        </p:nvSpPr>
        <p:spPr/>
        <p:txBody>
          <a:bodyPr/>
          <a:lstStyle/>
          <a:p>
            <a:fld id="{6D246E3B-36D7-41D0-99AB-8D8308EEC136}"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grpSp>
        <p:nvGrpSpPr>
          <p:cNvPr id="14" name="Group 13"/>
          <p:cNvGrpSpPr/>
          <p:nvPr userDrawn="1"/>
        </p:nvGrpSpPr>
        <p:grpSpPr bwMode="gray">
          <a:xfrm>
            <a:off x="0" y="3048000"/>
            <a:ext cx="4190999" cy="108268"/>
            <a:chOff x="-76200" y="3048000"/>
            <a:chExt cx="4267200" cy="108268"/>
          </a:xfrm>
        </p:grpSpPr>
        <p:cxnSp>
          <p:nvCxnSpPr>
            <p:cNvPr id="15" name="Straight Connector 14"/>
            <p:cNvCxnSpPr/>
            <p:nvPr userDrawn="1"/>
          </p:nvCxnSpPr>
          <p:spPr bwMode="gray">
            <a:xfrm>
              <a:off x="-76200" y="3048000"/>
              <a:ext cx="4267200" cy="1588"/>
            </a:xfrm>
            <a:prstGeom prst="line">
              <a:avLst/>
            </a:prstGeom>
            <a:ln w="1143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gray">
            <a:xfrm>
              <a:off x="-76200" y="3154680"/>
              <a:ext cx="4267200"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7" name="Title 1"/>
          <p:cNvSpPr txBox="1">
            <a:spLocks/>
          </p:cNvSpPr>
          <p:nvPr userDrawn="1"/>
        </p:nvSpPr>
        <p:spPr bwMode="gray">
          <a:xfrm>
            <a:off x="4278585" y="2819400"/>
            <a:ext cx="5168900" cy="566738"/>
          </a:xfrm>
          <a:prstGeom prst="rect">
            <a:avLst/>
          </a:prstGeom>
        </p:spPr>
        <p:txBody>
          <a:bodyPr vert="horz" lIns="45720" tIns="45720" rIns="45720" bIns="45720" rtlCol="0" anchor="ctr" anchorCtr="0">
            <a:normAutofit/>
          </a:bodyPr>
          <a:lstStyle>
            <a:lvl1pPr algn="l">
              <a:defRPr sz="2000" b="1"/>
            </a:lvl1pPr>
          </a:lstStyle>
          <a:p>
            <a:pPr marL="0" marR="0" lvl="0" indent="0" algn="l" defTabSz="914400" rtl="0" eaLnBrk="1" fontAlgn="auto" latinLnBrk="0" hangingPunct="1">
              <a:lnSpc>
                <a:spcPts val="22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tx2"/>
                </a:solidFill>
                <a:effectLst/>
                <a:uLnTx/>
                <a:uFillTx/>
                <a:latin typeface="+mj-lt"/>
                <a:ea typeface="+mj-ea"/>
                <a:cs typeface="+mj-cs"/>
              </a:rPr>
              <a:t>Thank you!</a:t>
            </a:r>
          </a:p>
        </p:txBody>
      </p:sp>
      <p:sp>
        <p:nvSpPr>
          <p:cNvPr id="19" name="Title 1"/>
          <p:cNvSpPr txBox="1">
            <a:spLocks/>
          </p:cNvSpPr>
          <p:nvPr userDrawn="1"/>
        </p:nvSpPr>
        <p:spPr bwMode="gray">
          <a:xfrm>
            <a:off x="4273822" y="3352800"/>
            <a:ext cx="5168900" cy="381000"/>
          </a:xfrm>
          <a:prstGeom prst="rect">
            <a:avLst/>
          </a:prstGeom>
        </p:spPr>
        <p:txBody>
          <a:bodyPr vert="horz" lIns="45720" tIns="45720" rIns="45720" bIns="45720" rtlCol="0" anchor="ctr" anchorCtr="0">
            <a:normAutofit/>
          </a:bodyPr>
          <a:lstStyle>
            <a:lvl1pPr algn="l">
              <a:defRPr sz="2000" b="1"/>
            </a:lvl1pPr>
          </a:lstStyle>
          <a:p>
            <a:pPr marL="0" marR="0" lvl="0" indent="0" algn="l" defTabSz="914400" rtl="0" eaLnBrk="1" fontAlgn="auto" latinLnBrk="0" hangingPunct="1">
              <a:lnSpc>
                <a:spcPts val="2200"/>
              </a:lnSpc>
              <a:spcBef>
                <a:spcPct val="0"/>
              </a:spcBef>
              <a:spcAft>
                <a:spcPts val="0"/>
              </a:spcAft>
              <a:buClrTx/>
              <a:buSzTx/>
              <a:buFontTx/>
              <a:buNone/>
              <a:tabLst/>
              <a:defRPr/>
            </a:pPr>
            <a:r>
              <a:rPr kumimoji="0" lang="en-US" sz="1800" b="1" i="1" u="none" strike="noStrike" kern="1200" cap="none" spc="0" normalizeH="0" baseline="0" noProof="0" dirty="0">
                <a:ln>
                  <a:noFill/>
                </a:ln>
                <a:solidFill>
                  <a:schemeClr val="tx1">
                    <a:lumMod val="50000"/>
                    <a:lumOff val="50000"/>
                  </a:schemeClr>
                </a:solidFill>
                <a:effectLst/>
                <a:uLnTx/>
                <a:uFillTx/>
                <a:latin typeface="+mj-lt"/>
                <a:ea typeface="+mj-ea"/>
                <a:cs typeface="+mj-cs"/>
              </a:rPr>
              <a:t>Contact:</a:t>
            </a:r>
          </a:p>
        </p:txBody>
      </p:sp>
      <p:sp>
        <p:nvSpPr>
          <p:cNvPr id="21" name="Rectangle 20"/>
          <p:cNvSpPr/>
          <p:nvPr userDrawn="1"/>
        </p:nvSpPr>
        <p:spPr bwMode="gray">
          <a:xfrm>
            <a:off x="381001" y="6447534"/>
            <a:ext cx="3840480" cy="3977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itle 1"/>
          <p:cNvSpPr txBox="1">
            <a:spLocks/>
          </p:cNvSpPr>
          <p:nvPr userDrawn="1"/>
        </p:nvSpPr>
        <p:spPr bwMode="gray">
          <a:xfrm>
            <a:off x="4317996" y="3709793"/>
            <a:ext cx="5118103" cy="938408"/>
          </a:xfrm>
          <a:prstGeom prst="rect">
            <a:avLst/>
          </a:prstGeom>
        </p:spPr>
        <p:txBody>
          <a:bodyPr vert="horz" lIns="0" tIns="45720" rIns="45720" bIns="45720" rtlCol="0" anchor="t" anchorCtr="0">
            <a:normAutofit/>
          </a:bodyPr>
          <a:lstStyle>
            <a:lvl1pPr algn="l">
              <a:defRPr sz="1600" b="0">
                <a:solidFill>
                  <a:schemeClr val="tx1">
                    <a:lumMod val="50000"/>
                    <a:lumOff val="50000"/>
                  </a:schemeClr>
                </a:solidFill>
              </a:defRPr>
            </a:lvl1pPr>
          </a:lstStyle>
          <a:p>
            <a:pPr marL="0" marR="0" lvl="0" indent="0" algn="l" defTabSz="914400" rtl="0" eaLnBrk="1" fontAlgn="auto" latinLnBrk="0" hangingPunct="1">
              <a:lnSpc>
                <a:spcPts val="2200"/>
              </a:lnSpc>
              <a:spcBef>
                <a:spcPct val="0"/>
              </a:spcBef>
              <a:spcAft>
                <a:spcPts val="0"/>
              </a:spcAft>
              <a:buClrTx/>
              <a:buSzTx/>
              <a:buFontTx/>
              <a:buNone/>
              <a:tabLst/>
              <a:defRPr/>
            </a:pPr>
            <a:r>
              <a:rPr kumimoji="0" lang="en-US" sz="1800" b="1" i="0" u="none" strike="noStrike" kern="1200" cap="none" spc="0" normalizeH="0" baseline="0" noProof="0" dirty="0">
                <a:ln>
                  <a:noFill/>
                </a:ln>
                <a:solidFill>
                  <a:srgbClr val="376092"/>
                </a:solidFill>
                <a:effectLst/>
                <a:uLnTx/>
                <a:uFillTx/>
                <a:latin typeface="+mj-lt"/>
                <a:ea typeface="+mj-ea"/>
                <a:cs typeface="+mj-cs"/>
              </a:rPr>
              <a:t>Cyrus Lentin</a:t>
            </a:r>
          </a:p>
          <a:p>
            <a:pPr marL="0" marR="0" lvl="0" indent="0" algn="l" defTabSz="914400" rtl="0" eaLnBrk="1" fontAlgn="auto" latinLnBrk="0" hangingPunct="1">
              <a:lnSpc>
                <a:spcPts val="2200"/>
              </a:lnSpc>
              <a:spcBef>
                <a:spcPct val="0"/>
              </a:spcBef>
              <a:spcAft>
                <a:spcPts val="0"/>
              </a:spcAft>
              <a:buClrTx/>
              <a:buSzTx/>
              <a:buFontTx/>
              <a:buNone/>
              <a:tabLst/>
              <a:defRPr/>
            </a:pPr>
            <a:r>
              <a:rPr kumimoji="0" lang="en-US" sz="1800" b="1" i="0" u="none" strike="noStrike" kern="1200" cap="none" spc="0" normalizeH="0" baseline="0" noProof="0" dirty="0">
                <a:ln>
                  <a:noFill/>
                </a:ln>
                <a:solidFill>
                  <a:srgbClr val="376092"/>
                </a:solidFill>
                <a:effectLst/>
                <a:uLnTx/>
                <a:uFillTx/>
                <a:latin typeface="+mj-lt"/>
                <a:ea typeface="+mj-ea"/>
                <a:cs typeface="+mj-cs"/>
              </a:rPr>
              <a:t>cyrus@lentins.co.in</a:t>
            </a:r>
          </a:p>
          <a:p>
            <a:pPr marL="0" marR="0" lvl="0" indent="0" algn="l" defTabSz="914400" rtl="0" eaLnBrk="1" fontAlgn="auto" latinLnBrk="0" hangingPunct="1">
              <a:lnSpc>
                <a:spcPts val="2200"/>
              </a:lnSpc>
              <a:spcBef>
                <a:spcPct val="0"/>
              </a:spcBef>
              <a:spcAft>
                <a:spcPts val="0"/>
              </a:spcAft>
              <a:buClrTx/>
              <a:buSzTx/>
              <a:buFontTx/>
              <a:buNone/>
              <a:tabLst/>
              <a:defRPr/>
            </a:pPr>
            <a:r>
              <a:rPr kumimoji="0" lang="en-US" sz="1800" b="1" i="0" u="none" strike="noStrike" kern="1200" cap="none" spc="0" normalizeH="0" baseline="0" noProof="0" dirty="0">
                <a:ln>
                  <a:noFill/>
                </a:ln>
                <a:solidFill>
                  <a:srgbClr val="376092"/>
                </a:solidFill>
                <a:effectLst/>
                <a:uLnTx/>
                <a:uFillTx/>
                <a:latin typeface="+mj-lt"/>
                <a:ea typeface="+mj-ea"/>
                <a:cs typeface="+mj-cs"/>
              </a:rPr>
              <a:t>+91-98200-94236</a:t>
            </a:r>
            <a:endParaRPr kumimoji="0" lang="en-US" sz="1800" b="0" i="0" u="none" strike="noStrike" kern="1200" cap="none" spc="0" normalizeH="0" baseline="0" noProof="0" dirty="0">
              <a:ln>
                <a:noFill/>
              </a:ln>
              <a:solidFill>
                <a:schemeClr val="tx1">
                  <a:lumMod val="50000"/>
                  <a:lumOff val="50000"/>
                </a:schemeClr>
              </a:solidFill>
              <a:effectLst/>
              <a:uLnTx/>
              <a:uFillTx/>
              <a:latin typeface="+mj-lt"/>
              <a:ea typeface="+mj-ea"/>
              <a:cs typeface="+mj-cs"/>
            </a:endParaRPr>
          </a:p>
        </p:txBody>
      </p:sp>
      <p:sp>
        <p:nvSpPr>
          <p:cNvPr id="2" name="Footer Placeholder 1"/>
          <p:cNvSpPr>
            <a:spLocks noGrp="1"/>
          </p:cNvSpPr>
          <p:nvPr>
            <p:ph type="ftr" sz="quarter" idx="10"/>
          </p:nvPr>
        </p:nvSpPr>
        <p:spPr/>
        <p:txBody>
          <a:bodyPr/>
          <a:lstStyle/>
          <a:p>
            <a:pPr algn="l"/>
            <a:r>
              <a:rPr lang="en-US" dirty="0"/>
              <a:t>BA-Using-R - Cyrus Lentin</a:t>
            </a:r>
          </a:p>
        </p:txBody>
      </p:sp>
      <p:sp>
        <p:nvSpPr>
          <p:cNvPr id="3" name="Slide Number Placeholder 2"/>
          <p:cNvSpPr>
            <a:spLocks noGrp="1"/>
          </p:cNvSpPr>
          <p:nvPr>
            <p:ph type="sldNum" sz="quarter" idx="11"/>
          </p:nvPr>
        </p:nvSpPr>
        <p:spPr/>
        <p:txBody>
          <a:bodyPr/>
          <a:lstStyle/>
          <a:p>
            <a:fld id="{6D246E3B-36D7-41D0-99AB-8D8308EEC136}"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81000" y="0"/>
            <a:ext cx="9144000" cy="701458"/>
          </a:xfrm>
          <a:prstGeom prst="rect">
            <a:avLst/>
          </a:prstGeom>
        </p:spPr>
        <p:txBody>
          <a:bodyPr vert="horz" lIns="45720" tIns="45720" rIns="45720" bIns="45720" rtlCol="0" anchor="b" anchorCtr="0">
            <a:normAutofit/>
          </a:bodyPr>
          <a:lstStyle/>
          <a:p>
            <a:r>
              <a:rPr lang="en-US" dirty="0"/>
              <a:t>Click to edit Master title style</a:t>
            </a:r>
          </a:p>
        </p:txBody>
      </p:sp>
      <p:sp>
        <p:nvSpPr>
          <p:cNvPr id="3" name="Text Placeholder 2"/>
          <p:cNvSpPr>
            <a:spLocks noGrp="1"/>
          </p:cNvSpPr>
          <p:nvPr>
            <p:ph type="body" idx="1"/>
          </p:nvPr>
        </p:nvSpPr>
        <p:spPr bwMode="gray">
          <a:xfrm>
            <a:off x="381000" y="1142999"/>
            <a:ext cx="9144000" cy="5349875"/>
          </a:xfrm>
          <a:prstGeom prst="rect">
            <a:avLst/>
          </a:prstGeom>
        </p:spPr>
        <p:txBody>
          <a:bodyPr vert="horz" lIns="45720" tIns="45720" rIns="4572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p:cNvSpPr>
            <a:spLocks noGrp="1"/>
          </p:cNvSpPr>
          <p:nvPr>
            <p:ph type="ftr" sz="quarter" idx="3"/>
          </p:nvPr>
        </p:nvSpPr>
        <p:spPr>
          <a:xfrm>
            <a:off x="381000" y="6477000"/>
            <a:ext cx="3124200" cy="244475"/>
          </a:xfrm>
          <a:prstGeom prst="rect">
            <a:avLst/>
          </a:prstGeom>
        </p:spPr>
        <p:txBody>
          <a:bodyPr vert="horz" lIns="91440" tIns="45720" rIns="91440" bIns="45720" rtlCol="0" anchor="ctr"/>
          <a:lstStyle>
            <a:lvl1pPr algn="ctr">
              <a:defRPr sz="1200">
                <a:solidFill>
                  <a:srgbClr val="7030A0"/>
                </a:solidFill>
              </a:defRPr>
            </a:lvl1pPr>
          </a:lstStyle>
          <a:p>
            <a:pPr algn="l"/>
            <a:r>
              <a:rPr lang="en-US" dirty="0"/>
              <a:t>Hadoop-</a:t>
            </a:r>
            <a:r>
              <a:rPr lang="en-US" dirty="0" err="1"/>
              <a:t>EcoSys</a:t>
            </a:r>
            <a:r>
              <a:rPr lang="en-US" dirty="0"/>
              <a:t> - Cyrus Lentin</a:t>
            </a:r>
          </a:p>
        </p:txBody>
      </p:sp>
      <p:sp>
        <p:nvSpPr>
          <p:cNvPr id="5" name="Slide Number Placeholder 4"/>
          <p:cNvSpPr>
            <a:spLocks noGrp="1"/>
          </p:cNvSpPr>
          <p:nvPr>
            <p:ph type="sldNum" sz="quarter" idx="4"/>
          </p:nvPr>
        </p:nvSpPr>
        <p:spPr>
          <a:xfrm>
            <a:off x="7099300" y="6477000"/>
            <a:ext cx="2425700" cy="244475"/>
          </a:xfrm>
          <a:prstGeom prst="rect">
            <a:avLst/>
          </a:prstGeom>
        </p:spPr>
        <p:txBody>
          <a:bodyPr vert="horz" lIns="91440" tIns="45720" rIns="91440" bIns="45720" rtlCol="0" anchor="ctr"/>
          <a:lstStyle>
            <a:lvl1pPr algn="r">
              <a:defRPr sz="1200">
                <a:solidFill>
                  <a:schemeClr val="tx1">
                    <a:tint val="75000"/>
                  </a:schemeClr>
                </a:solidFill>
              </a:defRPr>
            </a:lvl1pPr>
          </a:lstStyle>
          <a:p>
            <a:fld id="{6D246E3B-36D7-41D0-99AB-8D8308EEC136}"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6" r:id="rId3"/>
    <p:sldLayoutId id="2147483655" r:id="rId4"/>
    <p:sldLayoutId id="2147483650" r:id="rId5"/>
    <p:sldLayoutId id="2147483651" r:id="rId6"/>
    <p:sldLayoutId id="2147483652" r:id="rId7"/>
    <p:sldLayoutId id="2147483653" r:id="rId8"/>
    <p:sldLayoutId id="2147483657" r:id="rId9"/>
    <p:sldLayoutId id="2147483661" r:id="rId10"/>
  </p:sldLayoutIdLst>
  <p:hf hdr="0" dt="0"/>
  <p:txStyles>
    <p:titleStyle>
      <a:lvl1pPr algn="l" defTabSz="914400" rtl="0" eaLnBrk="1" latinLnBrk="0" hangingPunct="1">
        <a:lnSpc>
          <a:spcPts val="2200"/>
        </a:lnSpc>
        <a:spcBef>
          <a:spcPct val="0"/>
        </a:spcBef>
        <a:buNone/>
        <a:defRPr sz="2200" b="1" kern="1200">
          <a:solidFill>
            <a:schemeClr val="tx1"/>
          </a:solidFill>
          <a:latin typeface="+mj-lt"/>
          <a:ea typeface="+mj-ea"/>
          <a:cs typeface="+mj-cs"/>
        </a:defRPr>
      </a:lvl1pPr>
    </p:titleStyle>
    <p:bodyStyle>
      <a:lvl1pPr marL="0" indent="0" algn="l" defTabSz="914400" rtl="0" eaLnBrk="1" latinLnBrk="0" hangingPunct="1">
        <a:spcBef>
          <a:spcPts val="800"/>
        </a:spcBef>
        <a:spcAft>
          <a:spcPts val="900"/>
        </a:spcAft>
        <a:buFont typeface="Arial" pitchFamily="34" charset="0"/>
        <a:buNone/>
        <a:defRPr sz="1700" kern="1200">
          <a:solidFill>
            <a:schemeClr val="tx1"/>
          </a:solidFill>
          <a:latin typeface="+mn-lt"/>
          <a:ea typeface="+mn-ea"/>
          <a:cs typeface="+mn-cs"/>
        </a:defRPr>
      </a:lvl1pPr>
      <a:lvl2pPr marL="225425" indent="-225425" algn="l" defTabSz="914400" rtl="0" eaLnBrk="1" latinLnBrk="0" hangingPunct="1">
        <a:spcBef>
          <a:spcPts val="400"/>
        </a:spcBef>
        <a:spcAft>
          <a:spcPts val="400"/>
        </a:spcAft>
        <a:buClr>
          <a:srgbClr val="1F497D"/>
        </a:buClr>
        <a:buFont typeface="Wingdings" pitchFamily="2" charset="2"/>
        <a:buChar char="§"/>
        <a:defRPr sz="1700" kern="1200">
          <a:solidFill>
            <a:schemeClr val="tx1"/>
          </a:solidFill>
          <a:latin typeface="+mn-lt"/>
          <a:ea typeface="+mn-ea"/>
          <a:cs typeface="+mn-cs"/>
        </a:defRPr>
      </a:lvl2pPr>
      <a:lvl3pPr marL="463550" indent="-238125" algn="l" defTabSz="914400" rtl="0" eaLnBrk="1" latinLnBrk="0" hangingPunct="1">
        <a:spcBef>
          <a:spcPts val="300"/>
        </a:spcBef>
        <a:spcAft>
          <a:spcPts val="300"/>
        </a:spcAft>
        <a:buClr>
          <a:srgbClr val="595959"/>
        </a:buClr>
        <a:buFont typeface="Calibri" pitchFamily="34" charset="0"/>
        <a:buChar char="•"/>
        <a:defRPr sz="1500" kern="1200">
          <a:solidFill>
            <a:schemeClr val="tx1"/>
          </a:solidFill>
          <a:latin typeface="+mn-lt"/>
          <a:ea typeface="+mn-ea"/>
          <a:cs typeface="+mn-cs"/>
        </a:defRPr>
      </a:lvl3pPr>
      <a:lvl4pPr marL="688975" indent="-225425" algn="l" defTabSz="914400" rtl="0" eaLnBrk="1" latinLnBrk="0" hangingPunct="1">
        <a:spcBef>
          <a:spcPts val="200"/>
        </a:spcBef>
        <a:spcAft>
          <a:spcPts val="200"/>
        </a:spcAft>
        <a:buClr>
          <a:schemeClr val="accent6"/>
        </a:buClr>
        <a:buFont typeface="Arial" pitchFamily="34" charset="0"/>
        <a:buChar char="–"/>
        <a:defRPr sz="1500" kern="1200">
          <a:solidFill>
            <a:schemeClr val="tx1"/>
          </a:solidFill>
          <a:latin typeface="+mn-lt"/>
          <a:ea typeface="+mn-ea"/>
          <a:cs typeface="+mn-cs"/>
        </a:defRPr>
      </a:lvl4pPr>
      <a:lvl5pPr marL="901700" indent="-212725" algn="l" defTabSz="914400" rtl="0" eaLnBrk="1" latinLnBrk="0" hangingPunct="1">
        <a:spcBef>
          <a:spcPts val="200"/>
        </a:spcBef>
        <a:spcAft>
          <a:spcPts val="200"/>
        </a:spcAft>
        <a:buClr>
          <a:srgbClr val="4F81BD"/>
        </a:buClr>
        <a:buSzPct val="100000"/>
        <a:buFont typeface="Wingdings" pitchFamily="2" charset="2"/>
        <a:buChar char="§"/>
        <a:defRPr sz="13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1524000"/>
            <a:ext cx="7302500" cy="3505200"/>
          </a:xfrm>
        </p:spPr>
        <p:txBody>
          <a:bodyPr/>
          <a:lstStyle/>
          <a:p>
            <a:pPr algn="ctr"/>
            <a:r>
              <a:rPr lang="en-US" dirty="0"/>
              <a:t>E T L</a:t>
            </a:r>
            <a:br>
              <a:rPr lang="en-US" dirty="0"/>
            </a:br>
            <a:br>
              <a:rPr lang="en-US" dirty="0"/>
            </a:br>
            <a:r>
              <a:rPr lang="en-US" dirty="0"/>
              <a:t>Day-1 – Introduction</a:t>
            </a:r>
          </a:p>
        </p:txBody>
      </p:sp>
      <p:sp>
        <p:nvSpPr>
          <p:cNvPr id="6" name="Subtitle 5"/>
          <p:cNvSpPr>
            <a:spLocks noGrp="1"/>
          </p:cNvSpPr>
          <p:nvPr>
            <p:ph type="subTitle" idx="1"/>
          </p:nvPr>
        </p:nvSpPr>
        <p:spPr/>
        <p:txBody>
          <a:bodyPr/>
          <a:lstStyle/>
          <a:p>
            <a:pPr algn="r"/>
            <a:r>
              <a:rPr lang="en-US" b="1" dirty="0">
                <a:solidFill>
                  <a:srgbClr val="4F81BD"/>
                </a:solidFill>
              </a:rPr>
              <a:t>Cyrus Lentin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srcRect t="2563" b="-2563"/>
          <a:stretch/>
        </p:blipFill>
        <p:spPr>
          <a:xfrm>
            <a:off x="381000" y="914400"/>
            <a:ext cx="9144000" cy="5708904"/>
          </a:xfrm>
          <a:prstGeom prst="rect">
            <a:avLst/>
          </a:prstGeom>
        </p:spPr>
      </p:pic>
      <p:sp>
        <p:nvSpPr>
          <p:cNvPr id="2" name="Title 1"/>
          <p:cNvSpPr>
            <a:spLocks noGrp="1"/>
          </p:cNvSpPr>
          <p:nvPr>
            <p:ph type="title"/>
          </p:nvPr>
        </p:nvSpPr>
        <p:spPr/>
        <p:txBody>
          <a:bodyPr/>
          <a:lstStyle/>
          <a:p>
            <a:r>
              <a:rPr lang="en-US" dirty="0"/>
              <a:t>Data Management / Data Access</a:t>
            </a:r>
          </a:p>
        </p:txBody>
      </p:sp>
      <p:sp>
        <p:nvSpPr>
          <p:cNvPr id="4" name="Footer Placeholder 3"/>
          <p:cNvSpPr>
            <a:spLocks noGrp="1"/>
          </p:cNvSpPr>
          <p:nvPr>
            <p:ph type="ftr" sz="quarter" idx="10"/>
          </p:nvPr>
        </p:nvSpPr>
        <p:spPr/>
        <p:txBody>
          <a:bodyPr/>
          <a:lstStyle/>
          <a:p>
            <a:pPr algn="l"/>
            <a:r>
              <a:rPr lang="en-US" dirty="0"/>
              <a:t>E T L – Cyrus Lentin</a:t>
            </a:r>
          </a:p>
        </p:txBody>
      </p:sp>
      <p:sp>
        <p:nvSpPr>
          <p:cNvPr id="5" name="Slide Number Placeholder 4"/>
          <p:cNvSpPr>
            <a:spLocks noGrp="1"/>
          </p:cNvSpPr>
          <p:nvPr>
            <p:ph type="sldNum" sz="quarter" idx="11"/>
          </p:nvPr>
        </p:nvSpPr>
        <p:spPr/>
        <p:txBody>
          <a:bodyPr/>
          <a:lstStyle/>
          <a:p>
            <a:fld id="{6D246E3B-36D7-41D0-99AB-8D8308EEC136}" type="slidenum">
              <a:rPr lang="en-US" smtClean="0"/>
              <a:t>9</a:t>
            </a:fld>
            <a:endParaRPr lang="en-US" dirty="0"/>
          </a:p>
        </p:txBody>
      </p:sp>
    </p:spTree>
    <p:extLst>
      <p:ext uri="{BB962C8B-B14F-4D97-AF65-F5344CB8AC3E}">
        <p14:creationId xmlns:p14="http://schemas.microsoft.com/office/powerpoint/2010/main" val="4089394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Segregation</a:t>
            </a:r>
          </a:p>
        </p:txBody>
      </p:sp>
      <p:sp>
        <p:nvSpPr>
          <p:cNvPr id="3" name="Content Placeholder 2"/>
          <p:cNvSpPr>
            <a:spLocks noGrp="1"/>
          </p:cNvSpPr>
          <p:nvPr>
            <p:ph idx="1"/>
          </p:nvPr>
        </p:nvSpPr>
        <p:spPr>
          <a:xfrm>
            <a:off x="381000" y="914400"/>
            <a:ext cx="9144000" cy="5486400"/>
          </a:xfrm>
        </p:spPr>
        <p:txBody>
          <a:bodyPr/>
          <a:lstStyle/>
          <a:p>
            <a:pPr lvl="1"/>
            <a:r>
              <a:rPr lang="en-US" dirty="0"/>
              <a:t>Providing Detailed Security At A Row, Column, Or Applications Level</a:t>
            </a:r>
          </a:p>
          <a:p>
            <a:pPr lvl="1"/>
            <a:r>
              <a:rPr lang="en-US" dirty="0"/>
              <a:t>Building Query Performance-enhancing Indexes And Aggregations</a:t>
            </a:r>
          </a:p>
          <a:p>
            <a:pPr lvl="1"/>
            <a:r>
              <a:rPr lang="en-US" dirty="0"/>
              <a:t>Providing Continuous Up-time Under Service-level Agreements</a:t>
            </a:r>
          </a:p>
          <a:p>
            <a:pPr lvl="1"/>
            <a:r>
              <a:rPr lang="en-US" dirty="0"/>
              <a:t>Guaranteeing That All Data Sets Are Consistent With Each Other</a:t>
            </a:r>
          </a:p>
          <a:p>
            <a:pPr marL="0" lvl="1" indent="0">
              <a:buNone/>
            </a:pPr>
            <a:endParaRPr lang="en-US" dirty="0"/>
          </a:p>
          <a:p>
            <a:pPr marL="0" lvl="1" indent="0">
              <a:buNone/>
            </a:pPr>
            <a:endParaRPr lang="en-US" dirty="0"/>
          </a:p>
        </p:txBody>
      </p:sp>
      <p:sp>
        <p:nvSpPr>
          <p:cNvPr id="4" name="Footer Placeholder 3"/>
          <p:cNvSpPr>
            <a:spLocks noGrp="1"/>
          </p:cNvSpPr>
          <p:nvPr>
            <p:ph type="ftr" sz="quarter" idx="10"/>
          </p:nvPr>
        </p:nvSpPr>
        <p:spPr/>
        <p:txBody>
          <a:bodyPr/>
          <a:lstStyle/>
          <a:p>
            <a:pPr algn="l"/>
            <a:r>
              <a:rPr lang="en-US" dirty="0"/>
              <a:t>E T L – Cyrus Lentin</a:t>
            </a:r>
          </a:p>
        </p:txBody>
      </p:sp>
      <p:sp>
        <p:nvSpPr>
          <p:cNvPr id="5" name="Slide Number Placeholder 4"/>
          <p:cNvSpPr>
            <a:spLocks noGrp="1"/>
          </p:cNvSpPr>
          <p:nvPr>
            <p:ph type="sldNum" sz="quarter" idx="11"/>
          </p:nvPr>
        </p:nvSpPr>
        <p:spPr/>
        <p:txBody>
          <a:bodyPr/>
          <a:lstStyle/>
          <a:p>
            <a:fld id="{6D246E3B-36D7-41D0-99AB-8D8308EEC136}" type="slidenum">
              <a:rPr lang="en-US" smtClean="0"/>
              <a:t>10</a:t>
            </a:fld>
            <a:endParaRPr lang="en-US" dirty="0"/>
          </a:p>
        </p:txBody>
      </p:sp>
    </p:spTree>
    <p:extLst>
      <p:ext uri="{BB962C8B-B14F-4D97-AF65-F5344CB8AC3E}">
        <p14:creationId xmlns:p14="http://schemas.microsoft.com/office/powerpoint/2010/main" val="2675613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Management / Staging (Back Room)</a:t>
            </a:r>
          </a:p>
        </p:txBody>
      </p:sp>
      <p:sp>
        <p:nvSpPr>
          <p:cNvPr id="3" name="Content Placeholder 2"/>
          <p:cNvSpPr>
            <a:spLocks noGrp="1"/>
          </p:cNvSpPr>
          <p:nvPr>
            <p:ph idx="1"/>
          </p:nvPr>
        </p:nvSpPr>
        <p:spPr>
          <a:xfrm>
            <a:off x="381000" y="914400"/>
            <a:ext cx="9144000" cy="5486400"/>
          </a:xfrm>
        </p:spPr>
        <p:txBody>
          <a:bodyPr/>
          <a:lstStyle/>
          <a:p>
            <a:pPr lvl="1"/>
            <a:r>
              <a:rPr lang="en-US" dirty="0"/>
              <a:t>Staging describes discrete steps in the back room. </a:t>
            </a:r>
          </a:p>
          <a:p>
            <a:pPr lvl="1"/>
            <a:r>
              <a:rPr lang="en-US" dirty="0"/>
              <a:t>Staging almost always implies a temporary or permanent physical snapshot of data. </a:t>
            </a:r>
          </a:p>
          <a:p>
            <a:pPr lvl="1"/>
            <a:r>
              <a:rPr lang="en-US" dirty="0"/>
              <a:t>Four staging steps found in almost every data warehouse, </a:t>
            </a:r>
          </a:p>
          <a:p>
            <a:pPr marL="465138" lvl="1" indent="-241300">
              <a:buFont typeface="Arial" panose="020B0604020202020204" pitchFamily="34" charset="0"/>
              <a:buChar char="•"/>
            </a:pPr>
            <a:r>
              <a:rPr lang="en-US" dirty="0"/>
              <a:t>Extract </a:t>
            </a:r>
          </a:p>
          <a:p>
            <a:pPr marL="465138" lvl="1" indent="-241300">
              <a:buFont typeface="Arial" panose="020B0604020202020204" pitchFamily="34" charset="0"/>
              <a:buChar char="•"/>
            </a:pPr>
            <a:r>
              <a:rPr lang="en-US" dirty="0"/>
              <a:t>Clean </a:t>
            </a:r>
          </a:p>
          <a:p>
            <a:pPr marL="465138" lvl="1" indent="-241300">
              <a:buFont typeface="Arial" panose="020B0604020202020204" pitchFamily="34" charset="0"/>
              <a:buChar char="•"/>
            </a:pPr>
            <a:r>
              <a:rPr lang="en-US" dirty="0"/>
              <a:t>Conform </a:t>
            </a:r>
          </a:p>
          <a:p>
            <a:pPr marL="465138" lvl="1" indent="-241300">
              <a:buFont typeface="Arial" panose="020B0604020202020204" pitchFamily="34" charset="0"/>
              <a:buChar char="•"/>
            </a:pPr>
            <a:r>
              <a:rPr lang="en-US" dirty="0"/>
              <a:t>Deliver</a:t>
            </a:r>
          </a:p>
          <a:p>
            <a:pPr marL="0" lvl="1" indent="0">
              <a:buNone/>
            </a:pPr>
            <a:endParaRPr lang="en-US" dirty="0"/>
          </a:p>
          <a:p>
            <a:pPr marL="0" lvl="1" indent="0">
              <a:buNone/>
            </a:pPr>
            <a:endParaRPr lang="en-US" dirty="0"/>
          </a:p>
        </p:txBody>
      </p:sp>
      <p:sp>
        <p:nvSpPr>
          <p:cNvPr id="4" name="Footer Placeholder 3"/>
          <p:cNvSpPr>
            <a:spLocks noGrp="1"/>
          </p:cNvSpPr>
          <p:nvPr>
            <p:ph type="ftr" sz="quarter" idx="10"/>
          </p:nvPr>
        </p:nvSpPr>
        <p:spPr/>
        <p:txBody>
          <a:bodyPr/>
          <a:lstStyle/>
          <a:p>
            <a:pPr algn="l"/>
            <a:r>
              <a:rPr lang="en-US" dirty="0"/>
              <a:t>E T L – Cyrus Lentin</a:t>
            </a:r>
          </a:p>
        </p:txBody>
      </p:sp>
      <p:sp>
        <p:nvSpPr>
          <p:cNvPr id="5" name="Slide Number Placeholder 4"/>
          <p:cNvSpPr>
            <a:spLocks noGrp="1"/>
          </p:cNvSpPr>
          <p:nvPr>
            <p:ph type="sldNum" sz="quarter" idx="11"/>
          </p:nvPr>
        </p:nvSpPr>
        <p:spPr/>
        <p:txBody>
          <a:bodyPr/>
          <a:lstStyle/>
          <a:p>
            <a:fld id="{6D246E3B-36D7-41D0-99AB-8D8308EEC136}" type="slidenum">
              <a:rPr lang="en-US" smtClean="0"/>
              <a:t>11</a:t>
            </a:fld>
            <a:endParaRPr lang="en-US" dirty="0"/>
          </a:p>
        </p:txBody>
      </p:sp>
    </p:spTree>
    <p:extLst>
      <p:ext uri="{BB962C8B-B14F-4D97-AF65-F5344CB8AC3E}">
        <p14:creationId xmlns:p14="http://schemas.microsoft.com/office/powerpoint/2010/main" val="3835198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Staging – Block Diagram</a:t>
            </a:r>
          </a:p>
        </p:txBody>
      </p:sp>
      <p:sp>
        <p:nvSpPr>
          <p:cNvPr id="4" name="Footer Placeholder 3"/>
          <p:cNvSpPr>
            <a:spLocks noGrp="1"/>
          </p:cNvSpPr>
          <p:nvPr>
            <p:ph type="ftr" sz="quarter" idx="10"/>
          </p:nvPr>
        </p:nvSpPr>
        <p:spPr/>
        <p:txBody>
          <a:bodyPr/>
          <a:lstStyle/>
          <a:p>
            <a:pPr algn="l"/>
            <a:r>
              <a:rPr lang="en-US" dirty="0"/>
              <a:t>E T L – Cyrus Lentin</a:t>
            </a:r>
          </a:p>
        </p:txBody>
      </p:sp>
      <p:sp>
        <p:nvSpPr>
          <p:cNvPr id="5" name="Slide Number Placeholder 4"/>
          <p:cNvSpPr>
            <a:spLocks noGrp="1"/>
          </p:cNvSpPr>
          <p:nvPr>
            <p:ph type="sldNum" sz="quarter" idx="11"/>
          </p:nvPr>
        </p:nvSpPr>
        <p:spPr/>
        <p:txBody>
          <a:bodyPr/>
          <a:lstStyle/>
          <a:p>
            <a:fld id="{6D246E3B-36D7-41D0-99AB-8D8308EEC136}" type="slidenum">
              <a:rPr lang="en-US" smtClean="0"/>
              <a:t>12</a:t>
            </a:fld>
            <a:endParaRPr lang="en-US" dirty="0"/>
          </a:p>
        </p:txBody>
      </p:sp>
      <p:pic>
        <p:nvPicPr>
          <p:cNvPr id="8" name="Picture 7"/>
          <p:cNvPicPr>
            <a:picLocks noChangeAspect="1"/>
          </p:cNvPicPr>
          <p:nvPr/>
        </p:nvPicPr>
        <p:blipFill>
          <a:blip r:embed="rId3"/>
          <a:stretch>
            <a:fillRect/>
          </a:stretch>
        </p:blipFill>
        <p:spPr>
          <a:xfrm>
            <a:off x="381000" y="990600"/>
            <a:ext cx="9144000" cy="5257800"/>
          </a:xfrm>
          <a:prstGeom prst="rect">
            <a:avLst/>
          </a:prstGeom>
        </p:spPr>
      </p:pic>
    </p:spTree>
    <p:extLst>
      <p:ext uri="{BB962C8B-B14F-4D97-AF65-F5344CB8AC3E}">
        <p14:creationId xmlns:p14="http://schemas.microsoft.com/office/powerpoint/2010/main" val="1570043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Extract</a:t>
            </a:r>
          </a:p>
        </p:txBody>
      </p:sp>
      <p:sp>
        <p:nvSpPr>
          <p:cNvPr id="3" name="Content Placeholder 2"/>
          <p:cNvSpPr>
            <a:spLocks noGrp="1"/>
          </p:cNvSpPr>
          <p:nvPr>
            <p:ph idx="1"/>
          </p:nvPr>
        </p:nvSpPr>
        <p:spPr>
          <a:xfrm>
            <a:off x="381000" y="914400"/>
            <a:ext cx="9296400" cy="5486400"/>
          </a:xfrm>
        </p:spPr>
        <p:txBody>
          <a:bodyPr/>
          <a:lstStyle/>
          <a:p>
            <a:pPr lvl="1"/>
            <a:r>
              <a:rPr lang="en-US" dirty="0"/>
              <a:t>The Raw Data Coming From The Source Systems Is Usually Written Directly To Disk. Some Minimal Restructuring Happens Before Significant Content Transformation Takes Place</a:t>
            </a:r>
          </a:p>
          <a:p>
            <a:pPr lvl="1"/>
            <a:r>
              <a:rPr lang="en-US" dirty="0"/>
              <a:t>Data From Structured Source Systems (IMS Databases, Or XML Data Sets) Often Is Written To Flat Files Or Relational Tables In This Step</a:t>
            </a:r>
          </a:p>
          <a:p>
            <a:pPr lvl="1"/>
            <a:r>
              <a:rPr lang="en-US" dirty="0"/>
              <a:t>This Allows The Original Extract To Be As Simple And As Fast As Possible And Allows Greater Flexibility To Restart The Extract If There Is An Interruption</a:t>
            </a:r>
          </a:p>
          <a:p>
            <a:pPr lvl="1"/>
            <a:r>
              <a:rPr lang="en-US" dirty="0"/>
              <a:t>Initially Captured Data Can Then Be Read Multiple Times As Necessary To Support The Succeeding Steps</a:t>
            </a:r>
          </a:p>
          <a:p>
            <a:pPr lvl="1"/>
            <a:r>
              <a:rPr lang="en-US" dirty="0"/>
              <a:t>In Some Cases, Initially Captured Data Is Discarded After The Cleaning Step Is Completed, And In Other Cases Data Is Kept As A Long-term Archival Backup</a:t>
            </a:r>
          </a:p>
          <a:p>
            <a:pPr lvl="1"/>
            <a:r>
              <a:rPr lang="en-US" dirty="0"/>
              <a:t>The Initially Captured Data May Also Be Saved For At Least One Capture Cycle So That The Differences Between Successive Extracts Can Be Computed</a:t>
            </a:r>
          </a:p>
          <a:p>
            <a:pPr lvl="1"/>
            <a:endParaRPr lang="en-US" dirty="0"/>
          </a:p>
          <a:p>
            <a:pPr marL="0" lvl="1" indent="0">
              <a:buNone/>
            </a:pPr>
            <a:endParaRPr lang="en-US" dirty="0"/>
          </a:p>
          <a:p>
            <a:pPr marL="0" lvl="1" indent="0">
              <a:buNone/>
            </a:pPr>
            <a:endParaRPr lang="en-US" dirty="0"/>
          </a:p>
        </p:txBody>
      </p:sp>
      <p:sp>
        <p:nvSpPr>
          <p:cNvPr id="4" name="Footer Placeholder 3"/>
          <p:cNvSpPr>
            <a:spLocks noGrp="1"/>
          </p:cNvSpPr>
          <p:nvPr>
            <p:ph type="ftr" sz="quarter" idx="10"/>
          </p:nvPr>
        </p:nvSpPr>
        <p:spPr/>
        <p:txBody>
          <a:bodyPr/>
          <a:lstStyle/>
          <a:p>
            <a:pPr algn="l"/>
            <a:r>
              <a:rPr lang="en-US" dirty="0"/>
              <a:t>E T L – Cyrus Lentin</a:t>
            </a:r>
          </a:p>
        </p:txBody>
      </p:sp>
      <p:sp>
        <p:nvSpPr>
          <p:cNvPr id="5" name="Slide Number Placeholder 4"/>
          <p:cNvSpPr>
            <a:spLocks noGrp="1"/>
          </p:cNvSpPr>
          <p:nvPr>
            <p:ph type="sldNum" sz="quarter" idx="11"/>
          </p:nvPr>
        </p:nvSpPr>
        <p:spPr/>
        <p:txBody>
          <a:bodyPr/>
          <a:lstStyle/>
          <a:p>
            <a:fld id="{6D246E3B-36D7-41D0-99AB-8D8308EEC136}" type="slidenum">
              <a:rPr lang="en-US" smtClean="0"/>
              <a:t>13</a:t>
            </a:fld>
            <a:endParaRPr lang="en-US" dirty="0"/>
          </a:p>
        </p:txBody>
      </p:sp>
    </p:spTree>
    <p:extLst>
      <p:ext uri="{BB962C8B-B14F-4D97-AF65-F5344CB8AC3E}">
        <p14:creationId xmlns:p14="http://schemas.microsoft.com/office/powerpoint/2010/main" val="1296152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Clean</a:t>
            </a:r>
          </a:p>
        </p:txBody>
      </p:sp>
      <p:sp>
        <p:nvSpPr>
          <p:cNvPr id="3" name="Content Placeholder 2"/>
          <p:cNvSpPr>
            <a:spLocks noGrp="1"/>
          </p:cNvSpPr>
          <p:nvPr>
            <p:ph idx="1"/>
          </p:nvPr>
        </p:nvSpPr>
        <p:spPr>
          <a:xfrm>
            <a:off x="381000" y="914400"/>
            <a:ext cx="9144000" cy="5486400"/>
          </a:xfrm>
        </p:spPr>
        <p:txBody>
          <a:bodyPr/>
          <a:lstStyle/>
          <a:p>
            <a:pPr lvl="1"/>
            <a:r>
              <a:rPr lang="en-US" dirty="0"/>
              <a:t>In Most Cases, The Level Of Data Quality Acceptable For The Source Systems Is Different From The Quality Required By The Data Warehouse. </a:t>
            </a:r>
          </a:p>
          <a:p>
            <a:pPr lvl="1"/>
            <a:r>
              <a:rPr lang="en-US" dirty="0"/>
              <a:t>Data Quality Processing May Involve Many Discrete Steps, Including </a:t>
            </a:r>
          </a:p>
          <a:p>
            <a:pPr marL="525463" lvl="1" indent="-285750">
              <a:buFont typeface="Arial" panose="020B0604020202020204" pitchFamily="34" charset="0"/>
              <a:buChar char="•"/>
            </a:pPr>
            <a:r>
              <a:rPr lang="en-US" dirty="0"/>
              <a:t>Checking For Valid Values Ensuring Data Consistency Across Values </a:t>
            </a:r>
          </a:p>
          <a:p>
            <a:pPr marL="525463" lvl="1" indent="-285750">
              <a:buFont typeface="Arial" panose="020B0604020202020204" pitchFamily="34" charset="0"/>
              <a:buChar char="•"/>
            </a:pPr>
            <a:r>
              <a:rPr lang="en-US" dirty="0"/>
              <a:t>Removing Duplicates </a:t>
            </a:r>
          </a:p>
          <a:p>
            <a:pPr marL="525463" lvl="1" indent="-285750">
              <a:buFont typeface="Arial" panose="020B0604020202020204" pitchFamily="34" charset="0"/>
              <a:buChar char="•"/>
            </a:pPr>
            <a:r>
              <a:rPr lang="en-US" dirty="0"/>
              <a:t>Checking Whether Complex Business Rules And Procedures Have Been Enforced </a:t>
            </a:r>
          </a:p>
          <a:p>
            <a:pPr lvl="1"/>
            <a:r>
              <a:rPr lang="en-US" dirty="0"/>
              <a:t>The Results Of The Data-cleaning Step Are Often Saved Semi-Permanently Because The Transformations Required Are Difficult And Irreversible. </a:t>
            </a:r>
          </a:p>
          <a:p>
            <a:pPr lvl="1"/>
            <a:r>
              <a:rPr lang="en-US" dirty="0"/>
              <a:t>Is The Cleaned Data Fed Back To The Sources Systems To Improve Their Data And Reduce The Need To Process The Same Data Problems Again </a:t>
            </a:r>
          </a:p>
          <a:p>
            <a:pPr lvl="1"/>
            <a:r>
              <a:rPr lang="en-US" dirty="0"/>
              <a:t>Even If The Cleaned Data Cannot Be Physically Fed Back To The Source Systems, The Data Exceptions Should Be Reported To Build A Case For Improvements </a:t>
            </a:r>
          </a:p>
        </p:txBody>
      </p:sp>
      <p:sp>
        <p:nvSpPr>
          <p:cNvPr id="4" name="Footer Placeholder 3"/>
          <p:cNvSpPr>
            <a:spLocks noGrp="1"/>
          </p:cNvSpPr>
          <p:nvPr>
            <p:ph type="ftr" sz="quarter" idx="10"/>
          </p:nvPr>
        </p:nvSpPr>
        <p:spPr/>
        <p:txBody>
          <a:bodyPr/>
          <a:lstStyle/>
          <a:p>
            <a:pPr algn="l"/>
            <a:r>
              <a:rPr lang="en-US" dirty="0"/>
              <a:t>E T L – Cyrus Lentin</a:t>
            </a:r>
          </a:p>
        </p:txBody>
      </p:sp>
      <p:sp>
        <p:nvSpPr>
          <p:cNvPr id="5" name="Slide Number Placeholder 4"/>
          <p:cNvSpPr>
            <a:spLocks noGrp="1"/>
          </p:cNvSpPr>
          <p:nvPr>
            <p:ph type="sldNum" sz="quarter" idx="11"/>
          </p:nvPr>
        </p:nvSpPr>
        <p:spPr/>
        <p:txBody>
          <a:bodyPr/>
          <a:lstStyle/>
          <a:p>
            <a:fld id="{6D246E3B-36D7-41D0-99AB-8D8308EEC136}" type="slidenum">
              <a:rPr lang="en-US" smtClean="0"/>
              <a:t>14</a:t>
            </a:fld>
            <a:endParaRPr lang="en-US" dirty="0"/>
          </a:p>
        </p:txBody>
      </p:sp>
    </p:spTree>
    <p:extLst>
      <p:ext uri="{BB962C8B-B14F-4D97-AF65-F5344CB8AC3E}">
        <p14:creationId xmlns:p14="http://schemas.microsoft.com/office/powerpoint/2010/main" val="4126429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Conform</a:t>
            </a:r>
          </a:p>
        </p:txBody>
      </p:sp>
      <p:sp>
        <p:nvSpPr>
          <p:cNvPr id="3" name="Content Placeholder 2"/>
          <p:cNvSpPr>
            <a:spLocks noGrp="1"/>
          </p:cNvSpPr>
          <p:nvPr>
            <p:ph idx="1"/>
          </p:nvPr>
        </p:nvSpPr>
        <p:spPr>
          <a:xfrm>
            <a:off x="381000" y="914400"/>
            <a:ext cx="9144000" cy="5486400"/>
          </a:xfrm>
        </p:spPr>
        <p:txBody>
          <a:bodyPr/>
          <a:lstStyle/>
          <a:p>
            <a:pPr lvl="1"/>
            <a:r>
              <a:rPr lang="en-US" dirty="0"/>
              <a:t>Data Conformation Is Required Whenever Two Or More Data Sources Are Merged In The Data Warehouse. </a:t>
            </a:r>
          </a:p>
          <a:p>
            <a:pPr lvl="1"/>
            <a:r>
              <a:rPr lang="en-US" dirty="0"/>
              <a:t>Separate Data Sources Cannot Be Queried Together Unless Some Or All Of The Textual Labels In These Sources Have Been Made Identical And Unless Similar Numeric Measures Have Been Mathematically Rationalized So That Differences And Ratios Between These Measures Make Sense. </a:t>
            </a:r>
          </a:p>
          <a:p>
            <a:pPr lvl="1"/>
            <a:r>
              <a:rPr lang="en-US" dirty="0"/>
              <a:t>Data Conformation Is A Significant Step That Is More Than Simple Data Cleaning. </a:t>
            </a:r>
          </a:p>
          <a:p>
            <a:pPr lvl="1"/>
            <a:r>
              <a:rPr lang="en-US" dirty="0"/>
              <a:t>Data Conformation Requires An Enterprise-wide Agreement To Use Standardized Domains And Measures. </a:t>
            </a:r>
          </a:p>
          <a:p>
            <a:pPr lvl="1"/>
            <a:endParaRPr lang="en-US" dirty="0"/>
          </a:p>
          <a:p>
            <a:pPr marL="0" lvl="1" indent="0">
              <a:buNone/>
            </a:pPr>
            <a:endParaRPr lang="en-US" dirty="0"/>
          </a:p>
          <a:p>
            <a:pPr marL="0" lvl="1" indent="0">
              <a:buNone/>
            </a:pPr>
            <a:endParaRPr lang="en-US" dirty="0"/>
          </a:p>
        </p:txBody>
      </p:sp>
      <p:sp>
        <p:nvSpPr>
          <p:cNvPr id="4" name="Footer Placeholder 3"/>
          <p:cNvSpPr>
            <a:spLocks noGrp="1"/>
          </p:cNvSpPr>
          <p:nvPr>
            <p:ph type="ftr" sz="quarter" idx="10"/>
          </p:nvPr>
        </p:nvSpPr>
        <p:spPr/>
        <p:txBody>
          <a:bodyPr/>
          <a:lstStyle/>
          <a:p>
            <a:pPr algn="l"/>
            <a:r>
              <a:rPr lang="en-US" dirty="0"/>
              <a:t>E T L – Cyrus Lentin</a:t>
            </a:r>
          </a:p>
        </p:txBody>
      </p:sp>
      <p:sp>
        <p:nvSpPr>
          <p:cNvPr id="5" name="Slide Number Placeholder 4"/>
          <p:cNvSpPr>
            <a:spLocks noGrp="1"/>
          </p:cNvSpPr>
          <p:nvPr>
            <p:ph type="sldNum" sz="quarter" idx="11"/>
          </p:nvPr>
        </p:nvSpPr>
        <p:spPr/>
        <p:txBody>
          <a:bodyPr/>
          <a:lstStyle/>
          <a:p>
            <a:fld id="{6D246E3B-36D7-41D0-99AB-8D8308EEC136}" type="slidenum">
              <a:rPr lang="en-US" smtClean="0"/>
              <a:t>15</a:t>
            </a:fld>
            <a:endParaRPr lang="en-US" dirty="0"/>
          </a:p>
        </p:txBody>
      </p:sp>
    </p:spTree>
    <p:extLst>
      <p:ext uri="{BB962C8B-B14F-4D97-AF65-F5344CB8AC3E}">
        <p14:creationId xmlns:p14="http://schemas.microsoft.com/office/powerpoint/2010/main" val="955405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Deliver</a:t>
            </a:r>
          </a:p>
        </p:txBody>
      </p:sp>
      <p:sp>
        <p:nvSpPr>
          <p:cNvPr id="3" name="Content Placeholder 2"/>
          <p:cNvSpPr>
            <a:spLocks noGrp="1"/>
          </p:cNvSpPr>
          <p:nvPr>
            <p:ph idx="1"/>
          </p:nvPr>
        </p:nvSpPr>
        <p:spPr>
          <a:xfrm>
            <a:off x="381000" y="914400"/>
            <a:ext cx="9144000" cy="5486400"/>
          </a:xfrm>
        </p:spPr>
        <p:txBody>
          <a:bodyPr/>
          <a:lstStyle/>
          <a:p>
            <a:pPr lvl="1"/>
            <a:r>
              <a:rPr lang="en-US" dirty="0"/>
              <a:t>The Whole Point Of The Back Room Is To Make The Data Ready For Querying. </a:t>
            </a:r>
          </a:p>
          <a:p>
            <a:pPr lvl="1"/>
            <a:r>
              <a:rPr lang="en-US" dirty="0"/>
              <a:t>The Final And Crucial Back-room Step Is Physically Structuring The Data Into A Set Of Simple, Symmetric Schemas Known As Dimensional Models, Or Equivalently, Star Schemas. </a:t>
            </a:r>
          </a:p>
          <a:p>
            <a:pPr lvl="1"/>
            <a:r>
              <a:rPr lang="en-US" dirty="0"/>
              <a:t>These Schemas Significantly Reduce Query Times And Simplify Application Development. </a:t>
            </a:r>
          </a:p>
          <a:p>
            <a:pPr lvl="1"/>
            <a:r>
              <a:rPr lang="en-US" dirty="0"/>
              <a:t>Dimensional Schemas Are Required By Many Query Tools, And These Schemas Are A Necessary Basis For Constructing OLAP Machines</a:t>
            </a:r>
          </a:p>
          <a:p>
            <a:pPr marL="0" lvl="1" indent="0">
              <a:buNone/>
            </a:pPr>
            <a:endParaRPr lang="en-US" dirty="0"/>
          </a:p>
          <a:p>
            <a:pPr marL="0" lvl="1" indent="0">
              <a:buNone/>
            </a:pPr>
            <a:endParaRPr lang="en-US" dirty="0"/>
          </a:p>
        </p:txBody>
      </p:sp>
      <p:sp>
        <p:nvSpPr>
          <p:cNvPr id="4" name="Footer Placeholder 3"/>
          <p:cNvSpPr>
            <a:spLocks noGrp="1"/>
          </p:cNvSpPr>
          <p:nvPr>
            <p:ph type="ftr" sz="quarter" idx="10"/>
          </p:nvPr>
        </p:nvSpPr>
        <p:spPr/>
        <p:txBody>
          <a:bodyPr/>
          <a:lstStyle/>
          <a:p>
            <a:pPr algn="l"/>
            <a:r>
              <a:rPr lang="en-US" dirty="0"/>
              <a:t>E T L – Cyrus Lentin</a:t>
            </a:r>
          </a:p>
        </p:txBody>
      </p:sp>
      <p:sp>
        <p:nvSpPr>
          <p:cNvPr id="5" name="Slide Number Placeholder 4"/>
          <p:cNvSpPr>
            <a:spLocks noGrp="1"/>
          </p:cNvSpPr>
          <p:nvPr>
            <p:ph type="sldNum" sz="quarter" idx="11"/>
          </p:nvPr>
        </p:nvSpPr>
        <p:spPr/>
        <p:txBody>
          <a:bodyPr/>
          <a:lstStyle/>
          <a:p>
            <a:fld id="{6D246E3B-36D7-41D0-99AB-8D8308EEC136}" type="slidenum">
              <a:rPr lang="en-US" smtClean="0"/>
              <a:t>16</a:t>
            </a:fld>
            <a:endParaRPr lang="en-US" dirty="0"/>
          </a:p>
        </p:txBody>
      </p:sp>
    </p:spTree>
    <p:extLst>
      <p:ext uri="{BB962C8B-B14F-4D97-AF65-F5344CB8AC3E}">
        <p14:creationId xmlns:p14="http://schemas.microsoft.com/office/powerpoint/2010/main" val="209118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 Or Not To Stage</a:t>
            </a:r>
          </a:p>
        </p:txBody>
      </p:sp>
      <p:sp>
        <p:nvSpPr>
          <p:cNvPr id="3" name="Content Placeholder 2"/>
          <p:cNvSpPr>
            <a:spLocks noGrp="1"/>
          </p:cNvSpPr>
          <p:nvPr>
            <p:ph idx="1"/>
          </p:nvPr>
        </p:nvSpPr>
        <p:spPr>
          <a:xfrm>
            <a:off x="381000" y="914400"/>
            <a:ext cx="9144000" cy="5486400"/>
          </a:xfrm>
        </p:spPr>
        <p:txBody>
          <a:bodyPr/>
          <a:lstStyle/>
          <a:p>
            <a:pPr lvl="1"/>
            <a:r>
              <a:rPr lang="en-US" dirty="0"/>
              <a:t>ETL Architect's Decision To Store Data In A Physical Staging Area Versus Processing It In Memory.</a:t>
            </a:r>
          </a:p>
          <a:p>
            <a:pPr lvl="1"/>
            <a:r>
              <a:rPr lang="en-US" dirty="0"/>
              <a:t>Determine The Right Balance Between Physical Input And Output (I/O) And In-memory Processing. </a:t>
            </a:r>
          </a:p>
          <a:p>
            <a:pPr lvl="1"/>
            <a:r>
              <a:rPr lang="en-US" dirty="0"/>
              <a:t>Determining Whether To Stage Your Data Or Not Depends On Two Conflicting Objectives:</a:t>
            </a:r>
          </a:p>
          <a:p>
            <a:pPr marL="465138" lvl="1">
              <a:buFont typeface="Arial" panose="020B0604020202020204" pitchFamily="34" charset="0"/>
              <a:buChar char="•"/>
            </a:pPr>
            <a:r>
              <a:rPr lang="en-US" dirty="0"/>
              <a:t>Getting The Data From The Originating Source To The Ultimate Target As Fast As Possible</a:t>
            </a:r>
          </a:p>
          <a:p>
            <a:pPr marL="465138" lvl="1">
              <a:buFont typeface="Arial" panose="020B0604020202020204" pitchFamily="34" charset="0"/>
              <a:buChar char="•"/>
            </a:pPr>
            <a:r>
              <a:rPr lang="en-US" dirty="0"/>
              <a:t>Having The Ability To Recover From Failure Without Restarting From The Beginning Of The Process</a:t>
            </a:r>
          </a:p>
          <a:p>
            <a:pPr lvl="1"/>
            <a:r>
              <a:rPr lang="en-US" dirty="0"/>
              <a:t>The Decision To Stage Data Varies Depending On Your Environment And Business Requirements. </a:t>
            </a:r>
          </a:p>
          <a:p>
            <a:pPr lvl="1"/>
            <a:r>
              <a:rPr lang="en-US" dirty="0"/>
              <a:t>Following Reasons Must Be Considered For Staging Data Before It Is Loaded Into The Data Warehouse:</a:t>
            </a:r>
          </a:p>
          <a:p>
            <a:pPr marL="465138" lvl="1">
              <a:buFont typeface="Arial" panose="020B0604020202020204" pitchFamily="34" charset="0"/>
              <a:buChar char="•"/>
            </a:pPr>
            <a:r>
              <a:rPr lang="en-US" dirty="0"/>
              <a:t>Recoverability</a:t>
            </a:r>
          </a:p>
          <a:p>
            <a:pPr marL="465138" lvl="1">
              <a:buFont typeface="Arial" panose="020B0604020202020204" pitchFamily="34" charset="0"/>
              <a:buChar char="•"/>
            </a:pPr>
            <a:r>
              <a:rPr lang="en-US" dirty="0"/>
              <a:t>Backup</a:t>
            </a:r>
          </a:p>
          <a:p>
            <a:pPr marL="465138" lvl="1">
              <a:buFont typeface="Arial" panose="020B0604020202020204" pitchFamily="34" charset="0"/>
              <a:buChar char="•"/>
            </a:pPr>
            <a:r>
              <a:rPr lang="en-US" dirty="0"/>
              <a:t>Auditing</a:t>
            </a:r>
          </a:p>
          <a:p>
            <a:pPr lvl="1"/>
            <a:r>
              <a:rPr lang="en-US" dirty="0"/>
              <a:t>Staging Area Types:</a:t>
            </a:r>
          </a:p>
          <a:p>
            <a:pPr marL="525463" lvl="1" indent="-285750">
              <a:buFont typeface="Arial" panose="020B0604020202020204" pitchFamily="34" charset="0"/>
              <a:buChar char="•"/>
            </a:pPr>
            <a:r>
              <a:rPr lang="en-US" dirty="0"/>
              <a:t>Persistent – History To Staging Files Are Maintained</a:t>
            </a:r>
          </a:p>
          <a:p>
            <a:pPr marL="525463" lvl="1" indent="-285750">
              <a:buFont typeface="Arial" panose="020B0604020202020204" pitchFamily="34" charset="0"/>
              <a:buChar char="•"/>
            </a:pPr>
            <a:r>
              <a:rPr lang="en-US" dirty="0"/>
              <a:t>Transient – Staging Files Are Deleted After Delivery</a:t>
            </a:r>
          </a:p>
          <a:p>
            <a:pPr lvl="1"/>
            <a:endParaRPr lang="en-US" dirty="0"/>
          </a:p>
          <a:p>
            <a:pPr marL="525463" lvl="1" indent="-285750"/>
            <a:endParaRPr lang="en-US" dirty="0"/>
          </a:p>
        </p:txBody>
      </p:sp>
      <p:sp>
        <p:nvSpPr>
          <p:cNvPr id="4" name="Footer Placeholder 3"/>
          <p:cNvSpPr>
            <a:spLocks noGrp="1"/>
          </p:cNvSpPr>
          <p:nvPr>
            <p:ph type="ftr" sz="quarter" idx="10"/>
          </p:nvPr>
        </p:nvSpPr>
        <p:spPr/>
        <p:txBody>
          <a:bodyPr/>
          <a:lstStyle/>
          <a:p>
            <a:pPr algn="l"/>
            <a:r>
              <a:rPr lang="en-US" dirty="0"/>
              <a:t>E T L – Cyrus Lentin</a:t>
            </a:r>
          </a:p>
        </p:txBody>
      </p:sp>
      <p:sp>
        <p:nvSpPr>
          <p:cNvPr id="5" name="Slide Number Placeholder 4"/>
          <p:cNvSpPr>
            <a:spLocks noGrp="1"/>
          </p:cNvSpPr>
          <p:nvPr>
            <p:ph type="sldNum" sz="quarter" idx="11"/>
          </p:nvPr>
        </p:nvSpPr>
        <p:spPr/>
        <p:txBody>
          <a:bodyPr/>
          <a:lstStyle/>
          <a:p>
            <a:fld id="{6D246E3B-36D7-41D0-99AB-8D8308EEC136}" type="slidenum">
              <a:rPr lang="en-US" smtClean="0"/>
              <a:t>17</a:t>
            </a:fld>
            <a:endParaRPr lang="en-US" dirty="0"/>
          </a:p>
        </p:txBody>
      </p:sp>
    </p:spTree>
    <p:extLst>
      <p:ext uri="{BB962C8B-B14F-4D97-AF65-F5344CB8AC3E}">
        <p14:creationId xmlns:p14="http://schemas.microsoft.com/office/powerpoint/2010/main" val="36561090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 Rules</a:t>
            </a:r>
          </a:p>
        </p:txBody>
      </p:sp>
      <p:sp>
        <p:nvSpPr>
          <p:cNvPr id="3" name="Content Placeholder 2"/>
          <p:cNvSpPr>
            <a:spLocks noGrp="1"/>
          </p:cNvSpPr>
          <p:nvPr>
            <p:ph idx="1"/>
          </p:nvPr>
        </p:nvSpPr>
        <p:spPr>
          <a:xfrm>
            <a:off x="381000" y="914400"/>
            <a:ext cx="9296400" cy="5486400"/>
          </a:xfrm>
        </p:spPr>
        <p:txBody>
          <a:bodyPr/>
          <a:lstStyle/>
          <a:p>
            <a:pPr lvl="1"/>
            <a:r>
              <a:rPr lang="en-US" dirty="0"/>
              <a:t>The Data-staging Area Must Be Owned By The ETL Team. </a:t>
            </a:r>
          </a:p>
          <a:p>
            <a:pPr lvl="1"/>
            <a:r>
              <a:rPr lang="en-US" dirty="0"/>
              <a:t>Users Are Not Allowed In The Staging Area For Any Reason. </a:t>
            </a:r>
          </a:p>
          <a:p>
            <a:pPr lvl="1"/>
            <a:r>
              <a:rPr lang="en-US" dirty="0"/>
              <a:t>Reports Cannot Access Data From The Staging Area. </a:t>
            </a:r>
          </a:p>
          <a:p>
            <a:pPr lvl="1"/>
            <a:r>
              <a:rPr lang="en-US" dirty="0"/>
              <a:t>Only </a:t>
            </a:r>
            <a:r>
              <a:rPr lang="en-US" dirty="0" err="1"/>
              <a:t>Etl</a:t>
            </a:r>
            <a:r>
              <a:rPr lang="en-US" dirty="0"/>
              <a:t> Processes Can Write To And Read From The Staging Area. </a:t>
            </a:r>
          </a:p>
          <a:p>
            <a:pPr marL="0" lvl="1" indent="0">
              <a:buNone/>
            </a:pPr>
            <a:endParaRPr lang="en-US" dirty="0"/>
          </a:p>
          <a:p>
            <a:pPr marL="0" lvl="1" indent="0">
              <a:buNone/>
            </a:pPr>
            <a:r>
              <a:rPr lang="en-US" dirty="0"/>
              <a:t>ETL Team Owns The Data-staging Area. </a:t>
            </a:r>
          </a:p>
          <a:p>
            <a:pPr lvl="1"/>
            <a:r>
              <a:rPr lang="en-US" dirty="0"/>
              <a:t>ETL Architect Designs The Tables &amp; Decides Whether A Table Belongs In The Database Or </a:t>
            </a:r>
            <a:r>
              <a:rPr lang="en-US" dirty="0" err="1"/>
              <a:t>Flatfile</a:t>
            </a:r>
            <a:endParaRPr lang="en-US" dirty="0"/>
          </a:p>
          <a:p>
            <a:pPr lvl="1"/>
            <a:r>
              <a:rPr lang="en-US" dirty="0"/>
              <a:t>The ETL Architect Must Supply Processing &amp; Data Storage Requirement to OS-Admin / DBA</a:t>
            </a:r>
          </a:p>
          <a:p>
            <a:pPr lvl="1"/>
            <a:r>
              <a:rPr lang="en-US" dirty="0"/>
              <a:t>OS-Admin / DBA creates the required database / allocates required space and hands over to ETL Team</a:t>
            </a:r>
          </a:p>
        </p:txBody>
      </p:sp>
      <p:sp>
        <p:nvSpPr>
          <p:cNvPr id="4" name="Footer Placeholder 3"/>
          <p:cNvSpPr>
            <a:spLocks noGrp="1"/>
          </p:cNvSpPr>
          <p:nvPr>
            <p:ph type="ftr" sz="quarter" idx="10"/>
          </p:nvPr>
        </p:nvSpPr>
        <p:spPr/>
        <p:txBody>
          <a:bodyPr/>
          <a:lstStyle/>
          <a:p>
            <a:pPr algn="l"/>
            <a:r>
              <a:rPr lang="en-US" dirty="0"/>
              <a:t>E T L – Cyrus Lentin</a:t>
            </a:r>
          </a:p>
        </p:txBody>
      </p:sp>
      <p:sp>
        <p:nvSpPr>
          <p:cNvPr id="5" name="Slide Number Placeholder 4"/>
          <p:cNvSpPr>
            <a:spLocks noGrp="1"/>
          </p:cNvSpPr>
          <p:nvPr>
            <p:ph type="sldNum" sz="quarter" idx="11"/>
          </p:nvPr>
        </p:nvSpPr>
        <p:spPr/>
        <p:txBody>
          <a:bodyPr/>
          <a:lstStyle/>
          <a:p>
            <a:fld id="{6D246E3B-36D7-41D0-99AB-8D8308EEC136}" type="slidenum">
              <a:rPr lang="en-US" smtClean="0"/>
              <a:t>18</a:t>
            </a:fld>
            <a:endParaRPr lang="en-US" dirty="0"/>
          </a:p>
        </p:txBody>
      </p:sp>
    </p:spTree>
    <p:extLst>
      <p:ext uri="{BB962C8B-B14F-4D97-AF65-F5344CB8AC3E}">
        <p14:creationId xmlns:p14="http://schemas.microsoft.com/office/powerpoint/2010/main" val="3144242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 T L</a:t>
            </a:r>
          </a:p>
        </p:txBody>
      </p:sp>
      <p:sp>
        <p:nvSpPr>
          <p:cNvPr id="3" name="Content Placeholder 2"/>
          <p:cNvSpPr>
            <a:spLocks noGrp="1"/>
          </p:cNvSpPr>
          <p:nvPr>
            <p:ph idx="1"/>
          </p:nvPr>
        </p:nvSpPr>
        <p:spPr>
          <a:xfrm>
            <a:off x="381000" y="914400"/>
            <a:ext cx="9144000" cy="5486400"/>
          </a:xfrm>
        </p:spPr>
        <p:txBody>
          <a:bodyPr/>
          <a:lstStyle/>
          <a:p>
            <a:pPr marL="0" lvl="1" indent="0">
              <a:buNone/>
            </a:pPr>
            <a:r>
              <a:rPr lang="en-US" b="1" dirty="0"/>
              <a:t>E T L</a:t>
            </a:r>
          </a:p>
          <a:p>
            <a:pPr lvl="1"/>
            <a:r>
              <a:rPr lang="en-US" dirty="0"/>
              <a:t>Is Short For </a:t>
            </a:r>
            <a:r>
              <a:rPr lang="en-US" b="1" dirty="0"/>
              <a:t>Extract Transform Load</a:t>
            </a:r>
            <a:r>
              <a:rPr lang="en-US" dirty="0"/>
              <a:t>, </a:t>
            </a:r>
          </a:p>
          <a:p>
            <a:pPr lvl="1"/>
            <a:r>
              <a:rPr lang="en-US" dirty="0"/>
              <a:t>Functions (Activities) That Are Combined Into One Tool </a:t>
            </a:r>
          </a:p>
          <a:p>
            <a:pPr lvl="1"/>
            <a:r>
              <a:rPr lang="en-US" dirty="0"/>
              <a:t>Used To Pull Data Out Of One Source And Place It Into </a:t>
            </a:r>
            <a:r>
              <a:rPr lang="en-US"/>
              <a:t>Another Source</a:t>
            </a:r>
            <a:endParaRPr lang="en-US" dirty="0"/>
          </a:p>
          <a:p>
            <a:pPr marL="0" lvl="1" indent="0">
              <a:buNone/>
            </a:pPr>
            <a:endParaRPr lang="en-US" dirty="0"/>
          </a:p>
          <a:p>
            <a:pPr lvl="1"/>
            <a:r>
              <a:rPr lang="en-US" dirty="0"/>
              <a:t>Extract </a:t>
            </a:r>
            <a:br>
              <a:rPr lang="en-US" dirty="0"/>
            </a:br>
            <a:r>
              <a:rPr lang="en-US" dirty="0"/>
              <a:t>Is The Process Of Reading Data From A Source</a:t>
            </a:r>
          </a:p>
          <a:p>
            <a:pPr lvl="1"/>
            <a:r>
              <a:rPr lang="en-US" dirty="0"/>
              <a:t>Transform </a:t>
            </a:r>
            <a:br>
              <a:rPr lang="en-US" dirty="0"/>
            </a:br>
            <a:r>
              <a:rPr lang="en-US" dirty="0"/>
              <a:t>Is The Process Of Converting The Extracted Data From Its Previous Form Into The Form It Needs To Be In The Target Source.</a:t>
            </a:r>
          </a:p>
          <a:p>
            <a:pPr lvl="1"/>
            <a:r>
              <a:rPr lang="en-US" dirty="0"/>
              <a:t>Load </a:t>
            </a:r>
            <a:br>
              <a:rPr lang="en-US" dirty="0"/>
            </a:br>
            <a:r>
              <a:rPr lang="en-US" dirty="0"/>
              <a:t>Is The Process Of Writing The Data Into The Target Database</a:t>
            </a:r>
          </a:p>
          <a:p>
            <a:pPr lvl="1"/>
            <a:endParaRPr lang="en-US" dirty="0"/>
          </a:p>
          <a:p>
            <a:pPr lvl="1"/>
            <a:endParaRPr lang="en-US" dirty="0"/>
          </a:p>
          <a:p>
            <a:pPr marL="0" lvl="1" indent="0" algn="ctr">
              <a:buNone/>
            </a:pPr>
            <a:r>
              <a:rPr lang="en-US" b="1" dirty="0" err="1"/>
              <a:t>Etl</a:t>
            </a:r>
            <a:r>
              <a:rPr lang="en-US" b="1" dirty="0"/>
              <a:t> Is Used To Migrate Data From One Database To Another, To Form Data Marts And Data Warehouses And Also To Convert Databases From One Format Or Type To Another.</a:t>
            </a:r>
          </a:p>
          <a:p>
            <a:pPr marL="0" lvl="1" indent="0">
              <a:buNone/>
            </a:pPr>
            <a:endParaRPr lang="en-US" dirty="0"/>
          </a:p>
          <a:p>
            <a:pPr marL="0" lvl="1" indent="0">
              <a:buNone/>
            </a:pPr>
            <a:endParaRPr lang="en-US" dirty="0"/>
          </a:p>
        </p:txBody>
      </p:sp>
      <p:sp>
        <p:nvSpPr>
          <p:cNvPr id="4" name="Footer Placeholder 3"/>
          <p:cNvSpPr>
            <a:spLocks noGrp="1"/>
          </p:cNvSpPr>
          <p:nvPr>
            <p:ph type="ftr" sz="quarter" idx="10"/>
          </p:nvPr>
        </p:nvSpPr>
        <p:spPr/>
        <p:txBody>
          <a:bodyPr/>
          <a:lstStyle/>
          <a:p>
            <a:pPr algn="l"/>
            <a:r>
              <a:rPr lang="en-US" dirty="0"/>
              <a:t>E T L – Cyrus Lentin</a:t>
            </a:r>
          </a:p>
        </p:txBody>
      </p:sp>
      <p:sp>
        <p:nvSpPr>
          <p:cNvPr id="5" name="Slide Number Placeholder 4"/>
          <p:cNvSpPr>
            <a:spLocks noGrp="1"/>
          </p:cNvSpPr>
          <p:nvPr>
            <p:ph type="sldNum" sz="quarter" idx="11"/>
          </p:nvPr>
        </p:nvSpPr>
        <p:spPr/>
        <p:txBody>
          <a:bodyPr/>
          <a:lstStyle/>
          <a:p>
            <a:fld id="{6D246E3B-36D7-41D0-99AB-8D8308EEC136}" type="slidenum">
              <a:rPr lang="en-US" smtClean="0"/>
              <a:t>1</a:t>
            </a:fld>
            <a:endParaRPr lang="en-US" dirty="0"/>
          </a:p>
        </p:txBody>
      </p:sp>
    </p:spTree>
    <p:extLst>
      <p:ext uri="{BB962C8B-B14F-4D97-AF65-F5344CB8AC3E}">
        <p14:creationId xmlns:p14="http://schemas.microsoft.com/office/powerpoint/2010/main" val="3913232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Access (</a:t>
            </a:r>
            <a:r>
              <a:rPr lang="en-US"/>
              <a:t>Front Room)</a:t>
            </a:r>
            <a:endParaRPr lang="en-US" dirty="0"/>
          </a:p>
        </p:txBody>
      </p:sp>
      <p:sp>
        <p:nvSpPr>
          <p:cNvPr id="3" name="Content Placeholder 2"/>
          <p:cNvSpPr>
            <a:spLocks noGrp="1"/>
          </p:cNvSpPr>
          <p:nvPr>
            <p:ph idx="1"/>
          </p:nvPr>
        </p:nvSpPr>
        <p:spPr>
          <a:xfrm>
            <a:off x="381000" y="914400"/>
            <a:ext cx="9144000" cy="5486400"/>
          </a:xfrm>
        </p:spPr>
        <p:txBody>
          <a:bodyPr/>
          <a:lstStyle/>
          <a:p>
            <a:pPr lvl="1"/>
            <a:r>
              <a:rPr lang="en-US" dirty="0"/>
              <a:t>Indexing dimensional tables in the presentation area for query performance</a:t>
            </a:r>
          </a:p>
          <a:p>
            <a:pPr lvl="1"/>
            <a:r>
              <a:rPr lang="en-US" dirty="0"/>
              <a:t>Choosing front-end tools, including query tools, report writers, and dashboards</a:t>
            </a:r>
          </a:p>
          <a:p>
            <a:pPr lvl="1"/>
            <a:r>
              <a:rPr lang="en-US" dirty="0"/>
              <a:t>Writing SQL to solve end user queries</a:t>
            </a:r>
          </a:p>
          <a:p>
            <a:pPr lvl="1"/>
            <a:r>
              <a:rPr lang="en-US" dirty="0"/>
              <a:t>Data-mining techniques</a:t>
            </a:r>
          </a:p>
          <a:p>
            <a:pPr lvl="1"/>
            <a:r>
              <a:rPr lang="en-US" dirty="0"/>
              <a:t>Forecasting, behavior scoring, and calculating allocations</a:t>
            </a:r>
          </a:p>
          <a:p>
            <a:pPr lvl="1"/>
            <a:r>
              <a:rPr lang="en-US" dirty="0"/>
              <a:t>Security on the tables and applications accessible by end users</a:t>
            </a:r>
          </a:p>
          <a:p>
            <a:pPr lvl="1"/>
            <a:r>
              <a:rPr lang="en-US" dirty="0"/>
              <a:t>Metadata supporting end user tools</a:t>
            </a:r>
          </a:p>
          <a:p>
            <a:pPr lvl="1"/>
            <a:r>
              <a:rPr lang="en-US" dirty="0"/>
              <a:t>End user training and documentation</a:t>
            </a:r>
          </a:p>
          <a:p>
            <a:pPr marL="0" lvl="1" indent="0">
              <a:buNone/>
            </a:pPr>
            <a:endParaRPr lang="en-US" dirty="0"/>
          </a:p>
          <a:p>
            <a:pPr marL="0" lvl="1" indent="0">
              <a:buNone/>
            </a:pPr>
            <a:endParaRPr lang="en-US" dirty="0"/>
          </a:p>
        </p:txBody>
      </p:sp>
      <p:sp>
        <p:nvSpPr>
          <p:cNvPr id="4" name="Footer Placeholder 3"/>
          <p:cNvSpPr>
            <a:spLocks noGrp="1"/>
          </p:cNvSpPr>
          <p:nvPr>
            <p:ph type="ftr" sz="quarter" idx="10"/>
          </p:nvPr>
        </p:nvSpPr>
        <p:spPr/>
        <p:txBody>
          <a:bodyPr/>
          <a:lstStyle/>
          <a:p>
            <a:pPr algn="l"/>
            <a:r>
              <a:rPr lang="en-US" dirty="0"/>
              <a:t>E T L – Cyrus Lentin</a:t>
            </a:r>
          </a:p>
        </p:txBody>
      </p:sp>
      <p:sp>
        <p:nvSpPr>
          <p:cNvPr id="5" name="Slide Number Placeholder 4"/>
          <p:cNvSpPr>
            <a:spLocks noGrp="1"/>
          </p:cNvSpPr>
          <p:nvPr>
            <p:ph type="sldNum" sz="quarter" idx="11"/>
          </p:nvPr>
        </p:nvSpPr>
        <p:spPr/>
        <p:txBody>
          <a:bodyPr/>
          <a:lstStyle/>
          <a:p>
            <a:fld id="{6D246E3B-36D7-41D0-99AB-8D8308EEC136}" type="slidenum">
              <a:rPr lang="en-US" smtClean="0"/>
              <a:t>19</a:t>
            </a:fld>
            <a:endParaRPr lang="en-US" dirty="0"/>
          </a:p>
        </p:txBody>
      </p:sp>
    </p:spTree>
    <p:extLst>
      <p:ext uri="{BB962C8B-B14F-4D97-AF65-F5344CB8AC3E}">
        <p14:creationId xmlns:p14="http://schemas.microsoft.com/office/powerpoint/2010/main" val="14214874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Warehouse</a:t>
            </a:r>
          </a:p>
        </p:txBody>
      </p:sp>
      <p:sp>
        <p:nvSpPr>
          <p:cNvPr id="3" name="Content Placeholder 2"/>
          <p:cNvSpPr>
            <a:spLocks noGrp="1"/>
          </p:cNvSpPr>
          <p:nvPr>
            <p:ph idx="1"/>
          </p:nvPr>
        </p:nvSpPr>
        <p:spPr>
          <a:xfrm>
            <a:off x="381000" y="914400"/>
            <a:ext cx="9144000" cy="5486400"/>
          </a:xfrm>
        </p:spPr>
        <p:txBody>
          <a:bodyPr>
            <a:normAutofit/>
          </a:bodyPr>
          <a:lstStyle/>
          <a:p>
            <a:pPr lvl="1"/>
            <a:r>
              <a:rPr lang="en-US" dirty="0"/>
              <a:t>The aim of the data warehouse is to publish the organization’s data assets to most effectively support decision making. </a:t>
            </a:r>
          </a:p>
          <a:p>
            <a:pPr lvl="1"/>
            <a:r>
              <a:rPr lang="en-US" dirty="0"/>
              <a:t>The key word in this mission statement is publish. The success of a data warehouse begins and ends with its end users. </a:t>
            </a:r>
          </a:p>
          <a:p>
            <a:pPr lvl="1"/>
            <a:r>
              <a:rPr lang="en-US" dirty="0"/>
              <a:t>Since the data warehouse is a decision support system, our main criterion of success is whether the data warehouse effectively contributes to the most important decision-making processes in the organization.</a:t>
            </a:r>
          </a:p>
          <a:p>
            <a:pPr lvl="1"/>
            <a:endParaRPr lang="en-US" dirty="0"/>
          </a:p>
          <a:p>
            <a:pPr algn="ctr"/>
            <a:r>
              <a:rPr lang="en-US" sz="1800" b="1" i="1" dirty="0"/>
              <a:t>A data warehouse is a system that extracts, cleans, conforms, and delivers source data into a dimensional data store and then supports and implements querying and analysis for the purpose of decision making.</a:t>
            </a:r>
          </a:p>
          <a:p>
            <a:pPr algn="ctr"/>
            <a:endParaRPr lang="en-US" b="1" dirty="0"/>
          </a:p>
          <a:p>
            <a:pPr algn="ctr"/>
            <a:r>
              <a:rPr lang="en-US" b="1" dirty="0"/>
              <a:t>A Data Warehouse Is NOT</a:t>
            </a:r>
            <a:br>
              <a:rPr lang="en-US" b="1" dirty="0"/>
            </a:br>
            <a:r>
              <a:rPr lang="en-US" b="1" dirty="0"/>
              <a:t>Product | Language | Project | Data Model | Transaction System</a:t>
            </a:r>
          </a:p>
        </p:txBody>
      </p:sp>
      <p:sp>
        <p:nvSpPr>
          <p:cNvPr id="4" name="Footer Placeholder 3"/>
          <p:cNvSpPr>
            <a:spLocks noGrp="1"/>
          </p:cNvSpPr>
          <p:nvPr>
            <p:ph type="ftr" sz="quarter" idx="10"/>
          </p:nvPr>
        </p:nvSpPr>
        <p:spPr/>
        <p:txBody>
          <a:bodyPr/>
          <a:lstStyle/>
          <a:p>
            <a:pPr algn="l"/>
            <a:r>
              <a:rPr lang="en-US" dirty="0"/>
              <a:t>E T L – Cyrus Lentin</a:t>
            </a:r>
          </a:p>
        </p:txBody>
      </p:sp>
      <p:sp>
        <p:nvSpPr>
          <p:cNvPr id="5" name="Slide Number Placeholder 4"/>
          <p:cNvSpPr>
            <a:spLocks noGrp="1"/>
          </p:cNvSpPr>
          <p:nvPr>
            <p:ph type="sldNum" sz="quarter" idx="11"/>
          </p:nvPr>
        </p:nvSpPr>
        <p:spPr/>
        <p:txBody>
          <a:bodyPr/>
          <a:lstStyle/>
          <a:p>
            <a:fld id="{6D246E3B-36D7-41D0-99AB-8D8308EEC136}" type="slidenum">
              <a:rPr lang="en-US" smtClean="0"/>
              <a:t>20</a:t>
            </a:fld>
            <a:endParaRPr lang="en-US" dirty="0"/>
          </a:p>
        </p:txBody>
      </p:sp>
    </p:spTree>
    <p:extLst>
      <p:ext uri="{BB962C8B-B14F-4D97-AF65-F5344CB8AC3E}">
        <p14:creationId xmlns:p14="http://schemas.microsoft.com/office/powerpoint/2010/main" val="10571827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ETL Mission</a:t>
            </a:r>
          </a:p>
        </p:txBody>
      </p:sp>
      <p:sp>
        <p:nvSpPr>
          <p:cNvPr id="3" name="Content Placeholder 2"/>
          <p:cNvSpPr>
            <a:spLocks noGrp="1"/>
          </p:cNvSpPr>
          <p:nvPr>
            <p:ph idx="1"/>
          </p:nvPr>
        </p:nvSpPr>
        <p:spPr>
          <a:xfrm>
            <a:off x="381000" y="914400"/>
            <a:ext cx="9144000" cy="5486400"/>
          </a:xfrm>
        </p:spPr>
        <p:txBody>
          <a:bodyPr/>
          <a:lstStyle/>
          <a:p>
            <a:pPr marL="0" lvl="1" indent="0">
              <a:buNone/>
            </a:pPr>
            <a:r>
              <a:rPr lang="en-US" b="1" dirty="0"/>
              <a:t>All ETL System Must:</a:t>
            </a:r>
          </a:p>
          <a:p>
            <a:pPr lvl="1"/>
            <a:r>
              <a:rPr lang="en-US" dirty="0"/>
              <a:t>Deliver Data Most Effectively To End User Tools</a:t>
            </a:r>
          </a:p>
          <a:p>
            <a:pPr lvl="1"/>
            <a:r>
              <a:rPr lang="en-US" dirty="0"/>
              <a:t>Add Value To Data In The Cleaning And Conforming Steps</a:t>
            </a:r>
          </a:p>
          <a:p>
            <a:pPr lvl="1"/>
            <a:r>
              <a:rPr lang="en-US" dirty="0"/>
              <a:t>Protect And Document The Lineage Of Data</a:t>
            </a:r>
          </a:p>
          <a:p>
            <a:pPr lvl="1"/>
            <a:endParaRPr lang="en-US" dirty="0"/>
          </a:p>
          <a:p>
            <a:pPr marL="0" lvl="1" indent="0">
              <a:buNone/>
            </a:pPr>
            <a:r>
              <a:rPr lang="en-US" b="1" dirty="0"/>
              <a:t>Four Keys Steps:</a:t>
            </a:r>
          </a:p>
          <a:p>
            <a:pPr lvl="1"/>
            <a:r>
              <a:rPr lang="en-US" dirty="0"/>
              <a:t>Extracting Data From The Original Sources</a:t>
            </a:r>
          </a:p>
          <a:p>
            <a:pPr lvl="1"/>
            <a:r>
              <a:rPr lang="en-US" dirty="0"/>
              <a:t>Quality Assuring And Cleaning Data</a:t>
            </a:r>
          </a:p>
          <a:p>
            <a:pPr lvl="1"/>
            <a:r>
              <a:rPr lang="en-US" dirty="0"/>
              <a:t>Conforming The Labels And Measures In The Data To Achieve Consistency Across The Original Sources</a:t>
            </a:r>
          </a:p>
          <a:p>
            <a:pPr lvl="1"/>
            <a:r>
              <a:rPr lang="en-US" dirty="0"/>
              <a:t>Delivering Data In A Physical Format That Can Be Used By Query Tools, Report Writers, And Dashboards.</a:t>
            </a:r>
          </a:p>
        </p:txBody>
      </p:sp>
      <p:sp>
        <p:nvSpPr>
          <p:cNvPr id="4" name="Footer Placeholder 3"/>
          <p:cNvSpPr>
            <a:spLocks noGrp="1"/>
          </p:cNvSpPr>
          <p:nvPr>
            <p:ph type="ftr" sz="quarter" idx="10"/>
          </p:nvPr>
        </p:nvSpPr>
        <p:spPr/>
        <p:txBody>
          <a:bodyPr/>
          <a:lstStyle/>
          <a:p>
            <a:pPr algn="l"/>
            <a:r>
              <a:rPr lang="en-US" dirty="0"/>
              <a:t>E T L – Cyrus Lentin</a:t>
            </a:r>
          </a:p>
        </p:txBody>
      </p:sp>
      <p:sp>
        <p:nvSpPr>
          <p:cNvPr id="5" name="Slide Number Placeholder 4"/>
          <p:cNvSpPr>
            <a:spLocks noGrp="1"/>
          </p:cNvSpPr>
          <p:nvPr>
            <p:ph type="sldNum" sz="quarter" idx="11"/>
          </p:nvPr>
        </p:nvSpPr>
        <p:spPr/>
        <p:txBody>
          <a:bodyPr/>
          <a:lstStyle/>
          <a:p>
            <a:fld id="{6D246E3B-36D7-41D0-99AB-8D8308EEC136}" type="slidenum">
              <a:rPr lang="en-US" smtClean="0"/>
              <a:t>21</a:t>
            </a:fld>
            <a:endParaRPr lang="en-US" dirty="0"/>
          </a:p>
        </p:txBody>
      </p:sp>
    </p:spTree>
    <p:extLst>
      <p:ext uri="{BB962C8B-B14F-4D97-AF65-F5344CB8AC3E}">
        <p14:creationId xmlns:p14="http://schemas.microsoft.com/office/powerpoint/2010/main" val="17887028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6D246E3B-36D7-41D0-99AB-8D8308EEC136}" type="slidenum">
              <a:rPr lang="en-US" smtClean="0"/>
              <a:t>22</a:t>
            </a:fld>
            <a:endParaRPr lang="en-US" dirty="0"/>
          </a:p>
        </p:txBody>
      </p:sp>
      <p:sp>
        <p:nvSpPr>
          <p:cNvPr id="4" name="Footer Placeholder 3"/>
          <p:cNvSpPr>
            <a:spLocks noGrp="1"/>
          </p:cNvSpPr>
          <p:nvPr>
            <p:ph type="ftr" sz="quarter" idx="10"/>
          </p:nvPr>
        </p:nvSpPr>
        <p:spPr>
          <a:xfrm>
            <a:off x="381000" y="6477000"/>
            <a:ext cx="3124200" cy="244475"/>
          </a:xfrm>
        </p:spPr>
        <p:txBody>
          <a:bodyPr/>
          <a:lstStyle/>
          <a:p>
            <a:pPr algn="l"/>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ETL Process</a:t>
            </a:r>
          </a:p>
        </p:txBody>
      </p:sp>
      <p:sp>
        <p:nvSpPr>
          <p:cNvPr id="3" name="Content Placeholder 2"/>
          <p:cNvSpPr>
            <a:spLocks noGrp="1"/>
          </p:cNvSpPr>
          <p:nvPr>
            <p:ph idx="1"/>
          </p:nvPr>
        </p:nvSpPr>
        <p:spPr>
          <a:xfrm>
            <a:off x="381000" y="914400"/>
            <a:ext cx="9144000" cy="5486400"/>
          </a:xfrm>
        </p:spPr>
        <p:txBody>
          <a:bodyPr>
            <a:normAutofit/>
          </a:bodyPr>
          <a:lstStyle/>
          <a:p>
            <a:pPr marL="0" lvl="1" indent="0">
              <a:buNone/>
            </a:pPr>
            <a:r>
              <a:rPr lang="en-US" b="1" dirty="0"/>
              <a:t>Extract</a:t>
            </a:r>
          </a:p>
          <a:p>
            <a:pPr lvl="1"/>
            <a:r>
              <a:rPr lang="en-US" dirty="0"/>
              <a:t>Data From Different Source (SAP, ERP, Other Operational Systems) </a:t>
            </a:r>
          </a:p>
          <a:p>
            <a:pPr lvl="1"/>
            <a:r>
              <a:rPr lang="en-US" dirty="0"/>
              <a:t>Is Converted Into One Consolidated Format </a:t>
            </a:r>
          </a:p>
          <a:p>
            <a:pPr lvl="1"/>
            <a:r>
              <a:rPr lang="en-US" dirty="0"/>
              <a:t>Which Is Ready For Transformation Processing</a:t>
            </a:r>
          </a:p>
          <a:p>
            <a:pPr marL="0" lvl="1" indent="0">
              <a:buNone/>
            </a:pPr>
            <a:r>
              <a:rPr lang="en-US" b="1" dirty="0"/>
              <a:t>Transform</a:t>
            </a:r>
          </a:p>
          <a:p>
            <a:pPr lvl="1"/>
            <a:r>
              <a:rPr lang="en-US" dirty="0"/>
              <a:t>Applying Business Rules (So-called Derivations, E.G., Calculating New Measures And Dimensions)</a:t>
            </a:r>
          </a:p>
          <a:p>
            <a:pPr lvl="1"/>
            <a:r>
              <a:rPr lang="en-US" dirty="0"/>
              <a:t>Cleaning (E.G., Mapping NULL To 0 Or "Male" To "M" And "Female" To "F" Etc.)</a:t>
            </a:r>
          </a:p>
          <a:p>
            <a:pPr lvl="1"/>
            <a:r>
              <a:rPr lang="en-US" dirty="0"/>
              <a:t>Filtering (E.G., Selecting Only Certain Columns To Load)</a:t>
            </a:r>
          </a:p>
          <a:p>
            <a:pPr lvl="1"/>
            <a:r>
              <a:rPr lang="en-US" dirty="0"/>
              <a:t>Splitting A Column Into Multiple Columns </a:t>
            </a:r>
            <a:r>
              <a:rPr lang="en-US" dirty="0" err="1"/>
              <a:t>And/Or</a:t>
            </a:r>
            <a:r>
              <a:rPr lang="en-US" dirty="0"/>
              <a:t> Merging Multiple Columns To One</a:t>
            </a:r>
          </a:p>
          <a:p>
            <a:pPr lvl="1"/>
            <a:r>
              <a:rPr lang="en-US" dirty="0"/>
              <a:t>Joining Together Data From Multiple Sources (E.G., Lookup, Merge)</a:t>
            </a:r>
          </a:p>
          <a:p>
            <a:pPr lvl="1"/>
            <a:r>
              <a:rPr lang="en-US" dirty="0"/>
              <a:t>Transposing Rows And Columns</a:t>
            </a:r>
          </a:p>
          <a:p>
            <a:pPr lvl="1"/>
            <a:r>
              <a:rPr lang="en-US" dirty="0"/>
              <a:t>Applying Any Kind Of Simple Or Complex Data Validation </a:t>
            </a:r>
          </a:p>
          <a:p>
            <a:pPr marL="0" lvl="1" indent="0">
              <a:buNone/>
            </a:pPr>
            <a:r>
              <a:rPr lang="en-US" b="1" dirty="0"/>
              <a:t>Load</a:t>
            </a:r>
          </a:p>
          <a:p>
            <a:pPr lvl="1"/>
            <a:r>
              <a:rPr lang="en-US" dirty="0"/>
              <a:t>Loading The Data Into A Data Warehouse Or Data Repository </a:t>
            </a:r>
          </a:p>
          <a:p>
            <a:pPr lvl="1"/>
            <a:r>
              <a:rPr lang="en-US" dirty="0"/>
              <a:t>Making Data Ready For Reporting Applications</a:t>
            </a:r>
          </a:p>
        </p:txBody>
      </p:sp>
      <p:sp>
        <p:nvSpPr>
          <p:cNvPr id="4" name="Footer Placeholder 3"/>
          <p:cNvSpPr>
            <a:spLocks noGrp="1"/>
          </p:cNvSpPr>
          <p:nvPr>
            <p:ph type="ftr" sz="quarter" idx="10"/>
          </p:nvPr>
        </p:nvSpPr>
        <p:spPr/>
        <p:txBody>
          <a:bodyPr/>
          <a:lstStyle/>
          <a:p>
            <a:pPr algn="l"/>
            <a:r>
              <a:rPr lang="en-US" dirty="0"/>
              <a:t>E T L – Cyrus Lentin</a:t>
            </a:r>
          </a:p>
        </p:txBody>
      </p:sp>
      <p:sp>
        <p:nvSpPr>
          <p:cNvPr id="5" name="Slide Number Placeholder 4"/>
          <p:cNvSpPr>
            <a:spLocks noGrp="1"/>
          </p:cNvSpPr>
          <p:nvPr>
            <p:ph type="sldNum" sz="quarter" idx="11"/>
          </p:nvPr>
        </p:nvSpPr>
        <p:spPr/>
        <p:txBody>
          <a:bodyPr/>
          <a:lstStyle/>
          <a:p>
            <a:fld id="{6D246E3B-36D7-41D0-99AB-8D8308EEC136}" type="slidenum">
              <a:rPr lang="en-US" smtClean="0"/>
              <a:t>2</a:t>
            </a:fld>
            <a:endParaRPr lang="en-US" dirty="0"/>
          </a:p>
        </p:txBody>
      </p:sp>
    </p:spTree>
    <p:extLst>
      <p:ext uri="{BB962C8B-B14F-4D97-AF65-F5344CB8AC3E}">
        <p14:creationId xmlns:p14="http://schemas.microsoft.com/office/powerpoint/2010/main" val="697177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Thread</a:t>
            </a:r>
          </a:p>
        </p:txBody>
      </p:sp>
      <p:sp>
        <p:nvSpPr>
          <p:cNvPr id="4" name="Footer Placeholder 3"/>
          <p:cNvSpPr>
            <a:spLocks noGrp="1"/>
          </p:cNvSpPr>
          <p:nvPr>
            <p:ph type="ftr" sz="quarter" idx="10"/>
          </p:nvPr>
        </p:nvSpPr>
        <p:spPr/>
        <p:txBody>
          <a:bodyPr/>
          <a:lstStyle/>
          <a:p>
            <a:pPr algn="l"/>
            <a:r>
              <a:rPr lang="en-US" dirty="0"/>
              <a:t>E T L – Cyrus Lentin</a:t>
            </a:r>
          </a:p>
        </p:txBody>
      </p:sp>
      <p:sp>
        <p:nvSpPr>
          <p:cNvPr id="5" name="Slide Number Placeholder 4"/>
          <p:cNvSpPr>
            <a:spLocks noGrp="1"/>
          </p:cNvSpPr>
          <p:nvPr>
            <p:ph type="sldNum" sz="quarter" idx="11"/>
          </p:nvPr>
        </p:nvSpPr>
        <p:spPr/>
        <p:txBody>
          <a:bodyPr/>
          <a:lstStyle/>
          <a:p>
            <a:fld id="{6D246E3B-36D7-41D0-99AB-8D8308EEC136}" type="slidenum">
              <a:rPr lang="en-US" smtClean="0"/>
              <a:t>3</a:t>
            </a:fld>
            <a:endParaRPr lang="en-US" dirty="0"/>
          </a:p>
        </p:txBody>
      </p:sp>
      <p:pic>
        <p:nvPicPr>
          <p:cNvPr id="13" name="Picture 12"/>
          <p:cNvPicPr>
            <a:picLocks noChangeAspect="1"/>
          </p:cNvPicPr>
          <p:nvPr/>
        </p:nvPicPr>
        <p:blipFill>
          <a:blip r:embed="rId3"/>
          <a:stretch>
            <a:fillRect/>
          </a:stretch>
        </p:blipFill>
        <p:spPr>
          <a:xfrm>
            <a:off x="381000" y="990600"/>
            <a:ext cx="9144000" cy="5105399"/>
          </a:xfrm>
          <a:prstGeom prst="rect">
            <a:avLst/>
          </a:prstGeom>
        </p:spPr>
      </p:pic>
    </p:spTree>
    <p:extLst>
      <p:ext uri="{BB962C8B-B14F-4D97-AF65-F5344CB8AC3E}">
        <p14:creationId xmlns:p14="http://schemas.microsoft.com/office/powerpoint/2010/main" val="1002334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&amp; Design Thread</a:t>
            </a:r>
          </a:p>
        </p:txBody>
      </p:sp>
      <p:sp>
        <p:nvSpPr>
          <p:cNvPr id="3" name="Content Placeholder 2"/>
          <p:cNvSpPr>
            <a:spLocks noGrp="1"/>
          </p:cNvSpPr>
          <p:nvPr>
            <p:ph idx="1"/>
          </p:nvPr>
        </p:nvSpPr>
        <p:spPr>
          <a:xfrm>
            <a:off x="381000" y="914400"/>
            <a:ext cx="4572000" cy="5486400"/>
          </a:xfrm>
        </p:spPr>
        <p:txBody>
          <a:bodyPr/>
          <a:lstStyle/>
          <a:p>
            <a:pPr lvl="1"/>
            <a:r>
              <a:rPr lang="en-US" dirty="0"/>
              <a:t>Requirements / Realities</a:t>
            </a:r>
          </a:p>
          <a:p>
            <a:pPr lvl="1"/>
            <a:r>
              <a:rPr lang="en-US" dirty="0"/>
              <a:t>Architecture </a:t>
            </a:r>
          </a:p>
          <a:p>
            <a:pPr marL="0" lvl="1" indent="0">
              <a:buNone/>
            </a:pPr>
            <a:endParaRPr lang="en-US" dirty="0"/>
          </a:p>
          <a:p>
            <a:pPr marL="0" lvl="1" indent="0">
              <a:buNone/>
            </a:pPr>
            <a:endParaRPr lang="en-US" dirty="0"/>
          </a:p>
        </p:txBody>
      </p:sp>
      <p:sp>
        <p:nvSpPr>
          <p:cNvPr id="4" name="Footer Placeholder 3"/>
          <p:cNvSpPr>
            <a:spLocks noGrp="1"/>
          </p:cNvSpPr>
          <p:nvPr>
            <p:ph type="ftr" sz="quarter" idx="10"/>
          </p:nvPr>
        </p:nvSpPr>
        <p:spPr/>
        <p:txBody>
          <a:bodyPr/>
          <a:lstStyle/>
          <a:p>
            <a:pPr algn="l"/>
            <a:r>
              <a:rPr lang="en-US" dirty="0"/>
              <a:t>E T L – Cyrus Lentin</a:t>
            </a:r>
          </a:p>
        </p:txBody>
      </p:sp>
      <p:sp>
        <p:nvSpPr>
          <p:cNvPr id="5" name="Slide Number Placeholder 4"/>
          <p:cNvSpPr>
            <a:spLocks noGrp="1"/>
          </p:cNvSpPr>
          <p:nvPr>
            <p:ph type="sldNum" sz="quarter" idx="11"/>
          </p:nvPr>
        </p:nvSpPr>
        <p:spPr/>
        <p:txBody>
          <a:bodyPr/>
          <a:lstStyle/>
          <a:p>
            <a:fld id="{6D246E3B-36D7-41D0-99AB-8D8308EEC136}" type="slidenum">
              <a:rPr lang="en-US" smtClean="0"/>
              <a:t>4</a:t>
            </a:fld>
            <a:endParaRPr lang="en-US" dirty="0"/>
          </a:p>
        </p:txBody>
      </p:sp>
      <p:sp>
        <p:nvSpPr>
          <p:cNvPr id="9" name="Content Placeholder 2"/>
          <p:cNvSpPr txBox="1">
            <a:spLocks/>
          </p:cNvSpPr>
          <p:nvPr/>
        </p:nvSpPr>
        <p:spPr bwMode="gray">
          <a:xfrm>
            <a:off x="4813300" y="914400"/>
            <a:ext cx="4572000" cy="5486400"/>
          </a:xfrm>
          <a:prstGeom prst="rect">
            <a:avLst/>
          </a:prstGeom>
        </p:spPr>
        <p:txBody>
          <a:bodyPr vert="horz" lIns="45720" tIns="45720" rIns="45720" bIns="45720" rtlCol="0">
            <a:normAutofit/>
          </a:bodyPr>
          <a:lstStyle>
            <a:lvl1pPr marL="0" indent="0" algn="l" defTabSz="914400" rtl="0" eaLnBrk="1" latinLnBrk="0" hangingPunct="1">
              <a:spcBef>
                <a:spcPts val="800"/>
              </a:spcBef>
              <a:spcAft>
                <a:spcPts val="900"/>
              </a:spcAft>
              <a:buFont typeface="Arial" pitchFamily="34" charset="0"/>
              <a:buNone/>
              <a:defRPr sz="1700" kern="1200">
                <a:solidFill>
                  <a:schemeClr val="tx1"/>
                </a:solidFill>
                <a:latin typeface="+mn-lt"/>
                <a:ea typeface="+mn-ea"/>
                <a:cs typeface="+mn-cs"/>
              </a:defRPr>
            </a:lvl1pPr>
            <a:lvl2pPr marL="225425" indent="-225425" algn="l" defTabSz="914400" rtl="0" eaLnBrk="1" latinLnBrk="0" hangingPunct="1">
              <a:spcBef>
                <a:spcPts val="400"/>
              </a:spcBef>
              <a:spcAft>
                <a:spcPts val="400"/>
              </a:spcAft>
              <a:buClr>
                <a:srgbClr val="1F497D"/>
              </a:buClr>
              <a:buFont typeface="Wingdings" pitchFamily="2" charset="2"/>
              <a:buChar char="§"/>
              <a:defRPr sz="1700" kern="1200">
                <a:solidFill>
                  <a:schemeClr val="tx1"/>
                </a:solidFill>
                <a:latin typeface="+mn-lt"/>
                <a:ea typeface="+mn-ea"/>
                <a:cs typeface="+mn-cs"/>
              </a:defRPr>
            </a:lvl2pPr>
            <a:lvl3pPr marL="463550" indent="-238125" algn="l" defTabSz="914400" rtl="0" eaLnBrk="1" latinLnBrk="0" hangingPunct="1">
              <a:spcBef>
                <a:spcPts val="300"/>
              </a:spcBef>
              <a:spcAft>
                <a:spcPts val="300"/>
              </a:spcAft>
              <a:buClr>
                <a:srgbClr val="595959"/>
              </a:buClr>
              <a:buFont typeface="Calibri" pitchFamily="34" charset="0"/>
              <a:buChar char="•"/>
              <a:defRPr sz="1500" kern="1200">
                <a:solidFill>
                  <a:schemeClr val="tx1"/>
                </a:solidFill>
                <a:latin typeface="+mn-lt"/>
                <a:ea typeface="+mn-ea"/>
                <a:cs typeface="+mn-cs"/>
              </a:defRPr>
            </a:lvl3pPr>
            <a:lvl4pPr marL="688975" indent="-225425" algn="l" defTabSz="914400" rtl="0" eaLnBrk="1" latinLnBrk="0" hangingPunct="1">
              <a:spcBef>
                <a:spcPts val="200"/>
              </a:spcBef>
              <a:spcAft>
                <a:spcPts val="200"/>
              </a:spcAft>
              <a:buClr>
                <a:schemeClr val="accent6"/>
              </a:buClr>
              <a:buFont typeface="Arial" pitchFamily="34" charset="0"/>
              <a:buChar char="–"/>
              <a:defRPr sz="1500" kern="1200">
                <a:solidFill>
                  <a:schemeClr val="tx1"/>
                </a:solidFill>
                <a:latin typeface="+mn-lt"/>
                <a:ea typeface="+mn-ea"/>
                <a:cs typeface="+mn-cs"/>
              </a:defRPr>
            </a:lvl4pPr>
            <a:lvl5pPr marL="901700" indent="-212725" algn="l" defTabSz="914400" rtl="0" eaLnBrk="1" latinLnBrk="0" hangingPunct="1">
              <a:spcBef>
                <a:spcPts val="200"/>
              </a:spcBef>
              <a:spcAft>
                <a:spcPts val="200"/>
              </a:spcAft>
              <a:buClr>
                <a:srgbClr val="4F81BD"/>
              </a:buClr>
              <a:buSzPct val="100000"/>
              <a:buFont typeface="Wingdings" pitchFamily="2" charset="2"/>
              <a:buChar char="§"/>
              <a:defRPr sz="13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dirty="0"/>
              <a:t>Implementation </a:t>
            </a:r>
          </a:p>
          <a:p>
            <a:pPr lvl="1"/>
            <a:r>
              <a:rPr lang="en-US" dirty="0"/>
              <a:t>Test / Release</a:t>
            </a:r>
          </a:p>
          <a:p>
            <a:pPr marL="0" lvl="1" indent="0">
              <a:buFont typeface="Wingdings" pitchFamily="2" charset="2"/>
              <a:buNone/>
            </a:pPr>
            <a:endParaRPr lang="en-US" dirty="0"/>
          </a:p>
          <a:p>
            <a:pPr marL="0" lvl="1" indent="0">
              <a:buFont typeface="Wingdings" pitchFamily="2" charset="2"/>
              <a:buNone/>
            </a:pPr>
            <a:endParaRPr lang="en-US" dirty="0"/>
          </a:p>
        </p:txBody>
      </p:sp>
      <p:pic>
        <p:nvPicPr>
          <p:cNvPr id="7" name="Picture 6"/>
          <p:cNvPicPr>
            <a:picLocks noChangeAspect="1"/>
          </p:cNvPicPr>
          <p:nvPr/>
        </p:nvPicPr>
        <p:blipFill>
          <a:blip r:embed="rId3"/>
          <a:stretch>
            <a:fillRect/>
          </a:stretch>
        </p:blipFill>
        <p:spPr>
          <a:xfrm>
            <a:off x="304800" y="1843753"/>
            <a:ext cx="9296400" cy="1185863"/>
          </a:xfrm>
          <a:prstGeom prst="rect">
            <a:avLst/>
          </a:prstGeom>
        </p:spPr>
      </p:pic>
    </p:spTree>
    <p:extLst>
      <p:ext uri="{BB962C8B-B14F-4D97-AF65-F5344CB8AC3E}">
        <p14:creationId xmlns:p14="http://schemas.microsoft.com/office/powerpoint/2010/main" val="1299480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&amp; Design – Requirements </a:t>
            </a:r>
          </a:p>
        </p:txBody>
      </p:sp>
      <p:sp>
        <p:nvSpPr>
          <p:cNvPr id="3" name="Content Placeholder 2"/>
          <p:cNvSpPr>
            <a:spLocks noGrp="1"/>
          </p:cNvSpPr>
          <p:nvPr>
            <p:ph idx="1"/>
          </p:nvPr>
        </p:nvSpPr>
        <p:spPr>
          <a:xfrm>
            <a:off x="381000" y="914400"/>
            <a:ext cx="9144000" cy="5486400"/>
          </a:xfrm>
        </p:spPr>
        <p:txBody>
          <a:bodyPr/>
          <a:lstStyle/>
          <a:p>
            <a:pPr lvl="1"/>
            <a:r>
              <a:rPr lang="en-US" dirty="0"/>
              <a:t>Business Needs</a:t>
            </a:r>
          </a:p>
          <a:p>
            <a:pPr lvl="1"/>
            <a:r>
              <a:rPr lang="en-US" dirty="0"/>
              <a:t>Compliance</a:t>
            </a:r>
          </a:p>
          <a:p>
            <a:pPr lvl="1"/>
            <a:r>
              <a:rPr lang="en-US" dirty="0"/>
              <a:t>Data Profiling</a:t>
            </a:r>
          </a:p>
          <a:p>
            <a:pPr lvl="1"/>
            <a:r>
              <a:rPr lang="en-US" dirty="0"/>
              <a:t>Security</a:t>
            </a:r>
          </a:p>
          <a:p>
            <a:pPr lvl="1"/>
            <a:r>
              <a:rPr lang="en-US" dirty="0"/>
              <a:t>Data Integration</a:t>
            </a:r>
          </a:p>
          <a:p>
            <a:pPr lvl="1"/>
            <a:r>
              <a:rPr lang="en-US" dirty="0"/>
              <a:t>Data Latency</a:t>
            </a:r>
          </a:p>
          <a:p>
            <a:pPr lvl="1"/>
            <a:r>
              <a:rPr lang="en-US" dirty="0"/>
              <a:t>End User Delivery Interfaces</a:t>
            </a:r>
          </a:p>
          <a:p>
            <a:pPr lvl="1"/>
            <a:r>
              <a:rPr lang="en-US" dirty="0"/>
              <a:t>Available Skills</a:t>
            </a:r>
          </a:p>
          <a:p>
            <a:pPr lvl="1"/>
            <a:r>
              <a:rPr lang="en-US" dirty="0"/>
              <a:t>Legacy Licenses</a:t>
            </a:r>
          </a:p>
          <a:p>
            <a:pPr lvl="1"/>
            <a:endParaRPr lang="en-US" dirty="0"/>
          </a:p>
          <a:p>
            <a:pPr marL="0" lvl="1" indent="0">
              <a:buNone/>
            </a:pPr>
            <a:endParaRPr lang="en-US" dirty="0"/>
          </a:p>
          <a:p>
            <a:pPr marL="0" lvl="1" indent="0">
              <a:buNone/>
            </a:pPr>
            <a:endParaRPr lang="en-US" dirty="0"/>
          </a:p>
        </p:txBody>
      </p:sp>
      <p:sp>
        <p:nvSpPr>
          <p:cNvPr id="4" name="Footer Placeholder 3"/>
          <p:cNvSpPr>
            <a:spLocks noGrp="1"/>
          </p:cNvSpPr>
          <p:nvPr>
            <p:ph type="ftr" sz="quarter" idx="10"/>
          </p:nvPr>
        </p:nvSpPr>
        <p:spPr/>
        <p:txBody>
          <a:bodyPr/>
          <a:lstStyle/>
          <a:p>
            <a:pPr algn="l"/>
            <a:r>
              <a:rPr lang="en-US" dirty="0"/>
              <a:t>E T L – Cyrus Lentin</a:t>
            </a:r>
          </a:p>
        </p:txBody>
      </p:sp>
      <p:sp>
        <p:nvSpPr>
          <p:cNvPr id="5" name="Slide Number Placeholder 4"/>
          <p:cNvSpPr>
            <a:spLocks noGrp="1"/>
          </p:cNvSpPr>
          <p:nvPr>
            <p:ph type="sldNum" sz="quarter" idx="11"/>
          </p:nvPr>
        </p:nvSpPr>
        <p:spPr/>
        <p:txBody>
          <a:bodyPr/>
          <a:lstStyle/>
          <a:p>
            <a:fld id="{6D246E3B-36D7-41D0-99AB-8D8308EEC136}" type="slidenum">
              <a:rPr lang="en-US" smtClean="0"/>
              <a:t>5</a:t>
            </a:fld>
            <a:endParaRPr lang="en-US" dirty="0"/>
          </a:p>
        </p:txBody>
      </p:sp>
    </p:spTree>
    <p:extLst>
      <p:ext uri="{BB962C8B-B14F-4D97-AF65-F5344CB8AC3E}">
        <p14:creationId xmlns:p14="http://schemas.microsoft.com/office/powerpoint/2010/main" val="996614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&amp; Design – Architecture</a:t>
            </a:r>
          </a:p>
        </p:txBody>
      </p:sp>
      <p:sp>
        <p:nvSpPr>
          <p:cNvPr id="3" name="Content Placeholder 2"/>
          <p:cNvSpPr>
            <a:spLocks noGrp="1"/>
          </p:cNvSpPr>
          <p:nvPr>
            <p:ph idx="1"/>
          </p:nvPr>
        </p:nvSpPr>
        <p:spPr>
          <a:xfrm>
            <a:off x="381000" y="914400"/>
            <a:ext cx="9144000" cy="5486400"/>
          </a:xfrm>
        </p:spPr>
        <p:txBody>
          <a:bodyPr/>
          <a:lstStyle/>
          <a:p>
            <a:pPr lvl="1"/>
            <a:r>
              <a:rPr lang="en-US" dirty="0"/>
              <a:t>Hand-coded Versus ETL Vendor Tool</a:t>
            </a:r>
          </a:p>
          <a:p>
            <a:pPr lvl="1"/>
            <a:r>
              <a:rPr lang="en-US" dirty="0"/>
              <a:t>Batch Versus Streaming Data Flow</a:t>
            </a:r>
          </a:p>
          <a:p>
            <a:pPr lvl="1"/>
            <a:r>
              <a:rPr lang="en-US" dirty="0"/>
              <a:t>Horizontal Versus Vertical Task Dependency</a:t>
            </a:r>
          </a:p>
          <a:p>
            <a:pPr lvl="1"/>
            <a:r>
              <a:rPr lang="en-US" dirty="0"/>
              <a:t>Scheduler Automation</a:t>
            </a:r>
          </a:p>
          <a:p>
            <a:pPr lvl="1"/>
            <a:r>
              <a:rPr lang="en-US" dirty="0"/>
              <a:t>Exception Handling</a:t>
            </a:r>
          </a:p>
          <a:p>
            <a:pPr lvl="1"/>
            <a:r>
              <a:rPr lang="en-US" dirty="0"/>
              <a:t>Quality Handling</a:t>
            </a:r>
          </a:p>
          <a:p>
            <a:pPr lvl="1"/>
            <a:r>
              <a:rPr lang="en-US" dirty="0"/>
              <a:t>Recovery And Restart</a:t>
            </a:r>
          </a:p>
          <a:p>
            <a:pPr lvl="1"/>
            <a:r>
              <a:rPr lang="en-US" dirty="0"/>
              <a:t>Metadata</a:t>
            </a:r>
          </a:p>
          <a:p>
            <a:pPr lvl="1"/>
            <a:r>
              <a:rPr lang="en-US" dirty="0"/>
              <a:t>Security</a:t>
            </a:r>
          </a:p>
        </p:txBody>
      </p:sp>
      <p:sp>
        <p:nvSpPr>
          <p:cNvPr id="4" name="Footer Placeholder 3"/>
          <p:cNvSpPr>
            <a:spLocks noGrp="1"/>
          </p:cNvSpPr>
          <p:nvPr>
            <p:ph type="ftr" sz="quarter" idx="10"/>
          </p:nvPr>
        </p:nvSpPr>
        <p:spPr/>
        <p:txBody>
          <a:bodyPr/>
          <a:lstStyle/>
          <a:p>
            <a:pPr algn="l"/>
            <a:r>
              <a:rPr lang="en-US" dirty="0"/>
              <a:t>E T L – Cyrus Lentin</a:t>
            </a:r>
          </a:p>
        </p:txBody>
      </p:sp>
      <p:sp>
        <p:nvSpPr>
          <p:cNvPr id="5" name="Slide Number Placeholder 4"/>
          <p:cNvSpPr>
            <a:spLocks noGrp="1"/>
          </p:cNvSpPr>
          <p:nvPr>
            <p:ph type="sldNum" sz="quarter" idx="11"/>
          </p:nvPr>
        </p:nvSpPr>
        <p:spPr/>
        <p:txBody>
          <a:bodyPr/>
          <a:lstStyle/>
          <a:p>
            <a:fld id="{6D246E3B-36D7-41D0-99AB-8D8308EEC136}" type="slidenum">
              <a:rPr lang="en-US" smtClean="0"/>
              <a:t>6</a:t>
            </a:fld>
            <a:endParaRPr lang="en-US" dirty="0"/>
          </a:p>
        </p:txBody>
      </p:sp>
    </p:spTree>
    <p:extLst>
      <p:ext uri="{BB962C8B-B14F-4D97-AF65-F5344CB8AC3E}">
        <p14:creationId xmlns:p14="http://schemas.microsoft.com/office/powerpoint/2010/main" val="3489913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&amp; Design – System Implementation</a:t>
            </a:r>
          </a:p>
        </p:txBody>
      </p:sp>
      <p:sp>
        <p:nvSpPr>
          <p:cNvPr id="3" name="Content Placeholder 2"/>
          <p:cNvSpPr>
            <a:spLocks noGrp="1"/>
          </p:cNvSpPr>
          <p:nvPr>
            <p:ph idx="1"/>
          </p:nvPr>
        </p:nvSpPr>
        <p:spPr>
          <a:xfrm>
            <a:off x="381000" y="914400"/>
            <a:ext cx="9144000" cy="5486400"/>
          </a:xfrm>
        </p:spPr>
        <p:txBody>
          <a:bodyPr/>
          <a:lstStyle/>
          <a:p>
            <a:pPr lvl="1"/>
            <a:r>
              <a:rPr lang="en-US" dirty="0"/>
              <a:t>Hardware</a:t>
            </a:r>
          </a:p>
          <a:p>
            <a:pPr lvl="1"/>
            <a:r>
              <a:rPr lang="en-US" dirty="0"/>
              <a:t>Software</a:t>
            </a:r>
          </a:p>
          <a:p>
            <a:pPr lvl="1"/>
            <a:r>
              <a:rPr lang="en-US" dirty="0"/>
              <a:t>Coding practices</a:t>
            </a:r>
          </a:p>
          <a:p>
            <a:pPr lvl="1"/>
            <a:r>
              <a:rPr lang="en-US" dirty="0"/>
              <a:t>Documentation Practices</a:t>
            </a:r>
          </a:p>
          <a:p>
            <a:pPr lvl="1"/>
            <a:r>
              <a:rPr lang="en-US"/>
              <a:t>Quality Checks</a:t>
            </a:r>
            <a:endParaRPr lang="en-US" dirty="0"/>
          </a:p>
          <a:p>
            <a:pPr marL="0" lvl="1" indent="0">
              <a:buNone/>
            </a:pPr>
            <a:endParaRPr lang="en-US" dirty="0"/>
          </a:p>
          <a:p>
            <a:pPr marL="0" lvl="1" indent="0">
              <a:buNone/>
            </a:pPr>
            <a:endParaRPr lang="en-US" dirty="0"/>
          </a:p>
        </p:txBody>
      </p:sp>
      <p:sp>
        <p:nvSpPr>
          <p:cNvPr id="4" name="Footer Placeholder 3"/>
          <p:cNvSpPr>
            <a:spLocks noGrp="1"/>
          </p:cNvSpPr>
          <p:nvPr>
            <p:ph type="ftr" sz="quarter" idx="10"/>
          </p:nvPr>
        </p:nvSpPr>
        <p:spPr/>
        <p:txBody>
          <a:bodyPr/>
          <a:lstStyle/>
          <a:p>
            <a:pPr algn="l"/>
            <a:r>
              <a:rPr lang="en-US" dirty="0"/>
              <a:t>E T L – Cyrus Lentin</a:t>
            </a:r>
          </a:p>
        </p:txBody>
      </p:sp>
      <p:sp>
        <p:nvSpPr>
          <p:cNvPr id="5" name="Slide Number Placeholder 4"/>
          <p:cNvSpPr>
            <a:spLocks noGrp="1"/>
          </p:cNvSpPr>
          <p:nvPr>
            <p:ph type="sldNum" sz="quarter" idx="11"/>
          </p:nvPr>
        </p:nvSpPr>
        <p:spPr/>
        <p:txBody>
          <a:bodyPr/>
          <a:lstStyle/>
          <a:p>
            <a:fld id="{6D246E3B-36D7-41D0-99AB-8D8308EEC136}" type="slidenum">
              <a:rPr lang="en-US" smtClean="0"/>
              <a:t>7</a:t>
            </a:fld>
            <a:endParaRPr lang="en-US" dirty="0"/>
          </a:p>
        </p:txBody>
      </p:sp>
    </p:spTree>
    <p:extLst>
      <p:ext uri="{BB962C8B-B14F-4D97-AF65-F5344CB8AC3E}">
        <p14:creationId xmlns:p14="http://schemas.microsoft.com/office/powerpoint/2010/main" val="224905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&amp; Design – Test &amp; Release</a:t>
            </a:r>
          </a:p>
        </p:txBody>
      </p:sp>
      <p:sp>
        <p:nvSpPr>
          <p:cNvPr id="3" name="Content Placeholder 2"/>
          <p:cNvSpPr>
            <a:spLocks noGrp="1"/>
          </p:cNvSpPr>
          <p:nvPr>
            <p:ph idx="1"/>
          </p:nvPr>
        </p:nvSpPr>
        <p:spPr>
          <a:xfrm>
            <a:off x="381000" y="914400"/>
            <a:ext cx="9144000" cy="5486400"/>
          </a:xfrm>
        </p:spPr>
        <p:txBody>
          <a:bodyPr/>
          <a:lstStyle/>
          <a:p>
            <a:pPr lvl="1"/>
            <a:r>
              <a:rPr lang="en-US" dirty="0"/>
              <a:t>Development Systems</a:t>
            </a:r>
          </a:p>
          <a:p>
            <a:pPr lvl="1"/>
            <a:r>
              <a:rPr lang="en-US" dirty="0"/>
              <a:t>Test Systems</a:t>
            </a:r>
          </a:p>
          <a:p>
            <a:pPr lvl="1"/>
            <a:r>
              <a:rPr lang="en-US" dirty="0"/>
              <a:t>Production Systems</a:t>
            </a:r>
          </a:p>
          <a:p>
            <a:pPr lvl="1"/>
            <a:r>
              <a:rPr lang="en-US" dirty="0"/>
              <a:t>Handoff Procedures</a:t>
            </a:r>
          </a:p>
          <a:p>
            <a:pPr lvl="1"/>
            <a:r>
              <a:rPr lang="en-US" dirty="0"/>
              <a:t>Update Propagation Approach</a:t>
            </a:r>
          </a:p>
          <a:p>
            <a:pPr lvl="1"/>
            <a:r>
              <a:rPr lang="en-US" dirty="0"/>
              <a:t>System </a:t>
            </a:r>
            <a:r>
              <a:rPr lang="en-US" dirty="0" err="1"/>
              <a:t>Snapshoting</a:t>
            </a:r>
            <a:r>
              <a:rPr lang="en-US" dirty="0"/>
              <a:t> And Rollback Procedures</a:t>
            </a:r>
          </a:p>
          <a:p>
            <a:pPr lvl="1"/>
            <a:r>
              <a:rPr lang="en-US" dirty="0"/>
              <a:t>Performance Tuning</a:t>
            </a:r>
          </a:p>
          <a:p>
            <a:pPr marL="0" lvl="1" indent="0">
              <a:buNone/>
            </a:pPr>
            <a:endParaRPr lang="en-US" dirty="0"/>
          </a:p>
          <a:p>
            <a:pPr marL="0" lvl="1" indent="0">
              <a:buNone/>
            </a:pPr>
            <a:endParaRPr lang="en-US" dirty="0"/>
          </a:p>
        </p:txBody>
      </p:sp>
      <p:sp>
        <p:nvSpPr>
          <p:cNvPr id="4" name="Footer Placeholder 3"/>
          <p:cNvSpPr>
            <a:spLocks noGrp="1"/>
          </p:cNvSpPr>
          <p:nvPr>
            <p:ph type="ftr" sz="quarter" idx="10"/>
          </p:nvPr>
        </p:nvSpPr>
        <p:spPr/>
        <p:txBody>
          <a:bodyPr/>
          <a:lstStyle/>
          <a:p>
            <a:pPr algn="l"/>
            <a:r>
              <a:rPr lang="en-US" dirty="0"/>
              <a:t>E T L – Cyrus Lentin</a:t>
            </a:r>
          </a:p>
        </p:txBody>
      </p:sp>
      <p:sp>
        <p:nvSpPr>
          <p:cNvPr id="5" name="Slide Number Placeholder 4"/>
          <p:cNvSpPr>
            <a:spLocks noGrp="1"/>
          </p:cNvSpPr>
          <p:nvPr>
            <p:ph type="sldNum" sz="quarter" idx="11"/>
          </p:nvPr>
        </p:nvSpPr>
        <p:spPr/>
        <p:txBody>
          <a:bodyPr/>
          <a:lstStyle/>
          <a:p>
            <a:fld id="{6D246E3B-36D7-41D0-99AB-8D8308EEC136}" type="slidenum">
              <a:rPr lang="en-US" smtClean="0"/>
              <a:t>8</a:t>
            </a:fld>
            <a:endParaRPr lang="en-US" dirty="0"/>
          </a:p>
        </p:txBody>
      </p:sp>
    </p:spTree>
    <p:extLst>
      <p:ext uri="{BB962C8B-B14F-4D97-AF65-F5344CB8AC3E}">
        <p14:creationId xmlns:p14="http://schemas.microsoft.com/office/powerpoint/2010/main" val="1136742796"/>
      </p:ext>
    </p:extLst>
  </p:cSld>
  <p:clrMapOvr>
    <a:masterClrMapping/>
  </p:clrMapOvr>
</p:sld>
</file>

<file path=ppt/theme/theme1.xml><?xml version="1.0" encoding="utf-8"?>
<a:theme xmlns:a="http://schemas.openxmlformats.org/drawingml/2006/main" name="Office Theme">
  <a:themeElements>
    <a:clrScheme name="Pristine Colour">
      <a:dk1>
        <a:sysClr val="windowText" lastClr="000000"/>
      </a:dk1>
      <a:lt1>
        <a:sysClr val="window" lastClr="FFFFFF"/>
      </a:lt1>
      <a:dk2>
        <a:srgbClr val="1F497D"/>
      </a:dk2>
      <a:lt2>
        <a:srgbClr val="376092"/>
      </a:lt2>
      <a:accent1>
        <a:srgbClr val="4F81BD"/>
      </a:accent1>
      <a:accent2>
        <a:srgbClr val="BFBFBF"/>
      </a:accent2>
      <a:accent3>
        <a:srgbClr val="A6A6A6"/>
      </a:accent3>
      <a:accent4>
        <a:srgbClr val="7F7F7F"/>
      </a:accent4>
      <a:accent5>
        <a:srgbClr val="595959"/>
      </a:accent5>
      <a:accent6>
        <a:srgbClr val="E46C0A"/>
      </a:accent6>
      <a:hlink>
        <a:srgbClr val="C25830"/>
      </a:hlink>
      <a:folHlink>
        <a:srgbClr val="9BBB59"/>
      </a:folHlink>
    </a:clrScheme>
    <a:fontScheme name="Edu Pristine Font Typ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6389</TotalTime>
  <Words>1503</Words>
  <Application>Microsoft Office PowerPoint</Application>
  <PresentationFormat>A4 Paper (210x297 mm)</PresentationFormat>
  <Paragraphs>231</Paragraphs>
  <Slides>23</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Wingdings</vt:lpstr>
      <vt:lpstr>Office Theme</vt:lpstr>
      <vt:lpstr>E T L  Day-1 – Introduction</vt:lpstr>
      <vt:lpstr>E T L</vt:lpstr>
      <vt:lpstr>ETL Process</vt:lpstr>
      <vt:lpstr>Data Flow Thread</vt:lpstr>
      <vt:lpstr>Planning &amp; Design Thread</vt:lpstr>
      <vt:lpstr>Planning &amp; Design – Requirements </vt:lpstr>
      <vt:lpstr>Planning &amp; Design – Architecture</vt:lpstr>
      <vt:lpstr>Planning &amp; Design – System Implementation</vt:lpstr>
      <vt:lpstr>Planning &amp; Design – Test &amp; Release</vt:lpstr>
      <vt:lpstr>Data Management / Data Access</vt:lpstr>
      <vt:lpstr>Why Segregation</vt:lpstr>
      <vt:lpstr>Data Management / Staging (Back Room)</vt:lpstr>
      <vt:lpstr>Staging – Block Diagram</vt:lpstr>
      <vt:lpstr>Extract</vt:lpstr>
      <vt:lpstr>Clean</vt:lpstr>
      <vt:lpstr>Conform</vt:lpstr>
      <vt:lpstr>Deliver</vt:lpstr>
      <vt:lpstr>Stage Or Not To Stage</vt:lpstr>
      <vt:lpstr>Stage Rules</vt:lpstr>
      <vt:lpstr>Data Access (Front Room)</vt:lpstr>
      <vt:lpstr>Data Warehouse</vt:lpstr>
      <vt:lpstr>ETL Mission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cyruslentin</dc:creator>
  <cp:lastModifiedBy>Cyrus Lentin</cp:lastModifiedBy>
  <cp:revision>744</cp:revision>
  <cp:lastPrinted>2015-06-14T00:02:51Z</cp:lastPrinted>
  <dcterms:created xsi:type="dcterms:W3CDTF">2012-03-13T16:05:56Z</dcterms:created>
  <dcterms:modified xsi:type="dcterms:W3CDTF">2017-03-01T18:59:10Z</dcterms:modified>
</cp:coreProperties>
</file>