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7" r:id="rId2"/>
    <p:sldId id="320" r:id="rId3"/>
    <p:sldId id="321" r:id="rId4"/>
    <p:sldId id="333" r:id="rId5"/>
    <p:sldId id="322" r:id="rId6"/>
    <p:sldId id="332" r:id="rId7"/>
    <p:sldId id="323" r:id="rId8"/>
    <p:sldId id="324" r:id="rId9"/>
    <p:sldId id="325" r:id="rId10"/>
    <p:sldId id="326" r:id="rId11"/>
    <p:sldId id="329" r:id="rId12"/>
    <p:sldId id="330" r:id="rId13"/>
    <p:sldId id="331" r:id="rId14"/>
    <p:sldId id="327" r:id="rId15"/>
    <p:sldId id="328" r:id="rId16"/>
    <p:sldId id="284" r:id="rId1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7">
          <p15:clr>
            <a:srgbClr val="A4A3A4"/>
          </p15:clr>
        </p15:guide>
        <p15:guide id="2" orient="horz" pos="3864">
          <p15:clr>
            <a:srgbClr val="A4A3A4"/>
          </p15:clr>
        </p15:guide>
        <p15:guide id="3" orient="horz" pos="688">
          <p15:clr>
            <a:srgbClr val="A4A3A4"/>
          </p15:clr>
        </p15:guide>
        <p15:guide id="4" orient="horz" pos="528">
          <p15:clr>
            <a:srgbClr val="A4A3A4"/>
          </p15:clr>
        </p15:guide>
        <p15:guide id="5" pos="336">
          <p15:clr>
            <a:srgbClr val="A4A3A4"/>
          </p15:clr>
        </p15:guide>
        <p15:guide id="6" pos="5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25830"/>
    <a:srgbClr val="E46C0A"/>
    <a:srgbClr val="E9EDF4"/>
    <a:srgbClr val="595959"/>
    <a:srgbClr val="376092"/>
    <a:srgbClr val="1F497D"/>
    <a:srgbClr val="BFBFBF"/>
    <a:srgbClr val="7F7F7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36" autoAdjust="0"/>
    <p:restoredTop sz="91434" autoAdjust="0"/>
  </p:normalViewPr>
  <p:slideViewPr>
    <p:cSldViewPr showGuides="1">
      <p:cViewPr varScale="1">
        <p:scale>
          <a:sx n="64" d="100"/>
          <a:sy n="64" d="100"/>
        </p:scale>
        <p:origin x="1752" y="78"/>
      </p:cViewPr>
      <p:guideLst>
        <p:guide orient="horz" pos="4057"/>
        <p:guide orient="horz" pos="3864"/>
        <p:guide orient="horz" pos="688"/>
        <p:guide orient="horz" pos="528"/>
        <p:guide pos="336"/>
        <p:guide pos="5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8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4CA00-1CA0-419A-826F-78BF90D89A22}" type="datetimeFigureOut">
              <a:rPr lang="en-US" smtClean="0"/>
              <a:t>02-Mar-17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9DC18-8540-4D4B-9517-ABC5FC26C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73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24B7-BB65-4CD5-AF2E-65720B007E4F}" type="datetimeFigureOut">
              <a:rPr lang="en-US" smtClean="0"/>
              <a:pPr/>
              <a:t>02-Mar-17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4F797-D0C9-4CC8-A782-47AF8FE251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7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90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838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3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98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06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6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74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41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96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00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05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83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81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049156" y="3505200"/>
            <a:ext cx="5386944" cy="1524000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049156" y="3813048"/>
            <a:ext cx="5386944" cy="76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4" name="Group 4"/>
          <p:cNvGrpSpPr/>
          <p:nvPr userDrawn="1"/>
        </p:nvGrpSpPr>
        <p:grpSpPr bwMode="gray">
          <a:xfrm>
            <a:off x="4105428" y="3048000"/>
            <a:ext cx="5334000" cy="108268"/>
            <a:chOff x="-76200" y="3048000"/>
            <a:chExt cx="4267200" cy="108268"/>
          </a:xfrm>
        </p:grpSpPr>
        <p:cxnSp>
          <p:nvCxnSpPr>
            <p:cNvPr id="16" name="Straight Connector 15"/>
            <p:cNvCxnSpPr/>
            <p:nvPr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381001" y="6447534"/>
            <a:ext cx="3840480" cy="397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4"/>
          <p:cNvGrpSpPr/>
          <p:nvPr userDrawn="1"/>
        </p:nvGrpSpPr>
        <p:grpSpPr bwMode="gray">
          <a:xfrm rot="10800000" flipH="1" flipV="1">
            <a:off x="4318788" y="3048000"/>
            <a:ext cx="5120640" cy="108268"/>
            <a:chOff x="-76200" y="3048000"/>
            <a:chExt cx="4267200" cy="108268"/>
          </a:xfrm>
        </p:grpSpPr>
        <p:cxnSp>
          <p:nvCxnSpPr>
            <p:cNvPr id="18" name="Straight Connector 17"/>
            <p:cNvCxnSpPr/>
            <p:nvPr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9"/>
          <p:cNvSpPr txBox="1"/>
          <p:nvPr userDrawn="1"/>
        </p:nvSpPr>
        <p:spPr>
          <a:xfrm>
            <a:off x="5700943" y="2362200"/>
            <a:ext cx="2356330" cy="654177"/>
          </a:xfrm>
          <a:prstGeom prst="rect">
            <a:avLst/>
          </a:prstGeom>
          <a:noFill/>
        </p:spPr>
        <p:txBody>
          <a:bodyPr wrap="none" lIns="83969" tIns="41985" rIns="83969" bIns="41985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700" b="1" dirty="0">
                <a:solidFill>
                  <a:srgbClr val="4F81BD">
                    <a:lumMod val="75000"/>
                  </a:srgbClr>
                </a:solidFill>
              </a:rPr>
              <a:t>Thank You!</a:t>
            </a:r>
            <a:endParaRPr lang="en-IN" sz="3700" b="1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048" y="914400"/>
            <a:ext cx="9902952" cy="685800"/>
          </a:xfrm>
          <a:solidFill>
            <a:schemeClr val="tx2"/>
          </a:solidFill>
        </p:spPr>
        <p:txBody>
          <a:bodyPr anchor="ctr"/>
          <a:lstStyle>
            <a:lvl1pPr algn="ctr">
              <a:defRPr sz="2200" b="1">
                <a:solidFill>
                  <a:schemeClr val="bg1"/>
                </a:solidFill>
              </a:defRPr>
            </a:lvl1pPr>
            <a:lvl2pPr algn="ctr"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2pPr>
            <a:lvl3pPr algn="ctr">
              <a:buClr>
                <a:schemeClr val="bg1"/>
              </a:buClr>
              <a:defRPr sz="1400" b="1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concep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381000" y="990600"/>
            <a:ext cx="9144000" cy="54864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marR="0" indent="-4000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900"/>
              </a:spcAft>
              <a:buClr>
                <a:srgbClr val="376092"/>
              </a:buClr>
              <a:buSzTx/>
              <a:buFont typeface="+mj-lt"/>
              <a:buAutoNum type="romanUcPeriod"/>
              <a:tabLst/>
              <a:defRPr lang="en-U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25425" marR="0" lvl="1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</p:txBody>
      </p:sp>
      <p:grpSp>
        <p:nvGrpSpPr>
          <p:cNvPr id="11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 bwMode="gray">
          <a:xfrm>
            <a:off x="381000" y="36443"/>
            <a:ext cx="9144000" cy="704088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3"/>
          </p:nvPr>
        </p:nvSpPr>
        <p:spPr bwMode="gray">
          <a:xfrm>
            <a:off x="381000" y="990600"/>
            <a:ext cx="9144000" cy="5486400"/>
          </a:xfrm>
        </p:spPr>
        <p:txBody>
          <a:bodyPr/>
          <a:lstStyle>
            <a:lvl2pPr>
              <a:spcAft>
                <a:spcPts val="400"/>
              </a:spcAft>
              <a:buClr>
                <a:srgbClr val="1F497D"/>
              </a:buClr>
              <a:defRPr lang="en-U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300"/>
              </a:spcBef>
              <a:buClr>
                <a:srgbClr val="595959"/>
              </a:buClr>
              <a:defRPr lang="en-US" sz="1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spcBef>
                <a:spcPts val="600"/>
              </a:spcBef>
              <a:spcAft>
                <a:spcPts val="300"/>
              </a:spcAft>
              <a:buClr>
                <a:schemeClr val="accent6"/>
              </a:buClr>
              <a:buFont typeface="Arial" pitchFamily="34" charset="0"/>
              <a:buChar char="–"/>
              <a:defRPr lang="en-US" sz="1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spcBef>
                <a:spcPts val="200"/>
              </a:spcBef>
              <a:spcAft>
                <a:spcPts val="200"/>
              </a:spcAft>
              <a:buClr>
                <a:srgbClr val="4F81BD"/>
              </a:buClr>
              <a:defRPr lang="en-US" sz="13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5425" lvl="1" indent="-225425" algn="l" defTabSz="914400" rtl="0" eaLnBrk="1" latinLnBrk="0" hangingPunct="1">
              <a:spcBef>
                <a:spcPts val="400"/>
              </a:spcBef>
              <a:spcAft>
                <a:spcPts val="30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463550" lvl="2" indent="-238125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Calibri" pitchFamily="34" charset="0"/>
              <a:buChar char="•"/>
            </a:pPr>
            <a:r>
              <a:rPr lang="en-US" dirty="0"/>
              <a:t>Second level</a:t>
            </a:r>
          </a:p>
          <a:p>
            <a:pPr marL="688975" lvl="3" indent="-225425" algn="l" defTabSz="914400" rtl="0" eaLnBrk="1" latinLnBrk="0" hangingPunct="1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Arial" pitchFamily="34" charset="0"/>
              <a:buChar char="–"/>
            </a:pPr>
            <a:r>
              <a:rPr lang="en-US" dirty="0"/>
              <a:t>Third level</a:t>
            </a:r>
          </a:p>
          <a:p>
            <a:pPr marL="901700" lvl="4" indent="-212725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81000" y="64008"/>
            <a:ext cx="9144000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81000" y="990600"/>
            <a:ext cx="9144000" cy="5486400"/>
          </a:xfrm>
        </p:spPr>
        <p:txBody>
          <a:bodyPr/>
          <a:lstStyle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200"/>
              </a:spcBef>
              <a:spcAft>
                <a:spcPts val="200"/>
              </a:spcAft>
              <a:defRPr/>
            </a:lvl4pPr>
            <a:lvl5pPr>
              <a:spcBef>
                <a:spcPts val="200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gray">
          <a:xfrm>
            <a:off x="0" y="762000"/>
            <a:ext cx="9906000" cy="1588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 bwMode="gray">
          <a:xfrm>
            <a:off x="0" y="821372"/>
            <a:ext cx="9906000" cy="158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Tab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1" name="Straight Connector 10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81000" y="990600"/>
            <a:ext cx="9144000" cy="5486400"/>
          </a:xfrm>
        </p:spPr>
        <p:txBody>
          <a:bodyPr/>
          <a:lstStyle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381000" y="64008"/>
            <a:ext cx="9144000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81000" y="64008"/>
            <a:ext cx="9144000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381000" y="1066800"/>
            <a:ext cx="4489450" cy="54102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88834" y="990600"/>
            <a:ext cx="4436166" cy="54864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81000" y="64008"/>
            <a:ext cx="9144000" cy="70408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81000" y="990600"/>
            <a:ext cx="5867400" cy="54864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6400800" y="990600"/>
            <a:ext cx="3124199" cy="5486400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500"/>
            </a:lvl3pPr>
            <a:lvl4pPr>
              <a:defRPr sz="15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4" name="Group 7"/>
          <p:cNvGrpSpPr/>
          <p:nvPr userDrawn="1"/>
        </p:nvGrpSpPr>
        <p:grpSpPr bwMode="gray">
          <a:xfrm>
            <a:off x="0" y="762000"/>
            <a:ext cx="9906000" cy="60960"/>
            <a:chOff x="0" y="762000"/>
            <a:chExt cx="9906000" cy="60960"/>
          </a:xfrm>
        </p:grpSpPr>
        <p:cxnSp>
          <p:nvCxnSpPr>
            <p:cNvPr id="15" name="Straight Connector 14"/>
            <p:cNvCxnSpPr/>
            <p:nvPr userDrawn="1"/>
          </p:nvCxnSpPr>
          <p:spPr bwMode="gray">
            <a:xfrm>
              <a:off x="0" y="762000"/>
              <a:ext cx="9906000" cy="1588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>
              <a:off x="0" y="821372"/>
              <a:ext cx="9906000" cy="15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 bwMode="gray">
          <a:xfrm>
            <a:off x="0" y="3048000"/>
            <a:ext cx="4190999" cy="108268"/>
            <a:chOff x="-76200" y="3048000"/>
            <a:chExt cx="4267200" cy="108268"/>
          </a:xfrm>
        </p:grpSpPr>
        <p:cxnSp>
          <p:nvCxnSpPr>
            <p:cNvPr id="15" name="Straight Connector 14"/>
            <p:cNvCxnSpPr/>
            <p:nvPr userDrawn="1"/>
          </p:nvCxnSpPr>
          <p:spPr bwMode="gray">
            <a:xfrm>
              <a:off x="-76200" y="3048000"/>
              <a:ext cx="4267200" cy="1588"/>
            </a:xfrm>
            <a:prstGeom prst="line">
              <a:avLst/>
            </a:prstGeom>
            <a:ln w="1143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>
              <a:off x="-76200" y="3154680"/>
              <a:ext cx="42672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 txBox="1">
            <a:spLocks/>
          </p:cNvSpPr>
          <p:nvPr userDrawn="1"/>
        </p:nvSpPr>
        <p:spPr bwMode="gray">
          <a:xfrm>
            <a:off x="4278585" y="2819400"/>
            <a:ext cx="5168900" cy="566738"/>
          </a:xfrm>
          <a:prstGeom prst="rect">
            <a:avLst/>
          </a:prstGeom>
        </p:spPr>
        <p:txBody>
          <a:bodyPr vert="horz" lIns="45720" tIns="45720" rIns="45720" bIns="45720" rtlCol="0" anchor="ctr" anchorCtr="0">
            <a:normAutofit/>
          </a:bodyPr>
          <a:lstStyle>
            <a:lvl1pPr algn="l">
              <a:defRPr sz="2000" b="1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9" name="Title 1"/>
          <p:cNvSpPr txBox="1">
            <a:spLocks/>
          </p:cNvSpPr>
          <p:nvPr userDrawn="1"/>
        </p:nvSpPr>
        <p:spPr bwMode="gray">
          <a:xfrm>
            <a:off x="4273822" y="3352800"/>
            <a:ext cx="5168900" cy="381000"/>
          </a:xfrm>
          <a:prstGeom prst="rect">
            <a:avLst/>
          </a:prstGeom>
        </p:spPr>
        <p:txBody>
          <a:bodyPr vert="horz" lIns="45720" tIns="45720" rIns="45720" bIns="45720" rtlCol="0" anchor="ctr" anchorCtr="0">
            <a:normAutofit/>
          </a:bodyPr>
          <a:lstStyle>
            <a:lvl1pPr algn="l">
              <a:defRPr sz="2000" b="1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Contact:</a:t>
            </a: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381001" y="6447534"/>
            <a:ext cx="3840480" cy="397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/>
          <p:cNvSpPr txBox="1">
            <a:spLocks/>
          </p:cNvSpPr>
          <p:nvPr userDrawn="1"/>
        </p:nvSpPr>
        <p:spPr bwMode="gray">
          <a:xfrm>
            <a:off x="4317996" y="3709793"/>
            <a:ext cx="5118103" cy="938408"/>
          </a:xfrm>
          <a:prstGeom prst="rect">
            <a:avLst/>
          </a:prstGeom>
        </p:spPr>
        <p:txBody>
          <a:bodyPr vert="horz" lIns="0" tIns="45720" rIns="45720" bIns="45720" rtlCol="0" anchor="t" anchorCtr="0">
            <a:normAutofit/>
          </a:bodyPr>
          <a:lstStyle>
            <a:lvl1pPr algn="l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Cyrus Lentin</a:t>
            </a: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cyrus@lentins.co.in</a:t>
            </a: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+91-98200-94236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BA-Using-R - Cyrus Lentin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81000" y="0"/>
            <a:ext cx="9144000" cy="701458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1000" y="1142999"/>
            <a:ext cx="9144000" cy="534987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477000"/>
            <a:ext cx="3124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7030A0"/>
                </a:solidFill>
              </a:defRPr>
            </a:lvl1pPr>
          </a:lstStyle>
          <a:p>
            <a:pPr algn="l"/>
            <a:r>
              <a:rPr lang="en-US" dirty="0"/>
              <a:t>Hadoop-</a:t>
            </a:r>
            <a:r>
              <a:rPr lang="en-US" dirty="0" err="1"/>
              <a:t>EcoSys</a:t>
            </a:r>
            <a:r>
              <a:rPr lang="en-US" dirty="0"/>
              <a:t> -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99300" y="6477000"/>
            <a:ext cx="24257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46E3B-36D7-41D0-99AB-8D8308EEC13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6" r:id="rId3"/>
    <p:sldLayoutId id="2147483655" r:id="rId4"/>
    <p:sldLayoutId id="2147483650" r:id="rId5"/>
    <p:sldLayoutId id="2147483651" r:id="rId6"/>
    <p:sldLayoutId id="2147483652" r:id="rId7"/>
    <p:sldLayoutId id="2147483653" r:id="rId8"/>
    <p:sldLayoutId id="2147483657" r:id="rId9"/>
    <p:sldLayoutId id="2147483661" r:id="rId10"/>
  </p:sldLayoutIdLst>
  <p:hf hdr="0" dt="0"/>
  <p:txStyles>
    <p:titleStyle>
      <a:lvl1pPr algn="l" defTabSz="914400" rtl="0" eaLnBrk="1" latinLnBrk="0" hangingPunct="1">
        <a:lnSpc>
          <a:spcPts val="22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800"/>
        </a:spcBef>
        <a:spcAft>
          <a:spcPts val="900"/>
        </a:spcAft>
        <a:buFont typeface="Arial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225425" indent="-225425" algn="l" defTabSz="914400" rtl="0" eaLnBrk="1" latinLnBrk="0" hangingPunct="1">
        <a:spcBef>
          <a:spcPts val="400"/>
        </a:spcBef>
        <a:spcAft>
          <a:spcPts val="400"/>
        </a:spcAft>
        <a:buClr>
          <a:srgbClr val="1F497D"/>
        </a:buClr>
        <a:buFont typeface="Wingdings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8125" algn="l" defTabSz="914400" rtl="0" eaLnBrk="1" latinLnBrk="0" hangingPunct="1">
        <a:spcBef>
          <a:spcPts val="300"/>
        </a:spcBef>
        <a:spcAft>
          <a:spcPts val="300"/>
        </a:spcAft>
        <a:buClr>
          <a:srgbClr val="595959"/>
        </a:buClr>
        <a:buFont typeface="Calibri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8975" indent="-225425" algn="l" defTabSz="914400" rtl="0" eaLnBrk="1" latinLnBrk="0" hangingPunct="1">
        <a:spcBef>
          <a:spcPts val="200"/>
        </a:spcBef>
        <a:spcAft>
          <a:spcPts val="200"/>
        </a:spcAft>
        <a:buClr>
          <a:schemeClr val="accent6"/>
        </a:buClr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212725" algn="l" defTabSz="914400" rtl="0" eaLnBrk="1" latinLnBrk="0" hangingPunct="1">
        <a:spcBef>
          <a:spcPts val="200"/>
        </a:spcBef>
        <a:spcAft>
          <a:spcPts val="200"/>
        </a:spcAft>
        <a:buClr>
          <a:srgbClr val="4F81BD"/>
        </a:buClr>
        <a:buSzPct val="100000"/>
        <a:buFont typeface="Wingdings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xml/xml_whatis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oneditoronline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lational_database_management_syste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tutorialspoint.com/sql/sql-rdbms-concepts.ht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24000"/>
            <a:ext cx="7302500" cy="3505200"/>
          </a:xfrm>
        </p:spPr>
        <p:txBody>
          <a:bodyPr/>
          <a:lstStyle/>
          <a:p>
            <a:pPr algn="ctr"/>
            <a:r>
              <a:rPr lang="en-US" dirty="0"/>
              <a:t>E T 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Day-2 – Data Structures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>
                <a:solidFill>
                  <a:srgbClr val="4F81BD"/>
                </a:solidFill>
              </a:rPr>
              <a:t>Cyrus Lentin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 Dimension Table Is One Of The Set Of Companion Tables To A Fact Table.</a:t>
            </a:r>
          </a:p>
          <a:p>
            <a:pPr lvl="1"/>
            <a:r>
              <a:rPr lang="en-US" dirty="0"/>
              <a:t>Dimension Tables Contain Descriptive Attributes (Or Fields) That Are Typically Textual Fields (Or Discrete Numbers That Behave Like Text). </a:t>
            </a:r>
          </a:p>
          <a:p>
            <a:pPr lvl="1"/>
            <a:r>
              <a:rPr lang="en-US" dirty="0"/>
              <a:t>These Fields Are Designed To Serve Two Critical Purposes: </a:t>
            </a:r>
          </a:p>
          <a:p>
            <a:pPr marL="525463" lvl="1" indent="-285750">
              <a:buFont typeface="Arial" panose="020B0604020202020204" pitchFamily="34" charset="0"/>
              <a:buChar char="•"/>
            </a:pPr>
            <a:r>
              <a:rPr lang="en-US" dirty="0"/>
              <a:t>Query Constraining </a:t>
            </a:r>
            <a:r>
              <a:rPr lang="en-US" dirty="0" err="1"/>
              <a:t>And/Or</a:t>
            </a:r>
            <a:r>
              <a:rPr lang="en-US" dirty="0"/>
              <a:t> Filtering</a:t>
            </a:r>
          </a:p>
          <a:p>
            <a:pPr marL="525463" lvl="1" indent="-285750">
              <a:buFont typeface="Arial" panose="020B0604020202020204" pitchFamily="34" charset="0"/>
              <a:buChar char="•"/>
            </a:pPr>
            <a:r>
              <a:rPr lang="en-US" dirty="0"/>
              <a:t>Query Result Set Labeling.</a:t>
            </a:r>
          </a:p>
          <a:p>
            <a:pPr lvl="1"/>
            <a:r>
              <a:rPr lang="en-US" dirty="0"/>
              <a:t>Dimension Fields Should Be:</a:t>
            </a:r>
          </a:p>
          <a:p>
            <a:pPr marL="525463" lvl="1" indent="-285750">
              <a:buFont typeface="Arial" panose="020B0604020202020204" pitchFamily="34" charset="0"/>
              <a:buChar char="•"/>
            </a:pPr>
            <a:r>
              <a:rPr lang="en-US" dirty="0"/>
              <a:t>Verbose (Labels Consisting Of Full Words)</a:t>
            </a:r>
          </a:p>
          <a:p>
            <a:pPr marL="525463" lvl="1" indent="-285750">
              <a:buFont typeface="Arial" panose="020B0604020202020204" pitchFamily="34" charset="0"/>
              <a:buChar char="•"/>
            </a:pPr>
            <a:r>
              <a:rPr lang="en-US" dirty="0"/>
              <a:t>Descriptive</a:t>
            </a:r>
          </a:p>
          <a:p>
            <a:pPr marL="525463" lvl="1" indent="-285750">
              <a:buFont typeface="Arial" panose="020B0604020202020204" pitchFamily="34" charset="0"/>
              <a:buChar char="•"/>
            </a:pPr>
            <a:r>
              <a:rPr lang="en-US" dirty="0"/>
              <a:t>Complete (Having No Missing Values)</a:t>
            </a:r>
          </a:p>
          <a:p>
            <a:pPr marL="525463" lvl="1" indent="-285750">
              <a:buFont typeface="Arial" panose="020B0604020202020204" pitchFamily="34" charset="0"/>
              <a:buChar char="•"/>
            </a:pPr>
            <a:r>
              <a:rPr lang="en-US" dirty="0"/>
              <a:t>Discretely Valued (Having Only One Value Per Dimension Table Row)</a:t>
            </a:r>
          </a:p>
          <a:p>
            <a:pPr marL="525463" lvl="1" indent="-285750">
              <a:buFont typeface="Arial" panose="020B0604020202020204" pitchFamily="34" charset="0"/>
              <a:buChar char="•"/>
            </a:pPr>
            <a:r>
              <a:rPr lang="en-US" dirty="0"/>
              <a:t>Quality Assured (Having No Misspellings Or Impossible Values)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3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Snowflake Schema – Typical RDBMS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8" name="Picture 4" descr="http://www.netthruoffice.com/doc/images/db-customers_campaigns_and_ecommerce_model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9143999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71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 – Typical BI-Tool Architecture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11</a:t>
            </a:fld>
            <a:endParaRPr lang="en-US" dirty="0"/>
          </a:p>
        </p:txBody>
      </p:sp>
      <p:pic>
        <p:nvPicPr>
          <p:cNvPr id="4098" name="Picture 2" descr="Image result for star schema im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1"/>
            <a:ext cx="9144000" cy="48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52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 v/s Snowflake </a:t>
            </a:r>
            <a:r>
              <a:rPr lang="en-US"/>
              <a:t>Schema Comparison – </a:t>
            </a:r>
            <a:r>
              <a:rPr lang="en-US" dirty="0"/>
              <a:t>Typical BI-Tool Architecture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354467"/>
              </p:ext>
            </p:extLst>
          </p:nvPr>
        </p:nvGraphicFramePr>
        <p:xfrm>
          <a:off x="381000" y="859037"/>
          <a:ext cx="9144000" cy="5647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70944822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80755729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952198180"/>
                    </a:ext>
                  </a:extLst>
                </a:gridCol>
              </a:tblGrid>
              <a:tr h="45472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142875" algn="ctr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Star Schema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Snowflake Schema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01124"/>
                  </a:ext>
                </a:extLst>
              </a:tr>
              <a:tr h="8655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br>
                        <a:rPr lang="en-US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Ease of maintenance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b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Has redundant data and hence difficult to maintain / change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b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 redundancy, so snowflake schemas are easier to maintain and change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100842"/>
                  </a:ext>
                </a:extLst>
              </a:tr>
              <a:tr h="8655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b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Ease of Use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b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Less query complexity and easy to understand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b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More complex queries and hence difficult to understand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852877"/>
                  </a:ext>
                </a:extLst>
              </a:tr>
              <a:tr h="8655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b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Query Performance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b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Less number of foreign keys and hence shorter query execution time (faster)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b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More foreign keys and hence longer query execution time (slower)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964820"/>
                  </a:ext>
                </a:extLst>
              </a:tr>
              <a:tr h="8655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b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Type of Data Warehouse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b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for DataMart’s with simple relationships (1:1 or 1:many)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b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to use for data warehouse with complex relationships 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many:many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527410"/>
                  </a:ext>
                </a:extLst>
              </a:tr>
              <a:tr h="8655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b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Joins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b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Less Joins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b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b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Higher number of Joins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408825"/>
                  </a:ext>
                </a:extLst>
              </a:tr>
              <a:tr h="8655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b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Normalization /</a:t>
                      </a:r>
                      <a:b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DeNormalization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b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Both Dimension and Fact Tables are in De-Normalized 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b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Dimension Tables are in Normalized Fact Tables Are De-Normalized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617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394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 Tables Volumetric Worksheet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https://bisherryli.files.wordpress.com/2010/08/image27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" b="6421"/>
          <a:stretch/>
        </p:blipFill>
        <p:spPr bwMode="auto">
          <a:xfrm>
            <a:off x="381000" y="914400"/>
            <a:ext cx="9144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041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 Tables Volumetric Worksheet -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lvl="1"/>
            <a:r>
              <a:rPr lang="en-US" dirty="0"/>
              <a:t>Table Name</a:t>
            </a:r>
          </a:p>
          <a:p>
            <a:pPr lvl="1"/>
            <a:r>
              <a:rPr lang="en-US" dirty="0"/>
              <a:t>Load Frequency</a:t>
            </a:r>
          </a:p>
          <a:p>
            <a:pPr lvl="1"/>
            <a:r>
              <a:rPr lang="en-US" dirty="0"/>
              <a:t>ETL Job</a:t>
            </a:r>
          </a:p>
          <a:p>
            <a:pPr lvl="1"/>
            <a:r>
              <a:rPr lang="en-US" dirty="0"/>
              <a:t>Average Row Length</a:t>
            </a:r>
          </a:p>
          <a:p>
            <a:pPr lvl="1"/>
            <a:r>
              <a:rPr lang="en-US" dirty="0" err="1"/>
              <a:t>GrowsWith</a:t>
            </a:r>
            <a:endParaRPr lang="en-US" dirty="0"/>
          </a:p>
          <a:p>
            <a:pPr lvl="1"/>
            <a:r>
              <a:rPr lang="en-US" dirty="0"/>
              <a:t>Expected Monthly Rows</a:t>
            </a:r>
          </a:p>
          <a:p>
            <a:pPr lvl="1"/>
            <a:r>
              <a:rPr lang="en-US" dirty="0"/>
              <a:t>Initial Table Size</a:t>
            </a:r>
          </a:p>
          <a:p>
            <a:pPr lvl="1"/>
            <a:r>
              <a:rPr lang="en-US" dirty="0"/>
              <a:t>Table Size 6 Months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18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1000" y="6477000"/>
            <a:ext cx="3124200" cy="244475"/>
          </a:xfrm>
        </p:spPr>
        <p:txBody>
          <a:bodyPr/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/>
          <a:lstStyle/>
          <a:p>
            <a:pPr lvl="1"/>
            <a:r>
              <a:rPr lang="en-US" dirty="0"/>
              <a:t>Flat Files</a:t>
            </a:r>
          </a:p>
          <a:p>
            <a:pPr lvl="1"/>
            <a:r>
              <a:rPr lang="en-US" dirty="0"/>
              <a:t>XML Files</a:t>
            </a:r>
          </a:p>
          <a:p>
            <a:pPr lvl="1"/>
            <a:r>
              <a:rPr lang="en-US" dirty="0"/>
              <a:t>Relational Tables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8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525000" cy="5486400"/>
          </a:xfrm>
        </p:spPr>
        <p:txBody>
          <a:bodyPr>
            <a:noAutofit/>
          </a:bodyPr>
          <a:lstStyle/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Data Is Stored In Columns And Rows Within A File On Your File System To Emulate A Database Table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Data Stored In Standard Manner Known As American Standard Code For Information Interchange (ASCII).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ASCII Flat Files Can Be Processed / Manipulated By ETL Tools Or Scripting Languages Very Fast!</a:t>
            </a:r>
          </a:p>
          <a:p>
            <a:pPr marL="0" lvl="1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dirty="0"/>
              <a:t>Advantages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No Overhead To Maintain Metadata About The Data Being Processed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Processes Like Sorting, Merging, Deleting, Replacing, And Data-migration Functions Are Very Fast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Many Utility Programs Are Dedicated To Text-file Manipulation. </a:t>
            </a:r>
          </a:p>
          <a:p>
            <a:pPr marL="0" lvl="1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dirty="0"/>
              <a:t>Disadvantage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Meta Data Not In-Built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Formatting Not In-Built</a:t>
            </a:r>
          </a:p>
          <a:p>
            <a:pPr marL="0" lvl="1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dirty="0"/>
              <a:t>Best Suited For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Staging Source Data For Safekeeping And Recovery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Sorting Data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Filtering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Aggregation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Referencing Source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9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Files –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525000" cy="5486400"/>
          </a:xfrm>
        </p:spPr>
        <p:txBody>
          <a:bodyPr>
            <a:noAutofit/>
          </a:bodyPr>
          <a:lstStyle/>
          <a:p>
            <a:pPr marL="0" lvl="1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dirty="0"/>
              <a:t>Fixed Width Files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All Rows Have Same Width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All Fields (Columns) In The Rows Also Have The Same Width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No Field Level Delimiter Required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Row Level Delimiter Is \n or \r\n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Sample</a:t>
            </a:r>
            <a:br>
              <a:rPr lang="en-US" dirty="0"/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Tim  M 5014510/21/1978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Sara F 6518011/23/1965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dirty="0"/>
              <a:t>Delimited Files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Rows Have Variable Width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Fields (Columns) Also Have Variable Width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Field Level Delimiter Required; generally , for .csv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Row Level Delimiter Is \n or \r\n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Qualifier Character Is Required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Sample</a:t>
            </a:r>
            <a:br>
              <a:rPr lang="en-US" dirty="0"/>
            </a:br>
            <a:r>
              <a:rPr lang="pt-BR" dirty="0"/>
              <a:t>Tim, M, 50, 145, 10/21/1978</a:t>
            </a:r>
            <a:br>
              <a:rPr lang="pt-BR" dirty="0"/>
            </a:br>
            <a:r>
              <a:rPr lang="pt-BR" dirty="0"/>
              <a:t>Sara, F,  65, 180, 11/23/1965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3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296400" cy="5486400"/>
          </a:xfrm>
        </p:spPr>
        <p:txBody>
          <a:bodyPr>
            <a:noAutofit/>
          </a:bodyPr>
          <a:lstStyle/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XML is a for data communication or data exchange / not generally used for persistent staging in ETL 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XML is very common format for both input to and output from the ETL system 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XML takes the form of plain text documents containing both data and metadata but no formatting info 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XML metadata consists of tags unambiguously identifying each item in an XML document. 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XML has capability for declaring hierarchical structures, such as complex forms with nested fields. 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For instance, an invoice coded in XML contains sequences such as:</a:t>
            </a:r>
            <a:br>
              <a:rPr lang="en-US" dirty="0"/>
            </a:br>
            <a:r>
              <a:rPr lang="en-US" dirty="0"/>
              <a:t>&lt;Customer Name = "Bob" Address= "123 Main Street" City= "Philadelphia" /&gt;</a:t>
            </a:r>
          </a:p>
          <a:p>
            <a:pPr marL="0" lvl="1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dirty="0"/>
              <a:t>Advantages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Meta Data In-Built 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Processes Like Sorting, Merging, Deleting, Replacing, And Data-migration Functions Are Possible</a:t>
            </a:r>
          </a:p>
          <a:p>
            <a:pPr marL="0" lvl="1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dirty="0"/>
              <a:t>Disadvantage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Overheads To Store &amp; Read Meta DATA (huge in large-volume data transfer)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Formatting Not In-Built</a:t>
            </a:r>
          </a:p>
          <a:p>
            <a:pPr marL="0" lvl="1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dirty="0"/>
              <a:t>Best Suited For</a:t>
            </a:r>
            <a:endParaRPr lang="en-US" dirty="0"/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XML defines a universal language for data sharing</a:t>
            </a:r>
          </a:p>
          <a:p>
            <a:pPr marL="0" lvl="1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dirty="0"/>
              <a:t>Links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3"/>
              </a:rPr>
              <a:t>http://www.w3schools.com/xml/xml_whatis.asp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6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296400" cy="5486400"/>
          </a:xfrm>
        </p:spPr>
        <p:txBody>
          <a:bodyPr>
            <a:noAutofit/>
          </a:bodyPr>
          <a:lstStyle/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JSON is a for data communication or data exchange / not generally used for persistent staging in ETL 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JSON is very common format for both input to and output from the ETL system 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JSON takes the form of plain text files containing both data and metadata but no formatting info 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JSON Files consists </a:t>
            </a:r>
            <a:r>
              <a:rPr lang="en-US" dirty="0" err="1"/>
              <a:t>key:value</a:t>
            </a:r>
            <a:r>
              <a:rPr lang="en-US" dirty="0"/>
              <a:t> pair; the unambiguously identifying each item a document. 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For instance, an invoice coded in XML contains sequences such as:</a:t>
            </a:r>
          </a:p>
          <a:p>
            <a:pPr marL="238125" lvl="2" indent="0">
              <a:lnSpc>
                <a:spcPct val="95000"/>
              </a:lnSpc>
              <a:buNone/>
            </a:pPr>
            <a:r>
              <a:rPr lang="en-US" dirty="0"/>
              <a:t>{  "employee": {"name":"sonoo","salary":56000, "</a:t>
            </a:r>
            <a:r>
              <a:rPr lang="en-US" dirty="0" err="1"/>
              <a:t>married":true</a:t>
            </a:r>
            <a:r>
              <a:rPr lang="en-US" dirty="0"/>
              <a:t>}  }  </a:t>
            </a:r>
          </a:p>
          <a:p>
            <a:pPr marL="0" lvl="1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dirty="0"/>
              <a:t>Advantages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Meta Data In-built 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Better Mix Of Flat File &amp; XML Capability</a:t>
            </a:r>
          </a:p>
          <a:p>
            <a:pPr marL="0" lvl="1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dirty="0"/>
              <a:t>Disadvantage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Overheads To Store &amp; Read Meta DATA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Formatting Not In-Built</a:t>
            </a:r>
          </a:p>
          <a:p>
            <a:pPr marL="0" lvl="1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dirty="0"/>
              <a:t>Best Suited For</a:t>
            </a:r>
            <a:endParaRPr lang="en-US" dirty="0"/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JSON Format is designed to work with Java Script and is best suited for data transfer over HTTP</a:t>
            </a:r>
          </a:p>
          <a:p>
            <a:pPr marL="0" lvl="1" indent="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dirty="0"/>
              <a:t>Links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3"/>
              </a:rPr>
              <a:t>http://www.w3schools.com/js/js_json_intro.asp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3"/>
              </a:rPr>
              <a:t>http://www.jsoneditoronline.org/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05000"/>
              </a:lnSpc>
            </a:pPr>
            <a:r>
              <a:rPr lang="en-US" dirty="0"/>
              <a:t>Staging Data Can Optionally Be Stored Within The Confines Of A Relational DBMS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Using Database Tables Is Most Appropriate Especially When You Don’t Have A Dedicated ETL Tool </a:t>
            </a:r>
          </a:p>
          <a:p>
            <a:pPr marL="0" lvl="1" indent="0">
              <a:lnSpc>
                <a:spcPct val="105000"/>
              </a:lnSpc>
              <a:buNone/>
            </a:pPr>
            <a:r>
              <a:rPr lang="en-US" b="1" dirty="0"/>
              <a:t>Advantages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Apparent Metadata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Relational Abilities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Open Repository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DBA Support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SQL Interface</a:t>
            </a:r>
          </a:p>
          <a:p>
            <a:pPr marL="0" lvl="1" indent="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dirty="0"/>
              <a:t>Disadvantage</a:t>
            </a:r>
          </a:p>
          <a:p>
            <a:pPr lvl="1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RDBMS Overheads</a:t>
            </a:r>
          </a:p>
          <a:p>
            <a:pPr lvl="1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Dedicated Support</a:t>
            </a:r>
          </a:p>
          <a:p>
            <a:pPr marL="0" lvl="1" indent="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dirty="0"/>
              <a:t>Best Suited For</a:t>
            </a:r>
            <a:endParaRPr lang="en-US" dirty="0"/>
          </a:p>
          <a:p>
            <a:pPr lvl="1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Creating Persistent Data For Other ETL Processes When Data Is Already In RDBMS</a:t>
            </a:r>
          </a:p>
          <a:p>
            <a:pPr marL="0" lvl="1" indent="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dirty="0"/>
              <a:t>Links</a:t>
            </a:r>
          </a:p>
          <a:p>
            <a:pPr lvl="1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3"/>
              </a:rPr>
              <a:t>https://en.wikipedia.org/wiki/Relational_database_management_system</a:t>
            </a:r>
            <a:endParaRPr lang="en-US" dirty="0"/>
          </a:p>
          <a:p>
            <a:pPr lvl="1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4"/>
              </a:rPr>
              <a:t>https://www.tutorialspoint.com/sql/sql-rdbms-concepts.htm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5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Consideration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144000" cy="5486400"/>
          </a:xfrm>
        </p:spPr>
        <p:txBody>
          <a:bodyPr>
            <a:noAutofit/>
          </a:bodyPr>
          <a:lstStyle/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RDBMS Tables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Transaction Model 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Dimensional Model 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Independent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Normalization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Required 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Not Required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Heterogeneous Data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Relational 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Non Relational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Impact Analysis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New Requirement 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Change Request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Metadata Capture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Data Lineage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Business Definitions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Technical Definitions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Process Metadata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8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770" y="990600"/>
            <a:ext cx="9144000" cy="5486400"/>
          </a:xfrm>
        </p:spPr>
        <p:txBody>
          <a:bodyPr/>
          <a:lstStyle/>
          <a:p>
            <a:pPr lvl="1"/>
            <a:r>
              <a:rPr lang="en-US" dirty="0"/>
              <a:t>Fact Table Consists Of The Measurements, Metrics Or Facts Of A Business Process</a:t>
            </a:r>
          </a:p>
          <a:p>
            <a:pPr lvl="1"/>
            <a:r>
              <a:rPr lang="en-US" dirty="0"/>
              <a:t>Fact Table Is Located At The Center Of A Star Schema Or A Snowflake Schema Surrounded By Dimension Tables</a:t>
            </a:r>
          </a:p>
          <a:p>
            <a:pPr lvl="1"/>
            <a:r>
              <a:rPr lang="en-US" dirty="0"/>
              <a:t>Where Multiple Fact Tables Are Used, These Are Arranged As A Fact Constellation Schema</a:t>
            </a:r>
          </a:p>
          <a:p>
            <a:pPr lvl="1"/>
            <a:r>
              <a:rPr lang="en-US" dirty="0"/>
              <a:t>A Fact Table Typically Has Two Types Of Columns: </a:t>
            </a:r>
          </a:p>
          <a:p>
            <a:pPr marL="525463" lvl="1" indent="-285750">
              <a:buFont typeface="Arial" panose="020B0604020202020204" pitchFamily="34" charset="0"/>
              <a:buChar char="•"/>
            </a:pPr>
            <a:r>
              <a:rPr lang="en-US" dirty="0"/>
              <a:t>Those That Contain Facts</a:t>
            </a:r>
          </a:p>
          <a:p>
            <a:pPr marL="525463" lvl="1" indent="-285750">
              <a:buFont typeface="Arial" panose="020B0604020202020204" pitchFamily="34" charset="0"/>
              <a:buChar char="•"/>
            </a:pPr>
            <a:r>
              <a:rPr lang="en-US" dirty="0"/>
              <a:t>Those That Are A Foreign Key To Dimension Tables </a:t>
            </a:r>
          </a:p>
          <a:p>
            <a:pPr lvl="1"/>
            <a:r>
              <a:rPr lang="en-US" dirty="0"/>
              <a:t>Fact Tables Contain The Content Of The Data Warehouse And Store Different Types Of Measures Like Additive, Non Additive, And Semi Additive Measures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E T L – Cyrus Lentin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46E3B-36D7-41D0-99AB-8D8308EEC13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8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istine Colour">
      <a:dk1>
        <a:sysClr val="windowText" lastClr="000000"/>
      </a:dk1>
      <a:lt1>
        <a:sysClr val="window" lastClr="FFFFFF"/>
      </a:lt1>
      <a:dk2>
        <a:srgbClr val="1F497D"/>
      </a:dk2>
      <a:lt2>
        <a:srgbClr val="376092"/>
      </a:lt2>
      <a:accent1>
        <a:srgbClr val="4F81BD"/>
      </a:accent1>
      <a:accent2>
        <a:srgbClr val="BFBFBF"/>
      </a:accent2>
      <a:accent3>
        <a:srgbClr val="A6A6A6"/>
      </a:accent3>
      <a:accent4>
        <a:srgbClr val="7F7F7F"/>
      </a:accent4>
      <a:accent5>
        <a:srgbClr val="595959"/>
      </a:accent5>
      <a:accent6>
        <a:srgbClr val="E46C0A"/>
      </a:accent6>
      <a:hlink>
        <a:srgbClr val="C25830"/>
      </a:hlink>
      <a:folHlink>
        <a:srgbClr val="9BBB59"/>
      </a:folHlink>
    </a:clrScheme>
    <a:fontScheme name="Edu Pristine Font Typ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6480</TotalTime>
  <Words>850</Words>
  <Application>Microsoft Office PowerPoint</Application>
  <PresentationFormat>A4 Paper (210x297 mm)</PresentationFormat>
  <Paragraphs>205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Verdana</vt:lpstr>
      <vt:lpstr>Wingdings</vt:lpstr>
      <vt:lpstr>Office Theme</vt:lpstr>
      <vt:lpstr>E T L  Day-2 – Data Structures</vt:lpstr>
      <vt:lpstr>Data Structures</vt:lpstr>
      <vt:lpstr>Flat Files</vt:lpstr>
      <vt:lpstr>Flat Files – Types</vt:lpstr>
      <vt:lpstr>XML Files</vt:lpstr>
      <vt:lpstr>JSON Files</vt:lpstr>
      <vt:lpstr>Relational Tables</vt:lpstr>
      <vt:lpstr>Data Structure Consideration</vt:lpstr>
      <vt:lpstr>Fact Tables</vt:lpstr>
      <vt:lpstr>Dimension Table</vt:lpstr>
      <vt:lpstr>Snowflake Schema – Typical RDBMS Architecture</vt:lpstr>
      <vt:lpstr>Star Schema – Typical BI-Tool Architecture </vt:lpstr>
      <vt:lpstr>Star Schema v/s Snowflake Schema Comparison – Typical BI-Tool Architecture </vt:lpstr>
      <vt:lpstr>Staging Tables Volumetric Worksheet</vt:lpstr>
      <vt:lpstr>Staging Tables Volumetric Worksheet - Information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cyruslentin</dc:creator>
  <cp:lastModifiedBy>Cyrus Lentin</cp:lastModifiedBy>
  <cp:revision>762</cp:revision>
  <cp:lastPrinted>2015-06-14T00:02:51Z</cp:lastPrinted>
  <dcterms:created xsi:type="dcterms:W3CDTF">2012-03-13T16:05:56Z</dcterms:created>
  <dcterms:modified xsi:type="dcterms:W3CDTF">2017-03-02T01:01:59Z</dcterms:modified>
</cp:coreProperties>
</file>