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7" r:id="rId2"/>
    <p:sldId id="305" r:id="rId3"/>
    <p:sldId id="307" r:id="rId4"/>
    <p:sldId id="306" r:id="rId5"/>
    <p:sldId id="308" r:id="rId6"/>
    <p:sldId id="312" r:id="rId7"/>
    <p:sldId id="324" r:id="rId8"/>
    <p:sldId id="314" r:id="rId9"/>
    <p:sldId id="315" r:id="rId10"/>
    <p:sldId id="316" r:id="rId11"/>
    <p:sldId id="317" r:id="rId12"/>
    <p:sldId id="309" r:id="rId13"/>
    <p:sldId id="310" r:id="rId14"/>
    <p:sldId id="311" r:id="rId15"/>
    <p:sldId id="313" r:id="rId16"/>
    <p:sldId id="284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7">
          <p15:clr>
            <a:srgbClr val="A4A3A4"/>
          </p15:clr>
        </p15:guide>
        <p15:guide id="2" orient="horz" pos="3864">
          <p15:clr>
            <a:srgbClr val="A4A3A4"/>
          </p15:clr>
        </p15:guide>
        <p15:guide id="3" orient="horz" pos="688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336">
          <p15:clr>
            <a:srgbClr val="A4A3A4"/>
          </p15:clr>
        </p15:guide>
        <p15:guide id="6" pos="5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25830"/>
    <a:srgbClr val="E46C0A"/>
    <a:srgbClr val="E9EDF4"/>
    <a:srgbClr val="595959"/>
    <a:srgbClr val="376092"/>
    <a:srgbClr val="1F497D"/>
    <a:srgbClr val="BFBFBF"/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36" autoAdjust="0"/>
    <p:restoredTop sz="91434" autoAdjust="0"/>
  </p:normalViewPr>
  <p:slideViewPr>
    <p:cSldViewPr showGuides="1">
      <p:cViewPr varScale="1">
        <p:scale>
          <a:sx n="64" d="100"/>
          <a:sy n="64" d="100"/>
        </p:scale>
        <p:origin x="1752" y="60"/>
      </p:cViewPr>
      <p:guideLst>
        <p:guide orient="horz" pos="4057"/>
        <p:guide orient="horz" pos="3864"/>
        <p:guide orient="horz" pos="688"/>
        <p:guide orient="horz" pos="528"/>
        <p:guide pos="336"/>
        <p:guide pos="5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4CA00-1CA0-419A-826F-78BF90D89A22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9DC18-8540-4D4B-9517-ABC5FC26C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02-Feb-17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9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92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9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88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8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7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8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4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1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8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35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9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3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6" y="3505200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6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4"/>
          <p:cNvGrpSpPr/>
          <p:nvPr userDrawn="1"/>
        </p:nvGrpSpPr>
        <p:grpSpPr bwMode="gray">
          <a:xfrm rot="10800000" flipH="1" flipV="1">
            <a:off x="4318788" y="3048000"/>
            <a:ext cx="5120640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/>
          <p:cNvSpPr txBox="1"/>
          <p:nvPr userDrawn="1"/>
        </p:nvSpPr>
        <p:spPr>
          <a:xfrm>
            <a:off x="5700943" y="2362200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048" y="914400"/>
            <a:ext cx="9902952" cy="685800"/>
          </a:xfrm>
          <a:solidFill>
            <a:schemeClr val="tx2"/>
          </a:solidFill>
        </p:spPr>
        <p:txBody>
          <a:bodyPr anchor="ctr"/>
          <a:lstStyle>
            <a:lvl1pPr algn="ctr">
              <a:defRPr sz="2200" b="1">
                <a:solidFill>
                  <a:schemeClr val="bg1"/>
                </a:solidFill>
              </a:defRPr>
            </a:lvl1pPr>
            <a:lvl2pPr algn="ctr"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2pPr>
            <a:lvl3pPr algn="ctr">
              <a:buClr>
                <a:schemeClr val="bg1"/>
              </a:buClr>
              <a:defRPr sz="1400" b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381000" y="990600"/>
            <a:ext cx="9144000" cy="54864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marR="0" indent="-4000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54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381000" y="36443"/>
            <a:ext cx="9144000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381000" y="990600"/>
            <a:ext cx="9144000" cy="5486400"/>
          </a:xfrm>
        </p:spPr>
        <p:txBody>
          <a:bodyPr/>
          <a:lstStyle>
            <a:lvl2pPr>
              <a:spcAft>
                <a:spcPts val="400"/>
              </a:spcAft>
              <a:buClr>
                <a:srgbClr val="1F497D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buClr>
                <a:srgbClr val="595959"/>
              </a:buClr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–"/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rgbClr val="4F81BD"/>
              </a:buClr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25" lvl="1" indent="-225425" algn="l" defTabSz="914400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63550" lvl="2" indent="-2381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/>
              <a:t>Second level</a:t>
            </a:r>
          </a:p>
          <a:p>
            <a:pPr marL="688975" lvl="3" indent="-2254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Arial" pitchFamily="34" charset="0"/>
              <a:buChar char="–"/>
            </a:pPr>
            <a:r>
              <a:rPr lang="en-US" dirty="0"/>
              <a:t>Third level</a:t>
            </a:r>
          </a:p>
          <a:p>
            <a:pPr marL="901700" lvl="4" indent="-2127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1000" y="990600"/>
            <a:ext cx="9144000" cy="5486400"/>
          </a:xfrm>
        </p:spPr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0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2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81000" y="990600"/>
            <a:ext cx="9144000" cy="5486400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81000" y="1066800"/>
            <a:ext cx="4489450" cy="54102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88834" y="990600"/>
            <a:ext cx="4436166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81000" y="990600"/>
            <a:ext cx="5867400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0" y="990600"/>
            <a:ext cx="3124199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 bwMode="gray">
          <a:xfrm>
            <a:off x="0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gray">
          <a:xfrm>
            <a:off x="4317996" y="3709793"/>
            <a:ext cx="5118103" cy="938408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Cyrus Lentin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cyrus@lentins.co.in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+91-98200-94236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BA-Using-R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1000" y="0"/>
            <a:ext cx="9144000" cy="701458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1000" y="1142999"/>
            <a:ext cx="9144000" cy="53498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77000"/>
            <a:ext cx="3124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</a:defRPr>
            </a:lvl1pPr>
          </a:lstStyle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99300" y="6477000"/>
            <a:ext cx="24257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6" r:id="rId3"/>
    <p:sldLayoutId id="2147483655" r:id="rId4"/>
    <p:sldLayoutId id="2147483650" r:id="rId5"/>
    <p:sldLayoutId id="2147483651" r:id="rId6"/>
    <p:sldLayoutId id="2147483652" r:id="rId7"/>
    <p:sldLayoutId id="2147483653" r:id="rId8"/>
    <p:sldLayoutId id="2147483657" r:id="rId9"/>
    <p:sldLayoutId id="2147483661" r:id="rId10"/>
  </p:sldLayoutIdLst>
  <p:hf hdr="0" dt="0"/>
  <p:txStyles>
    <p:titleStyle>
      <a:lvl1pPr algn="l" defTabSz="914400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spcBef>
          <a:spcPts val="400"/>
        </a:spcBef>
        <a:spcAft>
          <a:spcPts val="400"/>
        </a:spcAft>
        <a:buClr>
          <a:srgbClr val="1F497D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8125" algn="l" defTabSz="914400" rtl="0" eaLnBrk="1" latinLnBrk="0" hangingPunct="1">
        <a:spcBef>
          <a:spcPts val="300"/>
        </a:spcBef>
        <a:spcAft>
          <a:spcPts val="300"/>
        </a:spcAft>
        <a:buClr>
          <a:srgbClr val="59595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225425" algn="l" defTabSz="914400" rtl="0" eaLnBrk="1" latinLnBrk="0" hangingPunct="1">
        <a:spcBef>
          <a:spcPts val="200"/>
        </a:spcBef>
        <a:spcAft>
          <a:spcPts val="200"/>
        </a:spcAft>
        <a:buClr>
          <a:schemeClr val="accent6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12725" algn="l" defTabSz="914400" rtl="0" eaLnBrk="1" latinLnBrk="0" hangingPunct="1">
        <a:spcBef>
          <a:spcPts val="200"/>
        </a:spcBef>
        <a:spcAft>
          <a:spcPts val="200"/>
        </a:spcAft>
        <a:buClr>
          <a:srgbClr val="4F81BD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0"/>
            <a:ext cx="7302500" cy="3505200"/>
          </a:xfrm>
        </p:spPr>
        <p:txBody>
          <a:bodyPr/>
          <a:lstStyle/>
          <a:p>
            <a:pPr algn="ctr"/>
            <a:r>
              <a:rPr lang="en-US" dirty="0"/>
              <a:t>E T 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Day-4 – Cleaning &amp; Conforming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4F81BD"/>
                </a:solidFill>
              </a:rPr>
              <a:t>Cyrus Lentin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&amp; Deduplication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Matching, or deduplication, involves the elimination of duplicate standardized records </a:t>
            </a:r>
          </a:p>
          <a:p>
            <a:pPr lvl="1"/>
            <a:r>
              <a:rPr lang="en-US" dirty="0"/>
              <a:t>Duplicate can be easily detected through the appearance of identical values in some key column—like social security number, telephone number, or charge card number </a:t>
            </a:r>
          </a:p>
          <a:p>
            <a:pPr lvl="1"/>
            <a:r>
              <a:rPr lang="en-US" dirty="0"/>
              <a:t>In other cases, no such definitive match is found, and the only clues available for deduplication are the similarity of several columns that almost match </a:t>
            </a:r>
          </a:p>
          <a:p>
            <a:pPr lvl="1"/>
            <a:r>
              <a:rPr lang="en-US" dirty="0"/>
              <a:t>Specialized data integration matching tools are now mature and in widespread use and deal with these very specialized data-cleansing issues </a:t>
            </a:r>
          </a:p>
          <a:p>
            <a:pPr lvl="1"/>
            <a:r>
              <a:rPr lang="en-US" dirty="0"/>
              <a:t>The matching software must compare the set of records in the data stream to the universe of conformed dimension records and return:</a:t>
            </a:r>
          </a:p>
          <a:p>
            <a:pPr lvl="2"/>
            <a:r>
              <a:rPr lang="en-US" sz="1700" dirty="0"/>
              <a:t>A numeric score that quantifies the likelihood of a match</a:t>
            </a:r>
          </a:p>
          <a:p>
            <a:pPr lvl="2"/>
            <a:r>
              <a:rPr lang="en-US" sz="1700" dirty="0"/>
              <a:t>A set of match keys that link the input records to conformed dimension instances</a:t>
            </a:r>
          </a:p>
          <a:p>
            <a:pPr lvl="1"/>
            <a:r>
              <a:rPr lang="en-US" dirty="0"/>
              <a:t>Organizations with a need for very robust deduplication capabilities can choose also to maintain a persistent library of previously matched data &amp; use this consolidated library to improve their results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1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Survivorship Refers To The Process Of Creating / Filtering A Set Of Standardized &amp; </a:t>
            </a:r>
            <a:r>
              <a:rPr lang="en-US" dirty="0" err="1"/>
              <a:t>Deduplicated</a:t>
            </a:r>
            <a:r>
              <a:rPr lang="en-US" dirty="0"/>
              <a:t> Records</a:t>
            </a:r>
          </a:p>
          <a:p>
            <a:pPr lvl="1"/>
            <a:r>
              <a:rPr lang="en-US" dirty="0"/>
              <a:t>Surviving Data Is Filtered Into A Separate Table That Combines The Column Values From Each Of The Records To Build Conformed Target Records For Fact Or Dimension Tables</a:t>
            </a:r>
          </a:p>
          <a:p>
            <a:pPr lvl="1"/>
            <a:r>
              <a:rPr lang="en-US" dirty="0"/>
              <a:t>This Entails Establishing Business Rules That Must Applied When Writing Out For Survived Records</a:t>
            </a:r>
          </a:p>
          <a:p>
            <a:pPr lvl="2"/>
            <a:r>
              <a:rPr lang="en-US" sz="1700" dirty="0"/>
              <a:t>Source-To-Target Mapping (</a:t>
            </a:r>
            <a:r>
              <a:rPr lang="en-US" sz="1700" dirty="0" err="1"/>
              <a:t>eg</a:t>
            </a:r>
            <a:r>
              <a:rPr lang="en-US" sz="1700" dirty="0"/>
              <a:t> Validation Of State Names, Categories, Class, </a:t>
            </a:r>
            <a:r>
              <a:rPr lang="en-US" sz="1700" dirty="0" err="1"/>
              <a:t>Etc</a:t>
            </a:r>
            <a:r>
              <a:rPr lang="en-US" sz="1700" dirty="0"/>
              <a:t>)</a:t>
            </a:r>
          </a:p>
          <a:p>
            <a:pPr lvl="2"/>
            <a:r>
              <a:rPr lang="en-US" sz="1700" dirty="0"/>
              <a:t>Survivorship Block Of Records (for master-detail type of transaction, ensure record(s) present)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/>
              <a:t>Good Data Profiling Analysis Takes The Form Of A Specific Metadata Repository Describing:</a:t>
            </a:r>
          </a:p>
          <a:p>
            <a:pPr lvl="1"/>
            <a:r>
              <a:rPr lang="en-US" dirty="0"/>
              <a:t>Schema Definitions</a:t>
            </a:r>
          </a:p>
          <a:p>
            <a:pPr lvl="1"/>
            <a:r>
              <a:rPr lang="en-US" dirty="0"/>
              <a:t>Business Objects</a:t>
            </a:r>
          </a:p>
          <a:p>
            <a:pPr lvl="1"/>
            <a:r>
              <a:rPr lang="en-US" dirty="0"/>
              <a:t>Domains</a:t>
            </a:r>
          </a:p>
          <a:p>
            <a:pPr lvl="1"/>
            <a:r>
              <a:rPr lang="en-US" dirty="0"/>
              <a:t>Data Sources</a:t>
            </a:r>
          </a:p>
          <a:p>
            <a:pPr lvl="1"/>
            <a:r>
              <a:rPr lang="en-US" dirty="0"/>
              <a:t>Table Definitions</a:t>
            </a:r>
          </a:p>
          <a:p>
            <a:pPr lvl="1"/>
            <a:r>
              <a:rPr lang="en-US" dirty="0"/>
              <a:t>Synonyms</a:t>
            </a:r>
          </a:p>
          <a:p>
            <a:pPr lvl="1"/>
            <a:r>
              <a:rPr lang="en-US" dirty="0"/>
              <a:t>Data Rules</a:t>
            </a:r>
          </a:p>
          <a:p>
            <a:pPr lvl="1"/>
            <a:r>
              <a:rPr lang="en-US" dirty="0"/>
              <a:t>Value Rules</a:t>
            </a:r>
          </a:p>
          <a:p>
            <a:pPr lvl="1"/>
            <a:r>
              <a:rPr lang="en-US" dirty="0"/>
              <a:t>Issues That Need To Be Addressed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8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Each Data-quality Error Or Issue Surfaced By The Data-cleaning Subsystem Is Captured As A Row In The Error Report</a:t>
            </a:r>
          </a:p>
          <a:p>
            <a:pPr lvl="1"/>
            <a:r>
              <a:rPr lang="en-US" dirty="0"/>
              <a:t>The Attributes Of The Error Report Are As Follows:</a:t>
            </a:r>
          </a:p>
          <a:p>
            <a:pPr lvl="2"/>
            <a:r>
              <a:rPr lang="en-US" sz="1700" dirty="0"/>
              <a:t>Error Date / Time</a:t>
            </a:r>
          </a:p>
          <a:p>
            <a:pPr lvl="2"/>
            <a:r>
              <a:rPr lang="en-US" sz="1700" dirty="0"/>
              <a:t>ETL Stage </a:t>
            </a:r>
          </a:p>
          <a:p>
            <a:pPr lvl="2"/>
            <a:r>
              <a:rPr lang="en-US" sz="1700" dirty="0"/>
              <a:t>Processing Order Number </a:t>
            </a:r>
          </a:p>
          <a:p>
            <a:pPr lvl="2"/>
            <a:r>
              <a:rPr lang="en-US" sz="1700" dirty="0"/>
              <a:t>Severity Score </a:t>
            </a:r>
          </a:p>
          <a:p>
            <a:pPr lvl="2"/>
            <a:r>
              <a:rPr lang="en-US" sz="1700" dirty="0"/>
              <a:t>Exception Action </a:t>
            </a:r>
          </a:p>
          <a:p>
            <a:pPr lvl="2"/>
            <a:r>
              <a:rPr lang="en-US" sz="1700" dirty="0"/>
              <a:t>Error </a:t>
            </a:r>
          </a:p>
          <a:p>
            <a:pPr lvl="2"/>
            <a:r>
              <a:rPr lang="en-US" sz="1700" dirty="0"/>
              <a:t>SQL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3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To Associate Data-quality Indicators With The Final Tables As Per The Target System, We Need To Build A Table Wise Audit Report.</a:t>
            </a:r>
          </a:p>
          <a:p>
            <a:pPr lvl="1"/>
            <a:r>
              <a:rPr lang="en-US" dirty="0"/>
              <a:t>The Audit Report Is Prepared For Each Table In The Target System </a:t>
            </a:r>
          </a:p>
          <a:p>
            <a:pPr lvl="1"/>
            <a:r>
              <a:rPr lang="en-US" dirty="0"/>
              <a:t>The Audit Report Captures Important ETL Processing Milestone Like </a:t>
            </a:r>
          </a:p>
          <a:p>
            <a:pPr lvl="2"/>
            <a:r>
              <a:rPr lang="en-US" sz="1700" dirty="0"/>
              <a:t>Timestamps</a:t>
            </a:r>
          </a:p>
          <a:p>
            <a:pPr lvl="2"/>
            <a:r>
              <a:rPr lang="en-US" sz="1700" dirty="0"/>
              <a:t>Outcomes</a:t>
            </a:r>
          </a:p>
          <a:p>
            <a:pPr lvl="2"/>
            <a:r>
              <a:rPr lang="en-US" sz="1700" dirty="0"/>
              <a:t>Significant Errors</a:t>
            </a:r>
          </a:p>
          <a:p>
            <a:pPr lvl="2"/>
            <a:r>
              <a:rPr lang="en-US" sz="1700" dirty="0"/>
              <a:t>Correction</a:t>
            </a:r>
          </a:p>
          <a:p>
            <a:pPr lvl="2"/>
            <a:r>
              <a:rPr lang="en-US" sz="1700" dirty="0"/>
              <a:t>Frequency Of Error Occurrence </a:t>
            </a:r>
          </a:p>
          <a:p>
            <a:pPr lvl="2"/>
            <a:r>
              <a:rPr lang="en-US" sz="1700" dirty="0"/>
              <a:t>Overall Data-quality Score </a:t>
            </a:r>
          </a:p>
          <a:p>
            <a:pPr lvl="1"/>
            <a:r>
              <a:rPr lang="en-US" dirty="0"/>
              <a:t>Audit Reports Are Created As The Final Step Of The Processing For Cleaned And Conformed Tables And Must Contain A Description Of The Fixes And Changes That Have Been Applied</a:t>
            </a:r>
          </a:p>
          <a:p>
            <a:pPr lvl="1"/>
            <a:r>
              <a:rPr lang="en-US" dirty="0"/>
              <a:t>Audit Report Must Be Prepared For Each ETL Job</a:t>
            </a:r>
          </a:p>
          <a:p>
            <a:pPr lvl="1"/>
            <a:r>
              <a:rPr lang="en-US" dirty="0"/>
              <a:t>Audit Report Must Be Circulated To Business Owners &amp; Technical Owners Of Source &amp; Target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Process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https://www.wisdomjobs.com/userfiles/image/D%20W%20H%20%20ETL%20TOOL%20KIT/chapter%204/7_-Overall-process-flow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9144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3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77000"/>
            <a:ext cx="3124200" cy="244475"/>
          </a:xfrm>
        </p:spPr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&amp; Conforming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Cleaning And Conforming Are The Main Steps Where The ETL System Adds Value </a:t>
            </a:r>
          </a:p>
          <a:p>
            <a:pPr lvl="1"/>
            <a:r>
              <a:rPr lang="en-US" dirty="0"/>
              <a:t>The Other Steps Of Extracting And Delivering Only Move And Reformat Data </a:t>
            </a:r>
          </a:p>
          <a:p>
            <a:pPr lvl="1"/>
            <a:r>
              <a:rPr lang="en-US" dirty="0"/>
              <a:t>Cleaning And Conforming Actually Changes Data </a:t>
            </a:r>
          </a:p>
          <a:p>
            <a:pPr lvl="1"/>
            <a:r>
              <a:rPr lang="en-US" dirty="0"/>
              <a:t>This Provides Guidance Whether Data Can Be Used For Its Intended Purposes</a:t>
            </a:r>
          </a:p>
          <a:p>
            <a:pPr lvl="1"/>
            <a:r>
              <a:rPr lang="en-US" dirty="0"/>
              <a:t>Cleaning &amp; Conforming Process:</a:t>
            </a:r>
          </a:p>
          <a:p>
            <a:pPr lvl="2"/>
            <a:r>
              <a:rPr lang="en-US" sz="1700" dirty="0"/>
              <a:t>Design Objectives</a:t>
            </a:r>
          </a:p>
          <a:p>
            <a:pPr lvl="2"/>
            <a:r>
              <a:rPr lang="en-US" sz="1700" dirty="0"/>
              <a:t>Cleaning Deliverables</a:t>
            </a:r>
          </a:p>
          <a:p>
            <a:pPr lvl="2"/>
            <a:r>
              <a:rPr lang="en-US" sz="1700" dirty="0"/>
              <a:t>Checks and Their Measurements</a:t>
            </a:r>
          </a:p>
          <a:p>
            <a:pPr lvl="2"/>
            <a:r>
              <a:rPr lang="en-US" sz="1700" dirty="0"/>
              <a:t>Conforming Deliverables </a:t>
            </a:r>
          </a:p>
          <a:p>
            <a:pPr lvl="1"/>
            <a:r>
              <a:rPr lang="en-US" dirty="0"/>
              <a:t>Three Deliverables: </a:t>
            </a:r>
          </a:p>
          <a:p>
            <a:pPr lvl="2"/>
            <a:r>
              <a:rPr lang="en-US" sz="1700" dirty="0"/>
              <a:t>Data Profiling Report</a:t>
            </a:r>
          </a:p>
          <a:p>
            <a:pPr lvl="2"/>
            <a:r>
              <a:rPr lang="en-US" sz="1700" dirty="0"/>
              <a:t>Error Report</a:t>
            </a:r>
          </a:p>
          <a:p>
            <a:pPr lvl="2"/>
            <a:r>
              <a:rPr lang="en-US" sz="1700" dirty="0"/>
              <a:t>Audit Report</a:t>
            </a:r>
          </a:p>
          <a:p>
            <a:pPr lvl="1"/>
            <a:r>
              <a:rPr lang="en-US" dirty="0"/>
              <a:t>A Powerful Cleaning And Conforming System Is Built Around These Three Tangible Deliverables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1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Understand Stake-Holders</a:t>
            </a:r>
          </a:p>
          <a:p>
            <a:pPr lvl="2"/>
            <a:r>
              <a:rPr lang="en-US" sz="1700" dirty="0"/>
              <a:t>Data Warehouse Manager</a:t>
            </a:r>
          </a:p>
          <a:p>
            <a:pPr lvl="2"/>
            <a:r>
              <a:rPr lang="en-US" sz="1700" dirty="0"/>
              <a:t>Business Owner</a:t>
            </a:r>
          </a:p>
          <a:p>
            <a:pPr lvl="2"/>
            <a:r>
              <a:rPr lang="en-US" sz="1700" dirty="0"/>
              <a:t>Technical Owner</a:t>
            </a:r>
          </a:p>
          <a:p>
            <a:pPr lvl="2"/>
            <a:r>
              <a:rPr lang="en-US" sz="1700" dirty="0"/>
              <a:t>Dimension Manager (Master Record Department)</a:t>
            </a:r>
          </a:p>
          <a:p>
            <a:pPr lvl="2"/>
            <a:r>
              <a:rPr lang="en-US" sz="1700" dirty="0"/>
              <a:t>Fact Table Provider (Transaction Record Department)</a:t>
            </a:r>
          </a:p>
          <a:p>
            <a:pPr lvl="1"/>
            <a:r>
              <a:rPr lang="en-US" dirty="0"/>
              <a:t>Design Objectives</a:t>
            </a:r>
          </a:p>
          <a:p>
            <a:pPr lvl="2"/>
            <a:r>
              <a:rPr lang="en-US" sz="1700" dirty="0"/>
              <a:t>Thorough</a:t>
            </a:r>
          </a:p>
          <a:p>
            <a:pPr lvl="2"/>
            <a:r>
              <a:rPr lang="en-US" sz="1700" dirty="0"/>
              <a:t>Fast</a:t>
            </a:r>
          </a:p>
          <a:p>
            <a:pPr lvl="2"/>
            <a:r>
              <a:rPr lang="en-US" sz="1700" dirty="0"/>
              <a:t>Corrective</a:t>
            </a:r>
          </a:p>
          <a:p>
            <a:pPr lvl="2"/>
            <a:r>
              <a:rPr lang="en-US" sz="1700" dirty="0"/>
              <a:t>Transparent</a:t>
            </a:r>
          </a:p>
          <a:p>
            <a:pPr lvl="1"/>
            <a:r>
              <a:rPr lang="en-US" dirty="0"/>
              <a:t>Balancing Conflicting Priorities</a:t>
            </a:r>
          </a:p>
          <a:p>
            <a:pPr lvl="2"/>
            <a:r>
              <a:rPr lang="en-US" sz="1700" dirty="0"/>
              <a:t>Completeness v/s Speed</a:t>
            </a:r>
          </a:p>
          <a:p>
            <a:pPr lvl="2"/>
            <a:r>
              <a:rPr lang="en-US" sz="1700" dirty="0"/>
              <a:t>Corrective v/s Transparent</a:t>
            </a:r>
          </a:p>
          <a:p>
            <a:pPr lvl="2"/>
            <a:r>
              <a:rPr lang="en-US" sz="1700" dirty="0"/>
              <a:t>Data Quality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Data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b="1" dirty="0"/>
              <a:t>Data Must Be Accurate</a:t>
            </a:r>
          </a:p>
          <a:p>
            <a:pPr lvl="1"/>
            <a:r>
              <a:rPr lang="en-US" dirty="0"/>
              <a:t>Correct</a:t>
            </a:r>
          </a:p>
          <a:p>
            <a:pPr lvl="1"/>
            <a:r>
              <a:rPr lang="en-US" dirty="0"/>
              <a:t>Unambiguous</a:t>
            </a:r>
          </a:p>
          <a:p>
            <a:pPr lvl="1"/>
            <a:r>
              <a:rPr lang="en-US" dirty="0"/>
              <a:t>Consistent</a:t>
            </a:r>
          </a:p>
          <a:p>
            <a:pPr lvl="1"/>
            <a:r>
              <a:rPr lang="en-US" dirty="0"/>
              <a:t>Complete</a:t>
            </a:r>
          </a:p>
          <a:p>
            <a:pPr lvl="2"/>
            <a:r>
              <a:rPr lang="en-US" sz="1700" dirty="0"/>
              <a:t>All Fields Defined</a:t>
            </a:r>
          </a:p>
          <a:p>
            <a:pPr lvl="2"/>
            <a:r>
              <a:rPr lang="en-US" sz="1700" dirty="0"/>
              <a:t>All Records Present</a:t>
            </a:r>
          </a:p>
          <a:p>
            <a:pPr marL="225425" lvl="2" indent="0">
              <a:buNone/>
            </a:pPr>
            <a:endParaRPr lang="en-US" sz="1700" dirty="0"/>
          </a:p>
          <a:p>
            <a:pPr marL="0" lvl="1" indent="0">
              <a:buNone/>
            </a:pPr>
            <a:r>
              <a:rPr lang="en-US" b="1" dirty="0"/>
              <a:t>Data Quality Policy</a:t>
            </a:r>
          </a:p>
          <a:p>
            <a:pPr lvl="1"/>
            <a:r>
              <a:rPr lang="en-US" dirty="0"/>
              <a:t>Category A</a:t>
            </a:r>
            <a:br>
              <a:rPr lang="en-US" dirty="0"/>
            </a:br>
            <a:r>
              <a:rPr lang="en-US" dirty="0"/>
              <a:t>Missing Info Of Customer / Vendor</a:t>
            </a:r>
          </a:p>
          <a:p>
            <a:pPr lvl="1"/>
            <a:r>
              <a:rPr lang="en-US" dirty="0"/>
              <a:t>Category B</a:t>
            </a:r>
            <a:br>
              <a:rPr lang="en-US" dirty="0"/>
            </a:br>
            <a:r>
              <a:rPr lang="en-US" dirty="0"/>
              <a:t>Missing Info Of Customer / Vendor</a:t>
            </a:r>
          </a:p>
          <a:p>
            <a:pPr lvl="1"/>
            <a:r>
              <a:rPr lang="en-US" dirty="0"/>
              <a:t>Category C</a:t>
            </a:r>
            <a:br>
              <a:rPr lang="en-US" dirty="0"/>
            </a:br>
            <a:r>
              <a:rPr lang="en-US" dirty="0"/>
              <a:t>Missing Or Incomplete Information From </a:t>
            </a:r>
            <a:br>
              <a:rPr lang="en-US" dirty="0"/>
            </a:br>
            <a:r>
              <a:rPr lang="en-US" dirty="0"/>
              <a:t>Independent Third-party Data Suppliers</a:t>
            </a:r>
          </a:p>
          <a:p>
            <a:pPr lvl="1"/>
            <a:r>
              <a:rPr lang="en-US" dirty="0"/>
              <a:t>Category D</a:t>
            </a:r>
            <a:br>
              <a:rPr lang="en-US" dirty="0"/>
            </a:br>
            <a:r>
              <a:rPr lang="en-US" dirty="0"/>
              <a:t>Missing Or Incomplete Information From </a:t>
            </a:r>
            <a:br>
              <a:rPr lang="en-US" dirty="0"/>
            </a:br>
            <a:r>
              <a:rPr lang="en-US" dirty="0"/>
              <a:t>Independent Third-party Data Suppliers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s://www.wisdomjobs.com/userfiles/image/D%20W%20H%20%20ETL%20TOOL%20KIT/chapter%204/3_-Data-Quality-Issues-Policy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59436"/>
            <a:ext cx="5286375" cy="554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0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Cleaning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/>
              <a:t>Cleaning Deliverables Sub-system Should Offer The Following Data-quality Insights:</a:t>
            </a:r>
          </a:p>
          <a:p>
            <a:pPr lvl="1"/>
            <a:r>
              <a:rPr lang="en-US" dirty="0"/>
              <a:t>Is Data Quality Getting Better Or Worse?</a:t>
            </a:r>
          </a:p>
          <a:p>
            <a:pPr lvl="1"/>
            <a:r>
              <a:rPr lang="en-US" dirty="0"/>
              <a:t>Which Source Systems Generate The Most/Least Data-quality Issues?</a:t>
            </a:r>
          </a:p>
          <a:p>
            <a:pPr lvl="1"/>
            <a:r>
              <a:rPr lang="en-US" dirty="0"/>
              <a:t>Are There Interesting Patterns Or Trends Revealed In Scrutinizing The Data-quality Issues Over Time?</a:t>
            </a:r>
          </a:p>
          <a:p>
            <a:pPr lvl="1"/>
            <a:r>
              <a:rPr lang="en-US" dirty="0"/>
              <a:t>Is There Any Correlation Observable Between Data-quality Levels And The Performance Of The Organization As A Whole?</a:t>
            </a:r>
          </a:p>
          <a:p>
            <a:pPr marL="0" lvl="1" indent="0">
              <a:buNone/>
            </a:pPr>
            <a:r>
              <a:rPr lang="en-US" b="1" dirty="0"/>
              <a:t>Also Should Be Able To Answer:</a:t>
            </a:r>
          </a:p>
          <a:p>
            <a:pPr lvl="1"/>
            <a:r>
              <a:rPr lang="en-US" dirty="0"/>
              <a:t>Which Of My Data-Quality Checks Consume The Most/Least Time In My ETL Window?</a:t>
            </a:r>
          </a:p>
          <a:p>
            <a:pPr lvl="1"/>
            <a:r>
              <a:rPr lang="en-US" dirty="0"/>
              <a:t>Are There Data Quality Checks That Can Be Retired Because The Types Of Issues That They Uncover No Longer Appear In Our Data?</a:t>
            </a:r>
          </a:p>
          <a:p>
            <a:pPr marL="0" lvl="1" indent="0">
              <a:buNone/>
            </a:pPr>
            <a:r>
              <a:rPr lang="en-US" b="1" dirty="0"/>
              <a:t>Deliverables</a:t>
            </a:r>
          </a:p>
          <a:p>
            <a:pPr lvl="1"/>
            <a:r>
              <a:rPr lang="en-US" dirty="0"/>
              <a:t>Data Profiling Report</a:t>
            </a:r>
          </a:p>
          <a:p>
            <a:pPr lvl="1"/>
            <a:r>
              <a:rPr lang="en-US" dirty="0"/>
              <a:t>Error Report</a:t>
            </a:r>
          </a:p>
          <a:p>
            <a:pPr lvl="1"/>
            <a:r>
              <a:rPr lang="en-US" dirty="0"/>
              <a:t>Audit Report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9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 and Their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Detailed Design Stage </a:t>
            </a:r>
          </a:p>
          <a:p>
            <a:pPr lvl="1"/>
            <a:r>
              <a:rPr lang="en-US" dirty="0"/>
              <a:t>Contains A Set Of Fundamental Checks And Tests At The Core Of Most Data-cleaning Engines</a:t>
            </a:r>
          </a:p>
          <a:p>
            <a:pPr lvl="1"/>
            <a:r>
              <a:rPr lang="en-US" dirty="0"/>
              <a:t>It Describes What These Functions Do, How They Do It</a:t>
            </a:r>
          </a:p>
          <a:p>
            <a:pPr lvl="1"/>
            <a:r>
              <a:rPr lang="en-US" dirty="0"/>
              <a:t>It Describes How They Build Upon One Another To Deliver Cleaned Data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Anomaly Detection</a:t>
            </a:r>
          </a:p>
          <a:p>
            <a:pPr lvl="1"/>
            <a:r>
              <a:rPr lang="en-US" dirty="0"/>
              <a:t>A Data Anomaly Is A Piece Of Data That Does Not Pass The Data Quality Test</a:t>
            </a:r>
          </a:p>
          <a:p>
            <a:pPr lvl="1"/>
            <a:r>
              <a:rPr lang="en-US" dirty="0"/>
              <a:t>Finding Data Anomalies May Be Perceived By Some Outside The ETL Scope</a:t>
            </a:r>
          </a:p>
          <a:p>
            <a:pPr lvl="1"/>
            <a:r>
              <a:rPr lang="en-US" dirty="0"/>
              <a:t>Detecting Data Anomalies Will Be The Responsibility Of The ETL Team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Anomaly Detection</a:t>
            </a:r>
          </a:p>
          <a:p>
            <a:pPr lvl="1"/>
            <a:r>
              <a:rPr lang="en-US" dirty="0"/>
              <a:t>All Records</a:t>
            </a:r>
          </a:p>
          <a:p>
            <a:pPr lvl="1"/>
            <a:r>
              <a:rPr lang="en-US" dirty="0"/>
              <a:t>Data Sampling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5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 and Their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/>
              <a:t>Types Of Checks</a:t>
            </a:r>
          </a:p>
          <a:p>
            <a:pPr lvl="1"/>
            <a:r>
              <a:rPr lang="en-US" dirty="0"/>
              <a:t>Column Property Checks</a:t>
            </a:r>
          </a:p>
          <a:p>
            <a:pPr lvl="1"/>
            <a:r>
              <a:rPr lang="en-US" dirty="0"/>
              <a:t>Structure Checks</a:t>
            </a:r>
          </a:p>
          <a:p>
            <a:pPr lvl="1"/>
            <a:r>
              <a:rPr lang="en-US" dirty="0"/>
              <a:t>Data Checks</a:t>
            </a:r>
          </a:p>
          <a:p>
            <a:pPr lvl="1"/>
            <a:r>
              <a:rPr lang="en-US" dirty="0"/>
              <a:t>Value Checks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b="1" dirty="0"/>
              <a:t>Based On The Findings Of These Checks, The ETL Job Stream Can Choose To:</a:t>
            </a:r>
          </a:p>
          <a:p>
            <a:pPr lvl="1"/>
            <a:r>
              <a:rPr lang="en-US" dirty="0"/>
              <a:t>Pass The Record With No Errors</a:t>
            </a:r>
          </a:p>
          <a:p>
            <a:pPr lvl="1"/>
            <a:r>
              <a:rPr lang="en-US" dirty="0"/>
              <a:t>Pass The Record, Flagging Offending Column Values</a:t>
            </a:r>
          </a:p>
          <a:p>
            <a:pPr lvl="1"/>
            <a:r>
              <a:rPr lang="en-US" dirty="0"/>
              <a:t>Reject The Record</a:t>
            </a:r>
          </a:p>
          <a:p>
            <a:pPr lvl="1"/>
            <a:r>
              <a:rPr lang="en-US" dirty="0"/>
              <a:t>Stop The ETL Job Stream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0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Conforming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/>
              <a:t>Incoming Data Needs To</a:t>
            </a:r>
          </a:p>
          <a:p>
            <a:pPr lvl="1"/>
            <a:r>
              <a:rPr lang="en-US" dirty="0"/>
              <a:t>Be Made Structurally Identical</a:t>
            </a:r>
          </a:p>
          <a:p>
            <a:pPr lvl="1"/>
            <a:r>
              <a:rPr lang="en-US" dirty="0"/>
              <a:t>Filtered Of Invalid Records</a:t>
            </a:r>
          </a:p>
          <a:p>
            <a:pPr lvl="1"/>
            <a:r>
              <a:rPr lang="en-US" dirty="0"/>
              <a:t>Standardized In Terms Of Its Content</a:t>
            </a:r>
          </a:p>
          <a:p>
            <a:pPr lvl="1"/>
            <a:r>
              <a:rPr lang="en-US" dirty="0"/>
              <a:t>De-duplicated </a:t>
            </a:r>
          </a:p>
          <a:p>
            <a:pPr lvl="1"/>
            <a:r>
              <a:rPr lang="en-US" dirty="0"/>
              <a:t>Converted Into The New Conformed Image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b="1" dirty="0"/>
              <a:t>Process For Building Conformed Data</a:t>
            </a:r>
          </a:p>
          <a:p>
            <a:pPr lvl="1"/>
            <a:r>
              <a:rPr lang="en-US" dirty="0"/>
              <a:t>Standardizing</a:t>
            </a:r>
          </a:p>
          <a:p>
            <a:pPr lvl="1"/>
            <a:r>
              <a:rPr lang="en-US" dirty="0"/>
              <a:t>Deduplication</a:t>
            </a:r>
          </a:p>
          <a:p>
            <a:pPr lvl="1"/>
            <a:r>
              <a:rPr lang="en-US" dirty="0"/>
              <a:t>Surviving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8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Descriptive Attributes Vary Across Multiple Data Sources</a:t>
            </a:r>
          </a:p>
          <a:p>
            <a:pPr lvl="1"/>
            <a:r>
              <a:rPr lang="en-US" dirty="0"/>
              <a:t>These Are Not Errors But Variations Of Good Data</a:t>
            </a:r>
          </a:p>
          <a:p>
            <a:pPr lvl="1"/>
            <a:r>
              <a:rPr lang="en-US" dirty="0"/>
              <a:t>Standardizing Is Capturing &amp; Correcting These Variations</a:t>
            </a:r>
          </a:p>
          <a:p>
            <a:pPr lvl="1"/>
            <a:r>
              <a:rPr lang="en-US" dirty="0"/>
              <a:t>The Corrections Should Be Based On The Requirements Of The Target System</a:t>
            </a:r>
          </a:p>
          <a:p>
            <a:pPr marL="0" lvl="1" indent="0" algn="ctr">
              <a:buNone/>
            </a:pPr>
            <a:r>
              <a:rPr lang="en-US" b="1" dirty="0"/>
              <a:t>Data Validation &amp; Correction As Require By The Target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istine Colour">
      <a:dk1>
        <a:sysClr val="windowText" lastClr="000000"/>
      </a:dk1>
      <a:lt1>
        <a:sysClr val="window" lastClr="FFFFFF"/>
      </a:lt1>
      <a:dk2>
        <a:srgbClr val="1F497D"/>
      </a:dk2>
      <a:lt2>
        <a:srgbClr val="376092"/>
      </a:lt2>
      <a:accent1>
        <a:srgbClr val="4F81BD"/>
      </a:accent1>
      <a:accent2>
        <a:srgbClr val="BFBFBF"/>
      </a:accent2>
      <a:accent3>
        <a:srgbClr val="A6A6A6"/>
      </a:accent3>
      <a:accent4>
        <a:srgbClr val="7F7F7F"/>
      </a:accent4>
      <a:accent5>
        <a:srgbClr val="595959"/>
      </a:accent5>
      <a:accent6>
        <a:srgbClr val="E46C0A"/>
      </a:accent6>
      <a:hlink>
        <a:srgbClr val="C25830"/>
      </a:hlink>
      <a:folHlink>
        <a:srgbClr val="9BBB59"/>
      </a:folHlink>
    </a:clrScheme>
    <a:fontScheme name="Edu Pristine Font Typ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6526</TotalTime>
  <Words>1079</Words>
  <Application>Microsoft Office PowerPoint</Application>
  <PresentationFormat>A4 Paper (210x297 mm)</PresentationFormat>
  <Paragraphs>199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E T L  Day-4 – Cleaning &amp; Conforming</vt:lpstr>
      <vt:lpstr>Cleaning &amp; Conforming</vt:lpstr>
      <vt:lpstr>Design Objectives</vt:lpstr>
      <vt:lpstr>Defining Data Quality</vt:lpstr>
      <vt:lpstr>Cleaning Deliverables</vt:lpstr>
      <vt:lpstr>Checks and Their Measurements</vt:lpstr>
      <vt:lpstr>Checks and Their Measurements</vt:lpstr>
      <vt:lpstr>Conforming Deliverables</vt:lpstr>
      <vt:lpstr>Standardizing</vt:lpstr>
      <vt:lpstr>Matching &amp; Deduplication</vt:lpstr>
      <vt:lpstr>Surviving</vt:lpstr>
      <vt:lpstr>Data Profiling Report</vt:lpstr>
      <vt:lpstr>Error Report</vt:lpstr>
      <vt:lpstr>Audit Report</vt:lpstr>
      <vt:lpstr>Data Quality Process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cyruslentin</dc:creator>
  <cp:lastModifiedBy>Cyrus Lentin</cp:lastModifiedBy>
  <cp:revision>766</cp:revision>
  <cp:lastPrinted>2015-06-14T00:02:51Z</cp:lastPrinted>
  <dcterms:created xsi:type="dcterms:W3CDTF">2012-03-13T16:05:56Z</dcterms:created>
  <dcterms:modified xsi:type="dcterms:W3CDTF">2017-02-02T06:21:38Z</dcterms:modified>
</cp:coreProperties>
</file>