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8"/>
  </p:notesMasterIdLst>
  <p:handoutMasterIdLst>
    <p:handoutMasterId r:id="rId19"/>
  </p:handoutMasterIdLst>
  <p:sldIdLst>
    <p:sldId id="287" r:id="rId2"/>
    <p:sldId id="317" r:id="rId3"/>
    <p:sldId id="318" r:id="rId4"/>
    <p:sldId id="319" r:id="rId5"/>
    <p:sldId id="315" r:id="rId6"/>
    <p:sldId id="320" r:id="rId7"/>
    <p:sldId id="306" r:id="rId8"/>
    <p:sldId id="307" r:id="rId9"/>
    <p:sldId id="321" r:id="rId10"/>
    <p:sldId id="309" r:id="rId11"/>
    <p:sldId id="310" r:id="rId12"/>
    <p:sldId id="311" r:id="rId13"/>
    <p:sldId id="313" r:id="rId14"/>
    <p:sldId id="314" r:id="rId15"/>
    <p:sldId id="322" r:id="rId16"/>
    <p:sldId id="284" r:id="rId1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7">
          <p15:clr>
            <a:srgbClr val="A4A3A4"/>
          </p15:clr>
        </p15:guide>
        <p15:guide id="2" orient="horz" pos="3864">
          <p15:clr>
            <a:srgbClr val="A4A3A4"/>
          </p15:clr>
        </p15:guide>
        <p15:guide id="3" orient="horz" pos="688">
          <p15:clr>
            <a:srgbClr val="A4A3A4"/>
          </p15:clr>
        </p15:guide>
        <p15:guide id="4" orient="horz" pos="528">
          <p15:clr>
            <a:srgbClr val="A4A3A4"/>
          </p15:clr>
        </p15:guide>
        <p15:guide id="5" pos="336">
          <p15:clr>
            <a:srgbClr val="A4A3A4"/>
          </p15:clr>
        </p15:guide>
        <p15:guide id="6" pos="59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25830"/>
    <a:srgbClr val="E46C0A"/>
    <a:srgbClr val="E9EDF4"/>
    <a:srgbClr val="595959"/>
    <a:srgbClr val="376092"/>
    <a:srgbClr val="1F497D"/>
    <a:srgbClr val="BFBFBF"/>
    <a:srgbClr val="7F7F7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36" autoAdjust="0"/>
    <p:restoredTop sz="91434" autoAdjust="0"/>
  </p:normalViewPr>
  <p:slideViewPr>
    <p:cSldViewPr showGuides="1">
      <p:cViewPr varScale="1">
        <p:scale>
          <a:sx n="64" d="100"/>
          <a:sy n="64" d="100"/>
        </p:scale>
        <p:origin x="1752" y="60"/>
      </p:cViewPr>
      <p:guideLst>
        <p:guide orient="horz" pos="4057"/>
        <p:guide orient="horz" pos="3864"/>
        <p:guide orient="horz" pos="688"/>
        <p:guide orient="horz" pos="528"/>
        <p:guide pos="336"/>
        <p:guide pos="595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3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C4CA00-1CA0-419A-826F-78BF90D89A22}" type="datetimeFigureOut">
              <a:rPr lang="en-US" smtClean="0"/>
              <a:t>10-Feb-17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9DC18-8540-4D4B-9517-ABC5FC26C0BF}" type="slidenum">
              <a:rPr lang="en-US" smtClean="0"/>
              <a:t>‹#›</a:t>
            </a:fld>
            <a:endParaRPr lang="en-US"/>
          </a:p>
        </p:txBody>
      </p:sp>
    </p:spTree>
    <p:extLst>
      <p:ext uri="{BB962C8B-B14F-4D97-AF65-F5344CB8AC3E}">
        <p14:creationId xmlns:p14="http://schemas.microsoft.com/office/powerpoint/2010/main" val="2311673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10-Feb-17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50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2280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99763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10</a:t>
            </a:fld>
            <a:endParaRPr lang="en-US" dirty="0"/>
          </a:p>
        </p:txBody>
      </p:sp>
    </p:spTree>
    <p:extLst>
      <p:ext uri="{BB962C8B-B14F-4D97-AF65-F5344CB8AC3E}">
        <p14:creationId xmlns:p14="http://schemas.microsoft.com/office/powerpoint/2010/main" val="428707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11</a:t>
            </a:fld>
            <a:endParaRPr lang="en-US" dirty="0"/>
          </a:p>
        </p:txBody>
      </p:sp>
    </p:spTree>
    <p:extLst>
      <p:ext uri="{BB962C8B-B14F-4D97-AF65-F5344CB8AC3E}">
        <p14:creationId xmlns:p14="http://schemas.microsoft.com/office/powerpoint/2010/main" val="1453235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12</a:t>
            </a:fld>
            <a:endParaRPr lang="en-US" dirty="0"/>
          </a:p>
        </p:txBody>
      </p:sp>
    </p:spTree>
    <p:extLst>
      <p:ext uri="{BB962C8B-B14F-4D97-AF65-F5344CB8AC3E}">
        <p14:creationId xmlns:p14="http://schemas.microsoft.com/office/powerpoint/2010/main" val="105280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13</a:t>
            </a:fld>
            <a:endParaRPr lang="en-US" dirty="0"/>
          </a:p>
        </p:txBody>
      </p:sp>
    </p:spTree>
    <p:extLst>
      <p:ext uri="{BB962C8B-B14F-4D97-AF65-F5344CB8AC3E}">
        <p14:creationId xmlns:p14="http://schemas.microsoft.com/office/powerpoint/2010/main" val="2874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14</a:t>
            </a:fld>
            <a:endParaRPr lang="en-US" dirty="0"/>
          </a:p>
        </p:txBody>
      </p:sp>
    </p:spTree>
    <p:extLst>
      <p:ext uri="{BB962C8B-B14F-4D97-AF65-F5344CB8AC3E}">
        <p14:creationId xmlns:p14="http://schemas.microsoft.com/office/powerpoint/2010/main" val="308495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p14="http://schemas.microsoft.com/office/powerpoint/2010/main" val="36985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a:t>
            </a:fld>
            <a:endParaRPr lang="en-US" dirty="0"/>
          </a:p>
        </p:txBody>
      </p:sp>
    </p:spTree>
    <p:extLst>
      <p:ext uri="{BB962C8B-B14F-4D97-AF65-F5344CB8AC3E}">
        <p14:creationId xmlns:p14="http://schemas.microsoft.com/office/powerpoint/2010/main" val="207270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a:t>
            </a:fld>
            <a:endParaRPr lang="en-US" dirty="0"/>
          </a:p>
        </p:txBody>
      </p:sp>
    </p:spTree>
    <p:extLst>
      <p:ext uri="{BB962C8B-B14F-4D97-AF65-F5344CB8AC3E}">
        <p14:creationId xmlns:p14="http://schemas.microsoft.com/office/powerpoint/2010/main" val="13554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4</a:t>
            </a:fld>
            <a:endParaRPr lang="en-US" dirty="0"/>
          </a:p>
        </p:txBody>
      </p:sp>
    </p:spTree>
    <p:extLst>
      <p:ext uri="{BB962C8B-B14F-4D97-AF65-F5344CB8AC3E}">
        <p14:creationId xmlns:p14="http://schemas.microsoft.com/office/powerpoint/2010/main" val="354376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5</a:t>
            </a:fld>
            <a:endParaRPr lang="en-US" dirty="0"/>
          </a:p>
        </p:txBody>
      </p:sp>
    </p:spTree>
    <p:extLst>
      <p:ext uri="{BB962C8B-B14F-4D97-AF65-F5344CB8AC3E}">
        <p14:creationId xmlns:p14="http://schemas.microsoft.com/office/powerpoint/2010/main" val="86074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6</a:t>
            </a:fld>
            <a:endParaRPr lang="en-US" dirty="0"/>
          </a:p>
        </p:txBody>
      </p:sp>
    </p:spTree>
    <p:extLst>
      <p:ext uri="{BB962C8B-B14F-4D97-AF65-F5344CB8AC3E}">
        <p14:creationId xmlns:p14="http://schemas.microsoft.com/office/powerpoint/2010/main" val="137969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7</a:t>
            </a:fld>
            <a:endParaRPr lang="en-US" dirty="0"/>
          </a:p>
        </p:txBody>
      </p:sp>
    </p:spTree>
    <p:extLst>
      <p:ext uri="{BB962C8B-B14F-4D97-AF65-F5344CB8AC3E}">
        <p14:creationId xmlns:p14="http://schemas.microsoft.com/office/powerpoint/2010/main" val="3418702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8</a:t>
            </a:fld>
            <a:endParaRPr lang="en-US" dirty="0"/>
          </a:p>
        </p:txBody>
      </p:sp>
    </p:spTree>
    <p:extLst>
      <p:ext uri="{BB962C8B-B14F-4D97-AF65-F5344CB8AC3E}">
        <p14:creationId xmlns:p14="http://schemas.microsoft.com/office/powerpoint/2010/main" val="52068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Text Placeholder 14"/>
          <p:cNvSpPr>
            <a:spLocks noGrp="1"/>
          </p:cNvSpPr>
          <p:nvPr>
            <p:ph type="body" sz="quarter" idx="13"/>
          </p:nvPr>
        </p:nvSpPr>
        <p:spPr>
          <a:xfrm>
            <a:off x="3048" y="914400"/>
            <a:ext cx="9902952" cy="68580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Footer Placeholder 3"/>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Key concept page">
    <p:spTree>
      <p:nvGrpSpPr>
        <p:cNvPr id="1" name=""/>
        <p:cNvGrpSpPr/>
        <p:nvPr/>
      </p:nvGrpSpPr>
      <p:grpSpPr>
        <a:xfrm>
          <a:off x="0" y="0"/>
          <a:ext cx="0" cy="0"/>
          <a:chOff x="0" y="0"/>
          <a:chExt cx="0" cy="0"/>
        </a:xfrm>
      </p:grpSpPr>
      <p:sp>
        <p:nvSpPr>
          <p:cNvPr id="4" name="Text Placeholder 3"/>
          <p:cNvSpPr>
            <a:spLocks noGrp="1"/>
          </p:cNvSpPr>
          <p:nvPr>
            <p:ph type="body" sz="half" idx="2"/>
          </p:nvPr>
        </p:nvSpPr>
        <p:spPr bwMode="gray">
          <a:xfrm>
            <a:off x="381000" y="990600"/>
            <a:ext cx="9144000" cy="54864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age">
    <p:spTree>
      <p:nvGrpSpPr>
        <p:cNvPr id="1" name=""/>
        <p:cNvGrpSpPr/>
        <p:nvPr/>
      </p:nvGrpSpPr>
      <p:grpSpPr>
        <a:xfrm>
          <a:off x="0" y="0"/>
          <a:ext cx="0" cy="0"/>
          <a:chOff x="0" y="0"/>
          <a:chExt cx="0" cy="0"/>
        </a:xfrm>
      </p:grpSpPr>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381000" y="36443"/>
            <a:ext cx="9144000"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381000" y="990600"/>
            <a:ext cx="9144000" cy="54864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sp>
        <p:nvSpPr>
          <p:cNvPr id="2" name="Footer Placeholder 1"/>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381000" y="990600"/>
            <a:ext cx="9144000" cy="54864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381000" y="990600"/>
            <a:ext cx="9144000" cy="54864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2" name="Footer Placeholder 1"/>
          <p:cNvSpPr>
            <a:spLocks noGrp="1"/>
          </p:cNvSpPr>
          <p:nvPr>
            <p:ph type="ftr" sz="quarter" idx="11"/>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2"/>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381000" y="1066800"/>
            <a:ext cx="4489450" cy="54102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88834" y="990600"/>
            <a:ext cx="4436166" cy="54864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6" name="Slide Number Placeholder 5"/>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381000" y="990600"/>
            <a:ext cx="5867400"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0" y="990600"/>
            <a:ext cx="3124199"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p:cNvSpPr txBox="1">
            <a:spLocks/>
          </p:cNvSpPr>
          <p:nvPr userDrawn="1"/>
        </p:nvSpPr>
        <p:spPr bwMode="gray">
          <a:xfrm>
            <a:off x="4317996" y="3709793"/>
            <a:ext cx="5118103" cy="938408"/>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Cyrus Lentin</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cyrus@lentins.co.in</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+91-98200-94236</a:t>
            </a:r>
            <a:endParaRPr kumimoji="0" lang="en-US" sz="18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
        <p:nvSpPr>
          <p:cNvPr id="2" name="Footer Placeholder 1"/>
          <p:cNvSpPr>
            <a:spLocks noGrp="1"/>
          </p:cNvSpPr>
          <p:nvPr>
            <p:ph type="ftr" sz="quarter" idx="10"/>
          </p:nvPr>
        </p:nvSpPr>
        <p:spPr/>
        <p:txBody>
          <a:bodyPr/>
          <a:lstStyle/>
          <a:p>
            <a:pPr algn="l"/>
            <a:r>
              <a:rPr lang="en-US" dirty="0"/>
              <a:t>BA-Using-R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81000" y="0"/>
            <a:ext cx="9144000"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381000" y="1142999"/>
            <a:ext cx="9144000" cy="534987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381000" y="6477000"/>
            <a:ext cx="3124200" cy="244475"/>
          </a:xfrm>
          <a:prstGeom prst="rect">
            <a:avLst/>
          </a:prstGeom>
        </p:spPr>
        <p:txBody>
          <a:bodyPr vert="horz" lIns="91440" tIns="45720" rIns="91440" bIns="45720" rtlCol="0" anchor="ctr"/>
          <a:lstStyle>
            <a:lvl1pPr algn="ctr">
              <a:defRPr sz="1200">
                <a:solidFill>
                  <a:srgbClr val="7030A0"/>
                </a:solidFill>
              </a:defRPr>
            </a:lvl1p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4"/>
          </p:nvPr>
        </p:nvSpPr>
        <p:spPr>
          <a:xfrm>
            <a:off x="7099300" y="6477000"/>
            <a:ext cx="24257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6D246E3B-36D7-41D0-99AB-8D8308EEC13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7" r:id="rId9"/>
    <p:sldLayoutId id="2147483661" r:id="rId10"/>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00"/>
            <a:ext cx="7302500" cy="3505200"/>
          </a:xfrm>
        </p:spPr>
        <p:txBody>
          <a:bodyPr/>
          <a:lstStyle/>
          <a:p>
            <a:pPr algn="ctr"/>
            <a:r>
              <a:rPr lang="en-US" dirty="0"/>
              <a:t>E T L</a:t>
            </a:r>
            <a:br>
              <a:rPr lang="en-US" dirty="0"/>
            </a:br>
            <a:br>
              <a:rPr lang="en-US" dirty="0"/>
            </a:br>
            <a:r>
              <a:rPr lang="en-US" dirty="0"/>
              <a:t>Day-5 – Delivery / Loading</a:t>
            </a:r>
          </a:p>
        </p:txBody>
      </p:sp>
      <p:sp>
        <p:nvSpPr>
          <p:cNvPr id="6" name="Subtitle 5"/>
          <p:cNvSpPr>
            <a:spLocks noGrp="1"/>
          </p:cNvSpPr>
          <p:nvPr>
            <p:ph type="subTitle" idx="1"/>
          </p:nvPr>
        </p:nvSpPr>
        <p:spPr/>
        <p:txBody>
          <a:bodyPr/>
          <a:lstStyle/>
          <a:p>
            <a:pPr algn="r"/>
            <a:r>
              <a:rPr lang="en-US" b="1" dirty="0">
                <a:solidFill>
                  <a:srgbClr val="4F81BD"/>
                </a:solidFill>
              </a:rPr>
              <a:t>Cyrus Lentin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Tables</a:t>
            </a:r>
          </a:p>
        </p:txBody>
      </p:sp>
      <p:sp>
        <p:nvSpPr>
          <p:cNvPr id="3" name="Content Placeholder 2"/>
          <p:cNvSpPr>
            <a:spLocks noGrp="1"/>
          </p:cNvSpPr>
          <p:nvPr>
            <p:ph idx="1"/>
          </p:nvPr>
        </p:nvSpPr>
        <p:spPr>
          <a:xfrm>
            <a:off x="381000" y="914400"/>
            <a:ext cx="9144000" cy="5486400"/>
          </a:xfrm>
        </p:spPr>
        <p:txBody>
          <a:bodyPr/>
          <a:lstStyle/>
          <a:p>
            <a:pPr lvl="1"/>
            <a:r>
              <a:rPr lang="en-US" dirty="0"/>
              <a:t>Every Fact Table Is Defined By The Measures</a:t>
            </a:r>
          </a:p>
          <a:p>
            <a:pPr lvl="1"/>
            <a:r>
              <a:rPr lang="en-US" dirty="0"/>
              <a:t>The Fact Table Must State How The Measurement Is Taken In The Physical World </a:t>
            </a:r>
          </a:p>
          <a:p>
            <a:pPr lvl="1"/>
            <a:r>
              <a:rPr lang="en-US" dirty="0"/>
              <a:t>All Fact Tables Possess A Set Of Foreign Keys Connected To The Dimensions That Provide The Context Of The Fact Table Measurements </a:t>
            </a:r>
          </a:p>
          <a:p>
            <a:pPr lvl="1"/>
            <a:r>
              <a:rPr lang="en-US" dirty="0"/>
              <a:t>Most Fact Tables Also Possess One Or More Numerical Measurement Fields, Which We Call Facts</a:t>
            </a:r>
          </a:p>
          <a:p>
            <a:pPr lvl="1"/>
            <a:r>
              <a:rPr lang="en-US" dirty="0"/>
              <a:t>Fact Tables Almost Always Have At Least Three Dimensions, But Most Fact Tables Have More </a:t>
            </a:r>
          </a:p>
          <a:p>
            <a:pPr lvl="1"/>
            <a:r>
              <a:rPr lang="en-US" dirty="0"/>
              <a:t>Virtually Every Fact Table Has A Primary Key Defined By A Subset Of The Fields In The Table </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9</a:t>
            </a:fld>
            <a:endParaRPr lang="en-US" dirty="0"/>
          </a:p>
        </p:txBody>
      </p:sp>
    </p:spTree>
    <p:extLst>
      <p:ext uri="{BB962C8B-B14F-4D97-AF65-F5344CB8AC3E}">
        <p14:creationId xmlns:p14="http://schemas.microsoft.com/office/powerpoint/2010/main" val="398987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Every Fact Table Is Defined By The Grain (Functionality) Of The Table</a:t>
            </a:r>
          </a:p>
          <a:p>
            <a:pPr lvl="1"/>
            <a:r>
              <a:rPr lang="en-US" dirty="0"/>
              <a:t>The Grain Of The Fact Table Is The Definition Of The Measurement Event</a:t>
            </a:r>
          </a:p>
          <a:p>
            <a:pPr lvl="1"/>
            <a:r>
              <a:rPr lang="en-US" dirty="0"/>
              <a:t>The Grain Of The Fact Table Shows How The Measurement Is Taken In The Physical World.</a:t>
            </a:r>
          </a:p>
          <a:p>
            <a:pPr lvl="1"/>
            <a:r>
              <a:rPr lang="en-US" dirty="0"/>
              <a:t>This Grain Can Be Expressed As Dimension Foreign Keys And Possibly Other Fields In The Fact Table</a:t>
            </a:r>
          </a:p>
          <a:p>
            <a:pPr lvl="1"/>
            <a:r>
              <a:rPr lang="en-US" dirty="0"/>
              <a:t>All Fact Tables Possess A Set Of Foreign Keys Connected To The Dimensions That Provide The Context Of The Fact Table Measurements</a:t>
            </a:r>
          </a:p>
          <a:p>
            <a:pPr lvl="1"/>
            <a:r>
              <a:rPr lang="en-US" dirty="0"/>
              <a:t>Most Fact Tables Also Possess One Or More Numerical Measurement Fields, Which We Call Facts</a:t>
            </a:r>
          </a:p>
          <a:p>
            <a:pPr lvl="1"/>
            <a:r>
              <a:rPr lang="en-US" dirty="0"/>
              <a:t>Some Fact Tables Possess One Or More Special Dimension Like Fields Known As Degenerate Dimensions. Degenerate Dimensions Exist In The Fact Table, But They Are Not Foreign Keys</a:t>
            </a:r>
          </a:p>
          <a:p>
            <a:pPr lvl="1"/>
            <a:r>
              <a:rPr lang="en-US" dirty="0"/>
              <a:t>Types Of Fact Tables</a:t>
            </a:r>
          </a:p>
          <a:p>
            <a:pPr lvl="2"/>
            <a:r>
              <a:rPr lang="en-US" sz="1700" dirty="0"/>
              <a:t>Transactional</a:t>
            </a:r>
          </a:p>
          <a:p>
            <a:pPr lvl="2"/>
            <a:r>
              <a:rPr lang="en-US" sz="1700" dirty="0"/>
              <a:t>Snapshot</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10</a:t>
            </a:fld>
            <a:endParaRPr lang="en-US" dirty="0"/>
          </a:p>
        </p:txBody>
      </p:sp>
    </p:spTree>
    <p:extLst>
      <p:ext uri="{BB962C8B-B14F-4D97-AF65-F5344CB8AC3E}">
        <p14:creationId xmlns:p14="http://schemas.microsoft.com/office/powerpoint/2010/main" val="23396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Guaranteeing Referential Integrity</a:t>
            </a:r>
            <a:endParaRPr lang="en-US" dirty="0"/>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No Fact Table Record Should Contains Corrupt Or Unknown Foreign Key References</a:t>
            </a:r>
          </a:p>
          <a:p>
            <a:pPr lvl="1"/>
            <a:r>
              <a:rPr lang="en-US" dirty="0"/>
              <a:t>There Are Only Two Ways To Violate Referential Integrity In A Dimensional Schema:</a:t>
            </a:r>
          </a:p>
          <a:p>
            <a:pPr lvl="2"/>
            <a:r>
              <a:rPr lang="en-US" sz="1700" dirty="0"/>
              <a:t>Load A Fact Record With One Or More Bad Foreign Keys</a:t>
            </a:r>
          </a:p>
          <a:p>
            <a:pPr lvl="2"/>
            <a:r>
              <a:rPr lang="en-US" sz="1700" dirty="0"/>
              <a:t>Delete A Dimension Record Whose Primary Key Is Being Used In The Fact Table</a:t>
            </a:r>
          </a:p>
          <a:p>
            <a:pPr lvl="1"/>
            <a:r>
              <a:rPr lang="en-US" dirty="0"/>
              <a:t>Areas Where Referential Integrity Can Be Enforced:</a:t>
            </a:r>
          </a:p>
          <a:p>
            <a:pPr lvl="2"/>
            <a:r>
              <a:rPr lang="en-US" sz="1700" dirty="0"/>
              <a:t>Just Before Loading The Fact Table Records Into The Final Tables, Coupled With Deleting Any Dimension Records</a:t>
            </a:r>
          </a:p>
          <a:p>
            <a:pPr lvl="2"/>
            <a:r>
              <a:rPr lang="en-US" sz="1700" dirty="0"/>
              <a:t>Enforcement Of Referential Integrity In The Database Itself At The Moment Of Every Fact Table Insertion And Every Dimension Table Deletion</a:t>
            </a:r>
          </a:p>
          <a:p>
            <a:pPr lvl="2"/>
            <a:r>
              <a:rPr lang="en-US" sz="1700" dirty="0"/>
              <a:t>Discovery And Correction Of Referential Integrity Violations After Loading Has Occurred By Regularly Scanning The Fact Table, Looking For Bad Foreign Keys</a:t>
            </a:r>
            <a:endParaRPr lang="en-US" sz="1700"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11</a:t>
            </a:fld>
            <a:endParaRPr lang="en-US" dirty="0"/>
          </a:p>
        </p:txBody>
      </p:sp>
    </p:spTree>
    <p:extLst>
      <p:ext uri="{BB962C8B-B14F-4D97-AF65-F5344CB8AC3E}">
        <p14:creationId xmlns:p14="http://schemas.microsoft.com/office/powerpoint/2010/main" val="135988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a:t>
            </a:r>
          </a:p>
        </p:txBody>
      </p:sp>
      <p:sp>
        <p:nvSpPr>
          <p:cNvPr id="3" name="Content Placeholder 2"/>
          <p:cNvSpPr>
            <a:spLocks noGrp="1"/>
          </p:cNvSpPr>
          <p:nvPr>
            <p:ph idx="1"/>
          </p:nvPr>
        </p:nvSpPr>
        <p:spPr>
          <a:xfrm>
            <a:off x="381000" y="914400"/>
            <a:ext cx="9144000" cy="5486400"/>
          </a:xfrm>
        </p:spPr>
        <p:txBody>
          <a:bodyPr>
            <a:normAutofit/>
          </a:bodyPr>
          <a:lstStyle/>
          <a:p>
            <a:pPr marL="0" lvl="1" indent="0">
              <a:buNone/>
            </a:pPr>
            <a:r>
              <a:rPr lang="en-US" b="1" dirty="0"/>
              <a:t>Preparation For Loading Fact Tables </a:t>
            </a:r>
          </a:p>
          <a:p>
            <a:pPr lvl="1"/>
            <a:r>
              <a:rPr lang="en-US" dirty="0"/>
              <a:t>Managing Indexes </a:t>
            </a:r>
          </a:p>
          <a:p>
            <a:pPr lvl="1"/>
            <a:r>
              <a:rPr lang="en-US" dirty="0"/>
              <a:t>Managing Partitions </a:t>
            </a:r>
          </a:p>
          <a:p>
            <a:pPr lvl="1"/>
            <a:r>
              <a:rPr lang="en-US" dirty="0"/>
              <a:t>Rollback Log</a:t>
            </a:r>
          </a:p>
          <a:p>
            <a:pPr lvl="1"/>
            <a:endParaRPr lang="en-US" dirty="0"/>
          </a:p>
          <a:p>
            <a:pPr marL="0" lvl="1" indent="0">
              <a:buNone/>
            </a:pPr>
            <a:r>
              <a:rPr lang="en-US" b="1" dirty="0"/>
              <a:t>Loading the Data</a:t>
            </a:r>
          </a:p>
          <a:p>
            <a:pPr lvl="1"/>
            <a:r>
              <a:rPr lang="en-US" dirty="0"/>
              <a:t>Inserting Facts </a:t>
            </a:r>
          </a:p>
          <a:p>
            <a:pPr lvl="1"/>
            <a:r>
              <a:rPr lang="en-US" dirty="0"/>
              <a:t>Updating and Correcting Facts </a:t>
            </a:r>
          </a:p>
          <a:p>
            <a:pPr lvl="2"/>
            <a:r>
              <a:rPr lang="en-US" sz="1700" dirty="0"/>
              <a:t>Negating Facts</a:t>
            </a:r>
          </a:p>
          <a:p>
            <a:pPr lvl="2"/>
            <a:r>
              <a:rPr lang="en-US" sz="1700" dirty="0"/>
              <a:t>Updating Facts</a:t>
            </a:r>
          </a:p>
          <a:p>
            <a:pPr lvl="2"/>
            <a:r>
              <a:rPr lang="en-US" sz="1700" dirty="0"/>
              <a:t>Deleting Facts </a:t>
            </a:r>
          </a:p>
          <a:p>
            <a:pPr lvl="1"/>
            <a:r>
              <a:rPr lang="en-US" dirty="0"/>
              <a:t>Incremental Loading </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12</a:t>
            </a:fld>
            <a:endParaRPr lang="en-US" dirty="0"/>
          </a:p>
        </p:txBody>
      </p:sp>
    </p:spTree>
    <p:extLst>
      <p:ext uri="{BB962C8B-B14F-4D97-AF65-F5344CB8AC3E}">
        <p14:creationId xmlns:p14="http://schemas.microsoft.com/office/powerpoint/2010/main" val="150248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Modifications</a:t>
            </a:r>
            <a:endParaRPr lang="en-US" dirty="0"/>
          </a:p>
        </p:txBody>
      </p:sp>
      <p:sp>
        <p:nvSpPr>
          <p:cNvPr id="3" name="Content Placeholder 2"/>
          <p:cNvSpPr>
            <a:spLocks noGrp="1"/>
          </p:cNvSpPr>
          <p:nvPr>
            <p:ph idx="1"/>
          </p:nvPr>
        </p:nvSpPr>
        <p:spPr>
          <a:xfrm>
            <a:off x="381000" y="914400"/>
            <a:ext cx="9144000" cy="5486400"/>
          </a:xfrm>
        </p:spPr>
        <p:txBody>
          <a:bodyPr/>
          <a:lstStyle/>
          <a:p>
            <a:pPr marL="0" lvl="1" indent="0">
              <a:buNone/>
            </a:pPr>
            <a:r>
              <a:rPr lang="en-US" dirty="0"/>
              <a:t>Structural Modifications:</a:t>
            </a:r>
          </a:p>
          <a:p>
            <a:pPr lvl="1"/>
            <a:r>
              <a:rPr lang="en-US" dirty="0"/>
              <a:t>Adding A Fact To An Existing Fact Table</a:t>
            </a:r>
          </a:p>
          <a:p>
            <a:pPr lvl="1"/>
            <a:r>
              <a:rPr lang="en-US" dirty="0"/>
              <a:t>Adding A Dimension To An Existing Fact Table</a:t>
            </a:r>
          </a:p>
          <a:p>
            <a:pPr lvl="1"/>
            <a:r>
              <a:rPr lang="en-US" dirty="0"/>
              <a:t>Adding An Attribute To An Existing Dimension</a:t>
            </a:r>
          </a:p>
          <a:p>
            <a:pPr lvl="1"/>
            <a:r>
              <a:rPr lang="en-US" dirty="0"/>
              <a:t>Increasing The Granularity Of Existing Fact Tables</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13</a:t>
            </a:fld>
            <a:endParaRPr lang="en-US" dirty="0"/>
          </a:p>
        </p:txBody>
      </p:sp>
    </p:spTree>
    <p:extLst>
      <p:ext uri="{BB962C8B-B14F-4D97-AF65-F5344CB8AC3E}">
        <p14:creationId xmlns:p14="http://schemas.microsoft.com/office/powerpoint/2010/main" val="183360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Aggregations</a:t>
            </a:r>
            <a:endParaRPr lang="en-US" dirty="0"/>
          </a:p>
        </p:txBody>
      </p:sp>
      <p:sp>
        <p:nvSpPr>
          <p:cNvPr id="3" name="Content Placeholder 2"/>
          <p:cNvSpPr>
            <a:spLocks noGrp="1"/>
          </p:cNvSpPr>
          <p:nvPr>
            <p:ph idx="1"/>
          </p:nvPr>
        </p:nvSpPr>
        <p:spPr>
          <a:xfrm>
            <a:off x="381000" y="914400"/>
            <a:ext cx="9144000" cy="5486400"/>
          </a:xfrm>
        </p:spPr>
        <p:txBody>
          <a:bodyPr>
            <a:normAutofit lnSpcReduction="10000"/>
          </a:bodyPr>
          <a:lstStyle/>
          <a:p>
            <a:pPr lvl="1"/>
            <a:r>
              <a:rPr lang="en-US" dirty="0"/>
              <a:t>The single most dramatic way to affect performance in a large data warehouse is to provide a proper set of aggregate (summary) records that coexist with the primary base records. </a:t>
            </a:r>
          </a:p>
          <a:p>
            <a:pPr lvl="1"/>
            <a:r>
              <a:rPr lang="en-US" dirty="0"/>
              <a:t>Aggregates can have a very significant effect on performance, in some cases speeding queries by a factor of a hundred or even a thousand. </a:t>
            </a:r>
          </a:p>
          <a:p>
            <a:pPr lvl="1"/>
            <a:r>
              <a:rPr lang="en-US" dirty="0"/>
              <a:t>No other means exist to harvest such spectacular gains.</a:t>
            </a:r>
          </a:p>
          <a:p>
            <a:pPr lvl="1"/>
            <a:r>
              <a:rPr lang="en-US" dirty="0"/>
              <a:t>IT owners of a data warehouse should exhaust the potential for performance gains with aggregates before investing in major new hardware purchases. </a:t>
            </a:r>
          </a:p>
          <a:p>
            <a:pPr lvl="1"/>
            <a:r>
              <a:rPr lang="en-US" dirty="0"/>
              <a:t>The benefits of a comprehensive aggregate-building program can be realized with almost every data warehouse</a:t>
            </a:r>
          </a:p>
          <a:p>
            <a:pPr marL="0" lvl="1" indent="0">
              <a:buNone/>
            </a:pPr>
            <a:r>
              <a:rPr lang="en-US" b="1" dirty="0"/>
              <a:t>Design Requirements</a:t>
            </a:r>
          </a:p>
          <a:p>
            <a:pPr lvl="1"/>
            <a:r>
              <a:rPr lang="en-US" dirty="0"/>
              <a:t>Aggregates Must Be Stored In Their Own Fact Tables, Separate From Base-level Data. </a:t>
            </a:r>
            <a:br>
              <a:rPr lang="en-US" dirty="0"/>
            </a:br>
            <a:r>
              <a:rPr lang="en-US" dirty="0"/>
              <a:t>Each Distinct Aggregation Level Must Occupy Its Own Unique Fact Table</a:t>
            </a:r>
          </a:p>
          <a:p>
            <a:pPr lvl="1"/>
            <a:r>
              <a:rPr lang="en-US" dirty="0"/>
              <a:t>Aggregate Fact Tables Must Be Same Or Shrunken (Less Columns) Versions Of The Base Fact Table</a:t>
            </a:r>
            <a:br>
              <a:rPr lang="en-US" dirty="0"/>
            </a:br>
            <a:r>
              <a:rPr lang="en-US" dirty="0"/>
              <a:t>Some Dimensions Should Be Removed. Definitely No New Dimensions Added</a:t>
            </a:r>
          </a:p>
          <a:p>
            <a:pPr lvl="1"/>
            <a:r>
              <a:rPr lang="en-US" dirty="0"/>
              <a:t>The Base Fact Table And All Its Related Aggregate Fact Tables Can Be Associated Together As A Family</a:t>
            </a:r>
            <a:br>
              <a:rPr lang="en-US" dirty="0"/>
            </a:br>
            <a:r>
              <a:rPr lang="en-US" dirty="0"/>
              <a:t>Generally Done Using A Common Prefix To The Base Fact &amp; Aggregated Fact Tables</a:t>
            </a:r>
          </a:p>
          <a:p>
            <a:pPr lvl="1"/>
            <a:r>
              <a:rPr lang="en-US" dirty="0"/>
              <a:t>End User Applications Must Refer Exclusively To The Base Fact Table </a:t>
            </a:r>
            <a:br>
              <a:rPr lang="en-US" dirty="0"/>
            </a:br>
            <a:r>
              <a:rPr lang="en-US" dirty="0"/>
              <a:t>Never The Aggregated Fact Tables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14</a:t>
            </a:fld>
            <a:endParaRPr lang="en-US" dirty="0"/>
          </a:p>
        </p:txBody>
      </p:sp>
    </p:spTree>
    <p:extLst>
      <p:ext uri="{BB962C8B-B14F-4D97-AF65-F5344CB8AC3E}">
        <p14:creationId xmlns:p14="http://schemas.microsoft.com/office/powerpoint/2010/main" val="108192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D246E3B-36D7-41D0-99AB-8D8308EEC136}" type="slidenum">
              <a:rPr lang="en-US" smtClean="0"/>
              <a:t>15</a:t>
            </a:fld>
            <a:endParaRPr lang="en-US" dirty="0"/>
          </a:p>
        </p:txBody>
      </p:sp>
      <p:sp>
        <p:nvSpPr>
          <p:cNvPr id="4" name="Footer Placeholder 3"/>
          <p:cNvSpPr>
            <a:spLocks noGrp="1"/>
          </p:cNvSpPr>
          <p:nvPr>
            <p:ph type="ftr" sz="quarter" idx="10"/>
          </p:nvPr>
        </p:nvSpPr>
        <p:spPr>
          <a:xfrm>
            <a:off x="381000" y="6477000"/>
            <a:ext cx="3124200" cy="244475"/>
          </a:xfrm>
        </p:spPr>
        <p:txBody>
          <a:bodyPr/>
          <a:lstStyle/>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Snowflake Schema – Typical RDBMS Architecture</a:t>
            </a:r>
          </a:p>
        </p:txBody>
      </p:sp>
      <p:sp>
        <p:nvSpPr>
          <p:cNvPr id="4" name="Footer Placeholder 3"/>
          <p:cNvSpPr>
            <a:spLocks noGrp="1"/>
          </p:cNvSpPr>
          <p:nvPr>
            <p:ph type="ftr" sz="quarter" idx="10"/>
          </p:nvPr>
        </p:nvSpPr>
        <p:spPr/>
        <p:txBody>
          <a:bodyPr/>
          <a:lstStyle/>
          <a:p>
            <a:pPr algn="l"/>
            <a:r>
              <a:rPr lang="en-US" dirty="0"/>
              <a:t>E T L – </a:t>
            </a:r>
            <a:r>
              <a:rPr lang="en-US" dirty="0"/>
              <a:t>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a:t>
            </a:fld>
            <a:endParaRPr lang="en-US" dirty="0"/>
          </a:p>
        </p:txBody>
      </p:sp>
      <p:pic>
        <p:nvPicPr>
          <p:cNvPr id="1028" name="Picture 4" descr="http://www.netthruoffice.com/doc/images/db-customers_campaigns_and_ecommerce_model.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91439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1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Schema – Typical BI-Tool Architecture </a:t>
            </a:r>
          </a:p>
        </p:txBody>
      </p:sp>
      <p:sp>
        <p:nvSpPr>
          <p:cNvPr id="4" name="Footer Placeholder 3"/>
          <p:cNvSpPr>
            <a:spLocks noGrp="1"/>
          </p:cNvSpPr>
          <p:nvPr>
            <p:ph type="ftr" sz="quarter" idx="10"/>
          </p:nvPr>
        </p:nvSpPr>
        <p:spPr/>
        <p:txBody>
          <a:bodyPr/>
          <a:lstStyle/>
          <a:p>
            <a:pPr algn="l"/>
            <a:r>
              <a:rPr lang="en-US" dirty="0"/>
              <a:t>E T L – </a:t>
            </a:r>
            <a:r>
              <a:rPr lang="en-US" dirty="0"/>
              <a:t>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a:t>
            </a:fld>
            <a:endParaRPr lang="en-US" dirty="0"/>
          </a:p>
        </p:txBody>
      </p:sp>
      <p:pic>
        <p:nvPicPr>
          <p:cNvPr id="4098" name="Picture 2" descr="Image result for star schema im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14401"/>
            <a:ext cx="9144000" cy="480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52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Schema – Typical BI-Tool Architecture </a:t>
            </a:r>
          </a:p>
        </p:txBody>
      </p:sp>
      <p:sp>
        <p:nvSpPr>
          <p:cNvPr id="4" name="Footer Placeholder 3"/>
          <p:cNvSpPr>
            <a:spLocks noGrp="1"/>
          </p:cNvSpPr>
          <p:nvPr>
            <p:ph type="ftr" sz="quarter" idx="10"/>
          </p:nvPr>
        </p:nvSpPr>
        <p:spPr/>
        <p:txBody>
          <a:bodyPr/>
          <a:lstStyle/>
          <a:p>
            <a:pPr algn="l"/>
            <a:r>
              <a:rPr lang="en-US" dirty="0"/>
              <a:t>E T L – </a:t>
            </a:r>
            <a:r>
              <a:rPr lang="en-US" dirty="0"/>
              <a:t>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3</a:t>
            </a:fld>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9415337"/>
              </p:ext>
            </p:extLst>
          </p:nvPr>
        </p:nvGraphicFramePr>
        <p:xfrm>
          <a:off x="381000" y="859037"/>
          <a:ext cx="9144000" cy="5647944"/>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709448223"/>
                    </a:ext>
                  </a:extLst>
                </a:gridCol>
                <a:gridCol w="3657600">
                  <a:extLst>
                    <a:ext uri="{9D8B030D-6E8A-4147-A177-3AD203B41FA5}">
                      <a16:colId xmlns:a16="http://schemas.microsoft.com/office/drawing/2014/main" val="807557294"/>
                    </a:ext>
                  </a:extLst>
                </a:gridCol>
                <a:gridCol w="3657600">
                  <a:extLst>
                    <a:ext uri="{9D8B030D-6E8A-4147-A177-3AD203B41FA5}">
                      <a16:colId xmlns:a16="http://schemas.microsoft.com/office/drawing/2014/main" val="1952198180"/>
                    </a:ext>
                  </a:extLst>
                </a:gridCol>
              </a:tblGrid>
              <a:tr h="454722">
                <a:tc>
                  <a:txBody>
                    <a:bodyPr/>
                    <a:lstStyle/>
                    <a:p>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142875" algn="ctr">
                        <a:spcBef>
                          <a:spcPts val="750"/>
                        </a:spcBef>
                        <a:spcAft>
                          <a:spcPts val="0"/>
                        </a:spcAft>
                      </a:pPr>
                      <a:r>
                        <a:rPr lang="en-US" sz="1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Star Schema</a:t>
                      </a:r>
                      <a:endParaRPr lang="en-US" sz="18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8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Snowflake Schema</a:t>
                      </a:r>
                      <a:endParaRPr lang="en-US" sz="18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01124"/>
                  </a:ext>
                </a:extLst>
              </a:tr>
              <a:tr h="865537">
                <a:tc>
                  <a:txBody>
                    <a:bodyPr/>
                    <a:lstStyle/>
                    <a:p>
                      <a:pPr>
                        <a:spcAft>
                          <a:spcPts val="0"/>
                        </a:spcAft>
                      </a:pPr>
                      <a:br>
                        <a:rPr lang="en-US" sz="1400" dirty="0">
                          <a:effectLst/>
                          <a:latin typeface="Verdana" panose="020B0604030504040204" pitchFamily="34" charset="0"/>
                          <a:ea typeface="Verdana" panose="020B0604030504040204" pitchFamily="34" charset="0"/>
                          <a:cs typeface="Verdana" panose="020B0604030504040204" pitchFamily="34" charset="0"/>
                        </a:rPr>
                      </a:br>
                      <a:r>
                        <a:rPr lang="en-US" sz="1400" b="1" dirty="0">
                          <a:effectLst/>
                          <a:latin typeface="Verdana" panose="020B0604030504040204" pitchFamily="34" charset="0"/>
                          <a:ea typeface="Verdana" panose="020B0604030504040204" pitchFamily="34" charset="0"/>
                          <a:cs typeface="Verdana" panose="020B0604030504040204" pitchFamily="34" charset="0"/>
                        </a:rPr>
                        <a:t>Ease of maintenance</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Has redundant data and hence difficult to maintain / change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 redundancy, so snowflake schemas are easier to maintain and change</a:t>
                      </a: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endPar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100842"/>
                  </a:ext>
                </a:extLst>
              </a:tr>
              <a:tr h="865537">
                <a:tc>
                  <a:txBody>
                    <a:bodyPr/>
                    <a:lstStyle/>
                    <a:p>
                      <a:pPr>
                        <a:spcAft>
                          <a:spcPts val="0"/>
                        </a:spcAft>
                      </a:pP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Ease of Use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Less query complexity and easy to understand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More complex queries and hence difficult to understand</a:t>
                      </a: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endPar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8852877"/>
                  </a:ext>
                </a:extLst>
              </a:tr>
              <a:tr h="865537">
                <a:tc>
                  <a:txBody>
                    <a:bodyPr/>
                    <a:lstStyle/>
                    <a:p>
                      <a:pPr>
                        <a:spcAft>
                          <a:spcPts val="0"/>
                        </a:spcAft>
                      </a:pP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Query Performance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Less number of foreign keys and hence shorter query execution time (faster)</a:t>
                      </a: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endPar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More foreign keys and hence longer query execution time (slower)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964820"/>
                  </a:ext>
                </a:extLst>
              </a:tr>
              <a:tr h="865537">
                <a:tc>
                  <a:txBody>
                    <a:bodyPr/>
                    <a:lstStyle/>
                    <a:p>
                      <a:pPr>
                        <a:spcAft>
                          <a:spcPts val="0"/>
                        </a:spcAft>
                      </a:pP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Type of Data Warehouse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Good for DataMart’s with simple relationships (1:1 or 1:many)</a:t>
                      </a: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endPar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Good to use for data warehouse with complex relationships (</a:t>
                      </a:r>
                      <a:r>
                        <a:rPr lang="en-US" sz="1400" kern="1200" dirty="0" err="1">
                          <a:solidFill>
                            <a:schemeClr val="dk1"/>
                          </a:solidFill>
                          <a:effectLst/>
                          <a:latin typeface="Verdana" panose="020B0604030504040204" pitchFamily="34" charset="0"/>
                          <a:ea typeface="Verdana" panose="020B0604030504040204" pitchFamily="34" charset="0"/>
                          <a:cs typeface="Verdana" panose="020B0604030504040204" pitchFamily="34" charset="0"/>
                        </a:rPr>
                        <a:t>many:many</a:t>
                      </a: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527410"/>
                  </a:ext>
                </a:extLst>
              </a:tr>
              <a:tr h="865537">
                <a:tc>
                  <a:txBody>
                    <a:bodyPr/>
                    <a:lstStyle/>
                    <a:p>
                      <a:pPr>
                        <a:spcAft>
                          <a:spcPts val="0"/>
                        </a:spcAft>
                      </a:pP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Joins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Less Joins</a:t>
                      </a: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endPar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Higher number of Joins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3408825"/>
                  </a:ext>
                </a:extLst>
              </a:tr>
              <a:tr h="865537">
                <a:tc>
                  <a:txBody>
                    <a:bodyPr/>
                    <a:lstStyle/>
                    <a:p>
                      <a:pPr>
                        <a:spcAft>
                          <a:spcPts val="0"/>
                        </a:spcAft>
                      </a:pP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Normalization /</a:t>
                      </a:r>
                      <a:br>
                        <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b="1" kern="1200" dirty="0" err="1">
                          <a:solidFill>
                            <a:schemeClr val="dk1"/>
                          </a:solidFill>
                          <a:effectLst/>
                          <a:latin typeface="Verdana" panose="020B0604030504040204" pitchFamily="34" charset="0"/>
                          <a:ea typeface="Verdana" panose="020B0604030504040204" pitchFamily="34" charset="0"/>
                          <a:cs typeface="Verdana" panose="020B0604030504040204" pitchFamily="34" charset="0"/>
                        </a:rPr>
                        <a:t>DeNormalization</a:t>
                      </a:r>
                      <a:endParaRPr lang="en-US" sz="14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Both Dimension and Fact Tables are in De-Normalized form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b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br>
                      <a:r>
                        <a:rPr lang="en-US"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Dimension Tables are in Normalized Fact Tables Are De-Normalized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7617882"/>
                  </a:ext>
                </a:extLst>
              </a:tr>
            </a:tbl>
          </a:graphicData>
        </a:graphic>
      </p:graphicFrame>
    </p:spTree>
    <p:extLst>
      <p:ext uri="{BB962C8B-B14F-4D97-AF65-F5344CB8AC3E}">
        <p14:creationId xmlns:p14="http://schemas.microsoft.com/office/powerpoint/2010/main" val="373439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 Fact Tables</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Fields Which Contain Numeric Values</a:t>
            </a:r>
          </a:p>
          <a:p>
            <a:pPr lvl="1"/>
            <a:r>
              <a:rPr lang="en-US" dirty="0"/>
              <a:t>Reside In Fact Tables</a:t>
            </a:r>
          </a:p>
          <a:p>
            <a:pPr lvl="1"/>
            <a:r>
              <a:rPr lang="en-US" dirty="0"/>
              <a:t>Calculations Made Over Number Of Records In A Data Set</a:t>
            </a:r>
          </a:p>
          <a:p>
            <a:pPr lvl="1"/>
            <a:r>
              <a:rPr lang="en-US" dirty="0"/>
              <a:t>Measures Get Aggregated … Sum, Count, Min, Max, </a:t>
            </a:r>
            <a:r>
              <a:rPr lang="en-US" dirty="0" err="1"/>
              <a:t>Etc</a:t>
            </a:r>
            <a:endParaRPr lang="en-US" dirty="0"/>
          </a:p>
          <a:p>
            <a:pPr lvl="1"/>
            <a:r>
              <a:rPr lang="en-US" dirty="0"/>
              <a:t>Measure Alone Cannot Provide Insight With Point Of Reference Or Contextual Reference</a:t>
            </a:r>
          </a:p>
          <a:p>
            <a:pPr lvl="1"/>
            <a:r>
              <a:rPr lang="en-US" dirty="0"/>
              <a:t>A Measure Is A Property On Which Calculations &amp; Aggregations (Sum, Count, Average, Minimum, Maximum) Can Be Made</a:t>
            </a:r>
          </a:p>
          <a:p>
            <a:pPr lvl="1"/>
            <a:r>
              <a:rPr lang="en-US" dirty="0"/>
              <a:t>For Example If Retail Store Sold A Specific Product, The Quantity And Prices Of Each Item Sold Could Be Added Or Averaged To Find The Total Number Of Items Sold And Total Or Average Price Of The Goods Sold</a:t>
            </a:r>
          </a:p>
        </p:txBody>
      </p:sp>
      <p:sp>
        <p:nvSpPr>
          <p:cNvPr id="4" name="Footer Placeholder 3"/>
          <p:cNvSpPr>
            <a:spLocks noGrp="1"/>
          </p:cNvSpPr>
          <p:nvPr>
            <p:ph type="ftr" sz="quarter" idx="10"/>
          </p:nvPr>
        </p:nvSpPr>
        <p:spPr/>
        <p:txBody>
          <a:bodyPr/>
          <a:lstStyle/>
          <a:p>
            <a:pPr algn="l"/>
            <a:r>
              <a:rPr lang="en-US" dirty="0"/>
              <a:t>E T L – </a:t>
            </a:r>
            <a:r>
              <a:rPr lang="en-US" dirty="0"/>
              <a:t>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4</a:t>
            </a:fld>
            <a:endParaRPr lang="en-US" dirty="0"/>
          </a:p>
        </p:txBody>
      </p:sp>
    </p:spTree>
    <p:extLst>
      <p:ext uri="{BB962C8B-B14F-4D97-AF65-F5344CB8AC3E}">
        <p14:creationId xmlns:p14="http://schemas.microsoft.com/office/powerpoint/2010/main" val="367299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a:t>
            </a:r>
          </a:p>
        </p:txBody>
      </p:sp>
      <p:sp>
        <p:nvSpPr>
          <p:cNvPr id="3" name="Content Placeholder 2"/>
          <p:cNvSpPr>
            <a:spLocks noGrp="1"/>
          </p:cNvSpPr>
          <p:nvPr>
            <p:ph idx="1"/>
          </p:nvPr>
        </p:nvSpPr>
        <p:spPr>
          <a:xfrm>
            <a:off x="381000" y="914400"/>
            <a:ext cx="9372600" cy="5486400"/>
          </a:xfrm>
        </p:spPr>
        <p:txBody>
          <a:bodyPr>
            <a:normAutofit lnSpcReduction="10000"/>
          </a:bodyPr>
          <a:lstStyle/>
          <a:p>
            <a:pPr lvl="1"/>
            <a:r>
              <a:rPr lang="en-US" dirty="0"/>
              <a:t>Categories / Classification Of Data</a:t>
            </a:r>
          </a:p>
          <a:p>
            <a:pPr lvl="1"/>
            <a:r>
              <a:rPr lang="en-US" dirty="0"/>
              <a:t>Reside In Dimension Tables</a:t>
            </a:r>
          </a:p>
          <a:p>
            <a:pPr lvl="1"/>
            <a:r>
              <a:rPr lang="en-US" dirty="0"/>
              <a:t>Dimensions Provide Structured Labeling Information To Otherwise Unordered Numeric Measures </a:t>
            </a:r>
          </a:p>
          <a:p>
            <a:pPr lvl="1"/>
            <a:r>
              <a:rPr lang="en-US" dirty="0"/>
              <a:t>A Dimension Is A Structure That Categorizes Measures To Enable Users To Answer Business Questions </a:t>
            </a:r>
          </a:p>
          <a:p>
            <a:pPr lvl="1"/>
            <a:r>
              <a:rPr lang="en-US" dirty="0"/>
              <a:t>A Dimension Is A Dataset Composed Of Individual, Non-overlapping Data Elements </a:t>
            </a:r>
          </a:p>
          <a:p>
            <a:pPr lvl="1"/>
            <a:r>
              <a:rPr lang="en-US" dirty="0"/>
              <a:t>The Primary Functions Of Dimensions Are Threefold: </a:t>
            </a:r>
          </a:p>
          <a:p>
            <a:pPr lvl="2"/>
            <a:r>
              <a:rPr lang="en-US" sz="1700" dirty="0"/>
              <a:t>Labelling</a:t>
            </a:r>
          </a:p>
          <a:p>
            <a:pPr lvl="2"/>
            <a:r>
              <a:rPr lang="en-US" sz="1700" dirty="0"/>
              <a:t>Filtering</a:t>
            </a:r>
          </a:p>
          <a:p>
            <a:pPr lvl="2"/>
            <a:r>
              <a:rPr lang="en-US" sz="1700" dirty="0"/>
              <a:t>Grouping </a:t>
            </a:r>
          </a:p>
          <a:p>
            <a:pPr lvl="1"/>
            <a:r>
              <a:rPr lang="en-US" dirty="0"/>
              <a:t>Commonly Used Dimensions Are People, Products, Place, Time, Category or Classification</a:t>
            </a:r>
          </a:p>
          <a:p>
            <a:pPr lvl="1"/>
            <a:r>
              <a:rPr lang="en-US" dirty="0"/>
              <a:t>Contains Textual Description To Provide Context To The Measures</a:t>
            </a:r>
          </a:p>
          <a:p>
            <a:pPr lvl="2"/>
            <a:r>
              <a:rPr lang="en-US" sz="1700" dirty="0"/>
              <a:t>Quantity Sold By Department X</a:t>
            </a:r>
          </a:p>
          <a:p>
            <a:pPr lvl="2"/>
            <a:r>
              <a:rPr lang="en-US" sz="1700" dirty="0"/>
              <a:t>Revenue By Product A</a:t>
            </a:r>
          </a:p>
          <a:p>
            <a:pPr lvl="1"/>
            <a:r>
              <a:rPr lang="en-US" dirty="0"/>
              <a:t>Measures Can Aggregated For Each Dimension</a:t>
            </a:r>
          </a:p>
          <a:p>
            <a:pPr lvl="2"/>
            <a:r>
              <a:rPr lang="en-US" sz="1700" dirty="0"/>
              <a:t>Quantity Sold By Each Department</a:t>
            </a:r>
          </a:p>
          <a:p>
            <a:pPr lvl="2"/>
            <a:r>
              <a:rPr lang="en-US" sz="1700" dirty="0"/>
              <a:t>Revenue By Each Product</a:t>
            </a:r>
          </a:p>
          <a:p>
            <a:pPr marL="0" lvl="1" indent="0">
              <a:buNone/>
            </a:pPr>
            <a:endParaRPr lang="en-US" dirty="0"/>
          </a:p>
        </p:txBody>
      </p:sp>
      <p:sp>
        <p:nvSpPr>
          <p:cNvPr id="4" name="Footer Placeholder 3"/>
          <p:cNvSpPr>
            <a:spLocks noGrp="1"/>
          </p:cNvSpPr>
          <p:nvPr>
            <p:ph type="ftr" sz="quarter" idx="10"/>
          </p:nvPr>
        </p:nvSpPr>
        <p:spPr/>
        <p:txBody>
          <a:bodyPr/>
          <a:lstStyle/>
          <a:p>
            <a:pPr algn="l"/>
            <a:r>
              <a:rPr lang="en-US" dirty="0"/>
              <a:t>E T L – </a:t>
            </a:r>
            <a:r>
              <a:rPr lang="en-US" dirty="0"/>
              <a:t>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5</a:t>
            </a:fld>
            <a:endParaRPr lang="en-US" dirty="0"/>
          </a:p>
        </p:txBody>
      </p:sp>
    </p:spTree>
    <p:extLst>
      <p:ext uri="{BB962C8B-B14F-4D97-AF65-F5344CB8AC3E}">
        <p14:creationId xmlns:p14="http://schemas.microsoft.com/office/powerpoint/2010/main" val="6449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Tables</a:t>
            </a:r>
          </a:p>
        </p:txBody>
      </p:sp>
      <p:sp>
        <p:nvSpPr>
          <p:cNvPr id="3" name="Content Placeholder 2"/>
          <p:cNvSpPr>
            <a:spLocks noGrp="1"/>
          </p:cNvSpPr>
          <p:nvPr>
            <p:ph idx="1"/>
          </p:nvPr>
        </p:nvSpPr>
        <p:spPr>
          <a:xfrm>
            <a:off x="381000" y="914400"/>
            <a:ext cx="9144000" cy="5486400"/>
          </a:xfrm>
        </p:spPr>
        <p:txBody>
          <a:bodyPr/>
          <a:lstStyle/>
          <a:p>
            <a:pPr lvl="1"/>
            <a:r>
              <a:rPr lang="en-US" dirty="0"/>
              <a:t>Dimension Tables Provide The Context For Fact Tables </a:t>
            </a:r>
          </a:p>
          <a:p>
            <a:pPr lvl="1"/>
            <a:r>
              <a:rPr lang="en-US" dirty="0"/>
              <a:t>Dimension Tables Are Usually Much Smaller Than Fact Tables</a:t>
            </a:r>
          </a:p>
          <a:p>
            <a:pPr lvl="1"/>
            <a:r>
              <a:rPr lang="en-US" dirty="0"/>
              <a:t>Dimension Tables Are Crux Of The Data Warehouse </a:t>
            </a:r>
          </a:p>
          <a:p>
            <a:pPr lvl="1"/>
            <a:r>
              <a:rPr lang="en-US" dirty="0"/>
              <a:t>They Provide Entry Points To Listing / Filtering / Grouping Data</a:t>
            </a:r>
          </a:p>
          <a:p>
            <a:pPr lvl="1"/>
            <a:r>
              <a:rPr lang="en-US" dirty="0"/>
              <a:t>A Data Warehouse Is Only As Good As Its Dimensions</a:t>
            </a: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6</a:t>
            </a:fld>
            <a:endParaRPr lang="en-US" dirty="0"/>
          </a:p>
        </p:txBody>
      </p:sp>
    </p:spTree>
    <p:extLst>
      <p:ext uri="{BB962C8B-B14F-4D97-AF65-F5344CB8AC3E}">
        <p14:creationId xmlns:p14="http://schemas.microsoft.com/office/powerpoint/2010/main" val="315515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Scheme Compatibility</a:t>
            </a:r>
          </a:p>
        </p:txBody>
      </p:sp>
      <p:sp>
        <p:nvSpPr>
          <p:cNvPr id="3" name="Content Placeholder 2"/>
          <p:cNvSpPr>
            <a:spLocks noGrp="1"/>
          </p:cNvSpPr>
          <p:nvPr>
            <p:ph idx="1"/>
          </p:nvPr>
        </p:nvSpPr>
        <p:spPr>
          <a:xfrm>
            <a:off x="381000" y="914400"/>
            <a:ext cx="9525000" cy="5486400"/>
          </a:xfrm>
        </p:spPr>
        <p:txBody>
          <a:bodyPr/>
          <a:lstStyle/>
          <a:p>
            <a:pPr lvl="1"/>
            <a:r>
              <a:rPr lang="en-US" dirty="0"/>
              <a:t>Dimension tables should be </a:t>
            </a:r>
            <a:r>
              <a:rPr lang="en-US" dirty="0" err="1"/>
              <a:t>denormalized</a:t>
            </a:r>
            <a:r>
              <a:rPr lang="en-US" dirty="0"/>
              <a:t> flat tables. </a:t>
            </a:r>
          </a:p>
          <a:p>
            <a:pPr lvl="1"/>
            <a:r>
              <a:rPr lang="en-US" dirty="0"/>
              <a:t>All hierarchies &amp; normalized structures that may be present in earlier staging tables should be flattened</a:t>
            </a:r>
          </a:p>
          <a:p>
            <a:pPr lvl="1"/>
            <a:r>
              <a:rPr lang="en-US" dirty="0"/>
              <a:t>All attributes in a dimension must take on a single value in the presence of the dimension’s primary key. </a:t>
            </a:r>
          </a:p>
          <a:p>
            <a:pPr lvl="1"/>
            <a:r>
              <a:rPr lang="en-US" dirty="0"/>
              <a:t>If all the proper data relationships have been enforced in the data-cleaning step, these relationships are preserved perfectly in the flattened dimension table.</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7</a:t>
            </a:fld>
            <a:endParaRPr lang="en-US" dirty="0"/>
          </a:p>
        </p:txBody>
      </p:sp>
    </p:spTree>
    <p:extLst>
      <p:ext uri="{BB962C8B-B14F-4D97-AF65-F5344CB8AC3E}">
        <p14:creationId xmlns:p14="http://schemas.microsoft.com/office/powerpoint/2010/main" val="86697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Considerations</a:t>
            </a:r>
          </a:p>
        </p:txBody>
      </p:sp>
      <p:sp>
        <p:nvSpPr>
          <p:cNvPr id="3" name="Content Placeholder 2"/>
          <p:cNvSpPr>
            <a:spLocks noGrp="1"/>
          </p:cNvSpPr>
          <p:nvPr>
            <p:ph idx="1"/>
          </p:nvPr>
        </p:nvSpPr>
        <p:spPr>
          <a:xfrm>
            <a:off x="381000" y="914400"/>
            <a:ext cx="9144000" cy="5486400"/>
          </a:xfrm>
        </p:spPr>
        <p:txBody>
          <a:bodyPr/>
          <a:lstStyle/>
          <a:p>
            <a:pPr lvl="1"/>
            <a:r>
              <a:rPr lang="en-US" dirty="0"/>
              <a:t>Date / Time</a:t>
            </a:r>
          </a:p>
          <a:p>
            <a:pPr lvl="1"/>
            <a:r>
              <a:rPr lang="en-US" dirty="0"/>
              <a:t>Big Dimensions</a:t>
            </a:r>
          </a:p>
          <a:p>
            <a:pPr lvl="1"/>
            <a:r>
              <a:rPr lang="en-US" dirty="0"/>
              <a:t>Small Dimensions</a:t>
            </a:r>
          </a:p>
          <a:p>
            <a:pPr lvl="1"/>
            <a:r>
              <a:rPr lang="en-US" dirty="0"/>
              <a:t>One Dimension or Two</a:t>
            </a:r>
          </a:p>
          <a:p>
            <a:pPr lvl="1"/>
            <a:r>
              <a:rPr lang="en-US" dirty="0"/>
              <a:t>Dimensional Roles</a:t>
            </a:r>
          </a:p>
          <a:p>
            <a:pPr lvl="1"/>
            <a:r>
              <a:rPr lang="en-US" dirty="0"/>
              <a:t>Degenerate Dimensions</a:t>
            </a:r>
          </a:p>
          <a:p>
            <a:pPr lvl="1"/>
            <a:r>
              <a:rPr lang="en-US" dirty="0"/>
              <a:t>Slowly Changing Dimensions</a:t>
            </a:r>
          </a:p>
          <a:p>
            <a:pPr lvl="1"/>
            <a:endParaRPr lang="en-US" dirty="0"/>
          </a:p>
          <a:p>
            <a:pPr marL="0" lvl="1" indent="0" algn="ctr">
              <a:buNone/>
            </a:pPr>
            <a:r>
              <a:rPr lang="en-US" b="1" dirty="0"/>
              <a:t>All data structures in the ETL, including flat files, XML data sets, and entity-relation schemas, </a:t>
            </a:r>
            <a:br>
              <a:rPr lang="en-US" b="1" dirty="0"/>
            </a:br>
            <a:r>
              <a:rPr lang="en-US" b="1" dirty="0"/>
              <a:t>we transform the structures into dimensional schemas to prepare for the final data-presentation step</a:t>
            </a:r>
            <a:endParaRPr lang="en-US" b="1"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8</a:t>
            </a:fld>
            <a:endParaRPr lang="en-US" dirty="0"/>
          </a:p>
        </p:txBody>
      </p:sp>
    </p:spTree>
    <p:extLst>
      <p:ext uri="{BB962C8B-B14F-4D97-AF65-F5344CB8AC3E}">
        <p14:creationId xmlns:p14="http://schemas.microsoft.com/office/powerpoint/2010/main" val="4204920458"/>
      </p:ext>
    </p:extLst>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6752</TotalTime>
  <Words>1065</Words>
  <Application>Microsoft Office PowerPoint</Application>
  <PresentationFormat>A4 Paper (210x297 mm)</PresentationFormat>
  <Paragraphs>172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Verdana</vt:lpstr>
      <vt:lpstr>Wingdings</vt:lpstr>
      <vt:lpstr>Office Theme</vt:lpstr>
      <vt:lpstr>E T L  Day-5 – Delivery / Loading</vt:lpstr>
      <vt:lpstr>Snowflake Schema – Typical RDBMS Architecture</vt:lpstr>
      <vt:lpstr>Star Schema – Typical BI-Tool Architecture </vt:lpstr>
      <vt:lpstr>Star Schema – Typical BI-Tool Architecture </vt:lpstr>
      <vt:lpstr>Measures / Fact Tables</vt:lpstr>
      <vt:lpstr>Dimensions</vt:lpstr>
      <vt:lpstr>Dimension Tables</vt:lpstr>
      <vt:lpstr>Star Scheme Compatibility</vt:lpstr>
      <vt:lpstr>Dimension Considerations</vt:lpstr>
      <vt:lpstr>Fact Tables</vt:lpstr>
      <vt:lpstr>Basic Structure</vt:lpstr>
      <vt:lpstr>Guaranteeing Referential Integrity</vt:lpstr>
      <vt:lpstr>Loading Data</vt:lpstr>
      <vt:lpstr>Structural Modifications</vt:lpstr>
      <vt:lpstr>Aggregations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cyruslentin</dc:creator>
  <cp:lastModifiedBy>Cyrus Lentin</cp:lastModifiedBy>
  <cp:revision>764</cp:revision>
  <cp:lastPrinted>2015-06-14T00:02:51Z</cp:lastPrinted>
  <dcterms:created xsi:type="dcterms:W3CDTF">2012-03-13T16:05:56Z</dcterms:created>
  <dcterms:modified xsi:type="dcterms:W3CDTF">2017-02-10T00:40:58Z</dcterms:modified>
</cp:coreProperties>
</file>