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7" r:id="rId2"/>
    <p:sldId id="305" r:id="rId3"/>
    <p:sldId id="306" r:id="rId4"/>
    <p:sldId id="307" r:id="rId5"/>
    <p:sldId id="284" r:id="rId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7">
          <p15:clr>
            <a:srgbClr val="A4A3A4"/>
          </p15:clr>
        </p15:guide>
        <p15:guide id="2" orient="horz" pos="3864">
          <p15:clr>
            <a:srgbClr val="A4A3A4"/>
          </p15:clr>
        </p15:guide>
        <p15:guide id="3" orient="horz" pos="688">
          <p15:clr>
            <a:srgbClr val="A4A3A4"/>
          </p15:clr>
        </p15:guide>
        <p15:guide id="4" orient="horz" pos="528">
          <p15:clr>
            <a:srgbClr val="A4A3A4"/>
          </p15:clr>
        </p15:guide>
        <p15:guide id="5" pos="336">
          <p15:clr>
            <a:srgbClr val="A4A3A4"/>
          </p15:clr>
        </p15:guide>
        <p15:guide id="6" pos="5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25830"/>
    <a:srgbClr val="E46C0A"/>
    <a:srgbClr val="E9EDF4"/>
    <a:srgbClr val="595959"/>
    <a:srgbClr val="376092"/>
    <a:srgbClr val="1F497D"/>
    <a:srgbClr val="BFBFBF"/>
    <a:srgbClr val="7F7F7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36" autoAdjust="0"/>
    <p:restoredTop sz="91434" autoAdjust="0"/>
  </p:normalViewPr>
  <p:slideViewPr>
    <p:cSldViewPr showGuides="1">
      <p:cViewPr varScale="1">
        <p:scale>
          <a:sx n="64" d="100"/>
          <a:sy n="64" d="100"/>
        </p:scale>
        <p:origin x="1752" y="60"/>
      </p:cViewPr>
      <p:guideLst>
        <p:guide orient="horz" pos="4057"/>
        <p:guide orient="horz" pos="3864"/>
        <p:guide orient="horz" pos="688"/>
        <p:guide orient="horz" pos="528"/>
        <p:guide pos="336"/>
        <p:guide pos="5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4CA00-1CA0-419A-826F-78BF90D89A22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9DC18-8540-4D4B-9517-ABC5FC26C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4B7-BB65-4CD5-AF2E-65720B007E4F}" type="datetimeFigureOut">
              <a:rPr lang="en-US" smtClean="0"/>
              <a:pPr/>
              <a:t>09-Mar-17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797-D0C9-4CC8-A782-47AF8FE25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7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55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5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049156" y="3505200"/>
            <a:ext cx="5386944" cy="1524000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049156" y="3813048"/>
            <a:ext cx="5386944" cy="76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4" name="Group 4"/>
          <p:cNvGrpSpPr/>
          <p:nvPr userDrawn="1"/>
        </p:nvGrpSpPr>
        <p:grpSpPr bwMode="gray">
          <a:xfrm>
            <a:off x="4105428" y="3048000"/>
            <a:ext cx="5334000" cy="108268"/>
            <a:chOff x="-76200" y="3048000"/>
            <a:chExt cx="4267200" cy="108268"/>
          </a:xfrm>
        </p:grpSpPr>
        <p:cxnSp>
          <p:nvCxnSpPr>
            <p:cNvPr id="16" name="Straight Connector 15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4"/>
          <p:cNvGrpSpPr/>
          <p:nvPr userDrawn="1"/>
        </p:nvGrpSpPr>
        <p:grpSpPr bwMode="gray">
          <a:xfrm rot="10800000" flipH="1" flipV="1">
            <a:off x="4318788" y="3048000"/>
            <a:ext cx="5120640" cy="108268"/>
            <a:chOff x="-76200" y="3048000"/>
            <a:chExt cx="4267200" cy="108268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9"/>
          <p:cNvSpPr txBox="1"/>
          <p:nvPr userDrawn="1"/>
        </p:nvSpPr>
        <p:spPr>
          <a:xfrm>
            <a:off x="5700943" y="2362200"/>
            <a:ext cx="2356330" cy="654177"/>
          </a:xfrm>
          <a:prstGeom prst="rect">
            <a:avLst/>
          </a:prstGeom>
          <a:noFill/>
        </p:spPr>
        <p:txBody>
          <a:bodyPr wrap="none" lIns="83969" tIns="41985" rIns="83969" bIns="4198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00" b="1" dirty="0">
                <a:solidFill>
                  <a:srgbClr val="4F81BD">
                    <a:lumMod val="75000"/>
                  </a:srgbClr>
                </a:solidFill>
              </a:rPr>
              <a:t>Thank You!</a:t>
            </a:r>
            <a:endParaRPr lang="en-IN" sz="3700" b="1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048" y="914400"/>
            <a:ext cx="9902952" cy="685800"/>
          </a:xfrm>
          <a:solidFill>
            <a:schemeClr val="tx2"/>
          </a:solidFill>
        </p:spPr>
        <p:txBody>
          <a:bodyPr anchor="ctr"/>
          <a:lstStyle>
            <a:lvl1pPr algn="ctr">
              <a:defRPr sz="2200" b="1">
                <a:solidFill>
                  <a:schemeClr val="bg1"/>
                </a:solidFill>
              </a:defRPr>
            </a:lvl1pPr>
            <a:lvl2pPr algn="ctr"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2pPr>
            <a:lvl3pPr algn="ctr">
              <a:buClr>
                <a:schemeClr val="bg1"/>
              </a:buClr>
              <a:defRPr sz="1400" b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ncep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381000" y="990600"/>
            <a:ext cx="9144000" cy="54864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marR="0" indent="-4000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SzTx/>
              <a:buFont typeface="+mj-lt"/>
              <a:buAutoNum type="romanUcPeriod"/>
              <a:tabLst/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254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 bwMode="gray">
          <a:xfrm>
            <a:off x="381000" y="36443"/>
            <a:ext cx="9144000" cy="704088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381000" y="990600"/>
            <a:ext cx="9144000" cy="5486400"/>
          </a:xfrm>
        </p:spPr>
        <p:txBody>
          <a:bodyPr/>
          <a:lstStyle>
            <a:lvl2pPr>
              <a:spcAft>
                <a:spcPts val="400"/>
              </a:spcAft>
              <a:buClr>
                <a:srgbClr val="1F497D"/>
              </a:buClr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300"/>
              </a:spcBef>
              <a:buClr>
                <a:srgbClr val="595959"/>
              </a:buClr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–"/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200"/>
              </a:spcBef>
              <a:spcAft>
                <a:spcPts val="200"/>
              </a:spcAft>
              <a:buClr>
                <a:srgbClr val="4F81BD"/>
              </a:buClr>
              <a:defRPr lang="en-US" sz="13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5425" lvl="1" indent="-225425" algn="l" defTabSz="914400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463550" lvl="2" indent="-2381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Calibri" pitchFamily="34" charset="0"/>
              <a:buChar char="•"/>
            </a:pPr>
            <a:r>
              <a:rPr lang="en-US" dirty="0"/>
              <a:t>Second level</a:t>
            </a:r>
          </a:p>
          <a:p>
            <a:pPr marL="688975" lvl="3" indent="-225425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Arial" pitchFamily="34" charset="0"/>
              <a:buChar char="–"/>
            </a:pPr>
            <a:r>
              <a:rPr lang="en-US" dirty="0"/>
              <a:t>Third level</a:t>
            </a:r>
          </a:p>
          <a:p>
            <a:pPr marL="901700" lvl="4" indent="-2127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1000" y="990600"/>
            <a:ext cx="9144000" cy="5486400"/>
          </a:xfrm>
        </p:spPr>
        <p:txBody>
          <a:bodyPr/>
          <a:lstStyle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0" y="762000"/>
            <a:ext cx="9906000" cy="158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0" y="821372"/>
            <a:ext cx="9906000" cy="15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Tab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81000" y="990600"/>
            <a:ext cx="9144000" cy="5486400"/>
          </a:xfrm>
        </p:spPr>
        <p:txBody>
          <a:bodyPr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81000" y="1066800"/>
            <a:ext cx="4489450" cy="54102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88834" y="990600"/>
            <a:ext cx="4436166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81000" y="990600"/>
            <a:ext cx="5867400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400800" y="990600"/>
            <a:ext cx="3124199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4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 bwMode="gray">
          <a:xfrm>
            <a:off x="0" y="3048000"/>
            <a:ext cx="4190999" cy="108268"/>
            <a:chOff x="-76200" y="3048000"/>
            <a:chExt cx="4267200" cy="108268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 txBox="1">
            <a:spLocks/>
          </p:cNvSpPr>
          <p:nvPr userDrawn="1"/>
        </p:nvSpPr>
        <p:spPr bwMode="gray">
          <a:xfrm>
            <a:off x="4278585" y="2819400"/>
            <a:ext cx="5168900" cy="566738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9" name="Title 1"/>
          <p:cNvSpPr txBox="1">
            <a:spLocks/>
          </p:cNvSpPr>
          <p:nvPr userDrawn="1"/>
        </p:nvSpPr>
        <p:spPr bwMode="gray">
          <a:xfrm>
            <a:off x="4273822" y="3352800"/>
            <a:ext cx="5168900" cy="381000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Contact:</a:t>
            </a: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gray">
          <a:xfrm>
            <a:off x="4317996" y="3709793"/>
            <a:ext cx="5118103" cy="938408"/>
          </a:xfrm>
          <a:prstGeom prst="rect">
            <a:avLst/>
          </a:prstGeom>
        </p:spPr>
        <p:txBody>
          <a:bodyPr vert="horz" lIns="0" tIns="45720" rIns="45720" bIns="45720" rtlCol="0" anchor="t" anchorCtr="0">
            <a:normAutofit/>
          </a:bodyPr>
          <a:lstStyle>
            <a:lvl1pPr algn="l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Cyrus Lentin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cyrus@lentins.co.in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+91-98200-94236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BA-Using-R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1000" y="0"/>
            <a:ext cx="9144000" cy="701458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1000" y="1142999"/>
            <a:ext cx="9144000" cy="534987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77000"/>
            <a:ext cx="3124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030A0"/>
                </a:solidFill>
              </a:defRPr>
            </a:lvl1pPr>
          </a:lstStyle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99300" y="6477000"/>
            <a:ext cx="24257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6" r:id="rId3"/>
    <p:sldLayoutId id="2147483655" r:id="rId4"/>
    <p:sldLayoutId id="2147483650" r:id="rId5"/>
    <p:sldLayoutId id="2147483651" r:id="rId6"/>
    <p:sldLayoutId id="2147483652" r:id="rId7"/>
    <p:sldLayoutId id="2147483653" r:id="rId8"/>
    <p:sldLayoutId id="2147483657" r:id="rId9"/>
    <p:sldLayoutId id="2147483661" r:id="rId10"/>
  </p:sldLayoutIdLst>
  <p:hf hdr="0" dt="0"/>
  <p:txStyles>
    <p:titleStyle>
      <a:lvl1pPr algn="l" defTabSz="914400" rtl="0" eaLnBrk="1" latinLnBrk="0" hangingPunct="1">
        <a:lnSpc>
          <a:spcPts val="22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800"/>
        </a:spcBef>
        <a:spcAft>
          <a:spcPts val="9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25425" indent="-225425" algn="l" defTabSz="914400" rtl="0" eaLnBrk="1" latinLnBrk="0" hangingPunct="1">
        <a:spcBef>
          <a:spcPts val="400"/>
        </a:spcBef>
        <a:spcAft>
          <a:spcPts val="400"/>
        </a:spcAft>
        <a:buClr>
          <a:srgbClr val="1F497D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8125" algn="l" defTabSz="914400" rtl="0" eaLnBrk="1" latinLnBrk="0" hangingPunct="1">
        <a:spcBef>
          <a:spcPts val="300"/>
        </a:spcBef>
        <a:spcAft>
          <a:spcPts val="300"/>
        </a:spcAft>
        <a:buClr>
          <a:srgbClr val="595959"/>
        </a:buClr>
        <a:buFont typeface="Calibri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225425" algn="l" defTabSz="914400" rtl="0" eaLnBrk="1" latinLnBrk="0" hangingPunct="1">
        <a:spcBef>
          <a:spcPts val="200"/>
        </a:spcBef>
        <a:spcAft>
          <a:spcPts val="200"/>
        </a:spcAft>
        <a:buClr>
          <a:schemeClr val="accent6"/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212725" algn="l" defTabSz="914400" rtl="0" eaLnBrk="1" latinLnBrk="0" hangingPunct="1">
        <a:spcBef>
          <a:spcPts val="200"/>
        </a:spcBef>
        <a:spcAft>
          <a:spcPts val="200"/>
        </a:spcAft>
        <a:buClr>
          <a:srgbClr val="4F81BD"/>
        </a:buClr>
        <a:buSzPct val="10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talend.com/download/talend-open-studio#t4-g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lendbyexample.com/installing-talen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00"/>
            <a:ext cx="7302500" cy="3505200"/>
          </a:xfrm>
        </p:spPr>
        <p:txBody>
          <a:bodyPr/>
          <a:lstStyle/>
          <a:p>
            <a:pPr algn="ctr"/>
            <a:r>
              <a:rPr lang="en-US" dirty="0"/>
              <a:t>E T 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Day-6 – </a:t>
            </a:r>
            <a:r>
              <a:rPr lang="en-US" dirty="0" err="1"/>
              <a:t>Talend</a:t>
            </a:r>
            <a:r>
              <a:rPr lang="en-US" dirty="0"/>
              <a:t> Install Guide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4F81BD"/>
                </a:solidFill>
              </a:rPr>
              <a:t>Cyrus Lentin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Talend</a:t>
            </a:r>
            <a:r>
              <a:rPr lang="en-US" dirty="0"/>
              <a:t> 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Link</a:t>
            </a:r>
            <a:br>
              <a:rPr lang="en-US" dirty="0"/>
            </a:br>
            <a:r>
              <a:rPr lang="en-US" dirty="0">
                <a:hlinkClick r:id="rId3"/>
              </a:rPr>
              <a:t>https://www1.talend.com/download/talend-open-studio#t4-gs</a:t>
            </a:r>
            <a:endParaRPr lang="en-US" dirty="0"/>
          </a:p>
          <a:p>
            <a:pPr lvl="1"/>
            <a:r>
              <a:rPr lang="en-US" dirty="0"/>
              <a:t>Select The Latest Stable Version</a:t>
            </a:r>
            <a:br>
              <a:rPr lang="en-US" dirty="0"/>
            </a:br>
            <a:r>
              <a:rPr lang="en-US" dirty="0"/>
              <a:t>TOS_DI-Win32-20161216_1026-V6.3.1.exe</a:t>
            </a:r>
          </a:p>
          <a:p>
            <a:pPr lvl="1"/>
            <a:r>
              <a:rPr lang="en-US" dirty="0"/>
              <a:t>Download from US / Europe link on the right most column.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https://www.talendbyexample.com/installing-talend.html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1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Talend</a:t>
            </a:r>
            <a:r>
              <a:rPr lang="en-US" dirty="0"/>
              <a:t>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dirty="0"/>
              <a:t>Installation</a:t>
            </a:r>
          </a:p>
          <a:p>
            <a:pPr lvl="1"/>
            <a:r>
              <a:rPr lang="en-US" dirty="0"/>
              <a:t>Run As Admin The Latest Stable Version Downloaded</a:t>
            </a:r>
          </a:p>
          <a:p>
            <a:pPr lvl="1"/>
            <a:r>
              <a:rPr lang="en-US" dirty="0"/>
              <a:t>Use Default Options</a:t>
            </a:r>
          </a:p>
          <a:p>
            <a:pPr lvl="1"/>
            <a:r>
              <a:rPr lang="en-US" dirty="0"/>
              <a:t>On Windows, install in a directory C:\Talend</a:t>
            </a:r>
          </a:p>
          <a:p>
            <a:pPr marL="0" lvl="1" indent="0">
              <a:buNone/>
            </a:pPr>
            <a:r>
              <a:rPr lang="en-US" dirty="0"/>
              <a:t>Note: does not work well with directory paths that contain spaces, so avoid Program Files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Starting </a:t>
            </a:r>
            <a:r>
              <a:rPr lang="en-US" b="1" dirty="0" err="1"/>
              <a:t>Talend</a:t>
            </a:r>
            <a:endParaRPr lang="en-US" b="1" dirty="0"/>
          </a:p>
          <a:p>
            <a:pPr lvl="1"/>
            <a:r>
              <a:rPr lang="en-US" dirty="0"/>
              <a:t>If 32-bit H/W &amp; 32-bit OS	</a:t>
            </a:r>
            <a:r>
              <a:rPr lang="en-US" dirty="0"/>
              <a:t>TOS_DI-win32-x86.exe</a:t>
            </a:r>
          </a:p>
          <a:p>
            <a:pPr lvl="1"/>
            <a:r>
              <a:rPr lang="en-US" dirty="0"/>
              <a:t>If 64-bit H/W &amp; 32-bit OS	TOS_DI-win32-x86.exe</a:t>
            </a:r>
          </a:p>
          <a:p>
            <a:pPr lvl="1"/>
            <a:r>
              <a:rPr lang="en-US" dirty="0"/>
              <a:t>If 64-bit H/W &amp; 64-bit OS	TOS_DI-win-x86_64.exe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https://www.talendbyexample.com/installing-talend.html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0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Talend</a:t>
            </a:r>
            <a:r>
              <a:rPr lang="en-US" dirty="0"/>
              <a:t>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b="1" dirty="0"/>
              <a:t>Errors</a:t>
            </a:r>
          </a:p>
          <a:p>
            <a:pPr lvl="1"/>
            <a:r>
              <a:rPr lang="en-US" dirty="0"/>
              <a:t>Java Has Started But Returned Exit Code = 1</a:t>
            </a:r>
          </a:p>
          <a:p>
            <a:pPr lvl="1"/>
            <a:r>
              <a:rPr lang="en-US" dirty="0"/>
              <a:t>Java Has Started But Returned Exit Code = 13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b="1" dirty="0"/>
              <a:t>Probable Reasons</a:t>
            </a:r>
          </a:p>
          <a:p>
            <a:pPr lvl="1"/>
            <a:r>
              <a:rPr lang="en-US" dirty="0"/>
              <a:t>Java Installation Is Not Proper</a:t>
            </a:r>
          </a:p>
          <a:p>
            <a:pPr lvl="1"/>
            <a:r>
              <a:rPr lang="en-US" dirty="0"/>
              <a:t>Java Version Is Not Proper</a:t>
            </a:r>
          </a:p>
          <a:p>
            <a:pPr lvl="1"/>
            <a:r>
              <a:rPr lang="en-US" dirty="0"/>
              <a:t>Path To Java Not Available</a:t>
            </a:r>
          </a:p>
          <a:p>
            <a:pPr marL="0" lvl="1" indent="0">
              <a:buNone/>
            </a:pPr>
            <a:r>
              <a:rPr lang="en-US" dirty="0"/>
              <a:t>In short, Java Related Issues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Solution – Install Java</a:t>
            </a:r>
          </a:p>
          <a:p>
            <a:pPr lvl="1"/>
            <a:r>
              <a:rPr lang="en-US" dirty="0"/>
              <a:t>If 32-bit H/W &amp; 32-bit OS	32-bit Java</a:t>
            </a:r>
          </a:p>
          <a:p>
            <a:pPr lvl="1"/>
            <a:r>
              <a:rPr lang="en-US" dirty="0"/>
              <a:t>If 64-bit H/W &amp; 32-bit OS	32-bit Java</a:t>
            </a:r>
          </a:p>
          <a:p>
            <a:pPr lvl="1"/>
            <a:r>
              <a:rPr lang="en-US" dirty="0"/>
              <a:t>If 64-bit H/W &amp; 64-bit OS	64-bit Java</a:t>
            </a:r>
          </a:p>
          <a:p>
            <a:pPr lvl="1"/>
            <a:r>
              <a:rPr lang="en-US" dirty="0" err="1"/>
              <a:t>Talend</a:t>
            </a:r>
            <a:r>
              <a:rPr lang="en-US" dirty="0"/>
              <a:t> v6.x.x requires Java 1.8.xx</a:t>
            </a:r>
          </a:p>
          <a:p>
            <a:pPr marL="0" lvl="1" indent="0">
              <a:buNone/>
            </a:pPr>
            <a:r>
              <a:rPr lang="en-US" dirty="0"/>
              <a:t>Source: http://www.oracle.com/technetwork/java/javase/downloads/index.html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914400"/>
            <a:ext cx="45529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3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477000"/>
            <a:ext cx="3124200" cy="244475"/>
          </a:xfrm>
        </p:spPr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istine Colour">
      <a:dk1>
        <a:sysClr val="windowText" lastClr="000000"/>
      </a:dk1>
      <a:lt1>
        <a:sysClr val="window" lastClr="FFFFFF"/>
      </a:lt1>
      <a:dk2>
        <a:srgbClr val="1F497D"/>
      </a:dk2>
      <a:lt2>
        <a:srgbClr val="376092"/>
      </a:lt2>
      <a:accent1>
        <a:srgbClr val="4F81BD"/>
      </a:accent1>
      <a:accent2>
        <a:srgbClr val="BFBFBF"/>
      </a:accent2>
      <a:accent3>
        <a:srgbClr val="A6A6A6"/>
      </a:accent3>
      <a:accent4>
        <a:srgbClr val="7F7F7F"/>
      </a:accent4>
      <a:accent5>
        <a:srgbClr val="595959"/>
      </a:accent5>
      <a:accent6>
        <a:srgbClr val="E46C0A"/>
      </a:accent6>
      <a:hlink>
        <a:srgbClr val="C25830"/>
      </a:hlink>
      <a:folHlink>
        <a:srgbClr val="9BBB59"/>
      </a:folHlink>
    </a:clrScheme>
    <a:fontScheme name="Edu Pristine Font Typ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6419</TotalTime>
  <Words>141</Words>
  <Application>Microsoft Office PowerPoint</Application>
  <PresentationFormat>A4 Paper (210x297 mm)</PresentationFormat>
  <Paragraphs>55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E T L  Day-6 – Talend Install Guide</vt:lpstr>
      <vt:lpstr>Talend Download</vt:lpstr>
      <vt:lpstr>Talend Installation</vt:lpstr>
      <vt:lpstr>Talend Error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cyruslentin</dc:creator>
  <cp:lastModifiedBy>Cyrus Lentin</cp:lastModifiedBy>
  <cp:revision>752</cp:revision>
  <cp:lastPrinted>2015-06-14T00:02:51Z</cp:lastPrinted>
  <dcterms:created xsi:type="dcterms:W3CDTF">2012-03-13T16:05:56Z</dcterms:created>
  <dcterms:modified xsi:type="dcterms:W3CDTF">2017-03-09T06:54:08Z</dcterms:modified>
</cp:coreProperties>
</file>