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7" r:id="rId2"/>
    <p:sldId id="305" r:id="rId3"/>
    <p:sldId id="306" r:id="rId4"/>
    <p:sldId id="307" r:id="rId5"/>
    <p:sldId id="312" r:id="rId6"/>
    <p:sldId id="313" r:id="rId7"/>
    <p:sldId id="314" r:id="rId8"/>
    <p:sldId id="315" r:id="rId9"/>
    <p:sldId id="308" r:id="rId10"/>
    <p:sldId id="311" r:id="rId11"/>
    <p:sldId id="310" r:id="rId12"/>
    <p:sldId id="309" r:id="rId13"/>
    <p:sldId id="316" r:id="rId14"/>
    <p:sldId id="318" r:id="rId15"/>
    <p:sldId id="317" r:id="rId16"/>
    <p:sldId id="319" r:id="rId17"/>
    <p:sldId id="284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25830"/>
    <a:srgbClr val="E46C0A"/>
    <a:srgbClr val="E9EDF4"/>
    <a:srgbClr val="595959"/>
    <a:srgbClr val="376092"/>
    <a:srgbClr val="1F497D"/>
    <a:srgbClr val="BFBFBF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1434" autoAdjust="0"/>
  </p:normalViewPr>
  <p:slideViewPr>
    <p:cSldViewPr showGuides="1">
      <p:cViewPr varScale="1">
        <p:scale>
          <a:sx n="64" d="100"/>
          <a:sy n="64" d="100"/>
        </p:scale>
        <p:origin x="1752" y="60"/>
      </p:cViewPr>
      <p:guideLst>
        <p:guide orient="horz" pos="4057"/>
        <p:guide orient="horz" pos="3864"/>
        <p:guide orient="horz" pos="688"/>
        <p:guide orient="horz" pos="528"/>
        <p:guide pos="336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CA00-1CA0-419A-826F-78BF90D89A22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9DC18-8540-4D4B-9517-ABC5FC26C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09-Mar-17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3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4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3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7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0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5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3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" y="914400"/>
            <a:ext cx="9902952" cy="68580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381000" y="990600"/>
            <a:ext cx="9144000" cy="5486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381000" y="36443"/>
            <a:ext cx="9144000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81000" y="990600"/>
            <a:ext cx="9144000" cy="54864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81000" y="1066800"/>
            <a:ext cx="4489450" cy="54102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990600"/>
            <a:ext cx="4436166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81000" y="990600"/>
            <a:ext cx="5867400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0" y="990600"/>
            <a:ext cx="3124199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3709793"/>
            <a:ext cx="5118103" cy="938408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 Lentin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cyrus@lentins.co.in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+91-98200-94236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BA-Using-R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1000" y="0"/>
            <a:ext cx="914400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1000" y="1142999"/>
            <a:ext cx="9144000" cy="53498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77000"/>
            <a:ext cx="3124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9300" y="6477000"/>
            <a:ext cx="24257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7" r:id="rId9"/>
    <p:sldLayoutId id="2147483661" r:id="rId10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lendbyexample.com/my-first-talend-job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7302500" cy="3505200"/>
          </a:xfrm>
        </p:spPr>
        <p:txBody>
          <a:bodyPr/>
          <a:lstStyle/>
          <a:p>
            <a:pPr algn="ctr"/>
            <a:r>
              <a:rPr lang="en-US" dirty="0"/>
              <a:t>E T 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Day-7 – </a:t>
            </a:r>
            <a:r>
              <a:rPr lang="en-US" dirty="0" err="1"/>
              <a:t>Talend</a:t>
            </a:r>
            <a:r>
              <a:rPr lang="en-US" dirty="0"/>
              <a:t> Fundamentals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4F81BD"/>
                </a:solidFill>
              </a:rPr>
              <a:t>Cyrus Lentin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It stores diagrams used to conveniently describe business models and to embed them with ETL</a:t>
            </a:r>
          </a:p>
          <a:p>
            <a:pPr lvl="1"/>
            <a:r>
              <a:rPr lang="en-US" dirty="0"/>
              <a:t>It offers a small set of drawing capabilities in UML-fashion</a:t>
            </a:r>
          </a:p>
          <a:p>
            <a:pPr lvl="1"/>
            <a:r>
              <a:rPr lang="en-US" dirty="0"/>
              <a:t>It is not widely used, but it’s proven to be useful to quickly sketch-up transformation goals </a:t>
            </a:r>
          </a:p>
          <a:p>
            <a:pPr lvl="1"/>
            <a:r>
              <a:rPr lang="en-US" dirty="0"/>
              <a:t>It is also useful for auto documenting ETL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5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Repository Provides TOS With Preliminary Definition &amp; Description Of Jobs &amp; Metadata</a:t>
            </a:r>
          </a:p>
          <a:p>
            <a:pPr lvl="1"/>
            <a:r>
              <a:rPr lang="en-US" dirty="0"/>
              <a:t>There Are 8 Types Of Repositories</a:t>
            </a:r>
          </a:p>
          <a:p>
            <a:pPr lvl="1"/>
            <a:r>
              <a:rPr lang="en-US" dirty="0"/>
              <a:t>Important Repositories Are:</a:t>
            </a:r>
          </a:p>
          <a:p>
            <a:pPr lvl="2"/>
            <a:r>
              <a:rPr lang="en-US" sz="1700" dirty="0"/>
              <a:t>Business Models</a:t>
            </a:r>
          </a:p>
          <a:p>
            <a:pPr lvl="2"/>
            <a:r>
              <a:rPr lang="en-US" sz="1700" dirty="0"/>
              <a:t>Jobs</a:t>
            </a:r>
          </a:p>
          <a:p>
            <a:pPr lvl="2"/>
            <a:r>
              <a:rPr lang="en-US" sz="1700" dirty="0"/>
              <a:t>Contexts</a:t>
            </a:r>
          </a:p>
          <a:p>
            <a:pPr lvl="2"/>
            <a:r>
              <a:rPr lang="en-US" sz="1700" dirty="0"/>
              <a:t>Code </a:t>
            </a:r>
          </a:p>
          <a:p>
            <a:pPr lvl="2"/>
            <a:r>
              <a:rPr lang="en-US" sz="1700" dirty="0"/>
              <a:t>Metadata</a:t>
            </a:r>
          </a:p>
          <a:p>
            <a:pPr lvl="2"/>
            <a:r>
              <a:rPr lang="en-US" sz="1700" dirty="0"/>
              <a:t>SQL Templates</a:t>
            </a:r>
          </a:p>
          <a:p>
            <a:pPr lvl="2"/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A Project Is A Set Of Jobs And Involved Metadata</a:t>
            </a:r>
          </a:p>
          <a:p>
            <a:pPr lvl="1"/>
            <a:r>
              <a:rPr lang="en-US" dirty="0"/>
              <a:t>It’s Defined Under A Subfolder Into The Workspace</a:t>
            </a:r>
          </a:p>
          <a:p>
            <a:pPr lvl="1"/>
            <a:r>
              <a:rPr lang="en-US" dirty="0"/>
              <a:t>All TOS Preferences Are Project-based</a:t>
            </a:r>
          </a:p>
          <a:p>
            <a:pPr lvl="1"/>
            <a:r>
              <a:rPr lang="en-US" dirty="0"/>
              <a:t>In Other Words, Different Projects In The Same Workspace Can Have Different Settings</a:t>
            </a:r>
          </a:p>
          <a:p>
            <a:pPr lvl="1"/>
            <a:r>
              <a:rPr lang="en-US" dirty="0"/>
              <a:t>Internally, It’s A Mix Of XML, .Items And .Properties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It Is The Core Of TOS Repository</a:t>
            </a:r>
          </a:p>
          <a:p>
            <a:pPr lvl="1"/>
            <a:r>
              <a:rPr lang="en-US" dirty="0"/>
              <a:t>The Jobs Graphically Describes The Jobs</a:t>
            </a:r>
          </a:p>
          <a:p>
            <a:pPr lvl="1"/>
            <a:r>
              <a:rPr lang="en-US" dirty="0"/>
              <a:t>All Components Used In The Job Are Described Here </a:t>
            </a:r>
            <a:br>
              <a:rPr lang="en-US" dirty="0"/>
            </a:br>
            <a:r>
              <a:rPr lang="en-US" dirty="0"/>
              <a:t>Components – Connectors, Signals, Parameters, Colors And Presentation</a:t>
            </a:r>
          </a:p>
          <a:p>
            <a:pPr lvl="1"/>
            <a:r>
              <a:rPr lang="en-US" dirty="0"/>
              <a:t>Jobs Should Be Organized Properly For Better Clarity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Project –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Autofit/>
          </a:bodyPr>
          <a:lstStyle/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Data File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Employee.csv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Extract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Read As Standard .CSV File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Transform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Rename Column Headers As Required In Target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EmpId</a:t>
            </a:r>
            <a:r>
              <a:rPr lang="en-US" dirty="0"/>
              <a:t> 	=&gt;	</a:t>
            </a:r>
            <a:r>
              <a:rPr lang="en-US" dirty="0" err="1"/>
              <a:t>EmpId</a:t>
            </a:r>
            <a:br>
              <a:rPr lang="en-US" dirty="0"/>
            </a:br>
            <a:r>
              <a:rPr lang="en-US" dirty="0"/>
              <a:t>	Name 	=&gt;	</a:t>
            </a:r>
            <a:r>
              <a:rPr lang="en-US" dirty="0" err="1"/>
              <a:t>EmpName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Dept</a:t>
            </a:r>
            <a:r>
              <a:rPr lang="en-US" dirty="0"/>
              <a:t>	=&gt;	</a:t>
            </a:r>
            <a:r>
              <a:rPr lang="en-US" dirty="0" err="1"/>
              <a:t>EmpDept</a:t>
            </a:r>
            <a:br>
              <a:rPr lang="en-US" dirty="0"/>
            </a:br>
            <a:r>
              <a:rPr lang="en-US" dirty="0"/>
              <a:t>	Joined	=&gt;	</a:t>
            </a:r>
            <a:r>
              <a:rPr lang="en-US" dirty="0" err="1"/>
              <a:t>JoinDate</a:t>
            </a:r>
            <a:br>
              <a:rPr lang="en-US" dirty="0"/>
            </a:br>
            <a:r>
              <a:rPr lang="en-US" dirty="0"/>
              <a:t>	Salary	=&gt;	Salary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Convert </a:t>
            </a:r>
            <a:r>
              <a:rPr lang="en-US" dirty="0" err="1"/>
              <a:t>EmpName</a:t>
            </a:r>
            <a:r>
              <a:rPr lang="en-US" dirty="0"/>
              <a:t> &amp; </a:t>
            </a:r>
            <a:r>
              <a:rPr lang="en-US" dirty="0" err="1"/>
              <a:t>EmpDept</a:t>
            </a:r>
            <a:r>
              <a:rPr lang="en-US" dirty="0"/>
              <a:t> Data To Upper Case</a:t>
            </a:r>
          </a:p>
          <a:p>
            <a:pPr marL="0" lvl="1" indent="0">
              <a:lnSpc>
                <a:spcPct val="85000"/>
              </a:lnSpc>
              <a:buNone/>
            </a:pPr>
            <a:endParaRPr lang="en-US" dirty="0"/>
          </a:p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Load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Save As Standard .TDL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7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Project – Steps /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Autofit/>
          </a:bodyPr>
          <a:lstStyle/>
          <a:p>
            <a:pPr lvl="1">
              <a:lnSpc>
                <a:spcPct val="85000"/>
              </a:lnSpc>
            </a:pPr>
            <a:r>
              <a:rPr lang="en-US" dirty="0"/>
              <a:t>Start </a:t>
            </a:r>
            <a:r>
              <a:rPr lang="en-US" dirty="0" err="1"/>
              <a:t>Talend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Create New Project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Select / Open New Project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Copy Data In …/workspace/PROJECT/data folder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Create New Job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Select </a:t>
            </a:r>
            <a:r>
              <a:rPr lang="en-US" dirty="0" err="1"/>
              <a:t>tFileInputDelimited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Select </a:t>
            </a:r>
            <a:r>
              <a:rPr lang="en-US" dirty="0" err="1"/>
              <a:t>tMap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Select </a:t>
            </a:r>
            <a:r>
              <a:rPr lang="en-US" dirty="0" err="1"/>
              <a:t>tFileOutputDelimited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Configure </a:t>
            </a:r>
            <a:r>
              <a:rPr lang="en-US" dirty="0" err="1"/>
              <a:t>tFileInputDelimited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Edit Schema for </a:t>
            </a:r>
            <a:r>
              <a:rPr lang="en-US" dirty="0" err="1"/>
              <a:t>tFileInputDelimited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Configure </a:t>
            </a:r>
            <a:r>
              <a:rPr lang="en-US" dirty="0" err="1"/>
              <a:t>tFileOutputDelimited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Edit Schema for </a:t>
            </a:r>
            <a:r>
              <a:rPr lang="en-US" dirty="0" err="1"/>
              <a:t>tFileOutputDelimited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Connect </a:t>
            </a:r>
            <a:r>
              <a:rPr lang="en-US" dirty="0" err="1"/>
              <a:t>tFileInputDelimited</a:t>
            </a:r>
            <a:r>
              <a:rPr lang="en-US" dirty="0"/>
              <a:t> &amp; </a:t>
            </a:r>
            <a:r>
              <a:rPr lang="en-US" dirty="0" err="1"/>
              <a:t>tMap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Connect </a:t>
            </a:r>
            <a:r>
              <a:rPr lang="en-US" dirty="0" err="1"/>
              <a:t>tMap</a:t>
            </a:r>
            <a:r>
              <a:rPr lang="en-US" dirty="0"/>
              <a:t> &amp; </a:t>
            </a:r>
            <a:r>
              <a:rPr lang="en-US" dirty="0" err="1"/>
              <a:t>tFileOutputDelimited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Map Individual </a:t>
            </a:r>
            <a:r>
              <a:rPr lang="en-US" dirty="0" err="1"/>
              <a:t>Colums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Save Project &amp; Run</a:t>
            </a:r>
          </a:p>
          <a:p>
            <a:pPr marL="0" lvl="1" indent="0">
              <a:lnSpc>
                <a:spcPct val="85000"/>
              </a:lnSpc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https://www.talendbyexample.com/my-first-talend-job.html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3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Autofit/>
          </a:bodyPr>
          <a:lstStyle/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Data File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Catalog.csv | </a:t>
            </a:r>
            <a:r>
              <a:rPr lang="en-US" dirty="0"/>
              <a:t>Catalog.dat | </a:t>
            </a:r>
            <a:r>
              <a:rPr lang="en-US" dirty="0" err="1"/>
              <a:t>Catalog.json</a:t>
            </a:r>
            <a:r>
              <a:rPr lang="en-US" dirty="0"/>
              <a:t> | Catalog.xml | Catalog.xls</a:t>
            </a:r>
            <a:endParaRPr lang="en-US" dirty="0"/>
          </a:p>
          <a:p>
            <a:pPr lvl="1">
              <a:lnSpc>
                <a:spcPct val="85000"/>
              </a:lnSpc>
            </a:pPr>
            <a:endParaRPr lang="en-US" dirty="0"/>
          </a:p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Extract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Read as standard .csv file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Transform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Nil</a:t>
            </a:r>
          </a:p>
          <a:p>
            <a:pPr marL="0" lvl="1" indent="0">
              <a:lnSpc>
                <a:spcPct val="85000"/>
              </a:lnSpc>
              <a:buNone/>
            </a:pPr>
            <a:endParaRPr lang="en-US" dirty="0"/>
          </a:p>
          <a:p>
            <a:pPr marL="0" lvl="1" indent="0">
              <a:lnSpc>
                <a:spcPct val="85000"/>
              </a:lnSpc>
              <a:buNone/>
            </a:pPr>
            <a:r>
              <a:rPr lang="en-US" b="1" dirty="0"/>
              <a:t>Load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csv 	=&gt;	</a:t>
            </a:r>
            <a:r>
              <a:rPr lang="en-US" dirty="0" err="1"/>
              <a:t>dat</a:t>
            </a:r>
            <a:r>
              <a:rPr lang="en-US" dirty="0"/>
              <a:t> / xml / </a:t>
            </a:r>
            <a:r>
              <a:rPr lang="en-US" dirty="0" err="1"/>
              <a:t>xls</a:t>
            </a:r>
            <a:r>
              <a:rPr lang="en-US" dirty="0"/>
              <a:t> / </a:t>
            </a:r>
            <a:r>
              <a:rPr lang="en-US" dirty="0" err="1"/>
              <a:t>json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 err="1"/>
              <a:t>dat</a:t>
            </a:r>
            <a:r>
              <a:rPr lang="en-US" dirty="0"/>
              <a:t> 	=&gt;	csv / xml / </a:t>
            </a:r>
            <a:r>
              <a:rPr lang="en-US" dirty="0" err="1"/>
              <a:t>xls</a:t>
            </a:r>
            <a:r>
              <a:rPr lang="en-US" dirty="0"/>
              <a:t> / </a:t>
            </a:r>
            <a:r>
              <a:rPr lang="en-US" dirty="0" err="1"/>
              <a:t>json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xml 	=&gt;	csv / </a:t>
            </a:r>
            <a:r>
              <a:rPr lang="en-US" dirty="0" err="1"/>
              <a:t>dat</a:t>
            </a:r>
            <a:r>
              <a:rPr lang="en-US" dirty="0"/>
              <a:t> / </a:t>
            </a:r>
            <a:r>
              <a:rPr lang="en-US" dirty="0" err="1"/>
              <a:t>xls</a:t>
            </a:r>
            <a:r>
              <a:rPr lang="en-US" dirty="0"/>
              <a:t> / </a:t>
            </a:r>
            <a:r>
              <a:rPr lang="en-US" dirty="0" err="1"/>
              <a:t>json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 err="1"/>
              <a:t>xls</a:t>
            </a:r>
            <a:r>
              <a:rPr lang="en-US" dirty="0"/>
              <a:t> 	=&gt;	csv / </a:t>
            </a:r>
            <a:r>
              <a:rPr lang="en-US" dirty="0" err="1"/>
              <a:t>dat</a:t>
            </a:r>
            <a:r>
              <a:rPr lang="en-US" dirty="0"/>
              <a:t> / xml / </a:t>
            </a:r>
            <a:r>
              <a:rPr lang="en-US" dirty="0" err="1"/>
              <a:t>json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 err="1"/>
              <a:t>json</a:t>
            </a:r>
            <a:r>
              <a:rPr lang="en-US" dirty="0"/>
              <a:t>	=&gt;	csv / </a:t>
            </a:r>
            <a:r>
              <a:rPr lang="en-US" dirty="0" err="1"/>
              <a:t>dat</a:t>
            </a:r>
            <a:r>
              <a:rPr lang="en-US" dirty="0"/>
              <a:t> / xml / </a:t>
            </a:r>
            <a:r>
              <a:rPr lang="en-US" dirty="0" err="1"/>
              <a:t>xls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 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77000"/>
            <a:ext cx="3124200" cy="244475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Visual Programming IDE For ETL Applications</a:t>
            </a:r>
          </a:p>
          <a:p>
            <a:pPr lvl="1"/>
            <a:r>
              <a:rPr lang="en-US" dirty="0"/>
              <a:t>Java Code Generator</a:t>
            </a:r>
          </a:p>
          <a:p>
            <a:pPr lvl="1"/>
            <a:r>
              <a:rPr lang="en-US" dirty="0"/>
              <a:t>600+ Connectors For Open And Proprietary Data Systems</a:t>
            </a:r>
          </a:p>
          <a:p>
            <a:pPr lvl="1"/>
            <a:r>
              <a:rPr lang="en-US" dirty="0"/>
              <a:t>Easily Embeddable In Custom Applications</a:t>
            </a:r>
          </a:p>
          <a:p>
            <a:pPr lvl="1"/>
            <a:r>
              <a:rPr lang="en-US" dirty="0"/>
              <a:t>Cross-platform</a:t>
            </a:r>
          </a:p>
          <a:p>
            <a:pPr lvl="1"/>
            <a:r>
              <a:rPr lang="en-US" dirty="0"/>
              <a:t>Central Metadata Repository</a:t>
            </a:r>
          </a:p>
          <a:p>
            <a:pPr lvl="1"/>
            <a:r>
              <a:rPr lang="en-US" dirty="0"/>
              <a:t>Available In Both Open Source And Premium Flavors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Talend</a:t>
            </a:r>
            <a:r>
              <a:rPr lang="en-US" dirty="0"/>
              <a:t> Open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IT’s The Open Source, Free To Use, Community-supported Version Of </a:t>
            </a:r>
            <a:r>
              <a:rPr lang="en-US" dirty="0" err="1"/>
              <a:t>Talend</a:t>
            </a:r>
            <a:r>
              <a:rPr lang="en-US" dirty="0"/>
              <a:t> For Data Integration</a:t>
            </a:r>
          </a:p>
          <a:p>
            <a:pPr lvl="1"/>
            <a:r>
              <a:rPr lang="en-US" dirty="0"/>
              <a:t>Often Abbreviated In “TOS”, To Differ From The Premium Version (“TIS”)</a:t>
            </a:r>
          </a:p>
          <a:p>
            <a:pPr lvl="1"/>
            <a:r>
              <a:rPr lang="en-US" dirty="0"/>
              <a:t>Features-lite, But Still Completely Usable</a:t>
            </a:r>
          </a:p>
          <a:p>
            <a:pPr lvl="1"/>
            <a:r>
              <a:rPr lang="en-US" dirty="0"/>
              <a:t>Same Set Of Connectors And Components Of The Premium Version</a:t>
            </a:r>
          </a:p>
          <a:p>
            <a:pPr lvl="1"/>
            <a:r>
              <a:rPr lang="en-US" dirty="0"/>
              <a:t>It Misses Team Working And Enterprise Capabilities Like SVN, Scheduling, Process Orchestrations And Monitoring Console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 – First Look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410"/>
            <a:ext cx="9144000" cy="5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410"/>
            <a:ext cx="9144000" cy="5577590"/>
          </a:xfrm>
          <a:prstGeom prst="rect">
            <a:avLst/>
          </a:prstGeom>
        </p:spPr>
      </p:pic>
      <p:sp>
        <p:nvSpPr>
          <p:cNvPr id="3" name="Callout: Up Arrow 2"/>
          <p:cNvSpPr/>
          <p:nvPr/>
        </p:nvSpPr>
        <p:spPr>
          <a:xfrm>
            <a:off x="3124200" y="3675713"/>
            <a:ext cx="4805596" cy="1676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Designer is the “canvas” where you’re “draw” your ETL job, connecting components to each others using different kinds of connectors.</a:t>
            </a:r>
          </a:p>
        </p:txBody>
      </p:sp>
    </p:spTree>
    <p:extLst>
      <p:ext uri="{BB962C8B-B14F-4D97-AF65-F5344CB8AC3E}">
        <p14:creationId xmlns:p14="http://schemas.microsoft.com/office/powerpoint/2010/main" val="18386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Palette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410"/>
            <a:ext cx="9144000" cy="5577590"/>
          </a:xfrm>
          <a:prstGeom prst="rect">
            <a:avLst/>
          </a:prstGeom>
        </p:spPr>
      </p:pic>
      <p:sp>
        <p:nvSpPr>
          <p:cNvPr id="3" name="Callout: Right Arrow 2"/>
          <p:cNvSpPr/>
          <p:nvPr/>
        </p:nvSpPr>
        <p:spPr>
          <a:xfrm>
            <a:off x="4648200" y="1935605"/>
            <a:ext cx="3407972" cy="17526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Palette pane hosts complete set of 600+ available components, both custom and built</a:t>
            </a:r>
          </a:p>
        </p:txBody>
      </p:sp>
    </p:spTree>
    <p:extLst>
      <p:ext uri="{BB962C8B-B14F-4D97-AF65-F5344CB8AC3E}">
        <p14:creationId xmlns:p14="http://schemas.microsoft.com/office/powerpoint/2010/main" val="8795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410"/>
            <a:ext cx="9144000" cy="5577590"/>
          </a:xfrm>
          <a:prstGeom prst="rect">
            <a:avLst/>
          </a:prstGeom>
        </p:spPr>
      </p:pic>
      <p:sp>
        <p:nvSpPr>
          <p:cNvPr id="3" name="Callout: Left Arrow 2"/>
          <p:cNvSpPr/>
          <p:nvPr/>
        </p:nvSpPr>
        <p:spPr>
          <a:xfrm>
            <a:off x="2514600" y="1828800"/>
            <a:ext cx="4038600" cy="2057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Repository pane hosts all the jobs and metadata info like DB connections credentials, external delimited 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schemas, parameters 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9410"/>
            <a:ext cx="9144000" cy="5577590"/>
          </a:xfrm>
          <a:prstGeom prst="rect">
            <a:avLst/>
          </a:prstGeom>
        </p:spPr>
      </p:pic>
      <p:sp>
        <p:nvSpPr>
          <p:cNvPr id="3" name="Callout: Down Arrow 2"/>
          <p:cNvSpPr/>
          <p:nvPr/>
        </p:nvSpPr>
        <p:spPr>
          <a:xfrm>
            <a:off x="4419600" y="2209800"/>
            <a:ext cx="2819400" cy="2590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Parameters pane hosts all the select-component settings, job settings and parameters, debug status and the diagnostic tab</a:t>
            </a:r>
          </a:p>
        </p:txBody>
      </p:sp>
    </p:spTree>
    <p:extLst>
      <p:ext uri="{BB962C8B-B14F-4D97-AF65-F5344CB8AC3E}">
        <p14:creationId xmlns:p14="http://schemas.microsoft.com/office/powerpoint/2010/main" val="284148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A Workspace Is A Container Of Projects Which Shares The Same TOS Version And The Same Components Palette</a:t>
            </a:r>
          </a:p>
          <a:p>
            <a:pPr lvl="1"/>
            <a:r>
              <a:rPr lang="en-US" dirty="0"/>
              <a:t>You Can Choose Which One To Use When The Program Starts</a:t>
            </a:r>
          </a:p>
          <a:p>
            <a:pPr lvl="1"/>
            <a:r>
              <a:rPr lang="en-US" dirty="0"/>
              <a:t>In TOS, It’s A Folder In The Local Drive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659</Words>
  <Application>Microsoft Office PowerPoint</Application>
  <PresentationFormat>A4 Paper (210x297 mm)</PresentationFormat>
  <Paragraphs>151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E T L  Day-7 – Talend Fundamentals</vt:lpstr>
      <vt:lpstr>Talend</vt:lpstr>
      <vt:lpstr>Talend Open Studio</vt:lpstr>
      <vt:lpstr>TOS – First Look</vt:lpstr>
      <vt:lpstr>Designer</vt:lpstr>
      <vt:lpstr>Palette</vt:lpstr>
      <vt:lpstr>Repository</vt:lpstr>
      <vt:lpstr>Parameters</vt:lpstr>
      <vt:lpstr>Workspace</vt:lpstr>
      <vt:lpstr>Business Diagrams</vt:lpstr>
      <vt:lpstr>Repository</vt:lpstr>
      <vt:lpstr>Projects</vt:lpstr>
      <vt:lpstr>Jobs</vt:lpstr>
      <vt:lpstr>My First Project – Problem Definition</vt:lpstr>
      <vt:lpstr>My First Project – Steps / Procedure</vt:lpstr>
      <vt:lpstr>Assignment – Problem 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cyruslentin</dc:creator>
  <cp:lastModifiedBy>Cyrus Lentin</cp:lastModifiedBy>
  <cp:revision>776</cp:revision>
  <cp:lastPrinted>2015-06-14T00:02:51Z</cp:lastPrinted>
  <dcterms:created xsi:type="dcterms:W3CDTF">2012-03-13T16:05:56Z</dcterms:created>
  <dcterms:modified xsi:type="dcterms:W3CDTF">2017-03-09T17:43:36Z</dcterms:modified>
</cp:coreProperties>
</file>