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5"/>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845" autoAdjust="0"/>
    <p:restoredTop sz="94660"/>
  </p:normalViewPr>
  <p:slideViewPr>
    <p:cSldViewPr>
      <p:cViewPr>
        <p:scale>
          <a:sx n="100" d="100"/>
          <a:sy n="100" d="100"/>
        </p:scale>
        <p:origin x="43" y="2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B432E8-B657-47BD-82E6-54DF2130ECCF}" type="datetimeFigureOut">
              <a:rPr lang="en-IN" smtClean="0"/>
              <a:t>27-09-2023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ADC1F6-7F95-4A20-AA2A-992B09AE99D8}" type="slidenum">
              <a:rPr lang="en-IN" smtClean="0"/>
              <a:t>‹#›</a:t>
            </a:fld>
            <a:endParaRPr lang="en-IN"/>
          </a:p>
        </p:txBody>
      </p:sp>
    </p:spTree>
    <p:extLst>
      <p:ext uri="{BB962C8B-B14F-4D97-AF65-F5344CB8AC3E}">
        <p14:creationId xmlns:p14="http://schemas.microsoft.com/office/powerpoint/2010/main" val="3491729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CA562F1-F635-4284-A694-22CDE3CCB801}" type="datetimeFigureOut">
              <a:rPr lang="en-IN" smtClean="0"/>
              <a:t>27-09-2023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01073A0-2DAB-4016-8FC9-DC8AA61F4B0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CA562F1-F635-4284-A694-22CDE3CCB801}"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1073A0-2DAB-4016-8FC9-DC8AA61F4B0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CA562F1-F635-4284-A694-22CDE3CCB801}"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1073A0-2DAB-4016-8FC9-DC8AA61F4B0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CA562F1-F635-4284-A694-22CDE3CCB801}"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1073A0-2DAB-4016-8FC9-DC8AA61F4B0D}"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CA562F1-F635-4284-A694-22CDE3CCB801}"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1073A0-2DAB-4016-8FC9-DC8AA61F4B0D}"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CA562F1-F635-4284-A694-22CDE3CCB801}"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1073A0-2DAB-4016-8FC9-DC8AA61F4B0D}"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CA562F1-F635-4284-A694-22CDE3CCB801}"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1073A0-2DAB-4016-8FC9-DC8AA61F4B0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A562F1-F635-4284-A694-22CDE3CCB801}"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1073A0-2DAB-4016-8FC9-DC8AA61F4B0D}"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562F1-F635-4284-A694-22CDE3CCB801}"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1073A0-2DAB-4016-8FC9-DC8AA61F4B0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CA562F1-F635-4284-A694-22CDE3CCB801}"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1073A0-2DAB-4016-8FC9-DC8AA61F4B0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CA562F1-F635-4284-A694-22CDE3CCB801}" type="datetimeFigureOut">
              <a:rPr lang="en-IN" smtClean="0"/>
              <a:t>27-09-2023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01073A0-2DAB-4016-8FC9-DC8AA61F4B0D}"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CA562F1-F635-4284-A694-22CDE3CCB801}" type="datetimeFigureOut">
              <a:rPr lang="en-IN" smtClean="0"/>
              <a:t>27-09-2023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01073A0-2DAB-4016-8FC9-DC8AA61F4B0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0648"/>
            <a:ext cx="7772400" cy="1470025"/>
          </a:xfrm>
        </p:spPr>
        <p:txBody>
          <a:bodyPr>
            <a:normAutofit fontScale="90000"/>
          </a:bodyPr>
          <a:lstStyle/>
          <a:p>
            <a:r>
              <a:rPr lang="en-US" dirty="0">
                <a:latin typeface="Arial Black" pitchFamily="34" charset="0"/>
              </a:rPr>
              <a:t>  E COMMERCE APPLICATION ON IBM CLOUD FOUNDRY</a:t>
            </a:r>
            <a:endParaRPr lang="en-IN" dirty="0">
              <a:latin typeface="Arial Black" pitchFamily="34" charset="0"/>
            </a:endParaRPr>
          </a:p>
        </p:txBody>
      </p:sp>
      <p:sp>
        <p:nvSpPr>
          <p:cNvPr id="3" name="Subtitle 2"/>
          <p:cNvSpPr>
            <a:spLocks noGrp="1"/>
          </p:cNvSpPr>
          <p:nvPr>
            <p:ph type="subTitle" idx="1"/>
          </p:nvPr>
        </p:nvSpPr>
        <p:spPr>
          <a:xfrm>
            <a:off x="1259632" y="2132856"/>
            <a:ext cx="6400800" cy="2711152"/>
          </a:xfrm>
        </p:spPr>
        <p:txBody>
          <a:bodyPr>
            <a:normAutofit fontScale="62500" lnSpcReduction="20000"/>
          </a:bodyPr>
          <a:lstStyle/>
          <a:p>
            <a:r>
              <a:rPr lang="en-US" b="1" dirty="0"/>
              <a:t>COLLEGE:</a:t>
            </a:r>
            <a:r>
              <a:rPr lang="en-US" dirty="0"/>
              <a:t> UNITED INSTITUTE OF TECHNOLOGY </a:t>
            </a:r>
            <a:r>
              <a:rPr lang="en-US" b="1" dirty="0"/>
              <a:t>COLLEGE CODE </a:t>
            </a:r>
            <a:r>
              <a:rPr lang="en-US" dirty="0"/>
              <a:t>:7145</a:t>
            </a:r>
          </a:p>
          <a:p>
            <a:r>
              <a:rPr lang="en-US" b="1" dirty="0"/>
              <a:t>BATCHMATES</a:t>
            </a:r>
            <a:r>
              <a:rPr lang="en-US" dirty="0"/>
              <a:t>: HARINI R</a:t>
            </a:r>
          </a:p>
          <a:p>
            <a:r>
              <a:rPr lang="en-US" dirty="0"/>
              <a:t>MAHALAKSHMI K</a:t>
            </a:r>
          </a:p>
          <a:p>
            <a:r>
              <a:rPr lang="en-US" dirty="0"/>
              <a:t> BHUVANESHWARI R </a:t>
            </a:r>
          </a:p>
          <a:p>
            <a:r>
              <a:rPr lang="en-US" dirty="0"/>
              <a:t>NAVEEN KUMAR S </a:t>
            </a:r>
          </a:p>
          <a:p>
            <a:r>
              <a:rPr lang="en-US" dirty="0"/>
              <a:t> SHONE V SAMUEL</a:t>
            </a:r>
            <a:endParaRPr lang="en-IN" dirty="0"/>
          </a:p>
          <a:p>
            <a:r>
              <a:rPr lang="en-IN" dirty="0"/>
              <a:t>UMA SHANKAR S </a:t>
            </a:r>
            <a:endParaRPr lang="en-US" dirty="0"/>
          </a:p>
          <a:p>
            <a:r>
              <a:rPr lang="en-US" b="1" dirty="0" err="1"/>
              <a:t>GUIDE</a:t>
            </a:r>
            <a:r>
              <a:rPr lang="en-US" dirty="0" err="1"/>
              <a:t>:Mrs.NISHANTHI</a:t>
            </a:r>
            <a:endParaRPr lang="en-US" dirty="0"/>
          </a:p>
          <a:p>
            <a:r>
              <a:rPr lang="en-US" b="1" dirty="0"/>
              <a:t>DOMAIN</a:t>
            </a:r>
            <a:r>
              <a:rPr lang="en-US" dirty="0"/>
              <a:t>:CLOUD COMPUTING </a:t>
            </a:r>
          </a:p>
          <a:p>
            <a:endParaRPr lang="en-US" dirty="0"/>
          </a:p>
          <a:p>
            <a:endParaRPr lang="en-US" dirty="0"/>
          </a:p>
        </p:txBody>
      </p:sp>
    </p:spTree>
    <p:extLst>
      <p:ext uri="{BB962C8B-B14F-4D97-AF65-F5344CB8AC3E}">
        <p14:creationId xmlns:p14="http://schemas.microsoft.com/office/powerpoint/2010/main" val="2451065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4631396" cy="369332"/>
          </a:xfrm>
          <a:prstGeom prst="rect">
            <a:avLst/>
          </a:prstGeom>
          <a:noFill/>
        </p:spPr>
        <p:txBody>
          <a:bodyPr wrap="none" rtlCol="0">
            <a:spAutoFit/>
          </a:bodyPr>
          <a:lstStyle/>
          <a:p>
            <a:r>
              <a:rPr lang="en-IN" b="1" dirty="0"/>
              <a:t>IBM Cloud </a:t>
            </a:r>
            <a:r>
              <a:rPr lang="en-IN" b="1" dirty="0" err="1"/>
              <a:t>catalog</a:t>
            </a:r>
            <a:r>
              <a:rPr lang="en-IN" b="1" dirty="0"/>
              <a:t>: Cloud Foundry Apps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716092"/>
            <a:ext cx="4869180" cy="2952328"/>
          </a:xfrm>
          <a:prstGeom prst="rect">
            <a:avLst/>
          </a:prstGeom>
        </p:spPr>
      </p:pic>
      <p:sp>
        <p:nvSpPr>
          <p:cNvPr id="4" name="TextBox 3"/>
          <p:cNvSpPr txBox="1"/>
          <p:nvPr/>
        </p:nvSpPr>
        <p:spPr>
          <a:xfrm>
            <a:off x="431033" y="4005064"/>
            <a:ext cx="8712967" cy="2031325"/>
          </a:xfrm>
          <a:prstGeom prst="rect">
            <a:avLst/>
          </a:prstGeom>
          <a:noFill/>
        </p:spPr>
        <p:txBody>
          <a:bodyPr wrap="square" rtlCol="0">
            <a:spAutoFit/>
          </a:bodyPr>
          <a:lstStyle/>
          <a:p>
            <a:r>
              <a:rPr lang="en-US" dirty="0"/>
              <a:t>IBM Cloud Functions has the following benefits:</a:t>
            </a:r>
          </a:p>
          <a:p>
            <a:r>
              <a:rPr lang="en-US" dirty="0"/>
              <a:t> Cost-Effective Computing: Pay only for the exact time your actions run, down to one-tenth of a second; no memory, no cost. </a:t>
            </a:r>
          </a:p>
          <a:p>
            <a:r>
              <a:rPr lang="en-US" dirty="0"/>
              <a:t>Automatically scale: Run your action thousands of times in a fraction of a second, or once a week. Action instances scale to meet demand, then disappear. Easy integration: Trigger your actions from events in your favorite services, or directly by using REST API.</a:t>
            </a:r>
            <a:endParaRPr lang="en-IN" dirty="0"/>
          </a:p>
        </p:txBody>
      </p:sp>
    </p:spTree>
    <p:extLst>
      <p:ext uri="{BB962C8B-B14F-4D97-AF65-F5344CB8AC3E}">
        <p14:creationId xmlns:p14="http://schemas.microsoft.com/office/powerpoint/2010/main" val="2106603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242348"/>
            <a:ext cx="4886274" cy="369332"/>
          </a:xfrm>
          <a:prstGeom prst="rect">
            <a:avLst/>
          </a:prstGeom>
          <a:noFill/>
        </p:spPr>
        <p:txBody>
          <a:bodyPr wrap="none" rtlCol="0">
            <a:spAutoFit/>
          </a:bodyPr>
          <a:lstStyle/>
          <a:p>
            <a:r>
              <a:rPr lang="en-US" b="1" dirty="0"/>
              <a:t>Creating an IBM Cloud application (1 of 3)</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772816"/>
            <a:ext cx="4754880" cy="2735580"/>
          </a:xfrm>
          <a:prstGeom prst="rect">
            <a:avLst/>
          </a:prstGeom>
        </p:spPr>
      </p:pic>
      <p:sp>
        <p:nvSpPr>
          <p:cNvPr id="4" name="TextBox 3"/>
          <p:cNvSpPr txBox="1"/>
          <p:nvPr/>
        </p:nvSpPr>
        <p:spPr>
          <a:xfrm>
            <a:off x="395536" y="4508396"/>
            <a:ext cx="7632848" cy="1754326"/>
          </a:xfrm>
          <a:prstGeom prst="rect">
            <a:avLst/>
          </a:prstGeom>
          <a:noFill/>
        </p:spPr>
        <p:txBody>
          <a:bodyPr wrap="square" rtlCol="0">
            <a:spAutoFit/>
          </a:bodyPr>
          <a:lstStyle/>
          <a:p>
            <a:r>
              <a:rPr lang="en-IN" dirty="0"/>
              <a:t>The following runtimes are now available as Cloud Foundry Apps: Liberty for Java </a:t>
            </a:r>
          </a:p>
          <a:p>
            <a:r>
              <a:rPr lang="en-IN" dirty="0"/>
              <a:t>SDK for Node.js</a:t>
            </a:r>
          </a:p>
          <a:p>
            <a:r>
              <a:rPr lang="en-IN" dirty="0"/>
              <a:t> ASP.NET Core</a:t>
            </a:r>
          </a:p>
          <a:p>
            <a:r>
              <a:rPr lang="en-IN" dirty="0"/>
              <a:t> Runtime for Swift </a:t>
            </a:r>
            <a:r>
              <a:rPr lang="en-IN" dirty="0" err="1"/>
              <a:t>Xpages</a:t>
            </a:r>
            <a:endParaRPr lang="en-IN" dirty="0"/>
          </a:p>
          <a:p>
            <a:r>
              <a:rPr lang="en-IN" dirty="0"/>
              <a:t> Go PHP Python Ruby Tomcat</a:t>
            </a:r>
          </a:p>
        </p:txBody>
      </p:sp>
    </p:spTree>
    <p:extLst>
      <p:ext uri="{BB962C8B-B14F-4D97-AF65-F5344CB8AC3E}">
        <p14:creationId xmlns:p14="http://schemas.microsoft.com/office/powerpoint/2010/main" val="325028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340768"/>
            <a:ext cx="4886274" cy="369332"/>
          </a:xfrm>
          <a:prstGeom prst="rect">
            <a:avLst/>
          </a:prstGeom>
          <a:noFill/>
        </p:spPr>
        <p:txBody>
          <a:bodyPr wrap="none" rtlCol="0">
            <a:spAutoFit/>
          </a:bodyPr>
          <a:lstStyle/>
          <a:p>
            <a:r>
              <a:rPr lang="en-US" b="1" dirty="0"/>
              <a:t>Creating an IBM Cloud application (2 of 3)</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844824"/>
            <a:ext cx="5572844" cy="3365346"/>
          </a:xfrm>
          <a:prstGeom prst="rect">
            <a:avLst/>
          </a:prstGeom>
        </p:spPr>
      </p:pic>
    </p:spTree>
    <p:extLst>
      <p:ext uri="{BB962C8B-B14F-4D97-AF65-F5344CB8AC3E}">
        <p14:creationId xmlns:p14="http://schemas.microsoft.com/office/powerpoint/2010/main" val="84242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340768"/>
            <a:ext cx="4886274" cy="369332"/>
          </a:xfrm>
          <a:prstGeom prst="rect">
            <a:avLst/>
          </a:prstGeom>
          <a:noFill/>
        </p:spPr>
        <p:txBody>
          <a:bodyPr wrap="none" rtlCol="0">
            <a:spAutoFit/>
          </a:bodyPr>
          <a:lstStyle/>
          <a:p>
            <a:r>
              <a:rPr lang="en-US" b="1" dirty="0"/>
              <a:t>Creating an IBM Cloud application (3 of 3)</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1772816"/>
            <a:ext cx="5044440" cy="2796540"/>
          </a:xfrm>
          <a:prstGeom prst="rect">
            <a:avLst/>
          </a:prstGeom>
        </p:spPr>
      </p:pic>
      <p:sp>
        <p:nvSpPr>
          <p:cNvPr id="4" name="TextBox 3"/>
          <p:cNvSpPr txBox="1"/>
          <p:nvPr/>
        </p:nvSpPr>
        <p:spPr>
          <a:xfrm>
            <a:off x="323528" y="3573016"/>
            <a:ext cx="8280919" cy="2585323"/>
          </a:xfrm>
          <a:prstGeom prst="rect">
            <a:avLst/>
          </a:prstGeom>
          <a:noFill/>
        </p:spPr>
        <p:txBody>
          <a:bodyPr wrap="square" rtlCol="0">
            <a:spAutoFit/>
          </a:bodyPr>
          <a:lstStyle/>
          <a:p>
            <a:r>
              <a:rPr lang="en-US" dirty="0"/>
              <a:t>Next, select your development style. You can perform the following tasks:</a:t>
            </a:r>
          </a:p>
          <a:p>
            <a:r>
              <a:rPr lang="en-US" dirty="0"/>
              <a:t> Download Eclipse Tools for IBM Cloud, which allows you to work on Cloud Foundry applications within the Eclipse integrated development environment. </a:t>
            </a:r>
          </a:p>
          <a:p>
            <a:r>
              <a:rPr lang="en-US" dirty="0"/>
              <a:t>Edit your app in your preferred text editor and use the IBM Cloud command line to deploy. </a:t>
            </a:r>
          </a:p>
          <a:p>
            <a:r>
              <a:rPr lang="en-US" dirty="0"/>
              <a:t>Use IBM Cloud </a:t>
            </a:r>
            <a:r>
              <a:rPr lang="en-US" dirty="0" err="1"/>
              <a:t>DevOps</a:t>
            </a:r>
            <a:r>
              <a:rPr lang="en-US" dirty="0"/>
              <a:t> Services to deploy your application with a completely web-based </a:t>
            </a:r>
            <a:endParaRPr lang="en-IN" dirty="0"/>
          </a:p>
        </p:txBody>
      </p:sp>
    </p:spTree>
    <p:extLst>
      <p:ext uri="{BB962C8B-B14F-4D97-AF65-F5344CB8AC3E}">
        <p14:creationId xmlns:p14="http://schemas.microsoft.com/office/powerpoint/2010/main" val="253487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8511" y="394500"/>
            <a:ext cx="6966880" cy="646331"/>
          </a:xfrm>
          <a:prstGeom prst="rect">
            <a:avLst/>
          </a:prstGeom>
          <a:noFill/>
        </p:spPr>
        <p:txBody>
          <a:bodyPr wrap="square" rtlCol="0">
            <a:spAutoFit/>
          </a:bodyPr>
          <a:lstStyle/>
          <a:p>
            <a:pPr algn="ctr"/>
            <a:r>
              <a:rPr lang="en-US" sz="3600" dirty="0"/>
              <a:t>       </a:t>
            </a:r>
            <a:r>
              <a:rPr lang="en-US" sz="3600" b="1" dirty="0"/>
              <a:t>Problem Description</a:t>
            </a:r>
            <a:endParaRPr lang="en-IN" sz="3600" b="1" dirty="0"/>
          </a:p>
        </p:txBody>
      </p:sp>
      <p:sp>
        <p:nvSpPr>
          <p:cNvPr id="6" name="TextBox 5"/>
          <p:cNvSpPr txBox="1"/>
          <p:nvPr/>
        </p:nvSpPr>
        <p:spPr>
          <a:xfrm>
            <a:off x="1179023" y="1157355"/>
            <a:ext cx="6966880" cy="4832092"/>
          </a:xfrm>
          <a:prstGeom prst="rect">
            <a:avLst/>
          </a:prstGeom>
          <a:noFill/>
        </p:spPr>
        <p:txBody>
          <a:bodyPr wrap="square" rtlCol="0">
            <a:spAutoFit/>
          </a:bodyPr>
          <a:lstStyle/>
          <a:p>
            <a:r>
              <a:rPr lang="en-US" sz="2800" dirty="0"/>
              <a:t>Build an </a:t>
            </a:r>
            <a:r>
              <a:rPr lang="en-US" sz="2800" dirty="0" err="1"/>
              <a:t>artisians</a:t>
            </a:r>
            <a:r>
              <a:rPr lang="en-US" sz="2800" dirty="0"/>
              <a:t> e-commerce platform using IBM cloud foundry connect skilled </a:t>
            </a:r>
            <a:r>
              <a:rPr lang="en-US" sz="2800" dirty="0" err="1"/>
              <a:t>artisians</a:t>
            </a:r>
            <a:r>
              <a:rPr lang="en-US" sz="2800" dirty="0"/>
              <a:t> with a global </a:t>
            </a:r>
            <a:r>
              <a:rPr lang="en-US" sz="2800" dirty="0" err="1"/>
              <a:t>audience.showcase</a:t>
            </a:r>
            <a:r>
              <a:rPr lang="en-US" sz="2800" dirty="0"/>
              <a:t> handmade </a:t>
            </a:r>
            <a:r>
              <a:rPr lang="en-US" sz="2800" dirty="0" err="1"/>
              <a:t>products,from</a:t>
            </a:r>
            <a:r>
              <a:rPr lang="en-US" sz="2800" dirty="0"/>
              <a:t> exquisite jewelry to </a:t>
            </a:r>
            <a:r>
              <a:rPr lang="en-US" sz="2800" dirty="0" err="1"/>
              <a:t>artisians</a:t>
            </a:r>
            <a:r>
              <a:rPr lang="en-US" sz="2800" dirty="0"/>
              <a:t> </a:t>
            </a:r>
            <a:r>
              <a:rPr lang="en-US" sz="2800" dirty="0" err="1"/>
              <a:t>homedecor.implement</a:t>
            </a:r>
            <a:r>
              <a:rPr lang="en-US" sz="2800" dirty="0"/>
              <a:t> secure shopping </a:t>
            </a:r>
            <a:r>
              <a:rPr lang="en-US" sz="2800" dirty="0" err="1"/>
              <a:t>carts,smooth</a:t>
            </a:r>
            <a:r>
              <a:rPr lang="en-US" sz="2800" dirty="0"/>
              <a:t> payments </a:t>
            </a:r>
            <a:r>
              <a:rPr lang="en-US" sz="2800" dirty="0" err="1"/>
              <a:t>gateways,and</a:t>
            </a:r>
            <a:r>
              <a:rPr lang="en-US" sz="2800" dirty="0"/>
              <a:t> an intuitive checkout </a:t>
            </a:r>
            <a:r>
              <a:rPr lang="en-US" sz="2800" dirty="0" err="1"/>
              <a:t>process.nurture</a:t>
            </a:r>
            <a:r>
              <a:rPr lang="en-US" sz="2800" dirty="0"/>
              <a:t> creativity and support small business thought on </a:t>
            </a:r>
            <a:r>
              <a:rPr lang="en-US" sz="2800" dirty="0" err="1"/>
              <a:t>artisians</a:t>
            </a:r>
            <a:r>
              <a:rPr lang="en-US" sz="2800" dirty="0"/>
              <a:t> dream market place </a:t>
            </a:r>
            <a:endParaRPr lang="en-IN" sz="2800" dirty="0"/>
          </a:p>
        </p:txBody>
      </p:sp>
    </p:spTree>
    <p:extLst>
      <p:ext uri="{BB962C8B-B14F-4D97-AF65-F5344CB8AC3E}">
        <p14:creationId xmlns:p14="http://schemas.microsoft.com/office/powerpoint/2010/main" val="10889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9512" y="188640"/>
            <a:ext cx="8496944" cy="2031325"/>
          </a:xfrm>
          <a:prstGeom prst="rect">
            <a:avLst/>
          </a:prstGeom>
          <a:noFill/>
        </p:spPr>
        <p:txBody>
          <a:bodyPr wrap="square" rtlCol="0">
            <a:spAutoFit/>
          </a:bodyPr>
          <a:lstStyle/>
          <a:p>
            <a:r>
              <a:rPr lang="en-US" b="1" dirty="0"/>
              <a:t>Application overview on cloud foundry</a:t>
            </a:r>
          </a:p>
          <a:p>
            <a:r>
              <a:rPr lang="en-US" b="1" dirty="0"/>
              <a:t> </a:t>
            </a:r>
            <a:r>
              <a:rPr lang="en-US" dirty="0"/>
              <a:t>“Cloud Computing is a model for enabling convenient, on-demand network access to a shared pool of configurable computing resources that can be rapidly provisioned and released with minimal management effort or service provider interaction.” </a:t>
            </a:r>
          </a:p>
          <a:p>
            <a:endParaRPr lang="en-US" b="1" dirty="0"/>
          </a:p>
          <a:p>
            <a:endParaRPr lang="en-IN"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988840"/>
            <a:ext cx="3960440" cy="2830418"/>
          </a:xfrm>
          <a:prstGeom prst="rect">
            <a:avLst/>
          </a:prstGeom>
        </p:spPr>
      </p:pic>
      <p:sp>
        <p:nvSpPr>
          <p:cNvPr id="11" name="TextBox 10"/>
          <p:cNvSpPr txBox="1"/>
          <p:nvPr/>
        </p:nvSpPr>
        <p:spPr>
          <a:xfrm>
            <a:off x="215516" y="4966672"/>
            <a:ext cx="8424935" cy="1477328"/>
          </a:xfrm>
          <a:prstGeom prst="rect">
            <a:avLst/>
          </a:prstGeom>
          <a:noFill/>
        </p:spPr>
        <p:txBody>
          <a:bodyPr wrap="square" rtlCol="0">
            <a:spAutoFit/>
          </a:bodyPr>
          <a:lstStyle/>
          <a:p>
            <a:r>
              <a:rPr lang="en-US" dirty="0"/>
              <a:t>The term cloud is used as a metaphor for the internet and a virtualized set of hardware resources. The term also is an abstraction for the complex infrastructure it conceals. The generally accepted definition of cloud computing comes from the National Institute of Standards and Technology (NIST).</a:t>
            </a:r>
            <a:endParaRPr lang="en-IN" dirty="0"/>
          </a:p>
        </p:txBody>
      </p:sp>
    </p:spTree>
    <p:extLst>
      <p:ext uri="{BB962C8B-B14F-4D97-AF65-F5344CB8AC3E}">
        <p14:creationId xmlns:p14="http://schemas.microsoft.com/office/powerpoint/2010/main" val="153692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504" y="260648"/>
            <a:ext cx="9036496" cy="1754326"/>
          </a:xfrm>
          <a:prstGeom prst="rect">
            <a:avLst/>
          </a:prstGeom>
          <a:noFill/>
        </p:spPr>
        <p:txBody>
          <a:bodyPr wrap="square" rtlCol="0">
            <a:spAutoFit/>
          </a:bodyPr>
          <a:lstStyle/>
          <a:p>
            <a:r>
              <a:rPr lang="en-US" b="1" dirty="0"/>
              <a:t>Factors contributing to growth of cloud</a:t>
            </a:r>
          </a:p>
          <a:p>
            <a:r>
              <a:rPr lang="en-US" dirty="0"/>
              <a:t>Applications with a short lead time to delivery </a:t>
            </a:r>
          </a:p>
          <a:p>
            <a:r>
              <a:rPr lang="en-US" dirty="0"/>
              <a:t>• Developers expect to have programming language options and interact with predefined services </a:t>
            </a:r>
          </a:p>
          <a:p>
            <a:r>
              <a:rPr lang="en-US" dirty="0"/>
              <a:t>• Modern applications must be able to scale and be managed dynamically </a:t>
            </a:r>
          </a:p>
          <a:p>
            <a:r>
              <a:rPr lang="en-US" dirty="0"/>
              <a:t>• Developers expect the pay-as-you-go utility computing billing method</a:t>
            </a:r>
            <a:endParaRPr lang="en-IN" b="1" dirty="0"/>
          </a:p>
        </p:txBody>
      </p:sp>
      <p:sp>
        <p:nvSpPr>
          <p:cNvPr id="7" name="TextBox 6"/>
          <p:cNvSpPr txBox="1"/>
          <p:nvPr/>
        </p:nvSpPr>
        <p:spPr>
          <a:xfrm>
            <a:off x="323528" y="2276872"/>
            <a:ext cx="2582758" cy="369332"/>
          </a:xfrm>
          <a:prstGeom prst="rect">
            <a:avLst/>
          </a:prstGeom>
          <a:noFill/>
        </p:spPr>
        <p:txBody>
          <a:bodyPr wrap="none" rtlCol="0">
            <a:spAutoFit/>
          </a:bodyPr>
          <a:lstStyle/>
          <a:p>
            <a:r>
              <a:rPr lang="en-IN" b="1" dirty="0"/>
              <a:t>Cloud service models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780928"/>
            <a:ext cx="4824536" cy="2415540"/>
          </a:xfrm>
          <a:prstGeom prst="rect">
            <a:avLst/>
          </a:prstGeom>
        </p:spPr>
      </p:pic>
    </p:spTree>
    <p:extLst>
      <p:ext uri="{BB962C8B-B14F-4D97-AF65-F5344CB8AC3E}">
        <p14:creationId xmlns:p14="http://schemas.microsoft.com/office/powerpoint/2010/main" val="328785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08" y="99059"/>
            <a:ext cx="8496944" cy="646331"/>
          </a:xfrm>
          <a:prstGeom prst="rect">
            <a:avLst/>
          </a:prstGeom>
          <a:noFill/>
        </p:spPr>
        <p:txBody>
          <a:bodyPr wrap="square" rtlCol="0">
            <a:spAutoFit/>
          </a:bodyPr>
          <a:lstStyle/>
          <a:p>
            <a:r>
              <a:rPr lang="en-IN" b="1" dirty="0"/>
              <a:t>Infrastructure as a service architecture</a:t>
            </a:r>
          </a:p>
          <a:p>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477510"/>
            <a:ext cx="5029200" cy="2811780"/>
          </a:xfrm>
          <a:prstGeom prst="rect">
            <a:avLst/>
          </a:prstGeom>
        </p:spPr>
      </p:pic>
      <p:sp>
        <p:nvSpPr>
          <p:cNvPr id="6" name="TextBox 5"/>
          <p:cNvSpPr txBox="1"/>
          <p:nvPr/>
        </p:nvSpPr>
        <p:spPr>
          <a:xfrm>
            <a:off x="66408" y="3140968"/>
            <a:ext cx="8496944" cy="3139321"/>
          </a:xfrm>
          <a:prstGeom prst="rect">
            <a:avLst/>
          </a:prstGeom>
          <a:noFill/>
        </p:spPr>
        <p:txBody>
          <a:bodyPr wrap="square" rtlCol="0">
            <a:spAutoFit/>
          </a:bodyPr>
          <a:lstStyle/>
          <a:p>
            <a:r>
              <a:rPr lang="en-US" b="1" dirty="0"/>
              <a:t>Cloud and mobile computing are changing traditional IT</a:t>
            </a:r>
          </a:p>
          <a:p>
            <a:r>
              <a:rPr lang="en-US" dirty="0"/>
              <a:t>• Cloud computing is a disruptive change in the IT industry: </a:t>
            </a:r>
          </a:p>
          <a:p>
            <a:r>
              <a:rPr lang="en-US" dirty="0"/>
              <a:t>• New computing model, different from traditional IT computing models</a:t>
            </a:r>
          </a:p>
          <a:p>
            <a:r>
              <a:rPr lang="en-US" dirty="0"/>
              <a:t> • Enables ubiquitous computing </a:t>
            </a:r>
          </a:p>
          <a:p>
            <a:r>
              <a:rPr lang="en-US" dirty="0"/>
              <a:t>• Mobile device access</a:t>
            </a:r>
          </a:p>
          <a:p>
            <a:r>
              <a:rPr lang="en-US" dirty="0"/>
              <a:t>• Demand for dynamic and responsive IT infrastructure requires new methodologies: </a:t>
            </a:r>
          </a:p>
          <a:p>
            <a:r>
              <a:rPr lang="en-US" dirty="0"/>
              <a:t>• Development processes </a:t>
            </a:r>
          </a:p>
          <a:p>
            <a:r>
              <a:rPr lang="en-US" dirty="0"/>
              <a:t>• Application design </a:t>
            </a:r>
          </a:p>
          <a:p>
            <a:r>
              <a:rPr lang="en-US" dirty="0"/>
              <a:t>• Development tools</a:t>
            </a:r>
            <a:endParaRPr lang="en-US" b="1" dirty="0"/>
          </a:p>
          <a:p>
            <a:r>
              <a:rPr lang="en-US" b="1" dirty="0"/>
              <a:t> </a:t>
            </a:r>
            <a:endParaRPr lang="en-IN" b="1" dirty="0"/>
          </a:p>
        </p:txBody>
      </p:sp>
    </p:spTree>
    <p:extLst>
      <p:ext uri="{BB962C8B-B14F-4D97-AF65-F5344CB8AC3E}">
        <p14:creationId xmlns:p14="http://schemas.microsoft.com/office/powerpoint/2010/main" val="65991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92618"/>
            <a:ext cx="8496944" cy="369332"/>
          </a:xfrm>
          <a:prstGeom prst="rect">
            <a:avLst/>
          </a:prstGeom>
          <a:noFill/>
        </p:spPr>
        <p:txBody>
          <a:bodyPr wrap="square" rtlCol="0">
            <a:spAutoFit/>
          </a:bodyPr>
          <a:lstStyle/>
          <a:p>
            <a:r>
              <a:rPr lang="en-US" b="1" dirty="0"/>
              <a:t>IBM Application Framework for e-business</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508" y="908720"/>
            <a:ext cx="6638820" cy="4654679"/>
          </a:xfrm>
          <a:prstGeom prst="rect">
            <a:avLst/>
          </a:prstGeom>
        </p:spPr>
      </p:pic>
    </p:spTree>
    <p:extLst>
      <p:ext uri="{BB962C8B-B14F-4D97-AF65-F5344CB8AC3E}">
        <p14:creationId xmlns:p14="http://schemas.microsoft.com/office/powerpoint/2010/main" val="182215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424936" cy="369332"/>
          </a:xfrm>
          <a:prstGeom prst="rect">
            <a:avLst/>
          </a:prstGeom>
          <a:noFill/>
        </p:spPr>
        <p:txBody>
          <a:bodyPr wrap="square" rtlCol="0">
            <a:spAutoFit/>
          </a:bodyPr>
          <a:lstStyle/>
          <a:p>
            <a:r>
              <a:rPr lang="en-US" b="1" dirty="0"/>
              <a:t>Web server and Web application server</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268760"/>
            <a:ext cx="6930380" cy="3528392"/>
          </a:xfrm>
          <a:prstGeom prst="rect">
            <a:avLst/>
          </a:prstGeom>
        </p:spPr>
      </p:pic>
    </p:spTree>
    <p:extLst>
      <p:ext uri="{BB962C8B-B14F-4D97-AF65-F5344CB8AC3E}">
        <p14:creationId xmlns:p14="http://schemas.microsoft.com/office/powerpoint/2010/main" val="37948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99438"/>
            <a:ext cx="4315605" cy="369332"/>
          </a:xfrm>
          <a:prstGeom prst="rect">
            <a:avLst/>
          </a:prstGeom>
          <a:noFill/>
        </p:spPr>
        <p:txBody>
          <a:bodyPr wrap="none" rtlCol="0">
            <a:spAutoFit/>
          </a:bodyPr>
          <a:lstStyle/>
          <a:p>
            <a:r>
              <a:rPr lang="en-US" b="1" dirty="0"/>
              <a:t>Cloud Foundry works with IBM Cloud</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124744"/>
            <a:ext cx="6264696" cy="3744416"/>
          </a:xfrm>
          <a:prstGeom prst="rect">
            <a:avLst/>
          </a:prstGeom>
        </p:spPr>
      </p:pic>
    </p:spTree>
    <p:extLst>
      <p:ext uri="{BB962C8B-B14F-4D97-AF65-F5344CB8AC3E}">
        <p14:creationId xmlns:p14="http://schemas.microsoft.com/office/powerpoint/2010/main" val="61902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42586"/>
            <a:ext cx="8712968" cy="5355312"/>
          </a:xfrm>
          <a:prstGeom prst="rect">
            <a:avLst/>
          </a:prstGeom>
          <a:noFill/>
        </p:spPr>
        <p:txBody>
          <a:bodyPr wrap="square" rtlCol="0">
            <a:spAutoFit/>
          </a:bodyPr>
          <a:lstStyle/>
          <a:p>
            <a:r>
              <a:rPr lang="en-US" b="1" dirty="0"/>
              <a:t>Application Deployment </a:t>
            </a:r>
          </a:p>
          <a:p>
            <a:r>
              <a:rPr lang="en-US" dirty="0"/>
              <a:t>When you create an app and deploy it to Cloud Foundry, the IBM Cloud environment determines an appropriate virtual server to which to send the app. </a:t>
            </a:r>
          </a:p>
          <a:p>
            <a:r>
              <a:rPr lang="en-US" dirty="0"/>
              <a:t>The virtual server is chosen based on several factors, including the hardware/file system that is required by the app, and the load that is on the machine.</a:t>
            </a:r>
          </a:p>
          <a:p>
            <a:r>
              <a:rPr lang="en-US" dirty="0"/>
              <a:t> After a virtual server is chosen, the following tasks are completed: An application manager on the virtual server installs the appropriate framework and runtime for the app. </a:t>
            </a:r>
          </a:p>
          <a:p>
            <a:r>
              <a:rPr lang="en-US" dirty="0"/>
              <a:t>The app is deployed into that framework. When the deployment completes, the application artifacts are started. </a:t>
            </a:r>
          </a:p>
          <a:p>
            <a:r>
              <a:rPr lang="en-US" b="1" dirty="0"/>
              <a:t>Virtual Servers </a:t>
            </a:r>
          </a:p>
          <a:p>
            <a:r>
              <a:rPr lang="en-US" dirty="0"/>
              <a:t>Each virtual server has multiple apps deployed on it. In each virtual server, an application manager communicates with the rest of the IBM Cloud infrastructure and manages the apps that are deployed to this virtual server. Each virtual server features containers that are used to separate and protect apps. In each container, IBM Cloud installs the appropriate framework and runtime that are required for </a:t>
            </a:r>
            <a:r>
              <a:rPr lang="en-IN" dirty="0"/>
              <a:t>each app.</a:t>
            </a:r>
            <a:endParaRPr lang="en-US" dirty="0"/>
          </a:p>
        </p:txBody>
      </p:sp>
    </p:spTree>
    <p:extLst>
      <p:ext uri="{BB962C8B-B14F-4D97-AF65-F5344CB8AC3E}">
        <p14:creationId xmlns:p14="http://schemas.microsoft.com/office/powerpoint/2010/main" val="2109899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398</TotalTime>
  <Words>719</Words>
  <Application>Microsoft Office PowerPoint</Application>
  <PresentationFormat>On-screen Show (4:3)</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  E COMMERCE APPLICATION ON IBM CLOUD FOUNDRY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Harini R</cp:lastModifiedBy>
  <cp:revision>23</cp:revision>
  <dcterms:created xsi:type="dcterms:W3CDTF">2023-09-27T03:41:10Z</dcterms:created>
  <dcterms:modified xsi:type="dcterms:W3CDTF">2023-09-27T12:16:26Z</dcterms:modified>
</cp:coreProperties>
</file>