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media/audio1" ContentType="audio/x-wav"/>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60" r:id="rId2"/>
    <p:sldId id="256" r:id="rId3"/>
    <p:sldId id="257" r:id="rId4"/>
    <p:sldId id="258" r:id="rId5"/>
    <p:sldId id="259" r:id="rId6"/>
    <p:sldId id="261" r:id="rId7"/>
    <p:sldId id="262" r:id="rId8"/>
    <p:sldId id="263" r:id="rId9"/>
    <p:sldId id="264" r:id="rId10"/>
    <p:sldId id="265" r:id="rId11"/>
    <p:sldId id="266" r:id="rId12"/>
    <p:sldId id="288" r:id="rId13"/>
    <p:sldId id="289" r:id="rId14"/>
    <p:sldId id="290" r:id="rId15"/>
    <p:sldId id="291" r:id="rId16"/>
    <p:sldId id="292" r:id="rId17"/>
    <p:sldId id="293" r:id="rId18"/>
    <p:sldId id="267" r:id="rId19"/>
    <p:sldId id="270" r:id="rId20"/>
    <p:sldId id="280" r:id="rId21"/>
    <p:sldId id="281" r:id="rId22"/>
    <p:sldId id="282" r:id="rId23"/>
    <p:sldId id="283" r:id="rId24"/>
    <p:sldId id="284" r:id="rId25"/>
    <p:sldId id="285" r:id="rId26"/>
    <p:sldId id="286" r:id="rId27"/>
    <p:sldId id="287"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30F"/>
    <a:srgbClr val="CC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D92DA-DAB2-4BED-BFF6-56C1AD5B3EE8}" type="datetimeFigureOut">
              <a:rPr lang="en-US" smtClean="0"/>
              <a:pPr/>
              <a:t>11/20/2014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1463FD-8243-4FD3-9C82-7B45B375EE42}" type="slidenum">
              <a:rPr lang="en-US" smtClean="0"/>
              <a:pPr/>
              <a:t>‹#›</a:t>
            </a:fld>
            <a:endParaRPr lang="en-US"/>
          </a:p>
        </p:txBody>
      </p:sp>
    </p:spTree>
    <p:extLst>
      <p:ext uri="{BB962C8B-B14F-4D97-AF65-F5344CB8AC3E}">
        <p14:creationId xmlns="" xmlns:p14="http://schemas.microsoft.com/office/powerpoint/2010/main" val="4243652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463FD-8243-4FD3-9C82-7B45B375EE42}" type="slidenum">
              <a:rPr lang="en-US" smtClean="0"/>
              <a:pPr/>
              <a:t>19</a:t>
            </a:fld>
            <a:endParaRPr lang="en-US"/>
          </a:p>
        </p:txBody>
      </p:sp>
    </p:spTree>
    <p:extLst>
      <p:ext uri="{BB962C8B-B14F-4D97-AF65-F5344CB8AC3E}">
        <p14:creationId xmlns="" xmlns:p14="http://schemas.microsoft.com/office/powerpoint/2010/main" val="1817736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37DC7BE-B207-433F-B668-0F834B07CBD5}"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37DC7BE-B207-433F-B668-0F834B07CBD5}"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37DC7BE-B207-433F-B668-0F834B07CBD5}"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AFC558A-44CF-4F92-B215-B72A66627DDD}" type="datetimeFigureOut">
              <a:rPr lang="en-US" smtClean="0"/>
              <a:pPr/>
              <a:t>11/20/2014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37DC7BE-B207-433F-B668-0F834B07CBD5}"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sh dir="u"/>
    <p:sndAc>
      <p:stSnd>
        <p:snd r:embed="rId13" name="click.wav"/>
      </p:stSnd>
    </p:sndAc>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audio" Target="../media/audio1"/><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alloyassociates.in/images/stories/mba_images/kolkata/image043.jpg"/>
          <p:cNvPicPr>
            <a:picLocks noChangeAspect="1" noChangeArrowheads="1"/>
          </p:cNvPicPr>
          <p:nvPr/>
        </p:nvPicPr>
        <p:blipFill>
          <a:blip r:embed="rId3"/>
          <a:srcRect/>
          <a:stretch>
            <a:fillRect/>
          </a:stretch>
        </p:blipFill>
        <p:spPr bwMode="auto">
          <a:xfrm>
            <a:off x="228600" y="228600"/>
            <a:ext cx="1143000" cy="11017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524000" y="228600"/>
            <a:ext cx="5791200" cy="1569660"/>
          </a:xfrm>
          <a:prstGeom prst="rect">
            <a:avLst/>
          </a:prstGeom>
        </p:spPr>
        <p:txBody>
          <a:bodyPr wrap="square">
            <a:spAutoFit/>
          </a:bodyPr>
          <a:lstStyle/>
          <a:p>
            <a:pPr algn="ctr"/>
            <a:r>
              <a:rPr lang="en-US" sz="2400" b="1" dirty="0" smtClean="0">
                <a:solidFill>
                  <a:srgbClr val="C00000"/>
                </a:solidFill>
                <a:latin typeface="Algerian" pitchFamily="82" charset="0"/>
              </a:rPr>
              <a:t>         JIS College of Engineering</a:t>
            </a:r>
            <a:br>
              <a:rPr lang="en-US" sz="2400" b="1" dirty="0" smtClean="0">
                <a:solidFill>
                  <a:srgbClr val="C00000"/>
                </a:solidFill>
                <a:latin typeface="Algerian" pitchFamily="82" charset="0"/>
              </a:rPr>
            </a:br>
            <a:r>
              <a:rPr lang="en-US" sz="2400" b="1" dirty="0" smtClean="0">
                <a:solidFill>
                  <a:srgbClr val="C00000"/>
                </a:solidFill>
                <a:latin typeface="Algerian" pitchFamily="82" charset="0"/>
              </a:rPr>
              <a:t>       (An Autonomous Institution)</a:t>
            </a:r>
            <a:br>
              <a:rPr lang="en-US" sz="2400" b="1" dirty="0" smtClean="0">
                <a:solidFill>
                  <a:srgbClr val="C00000"/>
                </a:solidFill>
                <a:latin typeface="Algerian" pitchFamily="82" charset="0"/>
              </a:rPr>
            </a:br>
            <a:r>
              <a:rPr lang="en-US" sz="2400" b="1" dirty="0" smtClean="0">
                <a:solidFill>
                  <a:srgbClr val="C00000"/>
                </a:solidFill>
                <a:latin typeface="Algerian" pitchFamily="82" charset="0"/>
              </a:rPr>
              <a:t>    </a:t>
            </a:r>
            <a:r>
              <a:rPr lang="en-US" sz="2400" b="1" dirty="0" smtClean="0">
                <a:solidFill>
                  <a:srgbClr val="C00000"/>
                </a:solidFill>
                <a:latin typeface="Colonna MT" pitchFamily="82" charset="0"/>
              </a:rPr>
              <a:t>Minor Project CSE Department Final Year</a:t>
            </a:r>
            <a:r>
              <a:rPr lang="en-US" sz="2400" b="1" dirty="0" smtClean="0">
                <a:solidFill>
                  <a:srgbClr val="C00000"/>
                </a:solidFill>
                <a:latin typeface="Algerian" pitchFamily="82" charset="0"/>
              </a:rPr>
              <a:t/>
            </a:r>
            <a:br>
              <a:rPr lang="en-US" sz="2400" b="1" dirty="0" smtClean="0">
                <a:solidFill>
                  <a:srgbClr val="C00000"/>
                </a:solidFill>
                <a:latin typeface="Algerian" pitchFamily="82" charset="0"/>
              </a:rPr>
            </a:br>
            <a:endParaRPr lang="en-US" sz="2400" b="1" dirty="0">
              <a:solidFill>
                <a:srgbClr val="C00000"/>
              </a:solidFill>
            </a:endParaRPr>
          </a:p>
        </p:txBody>
      </p:sp>
      <p:pic>
        <p:nvPicPr>
          <p:cNvPr id="5" name="Picture 4" descr="http://educenter.in/wp-content/uploads/2014/06/JIS-College-of-Engineering.jpg"/>
          <p:cNvPicPr>
            <a:picLocks noChangeAspect="1" noChangeArrowheads="1"/>
          </p:cNvPicPr>
          <p:nvPr/>
        </p:nvPicPr>
        <p:blipFill>
          <a:blip r:embed="rId4"/>
          <a:srcRect/>
          <a:stretch>
            <a:fillRect/>
          </a:stretch>
        </p:blipFill>
        <p:spPr bwMode="auto">
          <a:xfrm>
            <a:off x="7543800" y="228600"/>
            <a:ext cx="1066800" cy="107156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609600" y="1981200"/>
            <a:ext cx="7467600" cy="1938992"/>
          </a:xfrm>
          <a:prstGeom prst="rect">
            <a:avLst/>
          </a:prstGeom>
        </p:spPr>
        <p:txBody>
          <a:bodyPr wrap="square">
            <a:spAutoFit/>
          </a:bodyPr>
          <a:lstStyle/>
          <a:p>
            <a:pPr algn="ctr"/>
            <a:r>
              <a:rPr lang="en-US" sz="2400" b="1" dirty="0" smtClean="0">
                <a:solidFill>
                  <a:srgbClr val="7030A0"/>
                </a:solidFill>
              </a:rPr>
              <a:t>“An approach for identification using ear and face biometrics employing wavelet based image fusion and SIFT feature detection in surveillance </a:t>
            </a:r>
            <a:r>
              <a:rPr lang="en-US" sz="2400" b="1" dirty="0" smtClean="0">
                <a:solidFill>
                  <a:srgbClr val="7030A0"/>
                </a:solidFill>
              </a:rPr>
              <a:t>system</a:t>
            </a:r>
            <a:r>
              <a:rPr lang="en-US" sz="2400" b="1" u="none" dirty="0" smtClean="0">
                <a:solidFill>
                  <a:srgbClr val="7030A0"/>
                </a:solidFill>
              </a:rPr>
              <a:t>”</a:t>
            </a:r>
          </a:p>
          <a:p>
            <a:r>
              <a:rPr lang="en-US" sz="2400" b="1" dirty="0" smtClean="0"/>
              <a:t/>
            </a:r>
            <a:br>
              <a:rPr lang="en-US" sz="2400" b="1" dirty="0" smtClean="0"/>
            </a:br>
            <a:endParaRPr lang="en-US" sz="2400" b="1" dirty="0"/>
          </a:p>
        </p:txBody>
      </p:sp>
      <p:sp>
        <p:nvSpPr>
          <p:cNvPr id="7" name="Rectangle 6"/>
          <p:cNvSpPr/>
          <p:nvPr/>
        </p:nvSpPr>
        <p:spPr>
          <a:xfrm>
            <a:off x="228600" y="3733800"/>
            <a:ext cx="4953000" cy="2800767"/>
          </a:xfrm>
          <a:prstGeom prst="rect">
            <a:avLst/>
          </a:prstGeom>
        </p:spPr>
        <p:txBody>
          <a:bodyPr wrap="square">
            <a:spAutoFit/>
          </a:bodyPr>
          <a:lstStyle/>
          <a:p>
            <a:pPr algn="ctr"/>
            <a:r>
              <a:rPr lang="en-US" sz="2800" b="1" dirty="0" smtClean="0">
                <a:solidFill>
                  <a:schemeClr val="accent3">
                    <a:lumMod val="50000"/>
                  </a:schemeClr>
                </a:solidFill>
                <a:latin typeface="Aparajita" pitchFamily="34" charset="0"/>
                <a:cs typeface="Aparajita" pitchFamily="34" charset="0"/>
              </a:rPr>
              <a:t>Project Group Members:</a:t>
            </a:r>
            <a:br>
              <a:rPr lang="en-US" sz="2800" b="1" dirty="0" smtClean="0">
                <a:solidFill>
                  <a:schemeClr val="accent3">
                    <a:lumMod val="50000"/>
                  </a:schemeClr>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Debolina</a:t>
            </a:r>
            <a:r>
              <a:rPr lang="en-US" sz="2800" b="1" dirty="0" smtClean="0">
                <a:solidFill>
                  <a:srgbClr val="002060"/>
                </a:solidFill>
                <a:latin typeface="Aparajita" pitchFamily="34" charset="0"/>
                <a:cs typeface="Aparajita" pitchFamily="34" charset="0"/>
              </a:rPr>
              <a:t> Das.</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Akash</a:t>
            </a:r>
            <a:r>
              <a:rPr lang="en-US" sz="2800" b="1" dirty="0" smtClean="0">
                <a:solidFill>
                  <a:srgbClr val="002060"/>
                </a:solidFill>
                <a:latin typeface="Aparajita" pitchFamily="34" charset="0"/>
                <a:cs typeface="Aparajita" pitchFamily="34" charset="0"/>
              </a:rPr>
              <a:t> Pal.</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Avinandan</a:t>
            </a:r>
            <a:r>
              <a:rPr lang="en-US" sz="2800" b="1" dirty="0" smtClean="0">
                <a:solidFill>
                  <a:srgbClr val="002060"/>
                </a:solidFill>
                <a:latin typeface="Aparajita" pitchFamily="34" charset="0"/>
                <a:cs typeface="Aparajita" pitchFamily="34" charset="0"/>
              </a:rPr>
              <a:t> </a:t>
            </a:r>
            <a:r>
              <a:rPr lang="en-US" sz="2800" b="1" dirty="0" err="1" smtClean="0">
                <a:solidFill>
                  <a:srgbClr val="002060"/>
                </a:solidFill>
                <a:latin typeface="Aparajita" pitchFamily="34" charset="0"/>
                <a:cs typeface="Aparajita" pitchFamily="34" charset="0"/>
              </a:rPr>
              <a:t>Sau</a:t>
            </a:r>
            <a:r>
              <a:rPr lang="en-US" sz="2800" b="1" dirty="0" smtClean="0">
                <a:solidFill>
                  <a:srgbClr val="002060"/>
                </a:solidFill>
                <a:latin typeface="Aparajita" pitchFamily="34" charset="0"/>
                <a:cs typeface="Aparajita" pitchFamily="34" charset="0"/>
              </a:rPr>
              <a:t>.</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Sukanta</a:t>
            </a:r>
            <a:r>
              <a:rPr lang="en-US" sz="2800" b="1" dirty="0" smtClean="0">
                <a:solidFill>
                  <a:srgbClr val="002060"/>
                </a:solidFill>
                <a:latin typeface="Aparajita" pitchFamily="34" charset="0"/>
                <a:cs typeface="Aparajita" pitchFamily="34" charset="0"/>
              </a:rPr>
              <a:t> Sharma</a:t>
            </a:r>
            <a:r>
              <a:rPr lang="en-US" dirty="0" smtClean="0">
                <a:latin typeface="Aparajita" pitchFamily="34" charset="0"/>
                <a:cs typeface="Aparajita" pitchFamily="34" charset="0"/>
              </a:rPr>
              <a:t>.</a:t>
            </a:r>
          </a:p>
          <a:p>
            <a:endParaRPr lang="en-US" dirty="0" smtClean="0">
              <a:latin typeface="Aparajita" pitchFamily="34" charset="0"/>
              <a:cs typeface="Aparajita" pitchFamily="34" charset="0"/>
            </a:endParaRPr>
          </a:p>
          <a:p>
            <a:endParaRPr lang="en-US" dirty="0" smtClean="0">
              <a:latin typeface="Aparajita" pitchFamily="34" charset="0"/>
              <a:cs typeface="Aparajita" pitchFamily="34" charset="0"/>
            </a:endParaRPr>
          </a:p>
        </p:txBody>
      </p:sp>
      <p:sp>
        <p:nvSpPr>
          <p:cNvPr id="8" name="TextBox 7"/>
          <p:cNvSpPr txBox="1"/>
          <p:nvPr/>
        </p:nvSpPr>
        <p:spPr>
          <a:xfrm>
            <a:off x="4953000" y="4038600"/>
            <a:ext cx="3581400" cy="1846659"/>
          </a:xfrm>
          <a:prstGeom prst="rect">
            <a:avLst/>
          </a:prstGeom>
          <a:noFill/>
        </p:spPr>
        <p:txBody>
          <a:bodyPr wrap="square" rtlCol="0">
            <a:spAutoFit/>
          </a:bodyPr>
          <a:lstStyle/>
          <a:p>
            <a:pPr algn="ctr"/>
            <a:r>
              <a:rPr lang="en-US" sz="2800" b="1" dirty="0" smtClean="0">
                <a:latin typeface="Aparajita" pitchFamily="34" charset="0"/>
                <a:cs typeface="Aparajita" pitchFamily="34" charset="0"/>
              </a:rPr>
              <a:t>GUIDED BY</a:t>
            </a:r>
            <a:r>
              <a:rPr lang="en-US" sz="2800" b="1" dirty="0" smtClean="0">
                <a:latin typeface="Aparajita" pitchFamily="34" charset="0"/>
                <a:cs typeface="Aparajita" pitchFamily="34" charset="0"/>
              </a:rPr>
              <a:t>:</a:t>
            </a:r>
          </a:p>
          <a:p>
            <a:pPr algn="ctr"/>
            <a:r>
              <a:rPr lang="en-US" sz="2800" b="1" dirty="0" err="1" smtClean="0">
                <a:latin typeface="Aparajita" pitchFamily="34" charset="0"/>
                <a:cs typeface="Aparajita" pitchFamily="34" charset="0"/>
              </a:rPr>
              <a:t>Madhuchhanda</a:t>
            </a:r>
            <a:r>
              <a:rPr lang="en-US" sz="2800" b="1" dirty="0" smtClean="0">
                <a:latin typeface="Aparajita" pitchFamily="34" charset="0"/>
                <a:cs typeface="Aparajita" pitchFamily="34" charset="0"/>
              </a:rPr>
              <a:t> </a:t>
            </a:r>
            <a:r>
              <a:rPr lang="en-US" sz="2800" b="1" dirty="0" err="1" smtClean="0">
                <a:latin typeface="Aparajita" pitchFamily="34" charset="0"/>
                <a:cs typeface="Aparajita" pitchFamily="34" charset="0"/>
              </a:rPr>
              <a:t>Dasgupta</a:t>
            </a:r>
            <a:endParaRPr lang="en-US" sz="2800" b="1" dirty="0" smtClean="0">
              <a:latin typeface="Aparajita" pitchFamily="34" charset="0"/>
              <a:cs typeface="Aparajita" pitchFamily="34" charset="0"/>
            </a:endParaRPr>
          </a:p>
          <a:p>
            <a:pPr algn="ctr"/>
            <a:r>
              <a:rPr lang="en-US" sz="2000" b="1" dirty="0" smtClean="0">
                <a:solidFill>
                  <a:schemeClr val="accent2">
                    <a:lumMod val="50000"/>
                  </a:schemeClr>
                </a:solidFill>
              </a:rPr>
              <a:t>Asst. Professor</a:t>
            </a:r>
          </a:p>
          <a:p>
            <a:pPr algn="ctr"/>
            <a:r>
              <a:rPr lang="en-US" sz="2000" b="1" dirty="0" smtClean="0">
                <a:solidFill>
                  <a:schemeClr val="accent2">
                    <a:lumMod val="50000"/>
                  </a:schemeClr>
                </a:solidFill>
              </a:rPr>
              <a:t>CSE Dept</a:t>
            </a:r>
          </a:p>
          <a:p>
            <a:endParaRPr lang="en-US" dirty="0"/>
          </a:p>
        </p:txBody>
      </p:sp>
    </p:spTree>
    <p:extLst>
      <p:ext uri="{BB962C8B-B14F-4D97-AF65-F5344CB8AC3E}">
        <p14:creationId xmlns="" xmlns:p14="http://schemas.microsoft.com/office/powerpoint/2010/main" val="3877728135"/>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1" y="228600"/>
            <a:ext cx="4876800" cy="646331"/>
          </a:xfrm>
          <a:prstGeom prst="rect">
            <a:avLst/>
          </a:prstGeom>
        </p:spPr>
        <p:txBody>
          <a:bodyPr wrap="square">
            <a:spAutoFit/>
          </a:bodyPr>
          <a:lstStyle/>
          <a:p>
            <a:r>
              <a:rPr lang="en-US" sz="3600" b="1" dirty="0" smtClean="0">
                <a:solidFill>
                  <a:srgbClr val="0070C0"/>
                </a:solidFill>
                <a:latin typeface="Book Antiqua" pitchFamily="18" charset="0"/>
              </a:rPr>
              <a:t>Disadvantages</a:t>
            </a:r>
            <a:endParaRPr lang="en-US" sz="3600" b="1" dirty="0">
              <a:solidFill>
                <a:srgbClr val="0070C0"/>
              </a:solidFill>
            </a:endParaRPr>
          </a:p>
        </p:txBody>
      </p:sp>
      <p:sp>
        <p:nvSpPr>
          <p:cNvPr id="5" name="Rectangle 4"/>
          <p:cNvSpPr/>
          <p:nvPr/>
        </p:nvSpPr>
        <p:spPr>
          <a:xfrm>
            <a:off x="304800" y="1143000"/>
            <a:ext cx="8458200" cy="5078313"/>
          </a:xfrm>
          <a:prstGeom prst="rect">
            <a:avLst/>
          </a:prstGeom>
        </p:spPr>
        <p:txBody>
          <a:bodyPr wrap="square">
            <a:spAutoFit/>
          </a:bodyPr>
          <a:lstStyle/>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The Disadvantages are numerous however: </a:t>
            </a:r>
          </a:p>
          <a:p>
            <a:pPr algn="just">
              <a:lnSpc>
                <a:spcPct val="90000"/>
              </a:lnSpc>
              <a:buClr>
                <a:schemeClr val="tx2"/>
              </a:buClr>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Criminals have been known to remove fingers to open biometric locks, Biometrics requires a lot of data to be kept on a person, these systems are not always reliable as human beings change over time if you are ill; eyes puffy, voice hoarse or your fingers are rough from laboring for example it maybe more difficult for the machinery to identify you accurately.</a:t>
            </a:r>
          </a:p>
          <a:p>
            <a:pPr algn="just">
              <a:lnSpc>
                <a:spcPct val="90000"/>
              </a:lnSpc>
              <a:buClr>
                <a:schemeClr val="tx2"/>
              </a:buClr>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 Every time you use Biometrics you are being tracked by a database bringing up a range of privacy issues. </a:t>
            </a:r>
          </a:p>
          <a:p>
            <a:pPr algn="just">
              <a:lnSpc>
                <a:spcPct val="90000"/>
              </a:lnSpc>
              <a:buClr>
                <a:schemeClr val="tx2"/>
              </a:buClr>
              <a:buFont typeface="Wingdings" pitchFamily="2" charset="2"/>
              <a:buChar char="Ø"/>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The final disadvantage is the expense and technical complexity of such system.</a:t>
            </a:r>
          </a:p>
        </p:txBody>
      </p:sp>
    </p:spTree>
    <p:extLst>
      <p:ext uri="{BB962C8B-B14F-4D97-AF65-F5344CB8AC3E}">
        <p14:creationId xmlns="" xmlns:p14="http://schemas.microsoft.com/office/powerpoint/2010/main" val="898667355"/>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1" y="381000"/>
            <a:ext cx="5029200" cy="584775"/>
          </a:xfrm>
          <a:prstGeom prst="rect">
            <a:avLst/>
          </a:prstGeom>
        </p:spPr>
        <p:txBody>
          <a:bodyPr wrap="square">
            <a:spAutoFit/>
          </a:bodyPr>
          <a:lstStyle/>
          <a:p>
            <a:r>
              <a:rPr lang="en-US" sz="3200" b="1" dirty="0" smtClean="0">
                <a:solidFill>
                  <a:srgbClr val="0070C0"/>
                </a:solidFill>
                <a:latin typeface="Book Antiqua" pitchFamily="18" charset="0"/>
              </a:rPr>
              <a:t>Need of Biometrics</a:t>
            </a:r>
            <a:endParaRPr lang="en-US" sz="3200" b="1" dirty="0">
              <a:solidFill>
                <a:srgbClr val="0070C0"/>
              </a:solidFill>
            </a:endParaRPr>
          </a:p>
        </p:txBody>
      </p:sp>
      <p:sp>
        <p:nvSpPr>
          <p:cNvPr id="4" name="Rectangle 3"/>
          <p:cNvSpPr/>
          <p:nvPr/>
        </p:nvSpPr>
        <p:spPr>
          <a:xfrm>
            <a:off x="304800" y="1143000"/>
            <a:ext cx="8229600" cy="4662815"/>
          </a:xfrm>
          <a:prstGeom prst="rect">
            <a:avLst/>
          </a:prstGeom>
        </p:spPr>
        <p:txBody>
          <a:bodyPr wrap="square">
            <a:spAutoFit/>
          </a:bodyPr>
          <a:lstStyle/>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Biometric does solve problems and does appeal to the modern demands.</a:t>
            </a:r>
          </a:p>
          <a:p>
            <a:pPr>
              <a:lnSpc>
                <a:spcPct val="90000"/>
              </a:lnSpc>
              <a:buClr>
                <a:schemeClr val="tx2"/>
              </a:buClr>
            </a:pP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Regardless of the fact that some of the biometrics has high initial costs they do save money on the long run to the cooperation and institutes that choose to adopt them.</a:t>
            </a:r>
          </a:p>
          <a:p>
            <a:pPr>
              <a:lnSpc>
                <a:spcPct val="90000"/>
              </a:lnSpc>
              <a:buClr>
                <a:schemeClr val="tx2"/>
              </a:buClr>
            </a:pPr>
            <a:r>
              <a:rPr lang="en-US" sz="2400" b="1" dirty="0" smtClean="0">
                <a:solidFill>
                  <a:schemeClr val="accent2">
                    <a:lumMod val="50000"/>
                  </a:schemeClr>
                </a:solidFill>
                <a:latin typeface="Book Antiqua" pitchFamily="18" charset="0"/>
              </a:rPr>
              <a:t> </a:t>
            </a: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It is easy to use and offers almost immediate authentication without several steps.</a:t>
            </a:r>
          </a:p>
          <a:p>
            <a:pPr>
              <a:lnSpc>
                <a:spcPct val="90000"/>
              </a:lnSpc>
              <a:buClr>
                <a:schemeClr val="tx2"/>
              </a:buClr>
            </a:pP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Biometric devices can be used in hospitals to identify emergency patients who may not be in a position to communicate.</a:t>
            </a:r>
          </a:p>
          <a:p>
            <a:pPr>
              <a:lnSpc>
                <a:spcPct val="90000"/>
              </a:lnSpc>
              <a:buClr>
                <a:schemeClr val="tx2"/>
              </a:buClr>
            </a:pPr>
            <a:endParaRPr lang="en-US" i="1" dirty="0" smtClean="0">
              <a:solidFill>
                <a:schemeClr val="tx2"/>
              </a:solidFill>
              <a:latin typeface="Book Antiqua" pitchFamily="18" charset="0"/>
            </a:endParaRPr>
          </a:p>
        </p:txBody>
      </p:sp>
    </p:spTree>
    <p:extLst>
      <p:ext uri="{BB962C8B-B14F-4D97-AF65-F5344CB8AC3E}">
        <p14:creationId xmlns="" xmlns:p14="http://schemas.microsoft.com/office/powerpoint/2010/main" val="114729093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SIFT (Scale Invariant FEATURE TRANSFORM)</a:t>
            </a:r>
            <a:endParaRPr lang="en-US" dirty="0"/>
          </a:p>
        </p:txBody>
      </p:sp>
      <p:sp>
        <p:nvSpPr>
          <p:cNvPr id="3" name="Content Placeholder 2"/>
          <p:cNvSpPr>
            <a:spLocks noGrp="1"/>
          </p:cNvSpPr>
          <p:nvPr>
            <p:ph idx="1"/>
          </p:nvPr>
        </p:nvSpPr>
        <p:spPr/>
        <p:txBody>
          <a:bodyPr/>
          <a:lstStyle/>
          <a:p>
            <a:r>
              <a:rPr lang="en-US" sz="2400" b="1" dirty="0" smtClean="0">
                <a:latin typeface="Book Antiqua" pitchFamily="18" charset="0"/>
              </a:rPr>
              <a:t>Scale-space extrema </a:t>
            </a:r>
            <a:r>
              <a:rPr lang="en-US" sz="2400" b="1" dirty="0" smtClean="0">
                <a:latin typeface="Book Antiqua" pitchFamily="18" charset="0"/>
              </a:rPr>
              <a:t>detection</a:t>
            </a:r>
          </a:p>
          <a:p>
            <a:endParaRPr lang="en-US" sz="2400" b="1" dirty="0" smtClean="0">
              <a:latin typeface="Book Antiqua" pitchFamily="18" charset="0"/>
            </a:endParaRPr>
          </a:p>
          <a:p>
            <a:r>
              <a:rPr lang="en-US" sz="2400" b="1" dirty="0" smtClean="0">
                <a:latin typeface="Book Antiqua" pitchFamily="18" charset="0"/>
              </a:rPr>
              <a:t>Keypoint </a:t>
            </a:r>
            <a:r>
              <a:rPr lang="en-US" sz="2400" b="1" dirty="0" smtClean="0">
                <a:latin typeface="Book Antiqua" pitchFamily="18" charset="0"/>
              </a:rPr>
              <a:t>localization</a:t>
            </a:r>
          </a:p>
          <a:p>
            <a:endParaRPr lang="en-US" sz="2400" b="1" dirty="0" smtClean="0">
              <a:latin typeface="Book Antiqua" pitchFamily="18" charset="0"/>
            </a:endParaRPr>
          </a:p>
          <a:p>
            <a:r>
              <a:rPr lang="en-US" sz="2400" b="1" dirty="0" smtClean="0">
                <a:latin typeface="Book Antiqua" pitchFamily="18" charset="0"/>
              </a:rPr>
              <a:t>Orientation </a:t>
            </a:r>
            <a:r>
              <a:rPr lang="en-US" sz="2400" b="1" dirty="0" smtClean="0">
                <a:latin typeface="Book Antiqua" pitchFamily="18" charset="0"/>
              </a:rPr>
              <a:t>assignment</a:t>
            </a:r>
          </a:p>
          <a:p>
            <a:endParaRPr lang="en-US" sz="2400" b="1" dirty="0" smtClean="0">
              <a:latin typeface="Book Antiqua" pitchFamily="18" charset="0"/>
            </a:endParaRPr>
          </a:p>
          <a:p>
            <a:r>
              <a:rPr lang="en-US" sz="2400" b="1" dirty="0" smtClean="0">
                <a:latin typeface="Book Antiqua" pitchFamily="18" charset="0"/>
              </a:rPr>
              <a:t>Keypoint descriptor</a:t>
            </a:r>
          </a:p>
          <a:p>
            <a:endParaRPr lang="en-US" dirty="0"/>
          </a:p>
        </p:txBody>
      </p:sp>
    </p:spTree>
  </p:cSld>
  <p:clrMapOvr>
    <a:masterClrMapping/>
  </p:clrMapOvr>
  <p:transition spd="slow">
    <p:push dir="u"/>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Scale space extrema detection</a:t>
            </a:r>
            <a:endParaRPr lang="en-US" dirty="0"/>
          </a:p>
        </p:txBody>
      </p:sp>
      <p:sp>
        <p:nvSpPr>
          <p:cNvPr id="3" name="Content Placeholder 2"/>
          <p:cNvSpPr>
            <a:spLocks noGrp="1"/>
          </p:cNvSpPr>
          <p:nvPr>
            <p:ph idx="1"/>
          </p:nvPr>
        </p:nvSpPr>
        <p:spPr/>
        <p:txBody>
          <a:bodyPr>
            <a:normAutofit/>
          </a:bodyPr>
          <a:lstStyle/>
          <a:p>
            <a:r>
              <a:rPr lang="en-US" sz="2400" dirty="0" smtClean="0">
                <a:latin typeface="Book Antiqua" pitchFamily="18" charset="0"/>
              </a:rPr>
              <a:t>done by constructing a set of progressively Gaussian blurred images with increasing values of </a:t>
            </a:r>
            <a:r>
              <a:rPr lang="en-US" sz="2400" dirty="0" smtClean="0">
                <a:latin typeface="Book Antiqua" pitchFamily="18" charset="0"/>
              </a:rPr>
              <a:t>sigma</a:t>
            </a:r>
          </a:p>
          <a:p>
            <a:pPr>
              <a:buNone/>
            </a:pPr>
            <a:endParaRPr lang="en-US" sz="2400" dirty="0" smtClean="0">
              <a:latin typeface="Book Antiqua" pitchFamily="18" charset="0"/>
            </a:endParaRPr>
          </a:p>
          <a:p>
            <a:r>
              <a:rPr lang="en-US" sz="2400" dirty="0" smtClean="0">
                <a:latin typeface="Book Antiqua" pitchFamily="18" charset="0"/>
              </a:rPr>
              <a:t>the difference between pairs of Gaussian is taken to obtain a Difference of Gaussian (DOG) which is similar to the function Laplacian of Gaussian (LOG) to obtain potential locations for finding features. </a:t>
            </a:r>
            <a:endParaRPr lang="en-US" sz="2400" dirty="0" smtClean="0">
              <a:latin typeface="Book Antiqua" pitchFamily="18" charset="0"/>
            </a:endParaRPr>
          </a:p>
          <a:p>
            <a:pPr>
              <a:buNone/>
            </a:pPr>
            <a:endParaRPr lang="en-US" sz="2400" dirty="0" smtClean="0">
              <a:latin typeface="Book Antiqua" pitchFamily="18" charset="0"/>
            </a:endParaRPr>
          </a:p>
          <a:p>
            <a:r>
              <a:rPr lang="en-US" sz="2400" dirty="0" smtClean="0">
                <a:latin typeface="Book Antiqua" pitchFamily="18" charset="0"/>
              </a:rPr>
              <a:t>image is then sub-sampled (i.e. 1/4</a:t>
            </a:r>
            <a:r>
              <a:rPr lang="en-US" sz="2400" baseline="30000" dirty="0" smtClean="0">
                <a:latin typeface="Book Antiqua" pitchFamily="18" charset="0"/>
              </a:rPr>
              <a:t>th</a:t>
            </a:r>
            <a:r>
              <a:rPr lang="en-US" sz="2400" dirty="0" smtClean="0">
                <a:latin typeface="Book Antiqua" pitchFamily="18" charset="0"/>
              </a:rPr>
              <a:t> resolution of lower octave) to obtain the next octave and the same process is repeated to obtain DOG pyramid. </a:t>
            </a:r>
            <a:endParaRPr lang="en-US" sz="2400" dirty="0">
              <a:latin typeface="Book Antiqua" pitchFamily="18" charset="0"/>
            </a:endParaRPr>
          </a:p>
        </p:txBody>
      </p:sp>
    </p:spTree>
  </p:cSld>
  <p:clrMapOvr>
    <a:masterClrMapping/>
  </p:clrMapOvr>
  <p:transition spd="slow">
    <p:push dir="u"/>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2">
                    <a:lumMod val="50000"/>
                  </a:schemeClr>
                </a:solidFill>
                <a:latin typeface="Book Antiqua" pitchFamily="18" charset="0"/>
              </a:rPr>
              <a:t>Operations within same octaves (same scale</a:t>
            </a:r>
            <a:r>
              <a:rPr lang="en-IN" dirty="0" smtClean="0"/>
              <a:t>)</a:t>
            </a:r>
            <a:r>
              <a:rPr lang="en-US" dirty="0" smtClean="0"/>
              <a:t/>
            </a:r>
            <a:br>
              <a:rPr lang="en-US" dirty="0" smtClean="0"/>
            </a:br>
            <a:endParaRPr lang="en-US" dirty="0"/>
          </a:p>
        </p:txBody>
      </p:sp>
      <p:pic>
        <p:nvPicPr>
          <p:cNvPr id="4" name="Picture 3"/>
          <p:cNvPicPr/>
          <p:nvPr/>
        </p:nvPicPr>
        <p:blipFill>
          <a:blip r:embed="rId3"/>
          <a:srcRect/>
          <a:stretch>
            <a:fillRect/>
          </a:stretch>
        </p:blipFill>
        <p:spPr bwMode="auto">
          <a:xfrm>
            <a:off x="1752600" y="3810000"/>
            <a:ext cx="5310963" cy="2819400"/>
          </a:xfrm>
          <a:prstGeom prst="rect">
            <a:avLst/>
          </a:prstGeom>
          <a:noFill/>
          <a:ln w="9525">
            <a:noFill/>
            <a:miter lim="800000"/>
            <a:headEnd/>
            <a:tailEnd/>
          </a:ln>
          <a:effectLst/>
        </p:spPr>
      </p:pic>
      <p:pic>
        <p:nvPicPr>
          <p:cNvPr id="5" name="Picture 4"/>
          <p:cNvPicPr/>
          <p:nvPr/>
        </p:nvPicPr>
        <p:blipFill>
          <a:blip r:embed="rId4"/>
          <a:srcRect/>
          <a:stretch>
            <a:fillRect/>
          </a:stretch>
        </p:blipFill>
        <p:spPr bwMode="auto">
          <a:xfrm>
            <a:off x="2286000" y="1447800"/>
            <a:ext cx="4161235" cy="2209800"/>
          </a:xfrm>
          <a:prstGeom prst="rect">
            <a:avLst/>
          </a:prstGeom>
          <a:noFill/>
          <a:ln w="9525">
            <a:noFill/>
            <a:miter lim="800000"/>
            <a:headEnd/>
            <a:tailEnd/>
          </a:ln>
        </p:spPr>
      </p:pic>
    </p:spTree>
  </p:cSld>
  <p:clrMapOvr>
    <a:masterClrMapping/>
  </p:clrMapOvr>
  <p:transition spd="slow">
    <p:push dir="u"/>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Keypoint localization</a:t>
            </a:r>
            <a:endParaRPr lang="en-US" dirty="0"/>
          </a:p>
        </p:txBody>
      </p:sp>
      <p:sp>
        <p:nvSpPr>
          <p:cNvPr id="3" name="Content Placeholder 2"/>
          <p:cNvSpPr>
            <a:spLocks noGrp="1"/>
          </p:cNvSpPr>
          <p:nvPr>
            <p:ph idx="1"/>
          </p:nvPr>
        </p:nvSpPr>
        <p:spPr>
          <a:xfrm>
            <a:off x="0" y="1524000"/>
            <a:ext cx="5638800" cy="5181600"/>
          </a:xfrm>
        </p:spPr>
        <p:txBody>
          <a:bodyPr>
            <a:normAutofit fontScale="92500" lnSpcReduction="10000"/>
          </a:bodyPr>
          <a:lstStyle/>
          <a:p>
            <a:r>
              <a:rPr lang="en-US" sz="2400" dirty="0" smtClean="0">
                <a:latin typeface="Book Antiqua" pitchFamily="18" charset="0"/>
              </a:rPr>
              <a:t>Accurately locates the feature key points by comparing a pixel (X) with 26 pixels in current scale and adjacent scales (Green Circles</a:t>
            </a:r>
            <a:r>
              <a:rPr lang="en-US" sz="2400" dirty="0" smtClean="0">
                <a:latin typeface="Book Antiqua" pitchFamily="18" charset="0"/>
              </a:rPr>
              <a:t>)</a:t>
            </a:r>
          </a:p>
          <a:p>
            <a:pPr>
              <a:buNone/>
            </a:pPr>
            <a:endParaRPr lang="en-US" sz="2400" dirty="0" smtClean="0">
              <a:latin typeface="Book Antiqua" pitchFamily="18" charset="0"/>
            </a:endParaRPr>
          </a:p>
          <a:p>
            <a:r>
              <a:rPr lang="en-US" sz="2400" dirty="0" smtClean="0">
                <a:latin typeface="Book Antiqua" pitchFamily="18" charset="0"/>
              </a:rPr>
              <a:t>The pixel (X) is selected if it is larger/smaller than all 26 pixels</a:t>
            </a:r>
            <a:r>
              <a:rPr lang="en-US" sz="2400" dirty="0" smtClean="0">
                <a:latin typeface="Book Antiqua" pitchFamily="18" charset="0"/>
              </a:rPr>
              <a:t>.</a:t>
            </a:r>
          </a:p>
          <a:p>
            <a:pPr>
              <a:buNone/>
            </a:pPr>
            <a:endParaRPr lang="en-US" sz="2400" dirty="0" smtClean="0">
              <a:latin typeface="Book Antiqua" pitchFamily="18" charset="0"/>
            </a:endParaRPr>
          </a:p>
          <a:p>
            <a:r>
              <a:rPr lang="en-US" sz="2400" dirty="0" smtClean="0">
                <a:latin typeface="Book Antiqua" pitchFamily="18" charset="0"/>
              </a:rPr>
              <a:t>There are still a lot of points; some of them are not good enough. The locations of keypoints may be not </a:t>
            </a:r>
            <a:r>
              <a:rPr lang="en-US" sz="2400" dirty="0" smtClean="0">
                <a:latin typeface="Book Antiqua" pitchFamily="18" charset="0"/>
              </a:rPr>
              <a:t>accurate</a:t>
            </a:r>
          </a:p>
          <a:p>
            <a:pPr>
              <a:buNone/>
            </a:pPr>
            <a:endParaRPr lang="en-US" sz="2400" dirty="0" smtClean="0">
              <a:latin typeface="Book Antiqua" pitchFamily="18" charset="0"/>
            </a:endParaRPr>
          </a:p>
          <a:p>
            <a:r>
              <a:rPr lang="en-US" sz="2400" dirty="0" smtClean="0">
                <a:latin typeface="Book Antiqua" pitchFamily="18" charset="0"/>
              </a:rPr>
              <a:t>. Eliminating edge points, keypoints are selected from the extrema based on measures of their stability</a:t>
            </a:r>
            <a:endParaRPr lang="en-US" sz="2400" dirty="0">
              <a:latin typeface="Book Antiqua" pitchFamily="18" charset="0"/>
            </a:endParaRPr>
          </a:p>
        </p:txBody>
      </p:sp>
      <p:pic>
        <p:nvPicPr>
          <p:cNvPr id="4" name="Picture 3"/>
          <p:cNvPicPr/>
          <p:nvPr/>
        </p:nvPicPr>
        <p:blipFill>
          <a:blip r:embed="rId3"/>
          <a:srcRect/>
          <a:stretch>
            <a:fillRect/>
          </a:stretch>
        </p:blipFill>
        <p:spPr bwMode="auto">
          <a:xfrm>
            <a:off x="6019800" y="1600200"/>
            <a:ext cx="2895600" cy="3048000"/>
          </a:xfrm>
          <a:prstGeom prst="rect">
            <a:avLst/>
          </a:prstGeom>
          <a:noFill/>
          <a:ln w="9525">
            <a:noFill/>
            <a:miter lim="800000"/>
            <a:headEnd/>
            <a:tailEnd/>
          </a:ln>
          <a:effectLst/>
        </p:spPr>
      </p:pic>
      <p:sp>
        <p:nvSpPr>
          <p:cNvPr id="5" name="TextBox 4"/>
          <p:cNvSpPr txBox="1"/>
          <p:nvPr/>
        </p:nvSpPr>
        <p:spPr>
          <a:xfrm>
            <a:off x="6019800" y="4800600"/>
            <a:ext cx="2895600" cy="1846659"/>
          </a:xfrm>
          <a:prstGeom prst="rect">
            <a:avLst/>
          </a:prstGeom>
          <a:noFill/>
        </p:spPr>
        <p:txBody>
          <a:bodyPr wrap="square" rtlCol="0">
            <a:spAutoFit/>
          </a:bodyPr>
          <a:lstStyle/>
          <a:p>
            <a:pPr algn="ctr"/>
            <a:r>
              <a:rPr lang="en-US" sz="2400" dirty="0" smtClean="0">
                <a:latin typeface="Book Antiqua" pitchFamily="18" charset="0"/>
              </a:rPr>
              <a:t>Operations </a:t>
            </a:r>
            <a:r>
              <a:rPr lang="en-US" sz="2400" dirty="0" smtClean="0">
                <a:latin typeface="Book Antiqua" pitchFamily="18" charset="0"/>
              </a:rPr>
              <a:t>between different octaves (different scale)</a:t>
            </a:r>
          </a:p>
          <a:p>
            <a:endParaRPr lang="en-US" dirty="0"/>
          </a:p>
        </p:txBody>
      </p:sp>
    </p:spTree>
  </p:cSld>
  <p:clrMapOvr>
    <a:masterClrMapping/>
  </p:clrMapOvr>
  <p:transition spd="slow">
    <p:push dir="u"/>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Orientation assignment</a:t>
            </a:r>
            <a:endParaRPr lang="en-US" dirty="0"/>
          </a:p>
        </p:txBody>
      </p:sp>
      <p:sp>
        <p:nvSpPr>
          <p:cNvPr id="3" name="Content Placeholder 2"/>
          <p:cNvSpPr>
            <a:spLocks noGrp="1"/>
          </p:cNvSpPr>
          <p:nvPr>
            <p:ph idx="1"/>
          </p:nvPr>
        </p:nvSpPr>
        <p:spPr>
          <a:xfrm>
            <a:off x="304800" y="1554162"/>
            <a:ext cx="8686800" cy="4770438"/>
          </a:xfrm>
        </p:spPr>
        <p:txBody>
          <a:bodyPr>
            <a:normAutofit lnSpcReduction="10000"/>
          </a:bodyPr>
          <a:lstStyle/>
          <a:p>
            <a:r>
              <a:rPr lang="en-US" sz="2400" dirty="0" smtClean="0">
                <a:latin typeface="Book Antiqua" pitchFamily="18" charset="0"/>
              </a:rPr>
              <a:t>Assigns </a:t>
            </a:r>
            <a:r>
              <a:rPr lang="en-US" sz="2400" dirty="0" smtClean="0">
                <a:latin typeface="Book Antiqua" pitchFamily="18" charset="0"/>
              </a:rPr>
              <a:t>orientation to each </a:t>
            </a:r>
            <a:r>
              <a:rPr lang="en-US" sz="2400" dirty="0" err="1" smtClean="0">
                <a:latin typeface="Book Antiqua" pitchFamily="18" charset="0"/>
              </a:rPr>
              <a:t>keypoint</a:t>
            </a:r>
            <a:endParaRPr lang="en-US" sz="2400" dirty="0" smtClean="0">
              <a:latin typeface="Book Antiqua" pitchFamily="18" charset="0"/>
            </a:endParaRPr>
          </a:p>
          <a:p>
            <a:pPr>
              <a:buNone/>
            </a:pPr>
            <a:endParaRPr lang="en-US" sz="2400" dirty="0" smtClean="0">
              <a:latin typeface="Book Antiqua" pitchFamily="18" charset="0"/>
            </a:endParaRPr>
          </a:p>
          <a:p>
            <a:r>
              <a:rPr lang="en-IN" sz="2400" dirty="0" smtClean="0">
                <a:latin typeface="Book Antiqua" pitchFamily="18" charset="0"/>
              </a:rPr>
              <a:t>An </a:t>
            </a:r>
            <a:r>
              <a:rPr lang="en-IN" sz="2400" dirty="0" smtClean="0">
                <a:latin typeface="Book Antiqua" pitchFamily="18" charset="0"/>
              </a:rPr>
              <a:t>orientation histogram is formed from the gradient orientations of sample points within a region around the </a:t>
            </a:r>
            <a:r>
              <a:rPr lang="en-IN" sz="2400" dirty="0" err="1" smtClean="0">
                <a:latin typeface="Book Antiqua" pitchFamily="18" charset="0"/>
              </a:rPr>
              <a:t>keypoint</a:t>
            </a:r>
            <a:r>
              <a:rPr lang="en-IN" sz="2400" dirty="0" smtClean="0">
                <a:latin typeface="Book Antiqua" pitchFamily="18" charset="0"/>
              </a:rPr>
              <a:t>.</a:t>
            </a:r>
          </a:p>
          <a:p>
            <a:pPr>
              <a:buNone/>
            </a:pPr>
            <a:endParaRPr lang="en-IN" sz="2400" dirty="0" smtClean="0">
              <a:latin typeface="Book Antiqua" pitchFamily="18" charset="0"/>
            </a:endParaRPr>
          </a:p>
          <a:p>
            <a:r>
              <a:rPr lang="en-IN" sz="2400" dirty="0" smtClean="0">
                <a:latin typeface="Book Antiqua" pitchFamily="18" charset="0"/>
              </a:rPr>
              <a:t>Peaks in the orientation histogram correspond to dominant directions of local gradients</a:t>
            </a:r>
            <a:r>
              <a:rPr lang="en-IN" sz="2400" dirty="0" smtClean="0">
                <a:latin typeface="Book Antiqua" pitchFamily="18" charset="0"/>
              </a:rPr>
              <a:t>.</a:t>
            </a:r>
          </a:p>
          <a:p>
            <a:pPr>
              <a:buNone/>
            </a:pPr>
            <a:endParaRPr lang="en-IN" sz="2400" dirty="0" smtClean="0">
              <a:latin typeface="Book Antiqua" pitchFamily="18" charset="0"/>
            </a:endParaRPr>
          </a:p>
          <a:p>
            <a:r>
              <a:rPr lang="en-IN" sz="2400" dirty="0" smtClean="0">
                <a:latin typeface="Book Antiqua" pitchFamily="18" charset="0"/>
              </a:rPr>
              <a:t> </a:t>
            </a:r>
            <a:r>
              <a:rPr lang="en-IN" sz="2400" dirty="0" smtClean="0">
                <a:latin typeface="Book Antiqua" pitchFamily="18" charset="0"/>
              </a:rPr>
              <a:t>The highest peak in the histogram is detected, and then any other local peak that is within 80% of the highest peak is used to also create a </a:t>
            </a:r>
            <a:r>
              <a:rPr lang="en-IN" sz="2400" dirty="0" err="1" smtClean="0">
                <a:latin typeface="Book Antiqua" pitchFamily="18" charset="0"/>
              </a:rPr>
              <a:t>keypoint</a:t>
            </a:r>
            <a:r>
              <a:rPr lang="en-IN" sz="2400" dirty="0" smtClean="0">
                <a:latin typeface="Book Antiqua" pitchFamily="18" charset="0"/>
              </a:rPr>
              <a:t> with that </a:t>
            </a:r>
            <a:r>
              <a:rPr lang="en-IN" sz="2400" dirty="0" smtClean="0">
                <a:latin typeface="Book Antiqua" pitchFamily="18" charset="0"/>
              </a:rPr>
              <a:t>orientation.</a:t>
            </a:r>
            <a:endParaRPr lang="en-US" sz="2400" dirty="0">
              <a:latin typeface="Book Antiqua" pitchFamily="18" charset="0"/>
            </a:endParaRPr>
          </a:p>
        </p:txBody>
      </p:sp>
    </p:spTree>
  </p:cSld>
  <p:clrMapOvr>
    <a:masterClrMapping/>
  </p:clrMapOvr>
  <p:transition spd="slow">
    <p:push dir="u"/>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Keypoint descriptor</a:t>
            </a:r>
            <a:endParaRPr lang="en-US" dirty="0"/>
          </a:p>
        </p:txBody>
      </p:sp>
      <p:sp>
        <p:nvSpPr>
          <p:cNvPr id="3" name="Content Placeholder 2"/>
          <p:cNvSpPr>
            <a:spLocks noGrp="1"/>
          </p:cNvSpPr>
          <p:nvPr>
            <p:ph idx="1"/>
          </p:nvPr>
        </p:nvSpPr>
        <p:spPr>
          <a:xfrm>
            <a:off x="304800" y="3581400"/>
            <a:ext cx="8305800" cy="3657600"/>
          </a:xfrm>
        </p:spPr>
        <p:txBody>
          <a:bodyPr>
            <a:normAutofit fontScale="47500" lnSpcReduction="20000"/>
          </a:bodyPr>
          <a:lstStyle/>
          <a:p>
            <a:r>
              <a:rPr lang="en-US" sz="4400" b="1" dirty="0" smtClean="0">
                <a:latin typeface="Book Antiqua" pitchFamily="18" charset="0"/>
              </a:rPr>
              <a:t>This step describes the key point as a high dimensional vector. </a:t>
            </a:r>
            <a:endParaRPr lang="en-US" sz="4400" b="1" dirty="0" smtClean="0">
              <a:latin typeface="Book Antiqua" pitchFamily="18" charset="0"/>
            </a:endParaRPr>
          </a:p>
          <a:p>
            <a:pPr>
              <a:buNone/>
            </a:pPr>
            <a:endParaRPr lang="en-US" sz="4400" b="1" dirty="0" smtClean="0">
              <a:latin typeface="Book Antiqua" pitchFamily="18" charset="0"/>
            </a:endParaRPr>
          </a:p>
          <a:p>
            <a:r>
              <a:rPr lang="en-US" sz="4400" b="1" dirty="0" smtClean="0">
                <a:latin typeface="Book Antiqua" pitchFamily="18" charset="0"/>
              </a:rPr>
              <a:t>The </a:t>
            </a:r>
            <a:r>
              <a:rPr lang="en-US" sz="4400" b="1" dirty="0" smtClean="0">
                <a:latin typeface="Book Antiqua" pitchFamily="18" charset="0"/>
              </a:rPr>
              <a:t>local image gradients are measured at the selected scale in the region around each </a:t>
            </a:r>
            <a:r>
              <a:rPr lang="en-US" sz="4400" b="1" dirty="0" err="1" smtClean="0">
                <a:latin typeface="Book Antiqua" pitchFamily="18" charset="0"/>
              </a:rPr>
              <a:t>keypoint</a:t>
            </a:r>
            <a:r>
              <a:rPr lang="en-US" sz="4400" b="1" dirty="0" smtClean="0">
                <a:latin typeface="Book Antiqua" pitchFamily="18" charset="0"/>
              </a:rPr>
              <a:t>.</a:t>
            </a:r>
          </a:p>
          <a:p>
            <a:pPr>
              <a:buNone/>
            </a:pPr>
            <a:endParaRPr lang="en-US" sz="4400" b="1" dirty="0" smtClean="0">
              <a:latin typeface="Book Antiqua" pitchFamily="18" charset="0"/>
            </a:endParaRPr>
          </a:p>
          <a:p>
            <a:r>
              <a:rPr lang="en-IN" sz="4400" b="1" dirty="0" smtClean="0">
                <a:latin typeface="Book Antiqua" pitchFamily="18" charset="0"/>
              </a:rPr>
              <a:t> </a:t>
            </a:r>
            <a:r>
              <a:rPr lang="en-IN" sz="4400" b="1" dirty="0" smtClean="0">
                <a:latin typeface="Book Antiqua" pitchFamily="18" charset="0"/>
              </a:rPr>
              <a:t>It </a:t>
            </a:r>
            <a:r>
              <a:rPr lang="en-US" sz="4400" b="1" dirty="0" smtClean="0">
                <a:latin typeface="Book Antiqua" pitchFamily="18" charset="0"/>
              </a:rPr>
              <a:t>computes relative orientation and magnitude in a 16x16 neighborhood around each key point</a:t>
            </a:r>
            <a:r>
              <a:rPr lang="en-US" sz="4400" b="1" dirty="0" smtClean="0">
                <a:latin typeface="Book Antiqua" pitchFamily="18" charset="0"/>
              </a:rPr>
              <a:t>.</a:t>
            </a:r>
          </a:p>
          <a:p>
            <a:pPr>
              <a:buNone/>
            </a:pPr>
            <a:endParaRPr lang="en-US" sz="4400" b="1" dirty="0" smtClean="0">
              <a:latin typeface="Book Antiqua" pitchFamily="18" charset="0"/>
            </a:endParaRPr>
          </a:p>
          <a:p>
            <a:r>
              <a:rPr lang="en-US" sz="4400" b="1" dirty="0" smtClean="0">
                <a:latin typeface="Book Antiqua" pitchFamily="18" charset="0"/>
              </a:rPr>
              <a:t> </a:t>
            </a:r>
            <a:r>
              <a:rPr lang="en-US" sz="4400" b="1" dirty="0" smtClean="0">
                <a:latin typeface="Book Antiqua" pitchFamily="18" charset="0"/>
              </a:rPr>
              <a:t>It forms weighted histogram (8 bin) for 4x4 regions. Finally it concatenates 16 histograms in one long vector of 128 dimensions. </a:t>
            </a:r>
          </a:p>
          <a:p>
            <a:endParaRPr lang="en-US" dirty="0"/>
          </a:p>
        </p:txBody>
      </p:sp>
      <p:pic>
        <p:nvPicPr>
          <p:cNvPr id="4" name="Picture 3"/>
          <p:cNvPicPr/>
          <p:nvPr/>
        </p:nvPicPr>
        <p:blipFill>
          <a:blip r:embed="rId3"/>
          <a:srcRect/>
          <a:stretch>
            <a:fillRect/>
          </a:stretch>
        </p:blipFill>
        <p:spPr bwMode="auto">
          <a:xfrm>
            <a:off x="2057400" y="1066800"/>
            <a:ext cx="4953000" cy="2438400"/>
          </a:xfrm>
          <a:prstGeom prst="rect">
            <a:avLst/>
          </a:prstGeom>
          <a:noFill/>
          <a:ln w="9525">
            <a:noFill/>
            <a:miter lim="800000"/>
            <a:headEnd/>
            <a:tailEnd/>
          </a:ln>
          <a:effectLst/>
        </p:spPr>
      </p:pic>
    </p:spTree>
  </p:cSld>
  <p:clrMapOvr>
    <a:masterClrMapping/>
  </p:clrMapOvr>
  <p:transition spd="slow">
    <p:push dir="u"/>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6858000" cy="584775"/>
          </a:xfrm>
          <a:prstGeom prst="rect">
            <a:avLst/>
          </a:prstGeom>
        </p:spPr>
        <p:txBody>
          <a:bodyPr wrap="square">
            <a:spAutoFit/>
          </a:bodyPr>
          <a:lstStyle/>
          <a:p>
            <a:r>
              <a:rPr lang="en-US" sz="3200" b="1" dirty="0" smtClean="0">
                <a:solidFill>
                  <a:srgbClr val="0070C0"/>
                </a:solidFill>
              </a:rPr>
              <a:t>Acquisition  &amp;   Extraction</a:t>
            </a:r>
            <a:endParaRPr lang="en-US" sz="3200" b="1" dirty="0">
              <a:solidFill>
                <a:srgbClr val="0070C0"/>
              </a:solidFill>
            </a:endParaRPr>
          </a:p>
        </p:txBody>
      </p:sp>
      <p:pic>
        <p:nvPicPr>
          <p:cNvPr id="4" name="Picture 7" descr="112.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 y="2362200"/>
            <a:ext cx="1409700" cy="1838325"/>
          </a:xfrm>
          <a:prstGeom prst="rect">
            <a:avLst/>
          </a:prstGeom>
          <a:noFill/>
          <a:ln>
            <a:noFill/>
          </a:ln>
          <a:effectLst>
            <a:outerShdw blurRad="50800" dist="38100" dir="18900000" algn="bl" rotWithShape="0">
              <a:srgbClr val="0070C0">
                <a:alpha val="4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Left Arrow 11"/>
          <p:cNvSpPr>
            <a:spLocks noChangeArrowheads="1"/>
          </p:cNvSpPr>
          <p:nvPr/>
        </p:nvSpPr>
        <p:spPr bwMode="auto">
          <a:xfrm>
            <a:off x="1676400" y="2743200"/>
            <a:ext cx="1828800" cy="9525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6" name="Left Arrow 12"/>
          <p:cNvSpPr>
            <a:spLocks noChangeArrowheads="1"/>
          </p:cNvSpPr>
          <p:nvPr/>
        </p:nvSpPr>
        <p:spPr bwMode="auto">
          <a:xfrm rot="19301015">
            <a:off x="1816581" y="4044508"/>
            <a:ext cx="1882983" cy="1134293"/>
          </a:xfrm>
          <a:prstGeom prst="leftArrow">
            <a:avLst>
              <a:gd name="adj1" fmla="val 50000"/>
              <a:gd name="adj2" fmla="val 50002"/>
            </a:avLst>
          </a:prstGeom>
          <a:solidFill>
            <a:schemeClr val="accent1"/>
          </a:solidFill>
          <a:ln w="9525" algn="ctr">
            <a:solidFill>
              <a:schemeClr val="tx1"/>
            </a:solidFill>
            <a:round/>
            <a:headEnd/>
            <a:tailEnd/>
          </a:ln>
        </p:spPr>
        <p:txBody>
          <a:bodyPr/>
          <a:lstStyle/>
          <a:p>
            <a:endParaRPr lang="en-US"/>
          </a:p>
        </p:txBody>
      </p:sp>
      <p:pic>
        <p:nvPicPr>
          <p:cNvPr id="7" name="Content Placeholder 6" descr="11.jp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a:xfrm>
            <a:off x="304800" y="4724400"/>
            <a:ext cx="1409700" cy="1838325"/>
          </a:xfrm>
          <a:prstGeom prst="rect">
            <a:avLst/>
          </a:prstGeom>
          <a:effectLst>
            <a:outerShdw blurRad="50800" dist="38100" dir="18900000" algn="bl" rotWithShape="0">
              <a:srgbClr val="0070C0">
                <a:alpha val="40000"/>
              </a:srgbClr>
            </a:outerShdw>
          </a:effectLst>
        </p:spPr>
      </p:pic>
      <p:pic>
        <p:nvPicPr>
          <p:cNvPr id="8" name="Picture 9" descr="1234699_3301776.jp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3660158" y="2362200"/>
            <a:ext cx="2207242" cy="2459038"/>
          </a:xfrm>
          <a:prstGeom prst="rect">
            <a:avLst/>
          </a:prstGeom>
          <a:noFill/>
          <a:ln>
            <a:noFill/>
          </a:ln>
          <a:effectLst>
            <a:outerShdw blurRad="50800" dist="38100" dir="18900000" algn="bl" rotWithShape="0">
              <a:srgbClr val="0070C0">
                <a:alpha val="4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ight Arrow 10"/>
          <p:cNvSpPr>
            <a:spLocks noChangeArrowheads="1"/>
          </p:cNvSpPr>
          <p:nvPr/>
        </p:nvSpPr>
        <p:spPr bwMode="auto">
          <a:xfrm rot="8303930">
            <a:off x="5206013" y="1519363"/>
            <a:ext cx="1227511" cy="931075"/>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10" name="Picture 8" descr="images.jpg"/>
          <p:cNvPicPr>
            <a:picLocks noChangeAspect="1"/>
          </p:cNvPicPr>
          <p:nvPr/>
        </p:nvPicPr>
        <p:blipFill>
          <a:blip r:embed="rId6">
            <a:extLst>
              <a:ext uri="{28A0092B-C50C-407E-A947-70E740481C1C}">
                <a14:useLocalDpi xmlns="" xmlns:a14="http://schemas.microsoft.com/office/drawing/2010/main" val="0"/>
              </a:ext>
            </a:extLst>
          </a:blip>
          <a:srcRect/>
          <a:stretch>
            <a:fillRect/>
          </a:stretch>
        </p:blipFill>
        <p:spPr bwMode="auto">
          <a:xfrm>
            <a:off x="6587816" y="304800"/>
            <a:ext cx="2327584" cy="1680100"/>
          </a:xfrm>
          <a:prstGeom prst="rect">
            <a:avLst/>
          </a:prstGeom>
          <a:noFill/>
          <a:ln>
            <a:noFill/>
          </a:ln>
          <a:effectLst>
            <a:outerShdw blurRad="50800" dist="38100" dir="18900000" algn="bl" rotWithShape="0">
              <a:srgbClr val="0070C0">
                <a:alpha val="4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19405203"/>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0"/>
            <a:ext cx="7924799" cy="584775"/>
          </a:xfrm>
          <a:prstGeom prst="rect">
            <a:avLst/>
          </a:prstGeom>
        </p:spPr>
        <p:txBody>
          <a:bodyPr wrap="square">
            <a:spAutoFit/>
          </a:bodyPr>
          <a:lstStyle/>
          <a:p>
            <a:r>
              <a:rPr lang="en-US" sz="3200" b="1" dirty="0" smtClean="0">
                <a:solidFill>
                  <a:srgbClr val="0070C0"/>
                </a:solidFill>
              </a:rPr>
              <a:t>Image Fusion &amp; Feature Extraction</a:t>
            </a:r>
            <a:endParaRPr lang="en-US" sz="3200" b="1" dirty="0">
              <a:solidFill>
                <a:srgbClr val="0070C0"/>
              </a:solidFill>
            </a:endParaRPr>
          </a:p>
        </p:txBody>
      </p:sp>
      <p:pic>
        <p:nvPicPr>
          <p:cNvPr id="4" name="Picture 3" descr="112.jp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05600" y="762000"/>
            <a:ext cx="1752600" cy="1881528"/>
          </a:xfrm>
          <a:prstGeom prst="rect">
            <a:avLst/>
          </a:prstGeom>
          <a:noFill/>
          <a:ln>
            <a:noFill/>
          </a:ln>
          <a:effectLst>
            <a:glow rad="101600">
              <a:srgbClr val="0070C0">
                <a:alpha val="40000"/>
              </a:srgbClr>
            </a:glo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Plus 4"/>
          <p:cNvSpPr/>
          <p:nvPr/>
        </p:nvSpPr>
        <p:spPr bwMode="auto">
          <a:xfrm>
            <a:off x="6705600" y="2790825"/>
            <a:ext cx="1676400" cy="13335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p>
        </p:txBody>
      </p:sp>
      <p:pic>
        <p:nvPicPr>
          <p:cNvPr id="6" name="Content Placeholder 6" descr="11.jp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a:xfrm>
            <a:off x="6705600" y="4419600"/>
            <a:ext cx="1752599" cy="1838325"/>
          </a:xfrm>
          <a:prstGeom prst="rect">
            <a:avLst/>
          </a:prstGeom>
          <a:effectLst>
            <a:outerShdw blurRad="50800" dist="38100" dir="18900000" algn="bl" rotWithShape="0">
              <a:srgbClr val="0070C0">
                <a:alpha val="40000"/>
              </a:srgbClr>
            </a:outerShdw>
          </a:effectLst>
        </p:spPr>
      </p:pic>
      <p:pic>
        <p:nvPicPr>
          <p:cNvPr id="7" name="Picture 13" descr="db.jpg"/>
          <p:cNvPicPr>
            <a:picLocks noChangeAspect="1"/>
          </p:cNvPicPr>
          <p:nvPr/>
        </p:nvPicPr>
        <p:blipFill>
          <a:blip r:embed="rId6">
            <a:extLst>
              <a:ext uri="{28A0092B-C50C-407E-A947-70E740481C1C}">
                <a14:useLocalDpi xmlns="" xmlns:a14="http://schemas.microsoft.com/office/drawing/2010/main" val="0"/>
              </a:ext>
            </a:extLst>
          </a:blip>
          <a:srcRect/>
          <a:stretch>
            <a:fillRect/>
          </a:stretch>
        </p:blipFill>
        <p:spPr bwMode="auto">
          <a:xfrm>
            <a:off x="381001" y="4797425"/>
            <a:ext cx="2133599" cy="2060575"/>
          </a:xfrm>
          <a:prstGeom prst="rect">
            <a:avLst/>
          </a:prstGeom>
          <a:noFill/>
          <a:ln>
            <a:noFill/>
          </a:ln>
          <a:effectLst>
            <a:outerShdw blurRad="50800" dist="38100" dir="18900000" algn="bl" rotWithShape="0">
              <a:srgbClr val="0070C0">
                <a:alpha val="4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Down Arrow 12"/>
          <p:cNvSpPr>
            <a:spLocks noChangeArrowheads="1"/>
          </p:cNvSpPr>
          <p:nvPr/>
        </p:nvSpPr>
        <p:spPr bwMode="auto">
          <a:xfrm>
            <a:off x="990600" y="4114800"/>
            <a:ext cx="990600" cy="609600"/>
          </a:xfrm>
          <a:prstGeom prst="down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9" name="Left Arrow 8"/>
          <p:cNvSpPr>
            <a:spLocks noChangeArrowheads="1"/>
          </p:cNvSpPr>
          <p:nvPr/>
        </p:nvSpPr>
        <p:spPr bwMode="auto">
          <a:xfrm>
            <a:off x="2590800" y="3048000"/>
            <a:ext cx="1143000" cy="685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0" name="Left Arrow 6"/>
          <p:cNvSpPr>
            <a:spLocks noChangeArrowheads="1"/>
          </p:cNvSpPr>
          <p:nvPr/>
        </p:nvSpPr>
        <p:spPr bwMode="auto">
          <a:xfrm>
            <a:off x="5334000" y="3048000"/>
            <a:ext cx="1143000" cy="81915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 name="Rectangle 11"/>
          <p:cNvSpPr>
            <a:spLocks noChangeArrowheads="1"/>
          </p:cNvSpPr>
          <p:nvPr/>
        </p:nvSpPr>
        <p:spPr bwMode="auto">
          <a:xfrm>
            <a:off x="381000" y="2514600"/>
            <a:ext cx="2133599" cy="1524000"/>
          </a:xfrm>
          <a:prstGeom prst="rect">
            <a:avLst/>
          </a:prstGeom>
          <a:solidFill>
            <a:schemeClr val="accent1"/>
          </a:solidFill>
          <a:ln w="9525" algn="ctr">
            <a:solidFill>
              <a:schemeClr val="tx1"/>
            </a:solidFill>
            <a:round/>
            <a:headEnd/>
            <a:tailEnd/>
          </a:ln>
        </p:spPr>
        <p:txBody>
          <a:bodyPr/>
          <a:lstStyle/>
          <a:p>
            <a:pPr algn="ctr"/>
            <a:r>
              <a:rPr lang="en-US" sz="3600" b="1" dirty="0">
                <a:solidFill>
                  <a:schemeClr val="bg1"/>
                </a:solidFill>
              </a:rPr>
              <a:t>Extracted Features</a:t>
            </a:r>
          </a:p>
        </p:txBody>
      </p:sp>
      <p:sp>
        <p:nvSpPr>
          <p:cNvPr id="12" name="Rectangle 7"/>
          <p:cNvSpPr>
            <a:spLocks noChangeArrowheads="1"/>
          </p:cNvSpPr>
          <p:nvPr/>
        </p:nvSpPr>
        <p:spPr bwMode="auto">
          <a:xfrm>
            <a:off x="3886200" y="2514600"/>
            <a:ext cx="1371600" cy="1524000"/>
          </a:xfrm>
          <a:prstGeom prst="rect">
            <a:avLst/>
          </a:prstGeom>
          <a:solidFill>
            <a:schemeClr val="accent1"/>
          </a:solidFill>
          <a:ln w="9525" algn="ctr">
            <a:solidFill>
              <a:schemeClr val="tx1"/>
            </a:solidFill>
            <a:round/>
            <a:headEnd/>
            <a:tailEnd/>
          </a:ln>
        </p:spPr>
        <p:txBody>
          <a:bodyPr/>
          <a:lstStyle/>
          <a:p>
            <a:pPr algn="ctr"/>
            <a:r>
              <a:rPr lang="en-US" sz="3200" b="1" dirty="0">
                <a:solidFill>
                  <a:schemeClr val="bg1"/>
                </a:solidFill>
              </a:rPr>
              <a:t>Fused Image</a:t>
            </a:r>
          </a:p>
        </p:txBody>
      </p:sp>
    </p:spTree>
    <p:extLst>
      <p:ext uri="{BB962C8B-B14F-4D97-AF65-F5344CB8AC3E}">
        <p14:creationId xmlns="" xmlns:p14="http://schemas.microsoft.com/office/powerpoint/2010/main" val="3201487916"/>
      </p:ext>
    </p:extLst>
  </p:cSld>
  <p:clrMapOvr>
    <a:masterClrMapping/>
  </p:clrMapOvr>
  <p:transition spd="slow">
    <p:push dir="u"/>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457200"/>
            <a:ext cx="4114800" cy="707886"/>
          </a:xfrm>
          <a:prstGeom prst="rect">
            <a:avLst/>
          </a:prstGeom>
        </p:spPr>
        <p:txBody>
          <a:bodyPr wrap="square">
            <a:spAutoFit/>
          </a:bodyPr>
          <a:lstStyle/>
          <a:p>
            <a:r>
              <a:rPr lang="en-US" sz="4000" b="1" dirty="0" smtClean="0">
                <a:solidFill>
                  <a:srgbClr val="0070C0"/>
                </a:solidFill>
                <a:latin typeface="Book Antiqua" pitchFamily="18" charset="0"/>
              </a:rPr>
              <a:t>Introduction</a:t>
            </a:r>
            <a:endParaRPr lang="en-US" sz="4000" dirty="0">
              <a:solidFill>
                <a:srgbClr val="0070C0"/>
              </a:solidFill>
            </a:endParaRPr>
          </a:p>
        </p:txBody>
      </p:sp>
      <p:sp>
        <p:nvSpPr>
          <p:cNvPr id="6" name="Rectangle 5"/>
          <p:cNvSpPr/>
          <p:nvPr/>
        </p:nvSpPr>
        <p:spPr>
          <a:xfrm>
            <a:off x="290944" y="1524000"/>
            <a:ext cx="8624455" cy="4524315"/>
          </a:xfrm>
          <a:prstGeom prst="rect">
            <a:avLst/>
          </a:prstGeom>
        </p:spPr>
        <p:txBody>
          <a:bodyPr wrap="square">
            <a:spAutoFit/>
          </a:bodyPr>
          <a:lstStyle/>
          <a:p>
            <a:pPr algn="just">
              <a:buFont typeface="Wingdings" pitchFamily="2" charset="2"/>
              <a:buChar char="Ø"/>
            </a:pPr>
            <a:r>
              <a:rPr lang="en-US" sz="2400" b="1" dirty="0" smtClean="0">
                <a:solidFill>
                  <a:schemeClr val="accent2">
                    <a:lumMod val="50000"/>
                  </a:schemeClr>
                </a:solidFill>
                <a:latin typeface="Book Antiqua" pitchFamily="18" charset="0"/>
              </a:rPr>
              <a:t>Biometrics refers to methods for uniquely recognizing humans based upon one or more intrinsic physical or behavioral traits. </a:t>
            </a:r>
          </a:p>
          <a:p>
            <a:pPr algn="just"/>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buFont typeface="Wingdings" pitchFamily="2" charset="2"/>
              <a:buChar char="Ø"/>
            </a:pPr>
            <a:r>
              <a:rPr lang="en-US" sz="2400" b="1" dirty="0" smtClean="0">
                <a:solidFill>
                  <a:schemeClr val="accent2">
                    <a:lumMod val="50000"/>
                  </a:schemeClr>
                </a:solidFill>
                <a:latin typeface="Book Antiqua" pitchFamily="18" charset="0"/>
              </a:rPr>
              <a:t>In information technology, in particular, biometrics is used as a form of identity access management and access control. </a:t>
            </a:r>
          </a:p>
          <a:p>
            <a:pPr algn="just"/>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buFont typeface="Wingdings" pitchFamily="2" charset="2"/>
              <a:buChar char="Ø"/>
            </a:pPr>
            <a:r>
              <a:rPr lang="en-US" sz="2400" b="1" dirty="0" smtClean="0">
                <a:solidFill>
                  <a:schemeClr val="accent2">
                    <a:lumMod val="50000"/>
                  </a:schemeClr>
                </a:solidFill>
                <a:latin typeface="Book Antiqua" pitchFamily="18" charset="0"/>
              </a:rPr>
              <a:t>It is also used to identify individuals in groups that are under surveillance.</a:t>
            </a:r>
          </a:p>
        </p:txBody>
      </p:sp>
    </p:spTree>
    <p:extLst>
      <p:ext uri="{BB962C8B-B14F-4D97-AF65-F5344CB8AC3E}">
        <p14:creationId xmlns="" xmlns:p14="http://schemas.microsoft.com/office/powerpoint/2010/main" val="205271783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4343400" cy="838200"/>
          </a:xfrm>
        </p:spPr>
        <p:txBody>
          <a:bodyPr/>
          <a:lstStyle/>
          <a:p>
            <a:r>
              <a:rPr lang="en-US" dirty="0" smtClean="0"/>
              <a:t>FLOWCHART</a:t>
            </a:r>
            <a:endParaRPr lang="en-US" dirty="0"/>
          </a:p>
        </p:txBody>
      </p:sp>
      <p:pic>
        <p:nvPicPr>
          <p:cNvPr id="1026" name="Picture 2"/>
          <p:cNvPicPr>
            <a:picLocks noChangeAspect="1" noChangeArrowheads="1"/>
          </p:cNvPicPr>
          <p:nvPr/>
        </p:nvPicPr>
        <p:blipFill>
          <a:blip r:embed="rId3"/>
          <a:srcRect/>
          <a:stretch>
            <a:fillRect/>
          </a:stretch>
        </p:blipFill>
        <p:spPr bwMode="auto">
          <a:xfrm>
            <a:off x="2971800" y="0"/>
            <a:ext cx="4033838" cy="6770062"/>
          </a:xfrm>
          <a:prstGeom prst="rect">
            <a:avLst/>
          </a:prstGeom>
          <a:noFill/>
          <a:ln w="9525">
            <a:noFill/>
            <a:miter lim="800000"/>
            <a:headEnd/>
            <a:tailEnd/>
          </a:ln>
          <a:effectLst/>
        </p:spPr>
      </p:pic>
    </p:spTree>
  </p:cSld>
  <p:clrMapOvr>
    <a:masterClrMapping/>
  </p:clrMapOvr>
  <p:transition spd="slow">
    <p:push dir="u"/>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rcRect/>
          <a:stretch>
            <a:fillRect/>
          </a:stretch>
        </p:blipFill>
        <p:spPr bwMode="auto">
          <a:xfrm>
            <a:off x="381000" y="228600"/>
            <a:ext cx="2438400" cy="3124200"/>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381000" y="3505200"/>
            <a:ext cx="2459673" cy="3133090"/>
          </a:xfrm>
          <a:prstGeom prst="rect">
            <a:avLst/>
          </a:prstGeom>
          <a:noFill/>
          <a:ln w="9525">
            <a:noFill/>
            <a:miter lim="800000"/>
            <a:headEnd/>
            <a:tailEnd/>
          </a:ln>
        </p:spPr>
      </p:pic>
      <p:graphicFrame>
        <p:nvGraphicFramePr>
          <p:cNvPr id="10" name="Table 9"/>
          <p:cNvGraphicFramePr>
            <a:graphicFrameLocks noGrp="1"/>
          </p:cNvGraphicFramePr>
          <p:nvPr/>
        </p:nvGraphicFramePr>
        <p:xfrm>
          <a:off x="4267200" y="1295400"/>
          <a:ext cx="4038600" cy="4191000"/>
        </p:xfrm>
        <a:graphic>
          <a:graphicData uri="http://schemas.openxmlformats.org/drawingml/2006/table">
            <a:tbl>
              <a:tblPr/>
              <a:tblGrid>
                <a:gridCol w="2018899"/>
                <a:gridCol w="2019701"/>
              </a:tblGrid>
              <a:tr h="4191000">
                <a:tc>
                  <a:txBody>
                    <a:bodyPr/>
                    <a:lstStyle/>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a:latin typeface="Times New Roman"/>
                        <a:ea typeface="Calibri"/>
                        <a:cs typeface="Times New Roman"/>
                      </a:endParaRPr>
                    </a:p>
                    <a:p>
                      <a:pPr marL="0" marR="0" algn="just">
                        <a:lnSpc>
                          <a:spcPct val="115000"/>
                        </a:lnSpc>
                        <a:spcBef>
                          <a:spcPts val="0"/>
                        </a:spcBef>
                        <a:spcAft>
                          <a:spcPts val="1000"/>
                        </a:spcAft>
                      </a:pPr>
                      <a:endParaRPr lang="en-IN" sz="1000" b="1" dirty="0" smtClean="0">
                        <a:solidFill>
                          <a:srgbClr val="4F81BD"/>
                        </a:solidFill>
                        <a:latin typeface="Times New Roman"/>
                        <a:ea typeface="Calibri"/>
                        <a:cs typeface="Times New Roman"/>
                      </a:endParaRPr>
                    </a:p>
                    <a:p>
                      <a:pPr marL="0" marR="0" algn="ctr">
                        <a:lnSpc>
                          <a:spcPct val="115000"/>
                        </a:lnSpc>
                        <a:spcBef>
                          <a:spcPts val="0"/>
                        </a:spcBef>
                        <a:spcAft>
                          <a:spcPts val="1000"/>
                        </a:spcAft>
                      </a:pPr>
                      <a:r>
                        <a:rPr lang="en-IN" sz="2400" b="1" dirty="0" smtClean="0">
                          <a:solidFill>
                            <a:schemeClr val="tx1"/>
                          </a:solidFill>
                          <a:latin typeface="Book Antiqua" pitchFamily="18" charset="0"/>
                          <a:ea typeface="Calibri"/>
                          <a:cs typeface="Times New Roman"/>
                        </a:rPr>
                        <a:t>Synthesised </a:t>
                      </a:r>
                      <a:r>
                        <a:rPr lang="en-IN" sz="2400" b="1" dirty="0">
                          <a:solidFill>
                            <a:schemeClr val="tx1"/>
                          </a:solidFill>
                          <a:latin typeface="Book Antiqua" pitchFamily="18" charset="0"/>
                          <a:ea typeface="Calibri"/>
                          <a:cs typeface="Times New Roman"/>
                        </a:rPr>
                        <a:t>image of ear</a:t>
                      </a:r>
                      <a:endParaRPr lang="en-US" sz="2400" b="1" dirty="0">
                        <a:solidFill>
                          <a:schemeClr val="tx1"/>
                        </a:solidFill>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a:latin typeface="Times New Roman"/>
                        <a:ea typeface="Calibri"/>
                        <a:cs typeface="Times New Roman"/>
                      </a:endParaRPr>
                    </a:p>
                    <a:p>
                      <a:pPr marL="0" marR="0" algn="just">
                        <a:lnSpc>
                          <a:spcPct val="115000"/>
                        </a:lnSpc>
                        <a:spcBef>
                          <a:spcPts val="0"/>
                        </a:spcBef>
                        <a:spcAft>
                          <a:spcPts val="1000"/>
                        </a:spcAft>
                      </a:pPr>
                      <a:endParaRPr lang="en-IN" sz="1000" b="1" dirty="0" smtClean="0">
                        <a:solidFill>
                          <a:srgbClr val="4F81BD"/>
                        </a:solidFill>
                        <a:latin typeface="Times New Roman"/>
                        <a:ea typeface="Calibri"/>
                        <a:cs typeface="Times New Roman"/>
                      </a:endParaRPr>
                    </a:p>
                    <a:p>
                      <a:pPr marL="0" marR="0" algn="ctr">
                        <a:lnSpc>
                          <a:spcPct val="115000"/>
                        </a:lnSpc>
                        <a:spcBef>
                          <a:spcPts val="0"/>
                        </a:spcBef>
                        <a:spcAft>
                          <a:spcPts val="1000"/>
                        </a:spcAft>
                      </a:pPr>
                      <a:r>
                        <a:rPr lang="en-IN" sz="2400" b="1" dirty="0" smtClean="0">
                          <a:solidFill>
                            <a:schemeClr val="tx1"/>
                          </a:solidFill>
                          <a:latin typeface="Book Antiqua" pitchFamily="18" charset="0"/>
                          <a:ea typeface="Calibri"/>
                          <a:cs typeface="Times New Roman"/>
                        </a:rPr>
                        <a:t>Synthesised </a:t>
                      </a:r>
                      <a:r>
                        <a:rPr lang="en-IN" sz="2400" b="1" dirty="0">
                          <a:solidFill>
                            <a:schemeClr val="tx1"/>
                          </a:solidFill>
                          <a:latin typeface="Book Antiqua" pitchFamily="18" charset="0"/>
                          <a:ea typeface="Calibri"/>
                          <a:cs typeface="Times New Roman"/>
                        </a:rPr>
                        <a:t>image of side face</a:t>
                      </a:r>
                      <a:endParaRPr lang="en-US" sz="2400" b="1" dirty="0">
                        <a:solidFill>
                          <a:schemeClr val="tx1"/>
                        </a:solidFill>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076" name="Picture 4" descr="synthesized_image_ear"/>
          <p:cNvPicPr>
            <a:picLocks noChangeAspect="1" noChangeArrowheads="1"/>
          </p:cNvPicPr>
          <p:nvPr/>
        </p:nvPicPr>
        <p:blipFill>
          <a:blip r:embed="rId5"/>
          <a:srcRect/>
          <a:stretch>
            <a:fillRect/>
          </a:stretch>
        </p:blipFill>
        <p:spPr bwMode="auto">
          <a:xfrm>
            <a:off x="4419600" y="1447800"/>
            <a:ext cx="1790700" cy="2335170"/>
          </a:xfrm>
          <a:prstGeom prst="rect">
            <a:avLst/>
          </a:prstGeom>
          <a:noFill/>
        </p:spPr>
      </p:pic>
      <p:pic>
        <p:nvPicPr>
          <p:cNvPr id="3075" name="Picture 1" descr="synthesized_image_side_face"/>
          <p:cNvPicPr>
            <a:picLocks noChangeAspect="1" noChangeArrowheads="1"/>
          </p:cNvPicPr>
          <p:nvPr/>
        </p:nvPicPr>
        <p:blipFill>
          <a:blip r:embed="rId6"/>
          <a:srcRect/>
          <a:stretch>
            <a:fillRect/>
          </a:stretch>
        </p:blipFill>
        <p:spPr bwMode="auto">
          <a:xfrm>
            <a:off x="6400800" y="1447800"/>
            <a:ext cx="1752600" cy="2285485"/>
          </a:xfrm>
          <a:prstGeom prst="rect">
            <a:avLst/>
          </a:prstGeom>
          <a:noFill/>
        </p:spPr>
      </p:pic>
    </p:spTree>
  </p:cSld>
  <p:clrMapOvr>
    <a:masterClrMapping/>
  </p:clrMapOvr>
  <p:transition spd="slow">
    <p:push dir="u"/>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fusion\fused image.jpg"/>
          <p:cNvPicPr/>
          <p:nvPr/>
        </p:nvPicPr>
        <p:blipFill>
          <a:blip r:embed="rId3"/>
          <a:srcRect/>
          <a:stretch>
            <a:fillRect/>
          </a:stretch>
        </p:blipFill>
        <p:spPr bwMode="auto">
          <a:xfrm>
            <a:off x="533400" y="1219200"/>
            <a:ext cx="3124200" cy="3429000"/>
          </a:xfrm>
          <a:prstGeom prst="rect">
            <a:avLst/>
          </a:prstGeom>
          <a:noFill/>
          <a:ln w="9525">
            <a:noFill/>
            <a:miter lim="800000"/>
            <a:headEnd/>
            <a:tailEnd/>
          </a:ln>
        </p:spPr>
      </p:pic>
      <p:pic>
        <p:nvPicPr>
          <p:cNvPr id="5" name="Picture 4" descr="extracted sift points"/>
          <p:cNvPicPr/>
          <p:nvPr/>
        </p:nvPicPr>
        <p:blipFill>
          <a:blip r:embed="rId4"/>
          <a:srcRect/>
          <a:stretch>
            <a:fillRect/>
          </a:stretch>
        </p:blipFill>
        <p:spPr bwMode="auto">
          <a:xfrm>
            <a:off x="4876800" y="1066800"/>
            <a:ext cx="3657600" cy="3886200"/>
          </a:xfrm>
          <a:prstGeom prst="rect">
            <a:avLst/>
          </a:prstGeom>
          <a:noFill/>
          <a:ln w="9525">
            <a:noFill/>
            <a:miter lim="800000"/>
            <a:headEnd/>
            <a:tailEnd/>
          </a:ln>
        </p:spPr>
      </p:pic>
      <p:sp>
        <p:nvSpPr>
          <p:cNvPr id="6" name="TextBox 5"/>
          <p:cNvSpPr txBox="1"/>
          <p:nvPr/>
        </p:nvSpPr>
        <p:spPr>
          <a:xfrm>
            <a:off x="609600" y="4876800"/>
            <a:ext cx="2971800" cy="830997"/>
          </a:xfrm>
          <a:prstGeom prst="rect">
            <a:avLst/>
          </a:prstGeom>
          <a:noFill/>
        </p:spPr>
        <p:txBody>
          <a:bodyPr wrap="square" rtlCol="0">
            <a:spAutoFit/>
          </a:bodyPr>
          <a:lstStyle/>
          <a:p>
            <a:pPr algn="ctr"/>
            <a:r>
              <a:rPr lang="en-US" sz="2400" b="1" dirty="0" smtClean="0">
                <a:latin typeface="Book Antiqua" pitchFamily="18" charset="0"/>
              </a:rPr>
              <a:t>Fused Image of ear and side face</a:t>
            </a:r>
            <a:endParaRPr lang="en-US" sz="2400" b="1" dirty="0">
              <a:latin typeface="Book Antiqua" pitchFamily="18" charset="0"/>
            </a:endParaRPr>
          </a:p>
        </p:txBody>
      </p:sp>
      <p:sp>
        <p:nvSpPr>
          <p:cNvPr id="7" name="TextBox 6"/>
          <p:cNvSpPr txBox="1"/>
          <p:nvPr/>
        </p:nvSpPr>
        <p:spPr>
          <a:xfrm>
            <a:off x="5181600" y="5105400"/>
            <a:ext cx="2971800" cy="830997"/>
          </a:xfrm>
          <a:prstGeom prst="rect">
            <a:avLst/>
          </a:prstGeom>
          <a:noFill/>
        </p:spPr>
        <p:txBody>
          <a:bodyPr wrap="square" rtlCol="0">
            <a:spAutoFit/>
          </a:bodyPr>
          <a:lstStyle/>
          <a:p>
            <a:pPr algn="ctr"/>
            <a:r>
              <a:rPr lang="en-US" sz="2400" b="1" dirty="0" smtClean="0">
                <a:latin typeface="Book Antiqua" pitchFamily="18" charset="0"/>
              </a:rPr>
              <a:t>Extracted features using SIFT</a:t>
            </a:r>
            <a:endParaRPr lang="en-US" sz="2400" b="1" dirty="0">
              <a:latin typeface="Book Antiqua" pitchFamily="18" charset="0"/>
            </a:endParaRPr>
          </a:p>
        </p:txBody>
      </p:sp>
    </p:spTree>
  </p:cSld>
  <p:clrMapOvr>
    <a:masterClrMapping/>
  </p:clrMapOvr>
  <p:transition spd="slow">
    <p:push dir="u"/>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Matching</a:t>
            </a:r>
            <a:endParaRPr lang="en-US" dirty="0"/>
          </a:p>
        </p:txBody>
      </p:sp>
      <p:pic>
        <p:nvPicPr>
          <p:cNvPr id="4" name="Picture 3" descr="matched"/>
          <p:cNvPicPr/>
          <p:nvPr/>
        </p:nvPicPr>
        <p:blipFill>
          <a:blip r:embed="rId3"/>
          <a:srcRect/>
          <a:stretch>
            <a:fillRect/>
          </a:stretch>
        </p:blipFill>
        <p:spPr bwMode="auto">
          <a:xfrm>
            <a:off x="0" y="1219200"/>
            <a:ext cx="4953000" cy="2743200"/>
          </a:xfrm>
          <a:prstGeom prst="rect">
            <a:avLst/>
          </a:prstGeom>
          <a:noFill/>
          <a:ln w="9525">
            <a:noFill/>
            <a:miter lim="800000"/>
            <a:headEnd/>
            <a:tailEnd/>
          </a:ln>
        </p:spPr>
      </p:pic>
      <p:sp>
        <p:nvSpPr>
          <p:cNvPr id="5" name="TextBox 4"/>
          <p:cNvSpPr txBox="1"/>
          <p:nvPr/>
        </p:nvSpPr>
        <p:spPr>
          <a:xfrm>
            <a:off x="685800" y="4038600"/>
            <a:ext cx="3505200" cy="461665"/>
          </a:xfrm>
          <a:prstGeom prst="rect">
            <a:avLst/>
          </a:prstGeom>
          <a:noFill/>
        </p:spPr>
        <p:txBody>
          <a:bodyPr wrap="square" rtlCol="0">
            <a:spAutoFit/>
          </a:bodyPr>
          <a:lstStyle/>
          <a:p>
            <a:pPr algn="ctr"/>
            <a:r>
              <a:rPr lang="en-IN" sz="2400" b="1" dirty="0" smtClean="0">
                <a:latin typeface="Book Antiqua" pitchFamily="18" charset="0"/>
              </a:rPr>
              <a:t>Normal matching</a:t>
            </a:r>
            <a:endParaRPr lang="en-US" sz="2400" b="1" dirty="0">
              <a:latin typeface="Book Antiqua" pitchFamily="18" charset="0"/>
            </a:endParaRPr>
          </a:p>
        </p:txBody>
      </p:sp>
      <p:pic>
        <p:nvPicPr>
          <p:cNvPr id="6" name="Picture 5" descr="match90"/>
          <p:cNvPicPr/>
          <p:nvPr/>
        </p:nvPicPr>
        <p:blipFill>
          <a:blip r:embed="rId4"/>
          <a:srcRect/>
          <a:stretch>
            <a:fillRect/>
          </a:stretch>
        </p:blipFill>
        <p:spPr bwMode="auto">
          <a:xfrm>
            <a:off x="4419600" y="4038600"/>
            <a:ext cx="4724400" cy="2819400"/>
          </a:xfrm>
          <a:prstGeom prst="rect">
            <a:avLst/>
          </a:prstGeom>
          <a:noFill/>
          <a:ln w="9525">
            <a:noFill/>
            <a:miter lim="800000"/>
            <a:headEnd/>
            <a:tailEnd/>
          </a:ln>
        </p:spPr>
      </p:pic>
      <p:sp>
        <p:nvSpPr>
          <p:cNvPr id="7" name="TextBox 6"/>
          <p:cNvSpPr txBox="1"/>
          <p:nvPr/>
        </p:nvSpPr>
        <p:spPr>
          <a:xfrm>
            <a:off x="4724400" y="3657600"/>
            <a:ext cx="4267200" cy="461665"/>
          </a:xfrm>
          <a:prstGeom prst="rect">
            <a:avLst/>
          </a:prstGeom>
          <a:noFill/>
        </p:spPr>
        <p:txBody>
          <a:bodyPr wrap="square" rtlCol="0">
            <a:spAutoFit/>
          </a:bodyPr>
          <a:lstStyle/>
          <a:p>
            <a:pPr algn="ctr"/>
            <a:r>
              <a:rPr lang="en-US" sz="2400" b="1" dirty="0" smtClean="0">
                <a:latin typeface="Book Antiqua" pitchFamily="18" charset="0"/>
              </a:rPr>
              <a:t>Image rotated by 90 degree</a:t>
            </a:r>
            <a:endParaRPr lang="en-US" sz="2400" b="1" dirty="0">
              <a:latin typeface="Book Antiqua" pitchFamily="18" charset="0"/>
            </a:endParaRPr>
          </a:p>
        </p:txBody>
      </p:sp>
    </p:spTree>
  </p:cSld>
  <p:clrMapOvr>
    <a:masterClrMapping/>
  </p:clrMapOvr>
  <p:transition spd="slow">
    <p:push dir="u"/>
    <p:sndAc>
      <p:stSnd>
        <p:snd r:embed="rId2"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MATCHING</a:t>
            </a:r>
            <a:endParaRPr lang="en-US" dirty="0"/>
          </a:p>
        </p:txBody>
      </p:sp>
      <p:pic>
        <p:nvPicPr>
          <p:cNvPr id="5" name="Picture 4" descr="match180"/>
          <p:cNvPicPr/>
          <p:nvPr/>
        </p:nvPicPr>
        <p:blipFill>
          <a:blip r:embed="rId3"/>
          <a:srcRect/>
          <a:stretch>
            <a:fillRect/>
          </a:stretch>
        </p:blipFill>
        <p:spPr bwMode="auto">
          <a:xfrm>
            <a:off x="0" y="1143000"/>
            <a:ext cx="4876800" cy="2743200"/>
          </a:xfrm>
          <a:prstGeom prst="rect">
            <a:avLst/>
          </a:prstGeom>
          <a:noFill/>
          <a:ln w="9525">
            <a:noFill/>
            <a:miter lim="800000"/>
            <a:headEnd/>
            <a:tailEnd/>
          </a:ln>
        </p:spPr>
      </p:pic>
      <p:pic>
        <p:nvPicPr>
          <p:cNvPr id="6" name="Picture 5" descr="match270"/>
          <p:cNvPicPr/>
          <p:nvPr/>
        </p:nvPicPr>
        <p:blipFill>
          <a:blip r:embed="rId4"/>
          <a:srcRect/>
          <a:stretch>
            <a:fillRect/>
          </a:stretch>
        </p:blipFill>
        <p:spPr bwMode="auto">
          <a:xfrm>
            <a:off x="4343400" y="4038600"/>
            <a:ext cx="4800601" cy="2819400"/>
          </a:xfrm>
          <a:prstGeom prst="rect">
            <a:avLst/>
          </a:prstGeom>
          <a:noFill/>
          <a:ln w="9525">
            <a:noFill/>
            <a:miter lim="800000"/>
            <a:headEnd/>
            <a:tailEnd/>
          </a:ln>
        </p:spPr>
      </p:pic>
      <p:sp>
        <p:nvSpPr>
          <p:cNvPr id="7" name="TextBox 6"/>
          <p:cNvSpPr txBox="1"/>
          <p:nvPr/>
        </p:nvSpPr>
        <p:spPr>
          <a:xfrm>
            <a:off x="0" y="3962400"/>
            <a:ext cx="4343400" cy="461665"/>
          </a:xfrm>
          <a:prstGeom prst="rect">
            <a:avLst/>
          </a:prstGeom>
          <a:noFill/>
        </p:spPr>
        <p:txBody>
          <a:bodyPr wrap="square" rtlCol="0">
            <a:spAutoFit/>
          </a:bodyPr>
          <a:lstStyle/>
          <a:p>
            <a:pPr algn="ctr"/>
            <a:r>
              <a:rPr lang="en-US" sz="2400" b="1" dirty="0" smtClean="0">
                <a:latin typeface="Book Antiqua" pitchFamily="18" charset="0"/>
              </a:rPr>
              <a:t>Image rotated by 180 degree</a:t>
            </a:r>
            <a:endParaRPr lang="en-US" sz="2400" b="1" dirty="0">
              <a:latin typeface="Book Antiqua" pitchFamily="18" charset="0"/>
            </a:endParaRPr>
          </a:p>
        </p:txBody>
      </p:sp>
      <p:sp>
        <p:nvSpPr>
          <p:cNvPr id="8" name="TextBox 7"/>
          <p:cNvSpPr txBox="1"/>
          <p:nvPr/>
        </p:nvSpPr>
        <p:spPr>
          <a:xfrm>
            <a:off x="4800600" y="3581400"/>
            <a:ext cx="4343400" cy="461665"/>
          </a:xfrm>
          <a:prstGeom prst="rect">
            <a:avLst/>
          </a:prstGeom>
          <a:noFill/>
        </p:spPr>
        <p:txBody>
          <a:bodyPr wrap="square" rtlCol="0">
            <a:spAutoFit/>
          </a:bodyPr>
          <a:lstStyle/>
          <a:p>
            <a:pPr algn="ctr"/>
            <a:r>
              <a:rPr lang="en-US" sz="2400" b="1" dirty="0" smtClean="0">
                <a:latin typeface="Book Antiqua" pitchFamily="18" charset="0"/>
              </a:rPr>
              <a:t>Image rotated by 270 degree</a:t>
            </a:r>
          </a:p>
        </p:txBody>
      </p:sp>
    </p:spTree>
  </p:cSld>
  <p:clrMapOvr>
    <a:masterClrMapping/>
  </p:clrMapOvr>
  <p:transition spd="slow">
    <p:push dir="u"/>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 OF MATCHING</a:t>
            </a:r>
            <a:endParaRPr lang="en-US" dirty="0"/>
          </a:p>
        </p:txBody>
      </p:sp>
      <p:graphicFrame>
        <p:nvGraphicFramePr>
          <p:cNvPr id="4" name="Table 3"/>
          <p:cNvGraphicFramePr>
            <a:graphicFrameLocks noGrp="1"/>
          </p:cNvGraphicFramePr>
          <p:nvPr/>
        </p:nvGraphicFramePr>
        <p:xfrm>
          <a:off x="990600" y="2819400"/>
          <a:ext cx="7467600" cy="3124200"/>
        </p:xfrm>
        <a:graphic>
          <a:graphicData uri="http://schemas.openxmlformats.org/drawingml/2006/table">
            <a:tbl>
              <a:tblPr/>
              <a:tblGrid>
                <a:gridCol w="3733800"/>
                <a:gridCol w="3733800"/>
              </a:tblGrid>
              <a:tr h="624840">
                <a:tc>
                  <a:txBody>
                    <a:bodyPr/>
                    <a:lstStyle/>
                    <a:p>
                      <a:pPr marL="0" marR="0" algn="ctr">
                        <a:lnSpc>
                          <a:spcPct val="115000"/>
                        </a:lnSpc>
                        <a:spcBef>
                          <a:spcPts val="0"/>
                        </a:spcBef>
                        <a:spcAft>
                          <a:spcPts val="1000"/>
                        </a:spcAft>
                      </a:pPr>
                      <a:r>
                        <a:rPr lang="en-IN" sz="2400" b="1" dirty="0">
                          <a:solidFill>
                            <a:srgbClr val="00B0F0"/>
                          </a:solidFill>
                          <a:latin typeface="Times New Roman"/>
                          <a:ea typeface="Calibri"/>
                          <a:cs typeface="Times New Roman"/>
                        </a:rPr>
                        <a:t>Image Transformation</a:t>
                      </a:r>
                      <a:endParaRPr lang="en-US" sz="2400" dirty="0">
                        <a:solidFill>
                          <a:srgbClr val="00B0F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b="1" dirty="0">
                          <a:solidFill>
                            <a:srgbClr val="00B0F0"/>
                          </a:solidFill>
                          <a:latin typeface="Times New Roman"/>
                          <a:ea typeface="Calibri"/>
                          <a:cs typeface="Times New Roman"/>
                        </a:rPr>
                        <a:t>Match found</a:t>
                      </a:r>
                      <a:endParaRPr lang="en-US" sz="2400" dirty="0">
                        <a:solidFill>
                          <a:srgbClr val="00B0F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40">
                <a:tc>
                  <a:txBody>
                    <a:bodyPr/>
                    <a:lstStyle/>
                    <a:p>
                      <a:pPr marL="0" marR="0" algn="ctr">
                        <a:lnSpc>
                          <a:spcPct val="115000"/>
                        </a:lnSpc>
                        <a:spcBef>
                          <a:spcPts val="0"/>
                        </a:spcBef>
                        <a:spcAft>
                          <a:spcPts val="1000"/>
                        </a:spcAft>
                      </a:pPr>
                      <a:r>
                        <a:rPr lang="en-IN" sz="2400" dirty="0">
                          <a:latin typeface="Times New Roman"/>
                          <a:ea typeface="Calibri"/>
                          <a:cs typeface="Times New Roman"/>
                        </a:rPr>
                        <a:t>0 degree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a:latin typeface="Times New Roman"/>
                          <a:ea typeface="Calibri"/>
                          <a:cs typeface="Times New Roman"/>
                        </a:rPr>
                        <a:t>206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40">
                <a:tc>
                  <a:txBody>
                    <a:bodyPr/>
                    <a:lstStyle/>
                    <a:p>
                      <a:pPr marL="0" marR="0" algn="ctr">
                        <a:lnSpc>
                          <a:spcPct val="115000"/>
                        </a:lnSpc>
                        <a:spcBef>
                          <a:spcPts val="0"/>
                        </a:spcBef>
                        <a:spcAft>
                          <a:spcPts val="1000"/>
                        </a:spcAft>
                      </a:pPr>
                      <a:r>
                        <a:rPr lang="en-IN" sz="2400">
                          <a:latin typeface="Times New Roman"/>
                          <a:ea typeface="Calibri"/>
                          <a:cs typeface="Times New Roman"/>
                        </a:rPr>
                        <a:t>90 degree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dirty="0">
                          <a:latin typeface="Times New Roman"/>
                          <a:ea typeface="Calibri"/>
                          <a:cs typeface="Times New Roman"/>
                        </a:rPr>
                        <a:t>189</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40">
                <a:tc>
                  <a:txBody>
                    <a:bodyPr/>
                    <a:lstStyle/>
                    <a:p>
                      <a:pPr marL="0" marR="0" algn="ctr">
                        <a:lnSpc>
                          <a:spcPct val="115000"/>
                        </a:lnSpc>
                        <a:spcBef>
                          <a:spcPts val="0"/>
                        </a:spcBef>
                        <a:spcAft>
                          <a:spcPts val="1000"/>
                        </a:spcAft>
                      </a:pPr>
                      <a:r>
                        <a:rPr lang="en-IN" sz="2400">
                          <a:latin typeface="Times New Roman"/>
                          <a:ea typeface="Calibri"/>
                          <a:cs typeface="Times New Roman"/>
                        </a:rPr>
                        <a:t>180 degree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a:latin typeface="Times New Roman"/>
                          <a:ea typeface="Calibri"/>
                          <a:cs typeface="Times New Roman"/>
                        </a:rPr>
                        <a:t>187</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40">
                <a:tc>
                  <a:txBody>
                    <a:bodyPr/>
                    <a:lstStyle/>
                    <a:p>
                      <a:pPr marL="0" marR="0" algn="ctr">
                        <a:lnSpc>
                          <a:spcPct val="115000"/>
                        </a:lnSpc>
                        <a:spcBef>
                          <a:spcPts val="0"/>
                        </a:spcBef>
                        <a:spcAft>
                          <a:spcPts val="1000"/>
                        </a:spcAft>
                      </a:pPr>
                      <a:r>
                        <a:rPr lang="en-IN" sz="2400" dirty="0">
                          <a:latin typeface="Times New Roman"/>
                          <a:ea typeface="Calibri"/>
                          <a:cs typeface="Times New Roman"/>
                        </a:rPr>
                        <a:t>270 degree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dirty="0">
                          <a:latin typeface="Times New Roman"/>
                          <a:ea typeface="Calibri"/>
                          <a:cs typeface="Times New Roman"/>
                        </a:rPr>
                        <a:t>190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762000" y="1524000"/>
            <a:ext cx="7772400" cy="830997"/>
          </a:xfrm>
          <a:prstGeom prst="rect">
            <a:avLst/>
          </a:prstGeom>
          <a:noFill/>
        </p:spPr>
        <p:txBody>
          <a:bodyPr wrap="square" rtlCol="0">
            <a:spAutoFit/>
          </a:bodyPr>
          <a:lstStyle/>
          <a:p>
            <a:pPr algn="ctr"/>
            <a:r>
              <a:rPr lang="en-IN" sz="2400" b="1" dirty="0" smtClean="0">
                <a:latin typeface="Book Antiqua" pitchFamily="18" charset="0"/>
              </a:rPr>
              <a:t>Number of key points found in the fused image is 206</a:t>
            </a:r>
            <a:endParaRPr lang="en-US" sz="2400" b="1" dirty="0" smtClean="0">
              <a:latin typeface="Book Antiqua" pitchFamily="18" charset="0"/>
            </a:endParaRPr>
          </a:p>
          <a:p>
            <a:pPr algn="ctr"/>
            <a:endParaRPr lang="en-US" sz="2400" b="1" dirty="0">
              <a:latin typeface="Book Antiqua" pitchFamily="18" charset="0"/>
            </a:endParaRPr>
          </a:p>
        </p:txBody>
      </p:sp>
    </p:spTree>
  </p:cSld>
  <p:clrMapOvr>
    <a:masterClrMapping/>
  </p:clrMapOvr>
  <p:transition spd="slow">
    <p:push dir="u"/>
    <p:sndAc>
      <p:stSnd>
        <p:snd r:embed="rId2"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p:txBody>
          <a:bodyPr>
            <a:normAutofit/>
          </a:bodyPr>
          <a:lstStyle/>
          <a:p>
            <a:endParaRPr lang="en-IN" sz="2400" b="1" dirty="0" smtClean="0">
              <a:latin typeface="Book Antiqua" pitchFamily="18" charset="0"/>
            </a:endParaRPr>
          </a:p>
          <a:p>
            <a:r>
              <a:rPr lang="en-IN" sz="2400" b="1" dirty="0" smtClean="0">
                <a:latin typeface="Book Antiqua" pitchFamily="18" charset="0"/>
              </a:rPr>
              <a:t>Future </a:t>
            </a:r>
            <a:r>
              <a:rPr lang="en-IN" sz="2400" b="1" dirty="0" smtClean="0">
                <a:latin typeface="Book Antiqua" pitchFamily="18" charset="0"/>
              </a:rPr>
              <a:t>work would involve in establishing a database of side face-ear including plotting the ROC Receiver Operating Characteristic (ROC) which would project the comparison of true vs. false positive rate, at various threshold settings. </a:t>
            </a:r>
            <a:endParaRPr lang="en-IN" sz="2400" b="1" dirty="0" smtClean="0">
              <a:latin typeface="Book Antiqua" pitchFamily="18" charset="0"/>
            </a:endParaRPr>
          </a:p>
          <a:p>
            <a:endParaRPr lang="en-IN" sz="2400" b="1" dirty="0" smtClean="0">
              <a:latin typeface="Book Antiqua" pitchFamily="18" charset="0"/>
            </a:endParaRPr>
          </a:p>
          <a:p>
            <a:endParaRPr lang="en-IN" sz="2400" b="1" dirty="0" smtClean="0">
              <a:latin typeface="Book Antiqua" pitchFamily="18" charset="0"/>
            </a:endParaRPr>
          </a:p>
          <a:p>
            <a:r>
              <a:rPr lang="en-IN" sz="2400" b="1" dirty="0" smtClean="0">
                <a:latin typeface="Book Antiqua" pitchFamily="18" charset="0"/>
              </a:rPr>
              <a:t>Accuracy </a:t>
            </a:r>
            <a:r>
              <a:rPr lang="en-IN" sz="2400" b="1" dirty="0" smtClean="0">
                <a:latin typeface="Book Antiqua" pitchFamily="18" charset="0"/>
              </a:rPr>
              <a:t>can also be measured in terms of Area under the ROC Curve (AUC).</a:t>
            </a:r>
            <a:endParaRPr lang="en-US" sz="2400" b="1" dirty="0" smtClean="0">
              <a:latin typeface="Book Antiqua" pitchFamily="18" charset="0"/>
            </a:endParaRPr>
          </a:p>
          <a:p>
            <a:endParaRPr lang="en-US" dirty="0" smtClean="0"/>
          </a:p>
          <a:p>
            <a:endParaRPr lang="en-US" dirty="0"/>
          </a:p>
        </p:txBody>
      </p:sp>
    </p:spTree>
  </p:cSld>
  <p:clrMapOvr>
    <a:masterClrMapping/>
  </p:clrMapOvr>
  <p:transition spd="slow">
    <p:push dir="u"/>
    <p:sndAc>
      <p:stSnd>
        <p:snd r:embed="rId2"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lstStyle/>
          <a:p>
            <a:pPr algn="ctr"/>
            <a:r>
              <a:rPr lang="en-US" dirty="0" smtClean="0"/>
              <a:t>REFERENCE</a:t>
            </a:r>
            <a:endParaRPr lang="en-US" dirty="0"/>
          </a:p>
        </p:txBody>
      </p:sp>
      <p:sp>
        <p:nvSpPr>
          <p:cNvPr id="3" name="Content Placeholder 2"/>
          <p:cNvSpPr>
            <a:spLocks noGrp="1"/>
          </p:cNvSpPr>
          <p:nvPr>
            <p:ph idx="1"/>
          </p:nvPr>
        </p:nvSpPr>
        <p:spPr>
          <a:xfrm>
            <a:off x="0" y="1066800"/>
            <a:ext cx="8991600" cy="5791200"/>
          </a:xfrm>
        </p:spPr>
        <p:txBody>
          <a:bodyPr>
            <a:normAutofit fontScale="40000" lnSpcReduction="20000"/>
          </a:bodyPr>
          <a:lstStyle/>
          <a:p>
            <a:pPr lvl="0"/>
            <a:r>
              <a:rPr lang="en-IN" sz="3800" dirty="0" err="1" smtClean="0"/>
              <a:t>A.K.Jain</a:t>
            </a:r>
            <a:r>
              <a:rPr lang="en-IN" sz="3800" dirty="0" smtClean="0"/>
              <a:t> and A. Ross, “</a:t>
            </a:r>
            <a:r>
              <a:rPr lang="en-IN" sz="3800" dirty="0" err="1" smtClean="0"/>
              <a:t>Multibiometric</a:t>
            </a:r>
            <a:r>
              <a:rPr lang="en-IN" sz="3800" dirty="0" smtClean="0"/>
              <a:t> systems”, Communications of the ACM, vol. 47, no.1, pp. 34 - 40,2004.</a:t>
            </a:r>
            <a:endParaRPr lang="en-US" sz="3800" dirty="0" smtClean="0"/>
          </a:p>
          <a:p>
            <a:pPr>
              <a:buNone/>
            </a:pPr>
            <a:endParaRPr lang="en-US" sz="3800" dirty="0" smtClean="0"/>
          </a:p>
          <a:p>
            <a:pPr lvl="0"/>
            <a:r>
              <a:rPr lang="en-IN" sz="3800" dirty="0" err="1" smtClean="0"/>
              <a:t>Dakshina</a:t>
            </a:r>
            <a:r>
              <a:rPr lang="en-IN" sz="3800" dirty="0" smtClean="0"/>
              <a:t> </a:t>
            </a:r>
            <a:r>
              <a:rPr lang="en-IN" sz="3800" dirty="0" err="1" smtClean="0"/>
              <a:t>Ranjan</a:t>
            </a:r>
            <a:r>
              <a:rPr lang="en-IN" sz="3800" dirty="0" smtClean="0"/>
              <a:t> </a:t>
            </a:r>
            <a:r>
              <a:rPr lang="en-IN" sz="3800" dirty="0" err="1" smtClean="0"/>
              <a:t>Kisku</a:t>
            </a:r>
            <a:r>
              <a:rPr lang="en-IN" sz="3800" dirty="0" smtClean="0"/>
              <a:t>, </a:t>
            </a:r>
            <a:r>
              <a:rPr lang="en-IN" sz="3800" dirty="0" err="1" smtClean="0"/>
              <a:t>Jamuna</a:t>
            </a:r>
            <a:r>
              <a:rPr lang="en-IN" sz="3800" dirty="0" smtClean="0"/>
              <a:t> </a:t>
            </a:r>
            <a:r>
              <a:rPr lang="en-IN" sz="3800" dirty="0" err="1" smtClean="0"/>
              <a:t>Kanta</a:t>
            </a:r>
            <a:r>
              <a:rPr lang="en-IN" sz="3800" dirty="0" smtClean="0"/>
              <a:t> Sing, </a:t>
            </a:r>
            <a:r>
              <a:rPr lang="en-IN" sz="3800" dirty="0" err="1" smtClean="0"/>
              <a:t>MassimoTistarelli</a:t>
            </a:r>
            <a:r>
              <a:rPr lang="en-IN" sz="3800" dirty="0" smtClean="0"/>
              <a:t>, </a:t>
            </a:r>
            <a:r>
              <a:rPr lang="en-IN" sz="3800" dirty="0" err="1" smtClean="0"/>
              <a:t>Phalguni</a:t>
            </a:r>
            <a:r>
              <a:rPr lang="en-IN" sz="3800" dirty="0" smtClean="0"/>
              <a:t> Gupta,” </a:t>
            </a:r>
            <a:r>
              <a:rPr lang="en-IN" sz="3800" dirty="0" err="1" smtClean="0"/>
              <a:t>Multisensor</a:t>
            </a:r>
            <a:r>
              <a:rPr lang="en-IN" sz="3800" dirty="0" smtClean="0"/>
              <a:t> Biometric Evidence Fusion for Person Authentication using Wavelet Decomposition and Monotonic-Decreasing Graph”, 2009 Seventh International Conference on Advances in Pattern Recognition, 2009 IEEE</a:t>
            </a:r>
            <a:r>
              <a:rPr lang="en-IN" sz="3800" dirty="0" smtClean="0"/>
              <a:t>.</a:t>
            </a:r>
            <a:endParaRPr lang="en-US" sz="3800" dirty="0" smtClean="0"/>
          </a:p>
          <a:p>
            <a:pPr lvl="0">
              <a:buNone/>
            </a:pPr>
            <a:r>
              <a:rPr lang="en-IN" sz="3800" dirty="0" smtClean="0"/>
              <a:t> </a:t>
            </a:r>
            <a:endParaRPr lang="en-US" sz="3800" dirty="0" smtClean="0"/>
          </a:p>
          <a:p>
            <a:pPr lvl="0"/>
            <a:r>
              <a:rPr lang="en-IN" sz="3800" dirty="0" err="1" smtClean="0"/>
              <a:t>Nilanjan</a:t>
            </a:r>
            <a:r>
              <a:rPr lang="en-IN" sz="3800" dirty="0" smtClean="0"/>
              <a:t> </a:t>
            </a:r>
            <a:r>
              <a:rPr lang="en-IN" sz="3800" dirty="0" err="1" smtClean="0"/>
              <a:t>Dey</a:t>
            </a:r>
            <a:r>
              <a:rPr lang="en-IN" sz="3800" dirty="0" smtClean="0"/>
              <a:t>, </a:t>
            </a:r>
            <a:r>
              <a:rPr lang="en-IN" sz="3800" dirty="0" err="1" smtClean="0"/>
              <a:t>Subhendu</a:t>
            </a:r>
            <a:r>
              <a:rPr lang="en-IN" sz="3800" dirty="0" smtClean="0"/>
              <a:t> Das, </a:t>
            </a:r>
            <a:r>
              <a:rPr lang="en-IN" sz="3800" dirty="0" err="1" smtClean="0"/>
              <a:t>Pranati</a:t>
            </a:r>
            <a:r>
              <a:rPr lang="en-IN" sz="3800" dirty="0" smtClean="0"/>
              <a:t> </a:t>
            </a:r>
            <a:r>
              <a:rPr lang="en-IN" sz="3800" dirty="0" err="1" smtClean="0"/>
              <a:t>Rakshit</a:t>
            </a:r>
            <a:r>
              <a:rPr lang="en-IN" sz="3800" dirty="0" smtClean="0"/>
              <a:t>, “A Novel Approach of Obtaining Features Using Wavelet Based Image Fusion and Harris Corner Detection”, International Journal of Modern Engineering Research , Vol.1, Issue.2, pp-396-399.</a:t>
            </a:r>
            <a:endParaRPr lang="en-US" sz="3800" dirty="0" smtClean="0"/>
          </a:p>
          <a:p>
            <a:pPr>
              <a:buNone/>
            </a:pPr>
            <a:r>
              <a:rPr lang="en-IN" sz="3800" dirty="0" smtClean="0"/>
              <a:t> </a:t>
            </a:r>
            <a:endParaRPr lang="en-US" sz="3800" dirty="0" smtClean="0"/>
          </a:p>
          <a:p>
            <a:pPr lvl="0"/>
            <a:r>
              <a:rPr lang="en-US" sz="3800" dirty="0" smtClean="0"/>
              <a:t>D. G. Lowe, “Distinctive image features from scale invariant Keypoints”, International Journal of Computer Vision, vol. 60, no. 2, 2004.</a:t>
            </a:r>
          </a:p>
          <a:p>
            <a:pPr>
              <a:buNone/>
            </a:pPr>
            <a:r>
              <a:rPr lang="en-IN" sz="3800" dirty="0" smtClean="0"/>
              <a:t> </a:t>
            </a:r>
            <a:endParaRPr lang="en-US" sz="3800" dirty="0" smtClean="0"/>
          </a:p>
          <a:p>
            <a:pPr lvl="0"/>
            <a:r>
              <a:rPr lang="en-US" sz="3800" dirty="0" smtClean="0"/>
              <a:t>Fergus, R., </a:t>
            </a:r>
            <a:r>
              <a:rPr lang="en-US" sz="3800" dirty="0" err="1" smtClean="0"/>
              <a:t>Perona</a:t>
            </a:r>
            <a:r>
              <a:rPr lang="en-US" sz="3800" dirty="0" smtClean="0"/>
              <a:t>, P., and </a:t>
            </a:r>
            <a:r>
              <a:rPr lang="en-US" sz="3800" dirty="0" err="1" smtClean="0"/>
              <a:t>Zisserman</a:t>
            </a:r>
            <a:r>
              <a:rPr lang="en-US" sz="3800" dirty="0" smtClean="0"/>
              <a:t>, A., ”Object class recognition by unsupervised scale invariant learning”, IEEE Conference on Computer Vision and Pattern Recognition, Madison, Wisconsin, pp. 264-271, 2003.</a:t>
            </a:r>
          </a:p>
          <a:p>
            <a:pPr>
              <a:buNone/>
            </a:pPr>
            <a:r>
              <a:rPr lang="en-IN" sz="3800" dirty="0" smtClean="0"/>
              <a:t> </a:t>
            </a:r>
            <a:endParaRPr lang="en-US" sz="3800" dirty="0" smtClean="0"/>
          </a:p>
          <a:p>
            <a:pPr lvl="0"/>
            <a:r>
              <a:rPr lang="en-IN" sz="3800" dirty="0" err="1" smtClean="0"/>
              <a:t>Shekhar</a:t>
            </a:r>
            <a:r>
              <a:rPr lang="en-IN" sz="3800" dirty="0" smtClean="0"/>
              <a:t> </a:t>
            </a:r>
            <a:r>
              <a:rPr lang="en-IN" sz="3800" dirty="0" err="1" smtClean="0"/>
              <a:t>Karanwal</a:t>
            </a:r>
            <a:r>
              <a:rPr lang="en-IN" sz="3800" dirty="0" smtClean="0"/>
              <a:t>, </a:t>
            </a:r>
            <a:r>
              <a:rPr lang="en-IN" sz="3800" dirty="0" err="1" smtClean="0"/>
              <a:t>Davendra</a:t>
            </a:r>
            <a:r>
              <a:rPr lang="en-IN" sz="3800" dirty="0" smtClean="0"/>
              <a:t> Kumar, </a:t>
            </a:r>
            <a:r>
              <a:rPr lang="en-IN" sz="3800" dirty="0" err="1" smtClean="0"/>
              <a:t>Rohit</a:t>
            </a:r>
            <a:r>
              <a:rPr lang="en-IN" sz="3800" dirty="0" smtClean="0"/>
              <a:t> </a:t>
            </a:r>
            <a:r>
              <a:rPr lang="en-IN" sz="3800" dirty="0" err="1" smtClean="0"/>
              <a:t>Maurya</a:t>
            </a:r>
            <a:r>
              <a:rPr lang="en-IN" sz="3800" dirty="0" smtClean="0"/>
              <a:t>, “Fusion of Fingerprint and Face by using DWT and SIFT”, International Journal of Computer Applications (0975 – 8887) Volume 2, No.5, June 2010.</a:t>
            </a:r>
            <a:endParaRPr lang="en-US" sz="3800" dirty="0" smtClean="0"/>
          </a:p>
          <a:p>
            <a:pPr>
              <a:buNone/>
            </a:pPr>
            <a:r>
              <a:rPr lang="en-US" sz="3800" dirty="0" smtClean="0"/>
              <a:t> </a:t>
            </a:r>
          </a:p>
          <a:p>
            <a:pPr lvl="0"/>
            <a:r>
              <a:rPr lang="en-US" sz="3800" dirty="0" err="1" smtClean="0"/>
              <a:t>YunhongWang</a:t>
            </a:r>
            <a:r>
              <a:rPr lang="en-US" sz="3800" dirty="0" smtClean="0"/>
              <a:t>, </a:t>
            </a:r>
            <a:r>
              <a:rPr lang="en-US" sz="3800" dirty="0" err="1" smtClean="0"/>
              <a:t>Tieniu</a:t>
            </a:r>
            <a:r>
              <a:rPr lang="en-US" sz="3800" dirty="0" smtClean="0"/>
              <a:t> Tan, and Anil K. Jain,” Combining Face and Iris Biometrics for </a:t>
            </a:r>
            <a:r>
              <a:rPr lang="en-US" sz="3800" dirty="0" smtClean="0"/>
              <a:t>Identity Verification”</a:t>
            </a:r>
          </a:p>
          <a:p>
            <a:endParaRPr lang="en-US" sz="3800" dirty="0" smtClean="0"/>
          </a:p>
          <a:p>
            <a:pPr lvl="0"/>
            <a:r>
              <a:rPr lang="en-IN" sz="3800" dirty="0" smtClean="0"/>
              <a:t>Fusion of Fingerprint and Face by using DWT and SIFT, </a:t>
            </a:r>
            <a:r>
              <a:rPr lang="en-US" sz="3800" dirty="0" smtClean="0"/>
              <a:t>International Journal of Computer Applications (0975 – 8887) Volume 2 – No.5, June 2010</a:t>
            </a:r>
          </a:p>
          <a:p>
            <a:endParaRPr lang="en-US" dirty="0"/>
          </a:p>
        </p:txBody>
      </p:sp>
    </p:spTree>
  </p:cSld>
  <p:clrMapOvr>
    <a:masterClrMapping/>
  </p:clrMapOvr>
  <p:transition spd="slow">
    <p:push dir="u"/>
    <p:sndAc>
      <p:stSnd>
        <p:snd r:embed="rId2" name="click.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855" y="-27709"/>
            <a:ext cx="9144000" cy="6857999"/>
          </a:xfrm>
          <a:prstGeom prst="rect">
            <a:avLst/>
          </a:prstGeom>
        </p:spPr>
      </p:pic>
      <p:sp>
        <p:nvSpPr>
          <p:cNvPr id="3" name="TextBox 2"/>
          <p:cNvSpPr txBox="1"/>
          <p:nvPr/>
        </p:nvSpPr>
        <p:spPr>
          <a:xfrm>
            <a:off x="1600200" y="2209800"/>
            <a:ext cx="5638800" cy="369332"/>
          </a:xfrm>
          <a:prstGeom prst="rect">
            <a:avLst/>
          </a:prstGeom>
          <a:noFill/>
        </p:spPr>
        <p:txBody>
          <a:bodyPr wrap="square" rtlCol="0">
            <a:spAutoFit/>
          </a:bodyPr>
          <a:lstStyle/>
          <a:p>
            <a:endParaRPr lang="en-US" dirty="0"/>
          </a:p>
        </p:txBody>
      </p:sp>
      <p:sp>
        <p:nvSpPr>
          <p:cNvPr id="4" name="TextBox 3"/>
          <p:cNvSpPr txBox="1"/>
          <p:nvPr/>
        </p:nvSpPr>
        <p:spPr>
          <a:xfrm>
            <a:off x="1905000" y="838200"/>
            <a:ext cx="4267200" cy="2554545"/>
          </a:xfrm>
          <a:prstGeom prst="rect">
            <a:avLst/>
          </a:prstGeom>
          <a:noFill/>
        </p:spPr>
        <p:txBody>
          <a:bodyPr wrap="square" rtlCol="0">
            <a:spAutoFit/>
          </a:bodyPr>
          <a:lstStyle/>
          <a:p>
            <a:r>
              <a:rPr lang="en-US" sz="8000" b="1" i="1" dirty="0" smtClean="0">
                <a:solidFill>
                  <a:srgbClr val="CC0099"/>
                </a:solidFill>
              </a:rPr>
              <a:t>THANK YOU……..</a:t>
            </a:r>
            <a:endParaRPr lang="en-US" sz="8000" b="1" i="1" dirty="0">
              <a:solidFill>
                <a:srgbClr val="CC0099"/>
              </a:solidFill>
            </a:endParaRPr>
          </a:p>
        </p:txBody>
      </p:sp>
    </p:spTree>
    <p:extLst>
      <p:ext uri="{BB962C8B-B14F-4D97-AF65-F5344CB8AC3E}">
        <p14:creationId xmlns="" xmlns:p14="http://schemas.microsoft.com/office/powerpoint/2010/main" val="248434702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5500224" cy="646331"/>
          </a:xfrm>
          <a:prstGeom prst="rect">
            <a:avLst/>
          </a:prstGeom>
        </p:spPr>
        <p:txBody>
          <a:bodyPr wrap="none">
            <a:spAutoFit/>
          </a:bodyPr>
          <a:lstStyle/>
          <a:p>
            <a:r>
              <a:rPr lang="en-US" sz="3600" b="1" dirty="0" smtClean="0">
                <a:solidFill>
                  <a:srgbClr val="0070C0"/>
                </a:solidFill>
                <a:latin typeface="Book Antiqua" pitchFamily="18" charset="0"/>
              </a:rPr>
              <a:t>Biometric characteristics </a:t>
            </a:r>
            <a:r>
              <a:rPr lang="en-US" b="1" dirty="0" smtClean="0">
                <a:solidFill>
                  <a:srgbClr val="FFFF00"/>
                </a:solidFill>
                <a:latin typeface="Book Antiqua" pitchFamily="18" charset="0"/>
              </a:rPr>
              <a:t>:</a:t>
            </a:r>
            <a:endParaRPr lang="en-US" dirty="0"/>
          </a:p>
        </p:txBody>
      </p:sp>
      <p:sp>
        <p:nvSpPr>
          <p:cNvPr id="4" name="Rectangle 3"/>
          <p:cNvSpPr/>
          <p:nvPr/>
        </p:nvSpPr>
        <p:spPr>
          <a:xfrm>
            <a:off x="914400" y="2057400"/>
            <a:ext cx="3810000" cy="1569660"/>
          </a:xfrm>
          <a:prstGeom prst="rect">
            <a:avLst/>
          </a:prstGeom>
        </p:spPr>
        <p:txBody>
          <a:bodyPr wrap="square">
            <a:spAutoFit/>
          </a:bodyPr>
          <a:lstStyle/>
          <a:p>
            <a:pPr>
              <a:buClr>
                <a:schemeClr val="tx2"/>
              </a:buClr>
              <a:buFont typeface="Wingdings" pitchFamily="2" charset="2"/>
              <a:buChar char="Ø"/>
            </a:pPr>
            <a:r>
              <a:rPr lang="en-US" sz="3200" b="1" dirty="0" smtClean="0">
                <a:solidFill>
                  <a:schemeClr val="accent2">
                    <a:lumMod val="50000"/>
                  </a:schemeClr>
                </a:solidFill>
                <a:latin typeface="Book Antiqua" pitchFamily="18" charset="0"/>
              </a:rPr>
              <a:t>Active</a:t>
            </a:r>
          </a:p>
          <a:p>
            <a:pPr>
              <a:buClr>
                <a:schemeClr val="tx2"/>
              </a:buClr>
            </a:pPr>
            <a:endParaRPr lang="en-US" sz="3200" b="1" dirty="0" smtClean="0">
              <a:solidFill>
                <a:schemeClr val="accent2">
                  <a:lumMod val="50000"/>
                </a:schemeClr>
              </a:solidFill>
              <a:latin typeface="Book Antiqua" pitchFamily="18" charset="0"/>
            </a:endParaRPr>
          </a:p>
          <a:p>
            <a:pPr>
              <a:buClr>
                <a:schemeClr val="tx2"/>
              </a:buClr>
              <a:buFont typeface="Wingdings" pitchFamily="2" charset="2"/>
              <a:buChar char="Ø"/>
            </a:pPr>
            <a:r>
              <a:rPr lang="en-US" sz="3200" b="1" dirty="0" smtClean="0">
                <a:solidFill>
                  <a:schemeClr val="accent2">
                    <a:lumMod val="50000"/>
                  </a:schemeClr>
                </a:solidFill>
                <a:latin typeface="Book Antiqua" pitchFamily="18" charset="0"/>
              </a:rPr>
              <a:t> Passive</a:t>
            </a:r>
          </a:p>
        </p:txBody>
      </p:sp>
    </p:spTree>
    <p:extLst>
      <p:ext uri="{BB962C8B-B14F-4D97-AF65-F5344CB8AC3E}">
        <p14:creationId xmlns="" xmlns:p14="http://schemas.microsoft.com/office/powerpoint/2010/main" val="201293199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457200"/>
            <a:ext cx="6066084" cy="584775"/>
          </a:xfrm>
          <a:prstGeom prst="rect">
            <a:avLst/>
          </a:prstGeom>
        </p:spPr>
        <p:txBody>
          <a:bodyPr wrap="none">
            <a:spAutoFit/>
          </a:bodyPr>
          <a:lstStyle/>
          <a:p>
            <a:r>
              <a:rPr lang="en-US" sz="3200" b="1" dirty="0" smtClean="0">
                <a:solidFill>
                  <a:srgbClr val="0070C0"/>
                </a:solidFill>
                <a:latin typeface="Book Antiqua" pitchFamily="18" charset="0"/>
              </a:rPr>
              <a:t>Active Biometric characteristics</a:t>
            </a:r>
            <a:endParaRPr lang="en-US" sz="3200" dirty="0">
              <a:solidFill>
                <a:srgbClr val="0070C0"/>
              </a:solidFill>
            </a:endParaRPr>
          </a:p>
        </p:txBody>
      </p:sp>
      <p:sp>
        <p:nvSpPr>
          <p:cNvPr id="4" name="Rectangle 3"/>
          <p:cNvSpPr/>
          <p:nvPr/>
        </p:nvSpPr>
        <p:spPr>
          <a:xfrm>
            <a:off x="685800" y="1676400"/>
            <a:ext cx="4495800" cy="1938992"/>
          </a:xfrm>
          <a:prstGeom prst="rect">
            <a:avLst/>
          </a:prstGeom>
        </p:spPr>
        <p:txBody>
          <a:bodyPr wrap="square">
            <a:spAutoFit/>
          </a:bodyPr>
          <a:lstStyle/>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Fingerprint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Iris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Retina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Face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Ear recognition</a:t>
            </a:r>
          </a:p>
        </p:txBody>
      </p:sp>
    </p:spTree>
    <p:extLst>
      <p:ext uri="{BB962C8B-B14F-4D97-AF65-F5344CB8AC3E}">
        <p14:creationId xmlns="" xmlns:p14="http://schemas.microsoft.com/office/powerpoint/2010/main" val="349368076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81000"/>
            <a:ext cx="8229600" cy="584775"/>
          </a:xfrm>
          <a:prstGeom prst="rect">
            <a:avLst/>
          </a:prstGeom>
        </p:spPr>
        <p:txBody>
          <a:bodyPr wrap="square">
            <a:spAutoFit/>
          </a:bodyPr>
          <a:lstStyle/>
          <a:p>
            <a:r>
              <a:rPr lang="en-US" sz="3200" b="1" dirty="0" smtClean="0">
                <a:solidFill>
                  <a:srgbClr val="0070C0"/>
                </a:solidFill>
                <a:latin typeface="Book Antiqua" pitchFamily="18" charset="0"/>
              </a:rPr>
              <a:t>Passive Biometric Characteristics</a:t>
            </a:r>
            <a:endParaRPr lang="en-US" sz="3200" dirty="0">
              <a:solidFill>
                <a:srgbClr val="0070C0"/>
              </a:solidFill>
            </a:endParaRPr>
          </a:p>
        </p:txBody>
      </p:sp>
      <p:sp>
        <p:nvSpPr>
          <p:cNvPr id="4" name="Rectangle 3"/>
          <p:cNvSpPr/>
          <p:nvPr/>
        </p:nvSpPr>
        <p:spPr>
          <a:xfrm>
            <a:off x="533400" y="1752601"/>
            <a:ext cx="6934200" cy="1200329"/>
          </a:xfrm>
          <a:prstGeom prst="rect">
            <a:avLst/>
          </a:prstGeom>
        </p:spPr>
        <p:txBody>
          <a:bodyPr wrap="square">
            <a:spAutoFit/>
          </a:bodyPr>
          <a:lstStyle/>
          <a:p>
            <a:pPr>
              <a:buClr>
                <a:schemeClr val="tx2"/>
              </a:buClr>
              <a:buFont typeface="Wingdings" pitchFamily="2" charset="2"/>
              <a:buChar char="Ø"/>
            </a:pPr>
            <a:r>
              <a:rPr lang="en-US" dirty="0" smtClean="0"/>
              <a:t> </a:t>
            </a:r>
            <a:r>
              <a:rPr lang="en-US" sz="2400" b="1" dirty="0" smtClean="0">
                <a:solidFill>
                  <a:schemeClr val="accent2">
                    <a:lumMod val="50000"/>
                  </a:schemeClr>
                </a:solidFill>
                <a:latin typeface="Book Antiqua" pitchFamily="18" charset="0"/>
              </a:rPr>
              <a:t>Voice recognition</a:t>
            </a:r>
          </a:p>
          <a:p>
            <a:pPr>
              <a:buClr>
                <a:schemeClr val="tx2"/>
              </a:buClr>
            </a:pPr>
            <a:endParaRPr lang="en-US" sz="2400" b="1" dirty="0" smtClean="0">
              <a:solidFill>
                <a:schemeClr val="accent2">
                  <a:lumMod val="50000"/>
                </a:schemeClr>
              </a:solidFill>
              <a:latin typeface="Book Antiqua" pitchFamily="18" charset="0"/>
            </a:endParaRP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Signature recognition</a:t>
            </a:r>
          </a:p>
        </p:txBody>
      </p:sp>
    </p:spTree>
    <p:extLst>
      <p:ext uri="{BB962C8B-B14F-4D97-AF65-F5344CB8AC3E}">
        <p14:creationId xmlns="" xmlns:p14="http://schemas.microsoft.com/office/powerpoint/2010/main" val="2806393753"/>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1" y="381000"/>
            <a:ext cx="4876800" cy="646331"/>
          </a:xfrm>
          <a:prstGeom prst="rect">
            <a:avLst/>
          </a:prstGeom>
        </p:spPr>
        <p:txBody>
          <a:bodyPr wrap="square">
            <a:spAutoFit/>
          </a:bodyPr>
          <a:lstStyle/>
          <a:p>
            <a:r>
              <a:rPr lang="en-US" sz="3600" b="1" u="none" dirty="0" smtClean="0">
                <a:solidFill>
                  <a:srgbClr val="0070C0"/>
                </a:solidFill>
              </a:rPr>
              <a:t>Biometric System</a:t>
            </a:r>
            <a:r>
              <a:rPr lang="en-US" u="none" dirty="0" smtClean="0">
                <a:solidFill>
                  <a:srgbClr val="FCCF8C"/>
                </a:solidFill>
              </a:rPr>
              <a:t>:</a:t>
            </a:r>
            <a:endParaRPr lang="en-US" u="none" dirty="0">
              <a:solidFill>
                <a:srgbClr val="FCCF8C"/>
              </a:solidFill>
            </a:endParaRPr>
          </a:p>
        </p:txBody>
      </p:sp>
      <p:sp>
        <p:nvSpPr>
          <p:cNvPr id="4" name="Rectangle 3"/>
          <p:cNvSpPr/>
          <p:nvPr/>
        </p:nvSpPr>
        <p:spPr>
          <a:xfrm>
            <a:off x="457201" y="1524000"/>
            <a:ext cx="8077199" cy="3600986"/>
          </a:xfrm>
          <a:prstGeom prst="rect">
            <a:avLst/>
          </a:prstGeom>
        </p:spPr>
        <p:txBody>
          <a:bodyPr wrap="square">
            <a:spAutoFit/>
          </a:bodyPr>
          <a:lstStyle/>
          <a:p>
            <a:pPr>
              <a:buFont typeface="Wingdings" pitchFamily="2" charset="2"/>
              <a:buChar char="Ø"/>
            </a:pPr>
            <a:endParaRPr lang="en-US" u="none" dirty="0" smtClean="0">
              <a:solidFill>
                <a:schemeClr val="accent2">
                  <a:lumMod val="50000"/>
                </a:schemeClr>
              </a:solidFill>
            </a:endParaRPr>
          </a:p>
          <a:p>
            <a:pPr>
              <a:buFont typeface="Wingdings" pitchFamily="2" charset="2"/>
              <a:buChar char="Ø"/>
            </a:pPr>
            <a:r>
              <a:rPr lang="en-US" sz="2400" b="1" u="none" dirty="0" err="1" smtClean="0">
                <a:solidFill>
                  <a:schemeClr val="accent2">
                    <a:lumMod val="50000"/>
                  </a:schemeClr>
                </a:solidFill>
              </a:rPr>
              <a:t>Unimodal</a:t>
            </a:r>
            <a:r>
              <a:rPr lang="en-US" sz="2400" b="1" u="none" dirty="0" smtClean="0">
                <a:solidFill>
                  <a:schemeClr val="accent2">
                    <a:lumMod val="50000"/>
                  </a:schemeClr>
                </a:solidFill>
              </a:rPr>
              <a:t> Biometric System: .</a:t>
            </a:r>
          </a:p>
          <a:p>
            <a:r>
              <a:rPr lang="en-US" sz="2400" b="1" dirty="0" smtClean="0">
                <a:solidFill>
                  <a:schemeClr val="accent2">
                    <a:lumMod val="50000"/>
                  </a:schemeClr>
                </a:solidFill>
              </a:rPr>
              <a:t>             </a:t>
            </a:r>
          </a:p>
          <a:p>
            <a:r>
              <a:rPr lang="en-US" sz="2400" b="1" dirty="0" smtClean="0">
                <a:solidFill>
                  <a:schemeClr val="accent2">
                    <a:lumMod val="50000"/>
                  </a:schemeClr>
                </a:solidFill>
              </a:rPr>
              <a:t>   </a:t>
            </a:r>
            <a:r>
              <a:rPr lang="en-US" sz="2400" dirty="0" smtClean="0"/>
              <a:t>only one biometric sample is used  to recognize a person</a:t>
            </a:r>
            <a:endParaRPr lang="en-US" sz="2400" b="1" u="none" dirty="0" smtClean="0">
              <a:solidFill>
                <a:schemeClr val="accent2">
                  <a:lumMod val="50000"/>
                </a:schemeClr>
              </a:solidFill>
            </a:endParaRPr>
          </a:p>
          <a:p>
            <a:pPr>
              <a:buFont typeface="Wingdings" pitchFamily="2" charset="2"/>
              <a:buChar char="Ø"/>
            </a:pPr>
            <a:endParaRPr lang="en-US" sz="2400" b="1" u="none" dirty="0" smtClean="0">
              <a:solidFill>
                <a:schemeClr val="accent2">
                  <a:lumMod val="50000"/>
                </a:schemeClr>
              </a:solidFill>
            </a:endParaRPr>
          </a:p>
          <a:p>
            <a:endParaRPr lang="en-US" sz="2400" b="1" u="none" dirty="0" smtClean="0">
              <a:solidFill>
                <a:schemeClr val="accent2">
                  <a:lumMod val="50000"/>
                </a:schemeClr>
              </a:solidFill>
            </a:endParaRPr>
          </a:p>
          <a:p>
            <a:pPr>
              <a:buFont typeface="Wingdings" pitchFamily="2" charset="2"/>
              <a:buChar char="Ø"/>
            </a:pPr>
            <a:r>
              <a:rPr lang="en-US" sz="2400" b="1" u="none" dirty="0" smtClean="0">
                <a:solidFill>
                  <a:schemeClr val="accent2">
                    <a:lumMod val="50000"/>
                  </a:schemeClr>
                </a:solidFill>
              </a:rPr>
              <a:t>Multimodal Biometric System</a:t>
            </a:r>
            <a:r>
              <a:rPr lang="en-US" u="none" dirty="0" smtClean="0">
                <a:solidFill>
                  <a:srgbClr val="FCCF8C"/>
                </a:solidFill>
              </a:rPr>
              <a:t>.:</a:t>
            </a:r>
          </a:p>
          <a:p>
            <a:pPr>
              <a:buFont typeface="Wingdings" pitchFamily="2" charset="2"/>
              <a:buChar char="Ø"/>
            </a:pPr>
            <a:endParaRPr lang="en-US" dirty="0" smtClean="0">
              <a:solidFill>
                <a:srgbClr val="FCCF8C"/>
              </a:solidFill>
            </a:endParaRPr>
          </a:p>
          <a:p>
            <a:pPr>
              <a:buFont typeface="Wingdings" pitchFamily="2" charset="2"/>
              <a:buChar char="Ø"/>
            </a:pPr>
            <a:r>
              <a:rPr lang="en-US" u="none" dirty="0" smtClean="0">
                <a:solidFill>
                  <a:srgbClr val="FCCF8C"/>
                </a:solidFill>
              </a:rPr>
              <a:t>     </a:t>
            </a:r>
            <a:r>
              <a:rPr lang="en-US" sz="2400" dirty="0" smtClean="0"/>
              <a:t>uses two or more biometric samples from the same     </a:t>
            </a:r>
          </a:p>
          <a:p>
            <a:r>
              <a:rPr lang="en-US" sz="2400" dirty="0" smtClean="0"/>
              <a:t>       person in order to identify the person</a:t>
            </a:r>
            <a:r>
              <a:rPr lang="en-US" sz="2400" u="none" dirty="0" smtClean="0">
                <a:solidFill>
                  <a:srgbClr val="FCCF8C"/>
                </a:solidFill>
              </a:rPr>
              <a:t>        </a:t>
            </a:r>
            <a:endParaRPr lang="en-US" u="none" dirty="0">
              <a:solidFill>
                <a:srgbClr val="FCCF8C"/>
              </a:solidFill>
            </a:endParaRPr>
          </a:p>
        </p:txBody>
      </p:sp>
    </p:spTree>
    <p:extLst>
      <p:ext uri="{BB962C8B-B14F-4D97-AF65-F5344CB8AC3E}">
        <p14:creationId xmlns="" xmlns:p14="http://schemas.microsoft.com/office/powerpoint/2010/main" val="83669047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9219" name="Content Placeholder 2"/>
          <p:cNvSpPr>
            <a:spLocks noGrp="1"/>
          </p:cNvSpPr>
          <p:nvPr>
            <p:ph idx="1"/>
          </p:nvPr>
        </p:nvSpPr>
        <p:spPr/>
        <p:txBody>
          <a:bodyPr/>
          <a:lstStyle/>
          <a:p>
            <a:endParaRPr lang="en-US" smtClean="0"/>
          </a:p>
        </p:txBody>
      </p:sp>
      <p:pic>
        <p:nvPicPr>
          <p:cNvPr id="9220" name="Picture 2" descr="http://www.griaulebiometrics.com/images_nw/Slide66.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19050"/>
            <a:ext cx="9144000" cy="683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9313099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295400"/>
            <a:ext cx="8153400" cy="3785652"/>
          </a:xfrm>
          <a:prstGeom prst="rect">
            <a:avLst/>
          </a:prstGeom>
        </p:spPr>
        <p:txBody>
          <a:bodyPr wrap="square">
            <a:spAutoFit/>
          </a:bodyPr>
          <a:lstStyle/>
          <a:p>
            <a:pPr algn="just">
              <a:buFont typeface="Arial" charset="0"/>
              <a:buChar char="•"/>
            </a:pPr>
            <a:r>
              <a:rPr lang="en-US" sz="2400" b="1" u="none" dirty="0" smtClean="0">
                <a:solidFill>
                  <a:schemeClr val="accent2">
                    <a:lumMod val="50000"/>
                  </a:schemeClr>
                </a:solidFill>
                <a:cs typeface="Times New Roman" pitchFamily="18" charset="0"/>
              </a:rPr>
              <a:t>It is logical to try and combine multiple biometric samples to get the best results. </a:t>
            </a:r>
          </a:p>
          <a:p>
            <a:pPr algn="just">
              <a:buFont typeface="Arial" charset="0"/>
              <a:buChar char="•"/>
            </a:pPr>
            <a:endParaRPr lang="en-US" sz="2400" b="1" u="none" dirty="0" smtClean="0">
              <a:solidFill>
                <a:schemeClr val="accent2">
                  <a:lumMod val="50000"/>
                </a:schemeClr>
              </a:solidFill>
              <a:cs typeface="Times New Roman" pitchFamily="18" charset="0"/>
            </a:endParaRPr>
          </a:p>
          <a:p>
            <a:pPr algn="just">
              <a:buFont typeface="Arial" charset="0"/>
              <a:buChar char="•"/>
            </a:pPr>
            <a:r>
              <a:rPr lang="en-US" sz="2400" b="1" u="none" dirty="0" smtClean="0">
                <a:solidFill>
                  <a:schemeClr val="accent2">
                    <a:lumMod val="50000"/>
                  </a:schemeClr>
                </a:solidFill>
                <a:cs typeface="Times New Roman" pitchFamily="18" charset="0"/>
              </a:rPr>
              <a:t>Some of the problems inherent in </a:t>
            </a:r>
            <a:r>
              <a:rPr lang="en-US" sz="2400" b="1" u="none" dirty="0" err="1" smtClean="0">
                <a:solidFill>
                  <a:schemeClr val="accent2">
                    <a:lumMod val="50000"/>
                  </a:schemeClr>
                </a:solidFill>
                <a:cs typeface="Times New Roman" pitchFamily="18" charset="0"/>
              </a:rPr>
              <a:t>unimodal</a:t>
            </a:r>
            <a:r>
              <a:rPr lang="en-US" sz="2400" b="1" u="none" dirty="0" smtClean="0">
                <a:solidFill>
                  <a:schemeClr val="accent2">
                    <a:lumMod val="50000"/>
                  </a:schemeClr>
                </a:solidFill>
                <a:cs typeface="Times New Roman" pitchFamily="18" charset="0"/>
              </a:rPr>
              <a:t> biometric systems can be overcome by using multiple sources of information. </a:t>
            </a:r>
          </a:p>
          <a:p>
            <a:pPr algn="just">
              <a:buFont typeface="Arial" charset="0"/>
              <a:buChar char="•"/>
            </a:pPr>
            <a:endParaRPr lang="en-US" sz="2400" b="1" u="none" dirty="0" smtClean="0">
              <a:solidFill>
                <a:schemeClr val="accent2">
                  <a:lumMod val="50000"/>
                </a:schemeClr>
              </a:solidFill>
              <a:cs typeface="Times New Roman" pitchFamily="18" charset="0"/>
            </a:endParaRPr>
          </a:p>
          <a:p>
            <a:pPr algn="just">
              <a:buFont typeface="Arial" charset="0"/>
              <a:buChar char="•"/>
            </a:pPr>
            <a:r>
              <a:rPr lang="en-US" sz="2400" b="1" u="none" dirty="0" smtClean="0">
                <a:solidFill>
                  <a:schemeClr val="accent2">
                    <a:lumMod val="50000"/>
                  </a:schemeClr>
                </a:solidFill>
                <a:cs typeface="Times New Roman" pitchFamily="18" charset="0"/>
              </a:rPr>
              <a:t>Such systems are knows as multimodal biometric system, which uses two or more biometric samples from the same person in order to identify the person. </a:t>
            </a:r>
            <a:endParaRPr lang="en-US" sz="2400" b="1" u="none" dirty="0">
              <a:solidFill>
                <a:schemeClr val="accent2">
                  <a:lumMod val="50000"/>
                </a:schemeClr>
              </a:solidFill>
            </a:endParaRPr>
          </a:p>
        </p:txBody>
      </p:sp>
      <p:sp>
        <p:nvSpPr>
          <p:cNvPr id="5" name="TextBox 4"/>
          <p:cNvSpPr txBox="1"/>
          <p:nvPr/>
        </p:nvSpPr>
        <p:spPr>
          <a:xfrm>
            <a:off x="609600" y="228600"/>
            <a:ext cx="7848600" cy="646331"/>
          </a:xfrm>
          <a:prstGeom prst="rect">
            <a:avLst/>
          </a:prstGeom>
          <a:noFill/>
        </p:spPr>
        <p:txBody>
          <a:bodyPr wrap="square" rtlCol="0">
            <a:spAutoFit/>
          </a:bodyPr>
          <a:lstStyle/>
          <a:p>
            <a:r>
              <a:rPr lang="en-US" sz="3600" b="1" dirty="0" smtClean="0">
                <a:solidFill>
                  <a:srgbClr val="0070C0"/>
                </a:solidFill>
              </a:rPr>
              <a:t>Multimodal Biometric System</a:t>
            </a:r>
            <a:r>
              <a:rPr lang="en-US" sz="3600" dirty="0" smtClean="0">
                <a:solidFill>
                  <a:srgbClr val="0070C0"/>
                </a:solidFill>
              </a:rPr>
              <a:t>.</a:t>
            </a:r>
            <a:endParaRPr lang="en-US" sz="3600" dirty="0">
              <a:solidFill>
                <a:srgbClr val="0070C0"/>
              </a:solidFill>
            </a:endParaRPr>
          </a:p>
        </p:txBody>
      </p:sp>
    </p:spTree>
    <p:extLst>
      <p:ext uri="{BB962C8B-B14F-4D97-AF65-F5344CB8AC3E}">
        <p14:creationId xmlns="" xmlns:p14="http://schemas.microsoft.com/office/powerpoint/2010/main" val="1379359150"/>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7315199" cy="584775"/>
          </a:xfrm>
          <a:prstGeom prst="rect">
            <a:avLst/>
          </a:prstGeom>
        </p:spPr>
        <p:txBody>
          <a:bodyPr wrap="square">
            <a:spAutoFit/>
          </a:bodyPr>
          <a:lstStyle/>
          <a:p>
            <a:r>
              <a:rPr lang="en-US" sz="3200" b="1" dirty="0" smtClean="0">
                <a:solidFill>
                  <a:srgbClr val="0070C0"/>
                </a:solidFill>
                <a:latin typeface="Book Antiqua" pitchFamily="18" charset="0"/>
              </a:rPr>
              <a:t>Advantages of Biometric</a:t>
            </a:r>
            <a:endParaRPr lang="en-US" sz="3200" b="1" dirty="0">
              <a:solidFill>
                <a:srgbClr val="0070C0"/>
              </a:solidFill>
            </a:endParaRPr>
          </a:p>
        </p:txBody>
      </p:sp>
      <p:sp>
        <p:nvSpPr>
          <p:cNvPr id="4" name="Rectangle 3"/>
          <p:cNvSpPr/>
          <p:nvPr/>
        </p:nvSpPr>
        <p:spPr>
          <a:xfrm>
            <a:off x="228601" y="1219200"/>
            <a:ext cx="8381999" cy="4524315"/>
          </a:xfrm>
          <a:prstGeom prst="rect">
            <a:avLst/>
          </a:prstGeom>
        </p:spPr>
        <p:txBody>
          <a:bodyPr wrap="square">
            <a:spAutoFit/>
          </a:bodyPr>
          <a:lstStyle/>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The person is the key so you need never remember your card or key again. </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Each body part is unique and Biometrics uses your unique identity to enable a purchase activate something or unlock something.</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 Biometrics encompasses Voice, Vein, Eye, Fingerprint, Facial recognition and more </a:t>
            </a:r>
          </a:p>
          <a:p>
            <a:pPr algn="just">
              <a:lnSpc>
                <a:spcPct val="80000"/>
              </a:lnSpc>
              <a:buClr>
                <a:schemeClr val="tx2"/>
              </a:buClr>
              <a:buFont typeface="Wingdings" pitchFamily="2" charset="2"/>
              <a:buChar char="Ø"/>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Logical access control e.g.: biometric signature. </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Financial Security</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 Airports</a:t>
            </a:r>
          </a:p>
        </p:txBody>
      </p:sp>
    </p:spTree>
    <p:extLst>
      <p:ext uri="{BB962C8B-B14F-4D97-AF65-F5344CB8AC3E}">
        <p14:creationId xmlns="" xmlns:p14="http://schemas.microsoft.com/office/powerpoint/2010/main" val="235827039"/>
      </p:ext>
    </p:extLst>
  </p:cSld>
  <p:clrMapOvr>
    <a:masterClrMapping/>
  </p:clrMapOvr>
  <p:transition spd="slow">
    <p:push dir="u"/>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840</TotalTime>
  <Words>1058</Words>
  <Application>Microsoft Office PowerPoint</Application>
  <PresentationFormat>On-screen Show (4:3)</PresentationFormat>
  <Paragraphs>184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SIFT (Scale Invariant FEATURE TRANSFORM)</vt:lpstr>
      <vt:lpstr>Scale space extrema detection</vt:lpstr>
      <vt:lpstr>Operations within same octaves (same scale) </vt:lpstr>
      <vt:lpstr>Keypoint localization</vt:lpstr>
      <vt:lpstr>Orientation assignment</vt:lpstr>
      <vt:lpstr>Keypoint descriptor</vt:lpstr>
      <vt:lpstr>Slide 18</vt:lpstr>
      <vt:lpstr>Slide 19</vt:lpstr>
      <vt:lpstr>FLOWCHART</vt:lpstr>
      <vt:lpstr>Slide 21</vt:lpstr>
      <vt:lpstr>Slide 22</vt:lpstr>
      <vt:lpstr>Matching</vt:lpstr>
      <vt:lpstr>MORE MATCHING</vt:lpstr>
      <vt:lpstr>RESULTS OF MATCHING</vt:lpstr>
      <vt:lpstr>FUTURE SCOPE</vt:lpstr>
      <vt:lpstr>REFERENCE</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Windows8</dc:creator>
  <cp:lastModifiedBy>Administrator</cp:lastModifiedBy>
  <cp:revision>43</cp:revision>
  <dcterms:created xsi:type="dcterms:W3CDTF">2014-07-30T14:38:35Z</dcterms:created>
  <dcterms:modified xsi:type="dcterms:W3CDTF">2014-11-20T05:08:10Z</dcterms:modified>
</cp:coreProperties>
</file>