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audio1" ContentType="audio/x-wav"/>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60" r:id="rId2"/>
    <p:sldId id="256" r:id="rId3"/>
    <p:sldId id="257" r:id="rId4"/>
    <p:sldId id="258" r:id="rId5"/>
    <p:sldId id="259"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3D92DA-DAB2-4BED-BFF6-56C1AD5B3EE8}" type="datetimeFigureOut">
              <a:rPr lang="en-US" smtClean="0"/>
              <a:pPr/>
              <a:t>7/30/2014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1463FD-8243-4FD3-9C82-7B45B375EE42}" type="slidenum">
              <a:rPr lang="en-US" smtClean="0"/>
              <a:pPr/>
              <a:t>‹#›</a:t>
            </a:fld>
            <a:endParaRPr lang="en-US"/>
          </a:p>
        </p:txBody>
      </p:sp>
    </p:spTree>
    <p:extLst>
      <p:ext uri="{BB962C8B-B14F-4D97-AF65-F5344CB8AC3E}">
        <p14:creationId xmlns:p14="http://schemas.microsoft.com/office/powerpoint/2010/main" xmlns="" val="4243652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1463FD-8243-4FD3-9C82-7B45B375EE42}" type="slidenum">
              <a:rPr lang="en-US" smtClean="0"/>
              <a:pPr/>
              <a:t>14</a:t>
            </a:fld>
            <a:endParaRPr lang="en-US"/>
          </a:p>
        </p:txBody>
      </p:sp>
    </p:spTree>
    <p:extLst>
      <p:ext uri="{BB962C8B-B14F-4D97-AF65-F5344CB8AC3E}">
        <p14:creationId xmlns:p14="http://schemas.microsoft.com/office/powerpoint/2010/main" xmlns="" val="1817736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AFC558A-44CF-4F92-B215-B72A66627DDD}" type="datetimeFigureOut">
              <a:rPr lang="en-US" smtClean="0"/>
              <a:pPr/>
              <a:t>7/30/2014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AFC558A-44CF-4F92-B215-B72A66627DDD}" type="datetimeFigureOut">
              <a:rPr lang="en-US" smtClean="0"/>
              <a:pPr/>
              <a:t>7/30/2014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7/30/2014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AFC558A-44CF-4F92-B215-B72A66627DDD}" type="datetimeFigureOut">
              <a:rPr lang="en-US" smtClean="0"/>
              <a:pPr/>
              <a:t>7/30/2014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337DC7BE-B207-433F-B668-0F834B07CBD5}"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slow">
    <p:push dir="u"/>
    <p:sndAc>
      <p:stSnd>
        <p:snd r:embed="rId1" name="click.wav"/>
      </p:stSnd>
    </p:sndAc>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AFC558A-44CF-4F92-B215-B72A66627DDD}" type="datetimeFigureOut">
              <a:rPr lang="en-US" smtClean="0"/>
              <a:pPr/>
              <a:t>7/30/2014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AFC558A-44CF-4F92-B215-B72A66627DDD}" type="datetimeFigureOut">
              <a:rPr lang="en-US" smtClean="0"/>
              <a:pPr/>
              <a:t>7/30/2014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337DC7BE-B207-433F-B668-0F834B07CBD5}"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AFC558A-44CF-4F92-B215-B72A66627DDD}" type="datetimeFigureOut">
              <a:rPr lang="en-US" smtClean="0"/>
              <a:pPr/>
              <a:t>7/30/2014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FC558A-44CF-4F92-B215-B72A66627DDD}" type="datetimeFigureOut">
              <a:rPr lang="en-US" smtClean="0"/>
              <a:pPr/>
              <a:t>7/30/2014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AFC558A-44CF-4F92-B215-B72A66627DDD}" type="datetimeFigureOut">
              <a:rPr lang="en-US" smtClean="0"/>
              <a:pPr/>
              <a:t>7/30/2014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DC7BE-B207-433F-B668-0F834B07CBD5}" type="slidenum">
              <a:rPr lang="en-US" smtClean="0"/>
              <a:pPr/>
              <a:t>‹#›</a:t>
            </a:fld>
            <a:endParaRPr lang="en-US"/>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AFC558A-44CF-4F92-B215-B72A66627DDD}" type="datetimeFigureOut">
              <a:rPr lang="en-US" smtClean="0"/>
              <a:pPr/>
              <a:t>7/30/2014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337DC7BE-B207-433F-B668-0F834B07CBD5}"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slow">
    <p:push dir="u"/>
    <p:sndAc>
      <p:stSnd>
        <p:snd r:embed="rId1" name="click.wav"/>
      </p:stSnd>
    </p:sndAc>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AFC558A-44CF-4F92-B215-B72A66627DDD}" type="datetimeFigureOut">
              <a:rPr lang="en-US" smtClean="0"/>
              <a:pPr/>
              <a:t>7/30/2014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337DC7BE-B207-433F-B668-0F834B07CBD5}"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push dir="u"/>
    <p:sndAc>
      <p:stSnd>
        <p:snd r:embed="rId13" name="click.wav"/>
      </p:stSnd>
    </p:sndAc>
  </p:transition>
  <p:timing>
    <p:tnLst>
      <p:par>
        <p:cTn id="1" dur="indefinite" restart="never" nodeType="tmRoot"/>
      </p:par>
    </p:tnLst>
  </p:timing>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audio" Target="../media/audio1"/><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alloyassociates.in/images/stories/mba_images/kolkata/image043.jpg"/>
          <p:cNvPicPr>
            <a:picLocks noChangeAspect="1" noChangeArrowheads="1"/>
          </p:cNvPicPr>
          <p:nvPr/>
        </p:nvPicPr>
        <p:blipFill>
          <a:blip r:embed="rId3"/>
          <a:srcRect/>
          <a:stretch>
            <a:fillRect/>
          </a:stretch>
        </p:blipFill>
        <p:spPr bwMode="auto">
          <a:xfrm>
            <a:off x="457200" y="228600"/>
            <a:ext cx="1143000" cy="110172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1752600" y="228600"/>
            <a:ext cx="5410200" cy="1569660"/>
          </a:xfrm>
          <a:prstGeom prst="rect">
            <a:avLst/>
          </a:prstGeom>
        </p:spPr>
        <p:txBody>
          <a:bodyPr wrap="square">
            <a:spAutoFit/>
          </a:bodyPr>
          <a:lstStyle/>
          <a:p>
            <a:r>
              <a:rPr lang="en-US" sz="2400" b="1" dirty="0" smtClean="0">
                <a:solidFill>
                  <a:srgbClr val="C00000"/>
                </a:solidFill>
                <a:latin typeface="Algerian" pitchFamily="82" charset="0"/>
              </a:rPr>
              <a:t>         JIS College of Engineering</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(An Autonomous Institution)</a:t>
            </a:r>
            <a:br>
              <a:rPr lang="en-US" sz="2400" b="1" dirty="0" smtClean="0">
                <a:solidFill>
                  <a:srgbClr val="C00000"/>
                </a:solidFill>
                <a:latin typeface="Algerian" pitchFamily="82" charset="0"/>
              </a:rPr>
            </a:br>
            <a:r>
              <a:rPr lang="en-US" sz="2400" b="1" dirty="0" smtClean="0">
                <a:solidFill>
                  <a:srgbClr val="C00000"/>
                </a:solidFill>
                <a:latin typeface="Algerian" pitchFamily="82" charset="0"/>
              </a:rPr>
              <a:t>         </a:t>
            </a:r>
            <a:r>
              <a:rPr lang="en-US" sz="2400" b="1" dirty="0" smtClean="0">
                <a:solidFill>
                  <a:srgbClr val="C00000"/>
                </a:solidFill>
                <a:latin typeface="Colonna MT" pitchFamily="82" charset="0"/>
              </a:rPr>
              <a:t>Final Year Project Abstract</a:t>
            </a:r>
            <a:r>
              <a:rPr lang="en-US" sz="2400" b="1" dirty="0" smtClean="0">
                <a:solidFill>
                  <a:srgbClr val="C00000"/>
                </a:solidFill>
                <a:latin typeface="Algerian" pitchFamily="82" charset="0"/>
              </a:rPr>
              <a:t/>
            </a:r>
            <a:br>
              <a:rPr lang="en-US" sz="2400" b="1" dirty="0" smtClean="0">
                <a:solidFill>
                  <a:srgbClr val="C00000"/>
                </a:solidFill>
                <a:latin typeface="Algerian" pitchFamily="82" charset="0"/>
              </a:rPr>
            </a:br>
            <a:endParaRPr lang="en-US" sz="2400" b="1" dirty="0">
              <a:solidFill>
                <a:srgbClr val="C00000"/>
              </a:solidFill>
            </a:endParaRPr>
          </a:p>
        </p:txBody>
      </p:sp>
      <p:pic>
        <p:nvPicPr>
          <p:cNvPr id="5" name="Picture 4" descr="http://educenter.in/wp-content/uploads/2014/06/JIS-College-of-Engineering.jpg"/>
          <p:cNvPicPr>
            <a:picLocks noChangeAspect="1" noChangeArrowheads="1"/>
          </p:cNvPicPr>
          <p:nvPr/>
        </p:nvPicPr>
        <p:blipFill>
          <a:blip r:embed="rId4"/>
          <a:srcRect/>
          <a:stretch>
            <a:fillRect/>
          </a:stretch>
        </p:blipFill>
        <p:spPr bwMode="auto">
          <a:xfrm>
            <a:off x="7543800" y="228600"/>
            <a:ext cx="1066800" cy="107156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6" name="Rectangle 5"/>
          <p:cNvSpPr/>
          <p:nvPr/>
        </p:nvSpPr>
        <p:spPr>
          <a:xfrm>
            <a:off x="1600200" y="1981200"/>
            <a:ext cx="6019800" cy="1569660"/>
          </a:xfrm>
          <a:prstGeom prst="rect">
            <a:avLst/>
          </a:prstGeom>
        </p:spPr>
        <p:txBody>
          <a:bodyPr wrap="square">
            <a:spAutoFit/>
          </a:bodyPr>
          <a:lstStyle/>
          <a:p>
            <a:r>
              <a:rPr lang="en-US" sz="2400" b="1" u="none" dirty="0" smtClean="0">
                <a:solidFill>
                  <a:srgbClr val="7030A0"/>
                </a:solidFill>
              </a:rPr>
              <a:t>“Novel approach of ear and face biometrics</a:t>
            </a:r>
          </a:p>
          <a:p>
            <a:r>
              <a:rPr lang="en-US" sz="2400" b="1" dirty="0">
                <a:solidFill>
                  <a:srgbClr val="7030A0"/>
                </a:solidFill>
              </a:rPr>
              <a:t> </a:t>
            </a:r>
            <a:r>
              <a:rPr lang="en-US" sz="2400" b="1" dirty="0" smtClean="0">
                <a:solidFill>
                  <a:srgbClr val="7030A0"/>
                </a:solidFill>
              </a:rPr>
              <a:t> </a:t>
            </a:r>
            <a:r>
              <a:rPr lang="en-US" sz="2400" b="1" u="none" dirty="0" smtClean="0">
                <a:solidFill>
                  <a:srgbClr val="7030A0"/>
                </a:solidFill>
              </a:rPr>
              <a:t>in </a:t>
            </a:r>
            <a:r>
              <a:rPr lang="en-US" sz="2400" b="1" u="none" dirty="0" smtClean="0">
                <a:solidFill>
                  <a:srgbClr val="7030A0"/>
                </a:solidFill>
              </a:rPr>
              <a:t>surveillance </a:t>
            </a:r>
            <a:r>
              <a:rPr lang="en-US" sz="2400" b="1" u="none" dirty="0" smtClean="0">
                <a:solidFill>
                  <a:srgbClr val="7030A0"/>
                </a:solidFill>
              </a:rPr>
              <a:t>system  and human motion”</a:t>
            </a:r>
            <a:endParaRPr lang="en-US" sz="2400" b="1" u="none" dirty="0" smtClean="0">
              <a:solidFill>
                <a:srgbClr val="7030A0"/>
              </a:solidFill>
            </a:endParaRPr>
          </a:p>
          <a:p>
            <a:r>
              <a:rPr lang="en-US" sz="2400" b="1" dirty="0" smtClean="0"/>
              <a:t/>
            </a:r>
            <a:br>
              <a:rPr lang="en-US" sz="2400" b="1" dirty="0" smtClean="0"/>
            </a:br>
            <a:endParaRPr lang="en-US" sz="2400" b="1" dirty="0"/>
          </a:p>
        </p:txBody>
      </p:sp>
      <p:sp>
        <p:nvSpPr>
          <p:cNvPr id="7" name="Rectangle 6"/>
          <p:cNvSpPr/>
          <p:nvPr/>
        </p:nvSpPr>
        <p:spPr>
          <a:xfrm>
            <a:off x="1676400" y="2949238"/>
            <a:ext cx="4953000" cy="2800767"/>
          </a:xfrm>
          <a:prstGeom prst="rect">
            <a:avLst/>
          </a:prstGeom>
        </p:spPr>
        <p:txBody>
          <a:bodyPr wrap="square">
            <a:spAutoFit/>
          </a:bodyPr>
          <a:lstStyle/>
          <a:p>
            <a:r>
              <a:rPr lang="en-US" sz="2800" b="1" dirty="0" smtClean="0">
                <a:solidFill>
                  <a:schemeClr val="accent3">
                    <a:lumMod val="50000"/>
                  </a:schemeClr>
                </a:solidFill>
                <a:latin typeface="Aparajita" pitchFamily="34" charset="0"/>
                <a:cs typeface="Aparajita" pitchFamily="34" charset="0"/>
              </a:rPr>
              <a:t>Project Group Members:</a:t>
            </a:r>
            <a:br>
              <a:rPr lang="en-US" sz="2800" b="1" dirty="0" smtClean="0">
                <a:solidFill>
                  <a:schemeClr val="accent3">
                    <a:lumMod val="50000"/>
                  </a:schemeClr>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Debolina</a:t>
            </a:r>
            <a:r>
              <a:rPr lang="en-US" sz="2800" b="1" dirty="0" smtClean="0">
                <a:solidFill>
                  <a:srgbClr val="002060"/>
                </a:solidFill>
                <a:latin typeface="Aparajita" pitchFamily="34" charset="0"/>
                <a:cs typeface="Aparajita" pitchFamily="34" charset="0"/>
              </a:rPr>
              <a:t> Das.</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Akash</a:t>
            </a:r>
            <a:r>
              <a:rPr lang="en-US" sz="2800" b="1" dirty="0" smtClean="0">
                <a:solidFill>
                  <a:srgbClr val="002060"/>
                </a:solidFill>
                <a:latin typeface="Aparajita" pitchFamily="34" charset="0"/>
                <a:cs typeface="Aparajita" pitchFamily="34" charset="0"/>
              </a:rPr>
              <a:t> Pal.</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Avinandan</a:t>
            </a:r>
            <a:r>
              <a:rPr lang="en-US" sz="2800" b="1" dirty="0" smtClean="0">
                <a:solidFill>
                  <a:srgbClr val="002060"/>
                </a:solidFill>
                <a:latin typeface="Aparajita" pitchFamily="34" charset="0"/>
                <a:cs typeface="Aparajita" pitchFamily="34" charset="0"/>
              </a:rPr>
              <a:t> </a:t>
            </a:r>
            <a:r>
              <a:rPr lang="en-US" sz="2800" b="1" dirty="0" err="1" smtClean="0">
                <a:solidFill>
                  <a:srgbClr val="002060"/>
                </a:solidFill>
                <a:latin typeface="Aparajita" pitchFamily="34" charset="0"/>
                <a:cs typeface="Aparajita" pitchFamily="34" charset="0"/>
              </a:rPr>
              <a:t>Sau</a:t>
            </a:r>
            <a:r>
              <a:rPr lang="en-US" sz="2800" b="1" dirty="0" smtClean="0">
                <a:solidFill>
                  <a:srgbClr val="002060"/>
                </a:solidFill>
                <a:latin typeface="Aparajita" pitchFamily="34" charset="0"/>
                <a:cs typeface="Aparajita" pitchFamily="34" charset="0"/>
              </a:rPr>
              <a:t>.</a:t>
            </a:r>
            <a:br>
              <a:rPr lang="en-US" sz="2800" b="1" dirty="0" smtClean="0">
                <a:solidFill>
                  <a:srgbClr val="002060"/>
                </a:solidFill>
                <a:latin typeface="Aparajita" pitchFamily="34" charset="0"/>
                <a:cs typeface="Aparajita" pitchFamily="34" charset="0"/>
              </a:rPr>
            </a:br>
            <a:r>
              <a:rPr lang="en-US" sz="2800" b="1" dirty="0" err="1" smtClean="0">
                <a:solidFill>
                  <a:srgbClr val="002060"/>
                </a:solidFill>
                <a:latin typeface="Aparajita" pitchFamily="34" charset="0"/>
                <a:cs typeface="Aparajita" pitchFamily="34" charset="0"/>
              </a:rPr>
              <a:t>Sukanta</a:t>
            </a:r>
            <a:r>
              <a:rPr lang="en-US" sz="2800" b="1" dirty="0" smtClean="0">
                <a:solidFill>
                  <a:srgbClr val="002060"/>
                </a:solidFill>
                <a:latin typeface="Aparajita" pitchFamily="34" charset="0"/>
                <a:cs typeface="Aparajita" pitchFamily="34" charset="0"/>
              </a:rPr>
              <a:t> Sharma</a:t>
            </a:r>
            <a:r>
              <a:rPr lang="en-US" dirty="0" smtClean="0">
                <a:latin typeface="Aparajita" pitchFamily="34" charset="0"/>
                <a:cs typeface="Aparajita" pitchFamily="34" charset="0"/>
              </a:rPr>
              <a:t>.</a:t>
            </a:r>
          </a:p>
          <a:p>
            <a:endParaRPr lang="en-US" dirty="0" smtClean="0">
              <a:latin typeface="Aparajita" pitchFamily="34" charset="0"/>
              <a:cs typeface="Aparajita" pitchFamily="34" charset="0"/>
            </a:endParaRPr>
          </a:p>
          <a:p>
            <a:endParaRPr lang="en-US" dirty="0" smtClean="0">
              <a:latin typeface="Aparajita" pitchFamily="34" charset="0"/>
              <a:cs typeface="Aparajita" pitchFamily="34" charset="0"/>
            </a:endParaRPr>
          </a:p>
        </p:txBody>
      </p:sp>
      <p:sp>
        <p:nvSpPr>
          <p:cNvPr id="8" name="TextBox 7"/>
          <p:cNvSpPr txBox="1"/>
          <p:nvPr/>
        </p:nvSpPr>
        <p:spPr>
          <a:xfrm>
            <a:off x="5181600" y="4953000"/>
            <a:ext cx="2743200" cy="1723549"/>
          </a:xfrm>
          <a:prstGeom prst="rect">
            <a:avLst/>
          </a:prstGeom>
          <a:noFill/>
        </p:spPr>
        <p:txBody>
          <a:bodyPr wrap="square" rtlCol="0">
            <a:spAutoFit/>
          </a:bodyPr>
          <a:lstStyle/>
          <a:p>
            <a:r>
              <a:rPr lang="en-US" sz="2800" b="1" dirty="0" smtClean="0">
                <a:latin typeface="Aparajita" pitchFamily="34" charset="0"/>
                <a:cs typeface="Aparajita" pitchFamily="34" charset="0"/>
              </a:rPr>
              <a:t>GUIDED BY:</a:t>
            </a:r>
          </a:p>
          <a:p>
            <a:r>
              <a:rPr lang="en-US" sz="2000" b="1" dirty="0" err="1" smtClean="0">
                <a:solidFill>
                  <a:schemeClr val="accent2">
                    <a:lumMod val="50000"/>
                  </a:schemeClr>
                </a:solidFill>
              </a:rPr>
              <a:t>Nilanjan</a:t>
            </a:r>
            <a:r>
              <a:rPr lang="en-US" sz="2000" b="1" dirty="0" smtClean="0">
                <a:solidFill>
                  <a:schemeClr val="accent2">
                    <a:lumMod val="50000"/>
                  </a:schemeClr>
                </a:solidFill>
              </a:rPr>
              <a:t> </a:t>
            </a:r>
            <a:r>
              <a:rPr lang="en-US" sz="2000" b="1" dirty="0" err="1" smtClean="0">
                <a:solidFill>
                  <a:schemeClr val="accent2">
                    <a:lumMod val="50000"/>
                  </a:schemeClr>
                </a:solidFill>
              </a:rPr>
              <a:t>Dey</a:t>
            </a:r>
            <a:r>
              <a:rPr lang="en-US" sz="2000" b="1" dirty="0" smtClean="0">
                <a:solidFill>
                  <a:schemeClr val="accent2">
                    <a:lumMod val="50000"/>
                  </a:schemeClr>
                </a:solidFill>
              </a:rPr>
              <a:t> </a:t>
            </a:r>
          </a:p>
          <a:p>
            <a:r>
              <a:rPr lang="en-US" sz="2000" b="1" dirty="0" smtClean="0">
                <a:solidFill>
                  <a:schemeClr val="accent2">
                    <a:lumMod val="50000"/>
                  </a:schemeClr>
                </a:solidFill>
              </a:rPr>
              <a:t>Asst. Professor</a:t>
            </a:r>
          </a:p>
          <a:p>
            <a:r>
              <a:rPr lang="en-US" sz="2000" b="1" dirty="0" smtClean="0">
                <a:solidFill>
                  <a:schemeClr val="accent2">
                    <a:lumMod val="50000"/>
                  </a:schemeClr>
                </a:solidFill>
              </a:rPr>
              <a:t>CSE </a:t>
            </a:r>
            <a:r>
              <a:rPr lang="en-US" sz="2000" b="1" dirty="0" smtClean="0">
                <a:solidFill>
                  <a:schemeClr val="accent2">
                    <a:lumMod val="50000"/>
                  </a:schemeClr>
                </a:solidFill>
              </a:rPr>
              <a:t>Dept</a:t>
            </a:r>
            <a:endParaRPr lang="en-US" sz="2000" b="1" dirty="0" smtClean="0">
              <a:solidFill>
                <a:schemeClr val="accent2">
                  <a:lumMod val="50000"/>
                </a:schemeClr>
              </a:solidFill>
            </a:endParaRPr>
          </a:p>
          <a:p>
            <a:endParaRPr lang="en-US" dirty="0"/>
          </a:p>
        </p:txBody>
      </p:sp>
    </p:spTree>
    <p:extLst>
      <p:ext uri="{BB962C8B-B14F-4D97-AF65-F5344CB8AC3E}">
        <p14:creationId xmlns:p14="http://schemas.microsoft.com/office/powerpoint/2010/main" xmlns="" val="3877728135"/>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1" y="228600"/>
            <a:ext cx="4876800" cy="646331"/>
          </a:xfrm>
          <a:prstGeom prst="rect">
            <a:avLst/>
          </a:prstGeom>
        </p:spPr>
        <p:txBody>
          <a:bodyPr wrap="square">
            <a:spAutoFit/>
          </a:bodyPr>
          <a:lstStyle/>
          <a:p>
            <a:r>
              <a:rPr lang="en-US" sz="3600" b="1" dirty="0" smtClean="0">
                <a:solidFill>
                  <a:srgbClr val="0070C0"/>
                </a:solidFill>
                <a:latin typeface="Book Antiqua" pitchFamily="18" charset="0"/>
              </a:rPr>
              <a:t>Disadvantages</a:t>
            </a:r>
            <a:endParaRPr lang="en-US" sz="3600" b="1" dirty="0">
              <a:solidFill>
                <a:srgbClr val="0070C0"/>
              </a:solidFill>
            </a:endParaRPr>
          </a:p>
        </p:txBody>
      </p:sp>
      <p:sp>
        <p:nvSpPr>
          <p:cNvPr id="5" name="Rectangle 4"/>
          <p:cNvSpPr/>
          <p:nvPr/>
        </p:nvSpPr>
        <p:spPr>
          <a:xfrm>
            <a:off x="304800" y="1143000"/>
            <a:ext cx="8458200" cy="5078313"/>
          </a:xfrm>
          <a:prstGeom prst="rect">
            <a:avLst/>
          </a:prstGeom>
        </p:spPr>
        <p:txBody>
          <a:bodyPr wrap="square">
            <a:spAutoFit/>
          </a:bodyPr>
          <a:lstStyle/>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Disadvantages are numerous however: </a:t>
            </a:r>
            <a:endParaRPr lang="en-US" sz="2400" b="1" dirty="0" smtClean="0">
              <a:solidFill>
                <a:schemeClr val="accent2">
                  <a:lumMod val="50000"/>
                </a:schemeClr>
              </a:solidFill>
              <a:latin typeface="Franklin Gothic Book (Body)"/>
            </a:endParaRP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C</a:t>
            </a:r>
            <a:r>
              <a:rPr lang="en-US" sz="2400" b="1" dirty="0" smtClean="0">
                <a:solidFill>
                  <a:schemeClr val="accent2">
                    <a:lumMod val="50000"/>
                  </a:schemeClr>
                </a:solidFill>
                <a:latin typeface="Franklin Gothic Book (Body)"/>
              </a:rPr>
              <a:t>riminals </a:t>
            </a:r>
            <a:r>
              <a:rPr lang="en-US" sz="2400" b="1" dirty="0" smtClean="0">
                <a:solidFill>
                  <a:schemeClr val="accent2">
                    <a:lumMod val="50000"/>
                  </a:schemeClr>
                </a:solidFill>
                <a:latin typeface="Franklin Gothic Book (Body)"/>
              </a:rPr>
              <a:t>have been known to remove fingers to open biometric locks, Biometrics requires a lot of data to be kept on a person, these systems are not always reliable as human beings change over time if you are ill; eyes puffy, voice hoarse or your fingers are rough from laboring for example it maybe more difficult for the machinery to identify you accurately</a:t>
            </a:r>
            <a:r>
              <a:rPr lang="en-US" sz="2400" b="1" dirty="0" smtClean="0">
                <a:solidFill>
                  <a:schemeClr val="accent2">
                    <a:lumMod val="50000"/>
                  </a:schemeClr>
                </a:solidFill>
                <a:latin typeface="Franklin Gothic Book (Body)"/>
              </a:rPr>
              <a:t>.</a:t>
            </a:r>
          </a:p>
          <a:p>
            <a:pPr algn="just">
              <a:lnSpc>
                <a:spcPct val="90000"/>
              </a:lnSpc>
              <a:buClr>
                <a:schemeClr val="tx2"/>
              </a:buClr>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 </a:t>
            </a:r>
            <a:r>
              <a:rPr lang="en-US" sz="2400" b="1" dirty="0" smtClean="0">
                <a:solidFill>
                  <a:schemeClr val="accent2">
                    <a:lumMod val="50000"/>
                  </a:schemeClr>
                </a:solidFill>
                <a:latin typeface="Franklin Gothic Book (Body)"/>
              </a:rPr>
              <a:t>Every time you use Biometrics you are being tracked by a database bringing up a range of privacy issues. </a:t>
            </a: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endParaRPr lang="en-US" sz="2400" b="1" dirty="0" smtClean="0">
              <a:solidFill>
                <a:schemeClr val="accent2">
                  <a:lumMod val="50000"/>
                </a:schemeClr>
              </a:solidFill>
              <a:latin typeface="Franklin Gothic Book (Body)"/>
            </a:endParaRPr>
          </a:p>
          <a:p>
            <a:pPr algn="just">
              <a:lnSpc>
                <a:spcPct val="90000"/>
              </a:lnSpc>
              <a:buClr>
                <a:schemeClr val="tx2"/>
              </a:buClr>
              <a:buFont typeface="Wingdings" pitchFamily="2" charset="2"/>
              <a:buChar char="Ø"/>
            </a:pPr>
            <a:r>
              <a:rPr lang="en-US" sz="2400" b="1" dirty="0" smtClean="0">
                <a:solidFill>
                  <a:schemeClr val="accent2">
                    <a:lumMod val="50000"/>
                  </a:schemeClr>
                </a:solidFill>
                <a:latin typeface="Franklin Gothic Book (Body)"/>
              </a:rPr>
              <a:t>The </a:t>
            </a:r>
            <a:r>
              <a:rPr lang="en-US" sz="2400" b="1" dirty="0" smtClean="0">
                <a:solidFill>
                  <a:schemeClr val="accent2">
                    <a:lumMod val="50000"/>
                  </a:schemeClr>
                </a:solidFill>
                <a:latin typeface="Franklin Gothic Book (Body)"/>
              </a:rPr>
              <a:t>final disadvantage is the expense and technical complexity of such system.</a:t>
            </a:r>
          </a:p>
        </p:txBody>
      </p:sp>
    </p:spTree>
    <p:extLst>
      <p:ext uri="{BB962C8B-B14F-4D97-AF65-F5344CB8AC3E}">
        <p14:creationId xmlns:p14="http://schemas.microsoft.com/office/powerpoint/2010/main" xmlns="" val="898667355"/>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5029200" cy="584775"/>
          </a:xfrm>
          <a:prstGeom prst="rect">
            <a:avLst/>
          </a:prstGeom>
        </p:spPr>
        <p:txBody>
          <a:bodyPr wrap="square">
            <a:spAutoFit/>
          </a:bodyPr>
          <a:lstStyle/>
          <a:p>
            <a:r>
              <a:rPr lang="en-US" sz="3200" b="1" dirty="0" smtClean="0">
                <a:solidFill>
                  <a:srgbClr val="0070C0"/>
                </a:solidFill>
                <a:latin typeface="Book Antiqua" pitchFamily="18" charset="0"/>
              </a:rPr>
              <a:t>Need of Biometrics</a:t>
            </a:r>
            <a:endParaRPr lang="en-US" sz="3200" b="1" dirty="0">
              <a:solidFill>
                <a:srgbClr val="0070C0"/>
              </a:solidFill>
            </a:endParaRPr>
          </a:p>
        </p:txBody>
      </p:sp>
      <p:sp>
        <p:nvSpPr>
          <p:cNvPr id="4" name="Rectangle 3"/>
          <p:cNvSpPr/>
          <p:nvPr/>
        </p:nvSpPr>
        <p:spPr>
          <a:xfrm>
            <a:off x="304800" y="1143000"/>
            <a:ext cx="8229600" cy="4662815"/>
          </a:xfrm>
          <a:prstGeom prst="rect">
            <a:avLst/>
          </a:prstGeom>
        </p:spPr>
        <p:txBody>
          <a:bodyPr wrap="square">
            <a:spAutoFit/>
          </a:bodyPr>
          <a:lstStyle/>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does solve problems and does appeal to the modern demands</a:t>
            </a:r>
            <a:r>
              <a:rPr lang="en-US" sz="2400" b="1" dirty="0" smtClean="0">
                <a:solidFill>
                  <a:schemeClr val="accent2">
                    <a:lumMod val="50000"/>
                  </a:schemeClr>
                </a:solidFill>
                <a:latin typeface="Book Antiqua" pitchFamily="18" charset="0"/>
              </a:rPr>
              <a:t>.</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Regardless of the fact that some of the biometrics has high initial costs they do save money on the long run to the cooperation and institutes that choose to adopt them</a:t>
            </a:r>
            <a:r>
              <a:rPr lang="en-US" sz="2400" b="1" dirty="0" smtClean="0">
                <a:solidFill>
                  <a:schemeClr val="accent2">
                    <a:lumMod val="50000"/>
                  </a:schemeClr>
                </a:solidFill>
                <a:latin typeface="Book Antiqua" pitchFamily="18" charset="0"/>
              </a:rPr>
              <a:t>.</a:t>
            </a:r>
          </a:p>
          <a:p>
            <a:pPr>
              <a:lnSpc>
                <a:spcPct val="90000"/>
              </a:lnSpc>
              <a:buClr>
                <a:schemeClr val="tx2"/>
              </a:buClr>
            </a:pPr>
            <a:r>
              <a:rPr lang="en-US" sz="2400" b="1" dirty="0" smtClean="0">
                <a:solidFill>
                  <a:schemeClr val="accent2">
                    <a:lumMod val="50000"/>
                  </a:schemeClr>
                </a:solidFill>
                <a:latin typeface="Book Antiqua" pitchFamily="18" charset="0"/>
              </a:rPr>
              <a:t> </a:t>
            </a: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It is easy to use and offers almost immediate authentication without several steps</a:t>
            </a:r>
            <a:r>
              <a:rPr lang="en-US" sz="2400" b="1" dirty="0" smtClean="0">
                <a:solidFill>
                  <a:schemeClr val="accent2">
                    <a:lumMod val="50000"/>
                  </a:schemeClr>
                </a:solidFill>
                <a:latin typeface="Book Antiqua" pitchFamily="18" charset="0"/>
              </a:rPr>
              <a:t>.</a:t>
            </a:r>
          </a:p>
          <a:p>
            <a:pPr>
              <a:lnSpc>
                <a:spcPct val="90000"/>
              </a:lnSpc>
              <a:buClr>
                <a:schemeClr val="tx2"/>
              </a:buClr>
            </a:pPr>
            <a:endParaRPr lang="en-US" sz="2400" b="1" dirty="0" smtClean="0">
              <a:solidFill>
                <a:schemeClr val="accent2">
                  <a:lumMod val="50000"/>
                </a:schemeClr>
              </a:solidFill>
              <a:latin typeface="Book Antiqua" pitchFamily="18" charset="0"/>
            </a:endParaRPr>
          </a:p>
          <a:p>
            <a:pPr>
              <a:lnSpc>
                <a:spcPct val="9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Biometric devices can be used in hospitals to identify emergency patients who may not be in a position to communicate.</a:t>
            </a:r>
          </a:p>
          <a:p>
            <a:pPr>
              <a:lnSpc>
                <a:spcPct val="90000"/>
              </a:lnSpc>
              <a:buClr>
                <a:schemeClr val="tx2"/>
              </a:buClr>
            </a:pPr>
            <a:endParaRPr lang="en-US" i="1" dirty="0" smtClean="0">
              <a:solidFill>
                <a:schemeClr val="tx2"/>
              </a:solidFill>
              <a:latin typeface="Book Antiqua" pitchFamily="18" charset="0"/>
            </a:endParaRPr>
          </a:p>
        </p:txBody>
      </p:sp>
    </p:spTree>
    <p:extLst>
      <p:ext uri="{BB962C8B-B14F-4D97-AF65-F5344CB8AC3E}">
        <p14:creationId xmlns:p14="http://schemas.microsoft.com/office/powerpoint/2010/main" xmlns="" val="11472909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6858000" cy="584775"/>
          </a:xfrm>
          <a:prstGeom prst="rect">
            <a:avLst/>
          </a:prstGeom>
        </p:spPr>
        <p:txBody>
          <a:bodyPr wrap="square">
            <a:spAutoFit/>
          </a:bodyPr>
          <a:lstStyle/>
          <a:p>
            <a:r>
              <a:rPr lang="en-US" sz="3200" b="1" dirty="0" smtClean="0">
                <a:solidFill>
                  <a:srgbClr val="0070C0"/>
                </a:solidFill>
              </a:rPr>
              <a:t>Acquisition  &amp;   Extraction</a:t>
            </a:r>
            <a:endParaRPr lang="en-US" sz="3200" b="1" dirty="0">
              <a:solidFill>
                <a:srgbClr val="0070C0"/>
              </a:solidFill>
            </a:endParaRPr>
          </a:p>
        </p:txBody>
      </p:sp>
      <p:pic>
        <p:nvPicPr>
          <p:cNvPr id="4" name="Picture 7" descr="112.jpg"/>
          <p:cNvPicPr>
            <a:picLocks noChangeAspect="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2362200"/>
            <a:ext cx="1409700" cy="183832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Left Arrow 11"/>
          <p:cNvSpPr>
            <a:spLocks noChangeArrowheads="1"/>
          </p:cNvSpPr>
          <p:nvPr/>
        </p:nvSpPr>
        <p:spPr bwMode="auto">
          <a:xfrm>
            <a:off x="1676400" y="2743200"/>
            <a:ext cx="1828800" cy="9525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6" name="Left Arrow 12"/>
          <p:cNvSpPr>
            <a:spLocks noChangeArrowheads="1"/>
          </p:cNvSpPr>
          <p:nvPr/>
        </p:nvSpPr>
        <p:spPr bwMode="auto">
          <a:xfrm rot="19301015">
            <a:off x="1816581" y="4044508"/>
            <a:ext cx="1882983" cy="1134293"/>
          </a:xfrm>
          <a:prstGeom prst="leftArrow">
            <a:avLst>
              <a:gd name="adj1" fmla="val 50000"/>
              <a:gd name="adj2" fmla="val 50002"/>
            </a:avLst>
          </a:prstGeom>
          <a:solidFill>
            <a:schemeClr val="accent1"/>
          </a:solidFill>
          <a:ln w="9525" algn="ctr">
            <a:solidFill>
              <a:schemeClr val="tx1"/>
            </a:solidFill>
            <a:round/>
            <a:headEnd/>
            <a:tailEnd/>
          </a:ln>
        </p:spPr>
        <p:txBody>
          <a:bodyPr/>
          <a:lstStyle/>
          <a:p>
            <a:endParaRPr lang="en-US"/>
          </a:p>
        </p:txBody>
      </p:sp>
      <p:pic>
        <p:nvPicPr>
          <p:cNvPr id="7" name="Content Placeholder 6" descr="11.jp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a:xfrm>
            <a:off x="304800" y="4724400"/>
            <a:ext cx="1409700" cy="1838325"/>
          </a:xfrm>
          <a:prstGeom prst="rect">
            <a:avLst/>
          </a:prstGeom>
          <a:effectLst>
            <a:outerShdw blurRad="50800" dist="38100" dir="18900000" algn="bl" rotWithShape="0">
              <a:srgbClr val="0070C0">
                <a:alpha val="40000"/>
              </a:srgbClr>
            </a:outerShdw>
          </a:effectLst>
        </p:spPr>
      </p:pic>
      <p:pic>
        <p:nvPicPr>
          <p:cNvPr id="8" name="Picture 9" descr="1234699_3301776.jpg"/>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3660158" y="2362200"/>
            <a:ext cx="2207242" cy="2459038"/>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ight Arrow 10"/>
          <p:cNvSpPr>
            <a:spLocks noChangeArrowheads="1"/>
          </p:cNvSpPr>
          <p:nvPr/>
        </p:nvSpPr>
        <p:spPr bwMode="auto">
          <a:xfrm rot="8303930">
            <a:off x="5206013" y="1519363"/>
            <a:ext cx="1227511" cy="931075"/>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10" name="Picture 8" descr="images.jpg"/>
          <p:cNvPicPr>
            <a:picLocks noChangeAspect="1"/>
          </p:cNvPicPr>
          <p:nvPr/>
        </p:nvPicPr>
        <p:blipFill>
          <a:blip r:embed="rId6">
            <a:extLst>
              <a:ext uri="{28A0092B-C50C-407E-A947-70E740481C1C}">
                <a14:useLocalDpi xmlns:a14="http://schemas.microsoft.com/office/drawing/2010/main" xmlns="" val="0"/>
              </a:ext>
            </a:extLst>
          </a:blip>
          <a:srcRect/>
          <a:stretch>
            <a:fillRect/>
          </a:stretch>
        </p:blipFill>
        <p:spPr bwMode="auto">
          <a:xfrm>
            <a:off x="6587816" y="304800"/>
            <a:ext cx="2327584" cy="1680100"/>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19405203"/>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3" descr="Slide27.jpg"/>
          <p:cNvPicPr>
            <a:picLocks noGrp="1" noChangeAspect="1"/>
          </p:cNvPicPr>
          <p:nvPr>
            <p:ph idx="1"/>
          </p:nvPr>
        </p:nvPicPr>
        <p:blipFill>
          <a:blip r:embed="rId3">
            <a:extLst>
              <a:ext uri="{28A0092B-C50C-407E-A947-70E740481C1C}">
                <a14:useLocalDpi xmlns:a14="http://schemas.microsoft.com/office/drawing/2010/main" xmlns="" val="0"/>
              </a:ext>
            </a:extLst>
          </a:blip>
          <a:srcRect/>
          <a:stretch>
            <a:fillRect/>
          </a:stretch>
        </p:blipFill>
        <p:spPr>
          <a:xfrm>
            <a:off x="0" y="0"/>
            <a:ext cx="9148763" cy="6858000"/>
          </a:xfrm>
        </p:spPr>
      </p:pic>
    </p:spTree>
    <p:extLst>
      <p:ext uri="{BB962C8B-B14F-4D97-AF65-F5344CB8AC3E}">
        <p14:creationId xmlns:p14="http://schemas.microsoft.com/office/powerpoint/2010/main" xmlns="" val="31312692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1" y="381000"/>
            <a:ext cx="7924799" cy="584775"/>
          </a:xfrm>
          <a:prstGeom prst="rect">
            <a:avLst/>
          </a:prstGeom>
        </p:spPr>
        <p:txBody>
          <a:bodyPr wrap="square">
            <a:spAutoFit/>
          </a:bodyPr>
          <a:lstStyle/>
          <a:p>
            <a:r>
              <a:rPr lang="en-US" sz="3200" b="1" dirty="0" smtClean="0">
                <a:solidFill>
                  <a:srgbClr val="0070C0"/>
                </a:solidFill>
              </a:rPr>
              <a:t>Image Fusion &amp; Feature Extraction</a:t>
            </a:r>
            <a:endParaRPr lang="en-US" sz="3200" b="1" dirty="0">
              <a:solidFill>
                <a:srgbClr val="0070C0"/>
              </a:solidFill>
            </a:endParaRPr>
          </a:p>
        </p:txBody>
      </p:sp>
      <p:pic>
        <p:nvPicPr>
          <p:cNvPr id="4" name="Picture 3" descr="112.jpg"/>
          <p:cNvPicPr>
            <a:picLocks noChangeAspect="1"/>
          </p:cNvPicPr>
          <p:nvPr/>
        </p:nvPicPr>
        <p:blipFill>
          <a:blip r:embed="rId4">
            <a:extLst>
              <a:ext uri="{28A0092B-C50C-407E-A947-70E740481C1C}">
                <a14:useLocalDpi xmlns:a14="http://schemas.microsoft.com/office/drawing/2010/main" xmlns="" val="0"/>
              </a:ext>
            </a:extLst>
          </a:blip>
          <a:srcRect/>
          <a:stretch>
            <a:fillRect/>
          </a:stretch>
        </p:blipFill>
        <p:spPr bwMode="auto">
          <a:xfrm>
            <a:off x="6705600" y="762000"/>
            <a:ext cx="1752600" cy="1881528"/>
          </a:xfrm>
          <a:prstGeom prst="rect">
            <a:avLst/>
          </a:prstGeom>
          <a:noFill/>
          <a:ln>
            <a:noFill/>
          </a:ln>
          <a:effectLst>
            <a:glow rad="101600">
              <a:srgbClr val="0070C0">
                <a:alpha val="40000"/>
              </a:srgbClr>
            </a:glo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Plus 4"/>
          <p:cNvSpPr/>
          <p:nvPr/>
        </p:nvSpPr>
        <p:spPr bwMode="auto">
          <a:xfrm>
            <a:off x="6705600" y="2790825"/>
            <a:ext cx="1676400" cy="1333500"/>
          </a:xfrm>
          <a:prstGeom prst="mathPlus">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a:p>
        </p:txBody>
      </p:sp>
      <p:pic>
        <p:nvPicPr>
          <p:cNvPr id="6" name="Content Placeholder 6" descr="11.jpg"/>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a:xfrm>
            <a:off x="6705600" y="4419600"/>
            <a:ext cx="1752599" cy="1838325"/>
          </a:xfrm>
          <a:prstGeom prst="rect">
            <a:avLst/>
          </a:prstGeom>
          <a:effectLst>
            <a:outerShdw blurRad="50800" dist="38100" dir="18900000" algn="bl" rotWithShape="0">
              <a:srgbClr val="0070C0">
                <a:alpha val="40000"/>
              </a:srgbClr>
            </a:outerShdw>
          </a:effectLst>
        </p:spPr>
      </p:pic>
      <p:pic>
        <p:nvPicPr>
          <p:cNvPr id="7" name="Picture 13" descr="db.jpg"/>
          <p:cNvPicPr>
            <a:picLocks noChangeAspect="1"/>
          </p:cNvPicPr>
          <p:nvPr/>
        </p:nvPicPr>
        <p:blipFill>
          <a:blip r:embed="rId6">
            <a:extLst>
              <a:ext uri="{28A0092B-C50C-407E-A947-70E740481C1C}">
                <a14:useLocalDpi xmlns:a14="http://schemas.microsoft.com/office/drawing/2010/main" xmlns="" val="0"/>
              </a:ext>
            </a:extLst>
          </a:blip>
          <a:srcRect/>
          <a:stretch>
            <a:fillRect/>
          </a:stretch>
        </p:blipFill>
        <p:spPr bwMode="auto">
          <a:xfrm>
            <a:off x="381001" y="4797425"/>
            <a:ext cx="2133599" cy="2060575"/>
          </a:xfrm>
          <a:prstGeom prst="rect">
            <a:avLst/>
          </a:prstGeom>
          <a:noFill/>
          <a:ln>
            <a:noFill/>
          </a:ln>
          <a:effectLst>
            <a:outerShdw blurRad="50800" dist="38100" dir="18900000" algn="bl" rotWithShape="0">
              <a:srgbClr val="0070C0">
                <a:alpha val="4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12"/>
          <p:cNvSpPr>
            <a:spLocks noChangeArrowheads="1"/>
          </p:cNvSpPr>
          <p:nvPr/>
        </p:nvSpPr>
        <p:spPr bwMode="auto">
          <a:xfrm>
            <a:off x="990600" y="4114800"/>
            <a:ext cx="990600" cy="609600"/>
          </a:xfrm>
          <a:prstGeom prst="down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9" name="Left Arrow 8"/>
          <p:cNvSpPr>
            <a:spLocks noChangeArrowheads="1"/>
          </p:cNvSpPr>
          <p:nvPr/>
        </p:nvSpPr>
        <p:spPr bwMode="auto">
          <a:xfrm>
            <a:off x="2590800" y="3048000"/>
            <a:ext cx="1143000" cy="6858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0" name="Left Arrow 6"/>
          <p:cNvSpPr>
            <a:spLocks noChangeArrowheads="1"/>
          </p:cNvSpPr>
          <p:nvPr/>
        </p:nvSpPr>
        <p:spPr bwMode="auto">
          <a:xfrm>
            <a:off x="5334000" y="3048000"/>
            <a:ext cx="1143000" cy="81915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 name="Rectangle 11"/>
          <p:cNvSpPr>
            <a:spLocks noChangeArrowheads="1"/>
          </p:cNvSpPr>
          <p:nvPr/>
        </p:nvSpPr>
        <p:spPr bwMode="auto">
          <a:xfrm>
            <a:off x="381000" y="2514600"/>
            <a:ext cx="2133599" cy="1524000"/>
          </a:xfrm>
          <a:prstGeom prst="rect">
            <a:avLst/>
          </a:prstGeom>
          <a:solidFill>
            <a:schemeClr val="accent1"/>
          </a:solidFill>
          <a:ln w="9525" algn="ctr">
            <a:solidFill>
              <a:schemeClr val="tx1"/>
            </a:solidFill>
            <a:round/>
            <a:headEnd/>
            <a:tailEnd/>
          </a:ln>
        </p:spPr>
        <p:txBody>
          <a:bodyPr/>
          <a:lstStyle/>
          <a:p>
            <a:pPr algn="ctr"/>
            <a:r>
              <a:rPr lang="en-US" sz="3600" b="1" dirty="0">
                <a:solidFill>
                  <a:schemeClr val="bg1"/>
                </a:solidFill>
              </a:rPr>
              <a:t>Extracted Features</a:t>
            </a:r>
          </a:p>
        </p:txBody>
      </p:sp>
      <p:sp>
        <p:nvSpPr>
          <p:cNvPr id="12" name="Rectangle 7"/>
          <p:cNvSpPr>
            <a:spLocks noChangeArrowheads="1"/>
          </p:cNvSpPr>
          <p:nvPr/>
        </p:nvSpPr>
        <p:spPr bwMode="auto">
          <a:xfrm>
            <a:off x="3886200" y="2514600"/>
            <a:ext cx="1371600" cy="1524000"/>
          </a:xfrm>
          <a:prstGeom prst="rect">
            <a:avLst/>
          </a:prstGeom>
          <a:solidFill>
            <a:schemeClr val="accent1"/>
          </a:solidFill>
          <a:ln w="9525" algn="ctr">
            <a:solidFill>
              <a:schemeClr val="tx1"/>
            </a:solidFill>
            <a:round/>
            <a:headEnd/>
            <a:tailEnd/>
          </a:ln>
        </p:spPr>
        <p:txBody>
          <a:bodyPr/>
          <a:lstStyle/>
          <a:p>
            <a:pPr algn="ctr"/>
            <a:r>
              <a:rPr lang="en-US" sz="3200" b="1" dirty="0">
                <a:solidFill>
                  <a:schemeClr val="bg1"/>
                </a:solidFill>
              </a:rPr>
              <a:t>Fused Image</a:t>
            </a:r>
          </a:p>
        </p:txBody>
      </p:sp>
    </p:spTree>
    <p:extLst>
      <p:ext uri="{BB962C8B-B14F-4D97-AF65-F5344CB8AC3E}">
        <p14:creationId xmlns:p14="http://schemas.microsoft.com/office/powerpoint/2010/main" xmlns="" val="3201487916"/>
      </p:ext>
    </p:extLst>
  </p:cSld>
  <p:clrMapOvr>
    <a:masterClrMapping/>
  </p:clrMapOvr>
  <p:transition spd="slow">
    <p:push dir="u"/>
    <p:sndAc>
      <p:stSnd>
        <p:snd r:embed="rId3"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1000"/>
                                        <p:tgtEl>
                                          <p:spTgt spid="8"/>
                                        </p:tgtEl>
                                      </p:cBhvr>
                                    </p:animEffect>
                                    <p:anim calcmode="lin" valueType="num">
                                      <p:cBhvr>
                                        <p:cTn id="57" dur="1000" fill="hold"/>
                                        <p:tgtEl>
                                          <p:spTgt spid="8"/>
                                        </p:tgtEl>
                                        <p:attrNameLst>
                                          <p:attrName>ppt_x</p:attrName>
                                        </p:attrNameLst>
                                      </p:cBhvr>
                                      <p:tavLst>
                                        <p:tav tm="0">
                                          <p:val>
                                            <p:strVal val="#ppt_x"/>
                                          </p:val>
                                        </p:tav>
                                        <p:tav tm="100000">
                                          <p:val>
                                            <p:strVal val="#ppt_x"/>
                                          </p:val>
                                        </p:tav>
                                      </p:tavLst>
                                    </p:anim>
                                    <p:anim calcmode="lin" valueType="num">
                                      <p:cBhvr>
                                        <p:cTn id="5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anim calcmode="lin" valueType="num">
                                      <p:cBhvr>
                                        <p:cTn id="64" dur="1000" fill="hold"/>
                                        <p:tgtEl>
                                          <p:spTgt spid="7"/>
                                        </p:tgtEl>
                                        <p:attrNameLst>
                                          <p:attrName>ppt_x</p:attrName>
                                        </p:attrNameLst>
                                      </p:cBhvr>
                                      <p:tavLst>
                                        <p:tav tm="0">
                                          <p:val>
                                            <p:strVal val="#ppt_x"/>
                                          </p:val>
                                        </p:tav>
                                        <p:tav tm="100000">
                                          <p:val>
                                            <p:strVal val="#ppt_x"/>
                                          </p:val>
                                        </p:tav>
                                      </p:tavLst>
                                    </p:anim>
                                    <p:anim calcmode="lin" valueType="num">
                                      <p:cBhvr>
                                        <p:cTn id="6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228600"/>
            <a:ext cx="7620000" cy="584775"/>
          </a:xfrm>
          <a:prstGeom prst="rect">
            <a:avLst/>
          </a:prstGeom>
          <a:noFill/>
        </p:spPr>
        <p:txBody>
          <a:bodyPr wrap="square" rtlCol="0">
            <a:spAutoFit/>
          </a:bodyPr>
          <a:lstStyle/>
          <a:p>
            <a:r>
              <a:rPr lang="en-US" sz="3200" b="1" dirty="0" smtClean="0">
                <a:solidFill>
                  <a:srgbClr val="0070C0"/>
                </a:solidFill>
              </a:rPr>
              <a:t>Introduction to Human Motion Detection</a:t>
            </a:r>
            <a:endParaRPr lang="en-US" sz="3200" b="1" dirty="0">
              <a:solidFill>
                <a:srgbClr val="0070C0"/>
              </a:solidFill>
            </a:endParaRPr>
          </a:p>
        </p:txBody>
      </p:sp>
      <p:sp>
        <p:nvSpPr>
          <p:cNvPr id="4" name="Rectangle 3"/>
          <p:cNvSpPr/>
          <p:nvPr/>
        </p:nvSpPr>
        <p:spPr>
          <a:xfrm>
            <a:off x="457200" y="914400"/>
            <a:ext cx="8077200" cy="5262979"/>
          </a:xfrm>
          <a:prstGeom prst="rect">
            <a:avLst/>
          </a:prstGeom>
        </p:spPr>
        <p:txBody>
          <a:bodyPr wrap="square">
            <a:spAutoFit/>
          </a:bodyPr>
          <a:lstStyle/>
          <a:p>
            <a:pPr>
              <a:buFont typeface="Wingdings" pitchFamily="2" charset="2"/>
              <a:buChar char="Ø"/>
            </a:pPr>
            <a:r>
              <a:rPr lang="en-US" sz="2400" b="1" dirty="0">
                <a:solidFill>
                  <a:schemeClr val="accent2">
                    <a:lumMod val="50000"/>
                  </a:schemeClr>
                </a:solidFill>
              </a:rPr>
              <a:t>The ability to reliably detect and track human motion is a useful tool for higher-level </a:t>
            </a:r>
            <a:r>
              <a:rPr lang="en-US" sz="2400" b="1" dirty="0" smtClean="0">
                <a:solidFill>
                  <a:schemeClr val="accent2">
                    <a:lumMod val="50000"/>
                  </a:schemeClr>
                </a:solidFill>
              </a:rPr>
              <a:t>appli­cations that </a:t>
            </a:r>
            <a:r>
              <a:rPr lang="en-US" sz="2400" b="1" dirty="0">
                <a:solidFill>
                  <a:schemeClr val="accent2">
                    <a:lumMod val="50000"/>
                  </a:schemeClr>
                </a:solidFill>
              </a:rPr>
              <a:t>rely </a:t>
            </a:r>
            <a:r>
              <a:rPr lang="en-US" sz="2400" b="1" dirty="0" smtClean="0">
                <a:solidFill>
                  <a:schemeClr val="accent2">
                    <a:lumMod val="50000"/>
                  </a:schemeClr>
                </a:solidFill>
              </a:rPr>
              <a:t>on visual input</a:t>
            </a:r>
            <a:r>
              <a:rPr lang="en-US" sz="2400" b="1" dirty="0">
                <a:solidFill>
                  <a:schemeClr val="accent2">
                    <a:lumMod val="50000"/>
                  </a:schemeClr>
                </a:solidFill>
              </a:rPr>
              <a:t>. </a:t>
            </a:r>
            <a:endParaRPr lang="en-US" sz="2400" b="1" dirty="0" smtClean="0">
              <a:solidFill>
                <a:schemeClr val="accent2">
                  <a:lumMod val="50000"/>
                </a:schemeClr>
              </a:solidFill>
            </a:endParaRP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Interacting </a:t>
            </a:r>
            <a:r>
              <a:rPr lang="en-US" sz="2400" b="1" dirty="0" smtClean="0">
                <a:solidFill>
                  <a:schemeClr val="accent2">
                    <a:lumMod val="50000"/>
                  </a:schemeClr>
                </a:solidFill>
              </a:rPr>
              <a:t>with humans and </a:t>
            </a:r>
            <a:r>
              <a:rPr lang="en-US" sz="2400" b="1" dirty="0">
                <a:solidFill>
                  <a:schemeClr val="accent2">
                    <a:lumMod val="50000"/>
                  </a:schemeClr>
                </a:solidFill>
              </a:rPr>
              <a:t>understanding </a:t>
            </a:r>
            <a:r>
              <a:rPr lang="en-US" sz="2400" b="1" dirty="0" smtClean="0">
                <a:solidFill>
                  <a:schemeClr val="accent2">
                    <a:lumMod val="50000"/>
                  </a:schemeClr>
                </a:solidFill>
              </a:rPr>
              <a:t>their activities are at the core of many problems in intelligent systems</a:t>
            </a:r>
            <a:r>
              <a:rPr lang="en-US" sz="2400" b="1" dirty="0">
                <a:solidFill>
                  <a:schemeClr val="accent2">
                    <a:lumMod val="50000"/>
                  </a:schemeClr>
                </a:solidFill>
              </a:rPr>
              <a:t>, such </a:t>
            </a:r>
            <a:r>
              <a:rPr lang="en-US" sz="2400" b="1" dirty="0" smtClean="0">
                <a:solidFill>
                  <a:schemeClr val="accent2">
                    <a:lumMod val="50000"/>
                  </a:schemeClr>
                </a:solidFill>
              </a:rPr>
              <a:t>as human-computer interaction </a:t>
            </a:r>
            <a:r>
              <a:rPr lang="en-US" sz="2400" b="1" dirty="0">
                <a:solidFill>
                  <a:schemeClr val="accent2">
                    <a:lumMod val="50000"/>
                  </a:schemeClr>
                </a:solidFill>
              </a:rPr>
              <a:t>and robotics</a:t>
            </a:r>
            <a:r>
              <a:rPr lang="en-US" sz="2400" b="1" dirty="0" smtClean="0">
                <a:solidFill>
                  <a:schemeClr val="accent2">
                    <a:lumMod val="50000"/>
                  </a:schemeClr>
                </a:solidFill>
              </a:rPr>
              <a:t>.</a:t>
            </a: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 </a:t>
            </a:r>
            <a:r>
              <a:rPr lang="en-US" sz="2400" b="1" dirty="0">
                <a:solidFill>
                  <a:schemeClr val="accent2">
                    <a:lumMod val="50000"/>
                  </a:schemeClr>
                </a:solidFill>
              </a:rPr>
              <a:t>An algorithm for human motion detection digests high-bandwidth video into a compact description of the human presence in that scene. </a:t>
            </a:r>
            <a:endParaRPr lang="en-US" sz="2400" b="1" dirty="0" smtClean="0">
              <a:solidFill>
                <a:schemeClr val="accent2">
                  <a:lumMod val="50000"/>
                </a:schemeClr>
              </a:solidFill>
            </a:endParaRPr>
          </a:p>
          <a:p>
            <a:pPr>
              <a:buFont typeface="Wingdings" pitchFamily="2" charset="2"/>
              <a:buChar char="Ø"/>
            </a:pPr>
            <a:endParaRPr lang="en-US" sz="2400" b="1" dirty="0" smtClean="0">
              <a:solidFill>
                <a:schemeClr val="accent2">
                  <a:lumMod val="50000"/>
                </a:schemeClr>
              </a:solidFill>
            </a:endParaRPr>
          </a:p>
          <a:p>
            <a:pPr>
              <a:buFont typeface="Wingdings" pitchFamily="2" charset="2"/>
              <a:buChar char="Ø"/>
            </a:pPr>
            <a:r>
              <a:rPr lang="en-US" sz="2400" b="1" dirty="0" smtClean="0">
                <a:solidFill>
                  <a:schemeClr val="accent2">
                    <a:lumMod val="50000"/>
                  </a:schemeClr>
                </a:solidFill>
              </a:rPr>
              <a:t>This </a:t>
            </a:r>
            <a:r>
              <a:rPr lang="en-US" sz="2400" b="1" dirty="0">
                <a:solidFill>
                  <a:schemeClr val="accent2">
                    <a:lumMod val="50000"/>
                  </a:schemeClr>
                </a:solidFill>
              </a:rPr>
              <a:t>high-level description can then be put to use in other applications. </a:t>
            </a:r>
          </a:p>
        </p:txBody>
      </p:sp>
    </p:spTree>
    <p:extLst>
      <p:ext uri="{BB962C8B-B14F-4D97-AF65-F5344CB8AC3E}">
        <p14:creationId xmlns:p14="http://schemas.microsoft.com/office/powerpoint/2010/main" xmlns="" val="71846297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
            <a:ext cx="9144000" cy="6771084"/>
          </a:xfrm>
          <a:prstGeom prst="rect">
            <a:avLst/>
          </a:prstGeom>
        </p:spPr>
        <p:txBody>
          <a:bodyPr wrap="square">
            <a:spAutoFit/>
          </a:bodyPr>
          <a:lstStyle/>
          <a:p>
            <a:r>
              <a:rPr lang="en-US" sz="2800" b="1" dirty="0">
                <a:solidFill>
                  <a:srgbClr val="0070C0"/>
                </a:solidFill>
              </a:rPr>
              <a:t>Some examples of applications that could be realized with reliable human motion detec­tion and tracking are: </a:t>
            </a:r>
            <a:endParaRPr lang="en-US" sz="2800" b="1" dirty="0" smtClean="0">
              <a:solidFill>
                <a:srgbClr val="0070C0"/>
              </a:solidFill>
            </a:endParaRPr>
          </a:p>
          <a:p>
            <a:endParaRPr lang="en-US" dirty="0" smtClean="0"/>
          </a:p>
          <a:p>
            <a:pPr lvl="0"/>
            <a:r>
              <a:rPr lang="en-US" b="1" dirty="0" smtClean="0">
                <a:solidFill>
                  <a:schemeClr val="bg2">
                    <a:lumMod val="10000"/>
                  </a:schemeClr>
                </a:solidFill>
              </a:rPr>
              <a:t>Automated </a:t>
            </a:r>
            <a:r>
              <a:rPr lang="en-US" b="1" dirty="0">
                <a:solidFill>
                  <a:schemeClr val="bg2">
                    <a:lumMod val="10000"/>
                  </a:schemeClr>
                </a:solidFill>
              </a:rPr>
              <a:t>surveillance for security-conscious venues such as airports, casinos, muse­ums</a:t>
            </a:r>
            <a:r>
              <a:rPr lang="en-US" b="1" dirty="0" smtClean="0">
                <a:solidFill>
                  <a:schemeClr val="bg2">
                    <a:lumMod val="10000"/>
                  </a:schemeClr>
                </a:solidFill>
              </a:rPr>
              <a:t>, and government installations: Intelligent software could </a:t>
            </a:r>
            <a:r>
              <a:rPr lang="en-US" b="1" dirty="0">
                <a:solidFill>
                  <a:schemeClr val="bg2">
                    <a:lumMod val="10000"/>
                  </a:schemeClr>
                </a:solidFill>
              </a:rPr>
              <a:t>monitor security cameras and detect suspicious behavior. </a:t>
            </a:r>
            <a:r>
              <a:rPr lang="en-US" b="1" dirty="0" smtClean="0">
                <a:solidFill>
                  <a:schemeClr val="bg2">
                    <a:lumMod val="10000"/>
                  </a:schemeClr>
                </a:solidFill>
              </a:rPr>
              <a:t>Further more</a:t>
            </a:r>
            <a:r>
              <a:rPr lang="en-US" b="1" dirty="0">
                <a:solidFill>
                  <a:schemeClr val="bg2">
                    <a:lumMod val="10000"/>
                  </a:schemeClr>
                </a:solidFill>
              </a:rPr>
              <a:t>, human operators could search archived video for classes of activity that they specify without requiring manual viewing of each sequence. Having automated </a:t>
            </a:r>
            <a:r>
              <a:rPr lang="en-US" b="1" dirty="0" smtClean="0">
                <a:solidFill>
                  <a:schemeClr val="bg2">
                    <a:lumMod val="10000"/>
                  </a:schemeClr>
                </a:solidFill>
              </a:rPr>
              <a:t>surveillance vastly increases the productivity </a:t>
            </a:r>
            <a:r>
              <a:rPr lang="en-US" b="1" dirty="0">
                <a:solidFill>
                  <a:schemeClr val="bg2">
                    <a:lumMod val="10000"/>
                  </a:schemeClr>
                </a:solidFill>
              </a:rPr>
              <a:t>of the human operator and increases coverage of the surveillance. </a:t>
            </a:r>
          </a:p>
          <a:p>
            <a:pPr lvl="0"/>
            <a:endParaRPr lang="en-US" b="1" dirty="0" smtClean="0">
              <a:solidFill>
                <a:schemeClr val="bg2">
                  <a:lumMod val="10000"/>
                </a:schemeClr>
              </a:solidFill>
            </a:endParaRPr>
          </a:p>
          <a:p>
            <a:pPr lvl="0"/>
            <a:r>
              <a:rPr lang="en-US" b="1" dirty="0" smtClean="0">
                <a:solidFill>
                  <a:schemeClr val="bg2">
                    <a:lumMod val="10000"/>
                  </a:schemeClr>
                </a:solidFill>
              </a:rPr>
              <a:t>Human </a:t>
            </a:r>
            <a:r>
              <a:rPr lang="en-US" b="1" dirty="0">
                <a:solidFill>
                  <a:schemeClr val="bg2">
                    <a:lumMod val="10000"/>
                  </a:schemeClr>
                </a:solidFill>
              </a:rPr>
              <a:t>interaction for mobile robotics: Autonomous mobile robots in the workplace or home could interact more seamlessly with the humans in their environment if they could reliably detect their presence. For example, robots to assist the elderly would know when assistance is needed based on the motion of a person. </a:t>
            </a:r>
          </a:p>
          <a:p>
            <a:pPr lvl="0"/>
            <a:endParaRPr lang="en-US" b="1" dirty="0" smtClean="0">
              <a:solidFill>
                <a:schemeClr val="bg2">
                  <a:lumMod val="10000"/>
                </a:schemeClr>
              </a:solidFill>
            </a:endParaRPr>
          </a:p>
          <a:p>
            <a:pPr lvl="0"/>
            <a:r>
              <a:rPr lang="en-US" b="1" dirty="0" smtClean="0">
                <a:solidFill>
                  <a:schemeClr val="bg2">
                    <a:lumMod val="10000"/>
                  </a:schemeClr>
                </a:solidFill>
              </a:rPr>
              <a:t>Safety </a:t>
            </a:r>
            <a:r>
              <a:rPr lang="en-US" b="1" dirty="0">
                <a:solidFill>
                  <a:schemeClr val="bg2">
                    <a:lumMod val="10000"/>
                  </a:schemeClr>
                </a:solidFill>
              </a:rPr>
              <a:t>devices for pedestrian detection on motor vehicles: Intelligent software on a camera-equipped car could detect pedestrians and warn the driver. </a:t>
            </a:r>
          </a:p>
          <a:p>
            <a:pPr lvl="0"/>
            <a:endParaRPr lang="en-US" b="1" dirty="0" smtClean="0">
              <a:solidFill>
                <a:schemeClr val="bg2">
                  <a:lumMod val="10000"/>
                </a:schemeClr>
              </a:solidFill>
            </a:endParaRPr>
          </a:p>
          <a:p>
            <a:pPr lvl="0"/>
            <a:r>
              <a:rPr lang="en-US" b="1" dirty="0" smtClean="0">
                <a:solidFill>
                  <a:schemeClr val="bg2">
                    <a:lumMod val="10000"/>
                  </a:schemeClr>
                </a:solidFill>
              </a:rPr>
              <a:t>Automatic </a:t>
            </a:r>
            <a:r>
              <a:rPr lang="en-US" b="1" dirty="0">
                <a:solidFill>
                  <a:schemeClr val="bg2">
                    <a:lumMod val="10000"/>
                  </a:schemeClr>
                </a:solidFill>
              </a:rPr>
              <a:t>motion capture for ﬁlm and television: Producing computer-generated im­agery of realistic motion currently requires the use of a motion-capture system that stores the exact 2-D or 3-D motion of a human body using visual or radio markers at­tached </a:t>
            </a:r>
            <a:r>
              <a:rPr lang="en-US" b="1" dirty="0" smtClean="0">
                <a:solidFill>
                  <a:schemeClr val="bg2">
                    <a:lumMod val="10000"/>
                  </a:schemeClr>
                </a:solidFill>
              </a:rPr>
              <a:t>to each limb </a:t>
            </a:r>
            <a:r>
              <a:rPr lang="en-US" b="1" dirty="0">
                <a:solidFill>
                  <a:schemeClr val="bg2">
                    <a:lumMod val="10000"/>
                  </a:schemeClr>
                </a:solidFill>
              </a:rPr>
              <a:t>of </a:t>
            </a:r>
            <a:r>
              <a:rPr lang="en-US" b="1" dirty="0" smtClean="0">
                <a:solidFill>
                  <a:schemeClr val="bg2">
                    <a:lumMod val="10000"/>
                  </a:schemeClr>
                </a:solidFill>
              </a:rPr>
              <a:t>an actor</a:t>
            </a:r>
            <a:r>
              <a:rPr lang="en-US" b="1" dirty="0">
                <a:solidFill>
                  <a:schemeClr val="bg2">
                    <a:lumMod val="10000"/>
                  </a:schemeClr>
                </a:solidFill>
              </a:rPr>
              <a:t>. With </a:t>
            </a:r>
            <a:r>
              <a:rPr lang="en-US" b="1" dirty="0" smtClean="0">
                <a:solidFill>
                  <a:schemeClr val="bg2">
                    <a:lumMod val="10000"/>
                  </a:schemeClr>
                </a:solidFill>
              </a:rPr>
              <a:t>accurate algorithms for human motion tracking</a:t>
            </a:r>
            <a:r>
              <a:rPr lang="en-US" b="1" dirty="0">
                <a:solidFill>
                  <a:schemeClr val="bg2">
                    <a:lumMod val="10000"/>
                  </a:schemeClr>
                </a:solidFill>
              </a:rPr>
              <a:t>, </a:t>
            </a:r>
          </a:p>
          <a:p>
            <a:r>
              <a:rPr lang="en-US" b="1" dirty="0">
                <a:solidFill>
                  <a:schemeClr val="bg2">
                    <a:lumMod val="10000"/>
                  </a:schemeClr>
                </a:solidFill>
              </a:rPr>
              <a:t> </a:t>
            </a:r>
          </a:p>
        </p:txBody>
      </p:sp>
    </p:spTree>
    <p:extLst>
      <p:ext uri="{BB962C8B-B14F-4D97-AF65-F5344CB8AC3E}">
        <p14:creationId xmlns:p14="http://schemas.microsoft.com/office/powerpoint/2010/main" xmlns="" val="3740794764"/>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47800" y="1676400"/>
            <a:ext cx="5943600" cy="2971800"/>
          </a:xfrm>
          <a:prstGeom prst="rect">
            <a:avLst/>
          </a:prstGeom>
          <a:noFill/>
          <a:ln>
            <a:noFill/>
          </a:ln>
          <a:effectLst>
            <a:outerShdw blurRad="279400" dist="38100" dir="18900000" sx="78000" sy="78000" algn="bl" rotWithShape="0">
              <a:srgbClr val="0070C0">
                <a:alpha val="40000"/>
              </a:srgb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rot="10800000" flipV="1">
            <a:off x="1219200" y="457200"/>
            <a:ext cx="6781801" cy="646331"/>
          </a:xfrm>
          <a:prstGeom prst="rect">
            <a:avLst/>
          </a:prstGeom>
        </p:spPr>
        <p:txBody>
          <a:bodyPr wrap="square">
            <a:spAutoFit/>
          </a:bodyPr>
          <a:lstStyle/>
          <a:p>
            <a:r>
              <a:rPr lang="en-US" sz="3600" b="1" dirty="0" smtClean="0">
                <a:solidFill>
                  <a:srgbClr val="0070C0"/>
                </a:solidFill>
              </a:rPr>
              <a:t>Image </a:t>
            </a:r>
            <a:r>
              <a:rPr lang="en-US" sz="3600" b="1" dirty="0" smtClean="0">
                <a:solidFill>
                  <a:srgbClr val="0070C0"/>
                </a:solidFill>
              </a:rPr>
              <a:t>Acquisition from camera </a:t>
            </a:r>
            <a:endParaRPr lang="en-US" sz="3600" b="1" dirty="0">
              <a:solidFill>
                <a:srgbClr val="0070C0"/>
              </a:solidFill>
            </a:endParaRPr>
          </a:p>
        </p:txBody>
      </p:sp>
    </p:spTree>
    <p:extLst>
      <p:ext uri="{BB962C8B-B14F-4D97-AF65-F5344CB8AC3E}">
        <p14:creationId xmlns:p14="http://schemas.microsoft.com/office/powerpoint/2010/main" xmlns="" val="2086905866"/>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indows8\Desktop\download (1).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1676400"/>
            <a:ext cx="5867400"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0916861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Windows8\Desktop\images.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8600" y="1219200"/>
            <a:ext cx="3657600" cy="38862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152400" y="228600"/>
            <a:ext cx="5105400" cy="646331"/>
          </a:xfrm>
          <a:prstGeom prst="rect">
            <a:avLst/>
          </a:prstGeom>
          <a:noFill/>
        </p:spPr>
        <p:txBody>
          <a:bodyPr wrap="square" rtlCol="0">
            <a:spAutoFit/>
          </a:bodyPr>
          <a:lstStyle/>
          <a:p>
            <a:r>
              <a:rPr lang="en-US" sz="3600" b="1" dirty="0" smtClean="0">
                <a:solidFill>
                  <a:srgbClr val="0070C0"/>
                </a:solidFill>
              </a:rPr>
              <a:t>Background Subtraction</a:t>
            </a:r>
            <a:endParaRPr lang="en-US" sz="3600" b="1" dirty="0">
              <a:solidFill>
                <a:srgbClr val="0070C0"/>
              </a:solidFill>
            </a:endParaRPr>
          </a:p>
        </p:txBody>
      </p:sp>
      <p:sp>
        <p:nvSpPr>
          <p:cNvPr id="4" name="Rectangle 3"/>
          <p:cNvSpPr/>
          <p:nvPr/>
        </p:nvSpPr>
        <p:spPr>
          <a:xfrm>
            <a:off x="4038600" y="762001"/>
            <a:ext cx="4953000" cy="5909310"/>
          </a:xfrm>
          <a:prstGeom prst="rect">
            <a:avLst/>
          </a:prstGeom>
        </p:spPr>
        <p:txBody>
          <a:bodyPr wrap="square">
            <a:spAutoFit/>
          </a:bodyPr>
          <a:lstStyle/>
          <a:p>
            <a:r>
              <a:rPr lang="en-US" b="1" dirty="0" smtClean="0"/>
              <a:t>Detection of moving human in videos from static camera is widely performed by background subtraction method. </a:t>
            </a:r>
            <a:endParaRPr lang="en-US" b="1" dirty="0" smtClean="0"/>
          </a:p>
          <a:p>
            <a:r>
              <a:rPr lang="en-US" b="1" dirty="0" smtClean="0"/>
              <a:t>The </a:t>
            </a:r>
            <a:r>
              <a:rPr lang="en-US" b="1" dirty="0" smtClean="0"/>
              <a:t>origin in the approach is that of detecting the moving objects from the difference between the existing frame and a reference frame, frequently called the “background copy”, or “background replica”. </a:t>
            </a:r>
            <a:endParaRPr lang="en-US" b="1" dirty="0" smtClean="0"/>
          </a:p>
          <a:p>
            <a:r>
              <a:rPr lang="en-US" b="1" dirty="0" smtClean="0"/>
              <a:t>As </a:t>
            </a:r>
            <a:r>
              <a:rPr lang="en-US" b="1" dirty="0" smtClean="0"/>
              <a:t>a baric, the background image must be a representation of the scene with no moving objects and must be kept regularly updated so as to adapt to the varying luminance conditions and geometry settings. </a:t>
            </a:r>
            <a:endParaRPr lang="en-US" b="1" dirty="0" smtClean="0"/>
          </a:p>
          <a:p>
            <a:r>
              <a:rPr lang="en-US" b="1" dirty="0" smtClean="0"/>
              <a:t>More </a:t>
            </a:r>
            <a:r>
              <a:rPr lang="en-US" b="1" dirty="0" smtClean="0"/>
              <a:t>difficult models have extended the concept of “background subtraction” beyond its literal meaning. The background subtraction method is the </a:t>
            </a:r>
            <a:r>
              <a:rPr lang="en-US" b="1" dirty="0" smtClean="0"/>
              <a:t>common </a:t>
            </a:r>
            <a:r>
              <a:rPr lang="en-US" b="1" dirty="0" smtClean="0"/>
              <a:t>method of motion detection. It is a technology that uses the difference of the current image and the background image to </a:t>
            </a:r>
          </a:p>
          <a:p>
            <a:r>
              <a:rPr lang="en-US" b="1" dirty="0" smtClean="0"/>
              <a:t>detect the motion region, and it is generally able to provide data included object information. </a:t>
            </a:r>
            <a:endParaRPr lang="en-US" b="1" dirty="0"/>
          </a:p>
        </p:txBody>
      </p:sp>
    </p:spTree>
    <p:extLst>
      <p:ext uri="{BB962C8B-B14F-4D97-AF65-F5344CB8AC3E}">
        <p14:creationId xmlns:p14="http://schemas.microsoft.com/office/powerpoint/2010/main" xmlns="" val="372869401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457200"/>
            <a:ext cx="4114800" cy="707886"/>
          </a:xfrm>
          <a:prstGeom prst="rect">
            <a:avLst/>
          </a:prstGeom>
        </p:spPr>
        <p:txBody>
          <a:bodyPr wrap="square">
            <a:spAutoFit/>
          </a:bodyPr>
          <a:lstStyle/>
          <a:p>
            <a:r>
              <a:rPr lang="en-US" sz="4000" b="1" dirty="0" smtClean="0">
                <a:solidFill>
                  <a:srgbClr val="0070C0"/>
                </a:solidFill>
                <a:latin typeface="Book Antiqua" pitchFamily="18" charset="0"/>
              </a:rPr>
              <a:t>Introduction</a:t>
            </a:r>
            <a:endParaRPr lang="en-US" sz="4000" dirty="0">
              <a:solidFill>
                <a:srgbClr val="0070C0"/>
              </a:solidFill>
            </a:endParaRPr>
          </a:p>
        </p:txBody>
      </p:sp>
      <p:sp>
        <p:nvSpPr>
          <p:cNvPr id="6" name="Rectangle 5"/>
          <p:cNvSpPr/>
          <p:nvPr/>
        </p:nvSpPr>
        <p:spPr>
          <a:xfrm>
            <a:off x="290944" y="1524000"/>
            <a:ext cx="8624455" cy="4524315"/>
          </a:xfrm>
          <a:prstGeom prst="rect">
            <a:avLst/>
          </a:prstGeom>
        </p:spPr>
        <p:txBody>
          <a:bodyPr wrap="square">
            <a:spAutoFit/>
          </a:bodyPr>
          <a:lstStyle/>
          <a:p>
            <a:pPr algn="just">
              <a:buFont typeface="Wingdings" pitchFamily="2" charset="2"/>
              <a:buChar char="Ø"/>
            </a:pPr>
            <a:r>
              <a:rPr lang="en-US" sz="2400" b="1" dirty="0" smtClean="0">
                <a:solidFill>
                  <a:schemeClr val="accent2">
                    <a:lumMod val="50000"/>
                  </a:schemeClr>
                </a:solidFill>
                <a:latin typeface="Book Antiqua" pitchFamily="18" charset="0"/>
              </a:rPr>
              <a:t>Biometrics refers to methods for uniquely recognizing humans based upon one or more intrinsic physical or behavioral traits. </a:t>
            </a:r>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In </a:t>
            </a:r>
            <a:r>
              <a:rPr lang="en-US" sz="2400" b="1" dirty="0" smtClean="0">
                <a:solidFill>
                  <a:schemeClr val="accent2">
                    <a:lumMod val="50000"/>
                  </a:schemeClr>
                </a:solidFill>
                <a:latin typeface="Book Antiqua" pitchFamily="18" charset="0"/>
              </a:rPr>
              <a:t>information technology, in particular, biometrics is used as a form of identity access management and access control. </a:t>
            </a:r>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endParaRPr lang="en-US" sz="2400" b="1" dirty="0" smtClean="0">
              <a:solidFill>
                <a:schemeClr val="accent2">
                  <a:lumMod val="50000"/>
                </a:schemeClr>
              </a:solidFill>
              <a:latin typeface="Book Antiqua" pitchFamily="18" charset="0"/>
            </a:endParaRPr>
          </a:p>
          <a:p>
            <a:pPr algn="just">
              <a:buFont typeface="Wingdings" pitchFamily="2" charset="2"/>
              <a:buChar char="Ø"/>
            </a:pPr>
            <a:r>
              <a:rPr lang="en-US" sz="2400" b="1" dirty="0" smtClean="0">
                <a:solidFill>
                  <a:schemeClr val="accent2">
                    <a:lumMod val="50000"/>
                  </a:schemeClr>
                </a:solidFill>
                <a:latin typeface="Book Antiqua" pitchFamily="18" charset="0"/>
              </a:rPr>
              <a:t>It </a:t>
            </a:r>
            <a:r>
              <a:rPr lang="en-US" sz="2400" b="1" dirty="0" smtClean="0">
                <a:solidFill>
                  <a:schemeClr val="accent2">
                    <a:lumMod val="50000"/>
                  </a:schemeClr>
                </a:solidFill>
                <a:latin typeface="Book Antiqua" pitchFamily="18" charset="0"/>
              </a:rPr>
              <a:t>is also used to identify individuals in groups that are under surveillance.</a:t>
            </a:r>
          </a:p>
        </p:txBody>
      </p:sp>
    </p:spTree>
    <p:extLst>
      <p:ext uri="{BB962C8B-B14F-4D97-AF65-F5344CB8AC3E}">
        <p14:creationId xmlns:p14="http://schemas.microsoft.com/office/powerpoint/2010/main" xmlns="" val="205271783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5638800" cy="6858000"/>
          </a:xfrm>
          <a:prstGeom prst="rect">
            <a:avLst/>
          </a:prstGeom>
          <a:noFill/>
          <a:ln w="12700">
            <a:solidFill>
              <a:srgbClr val="C00000"/>
            </a:solidFill>
            <a:miter lim="800000"/>
            <a:headEnd/>
            <a:tailEnd/>
          </a:ln>
          <a:effectLst>
            <a:innerShdw blurRad="114300">
              <a:srgbClr val="0070C0"/>
            </a:innerShdw>
          </a:effectLst>
          <a:extLst>
            <a:ext uri="{909E8E84-426E-40DD-AFC4-6F175D3DCCD1}">
              <a14:hiddenFill xmlns:a14="http://schemas.microsoft.com/office/drawing/2010/main" xmlns="">
                <a:solidFill>
                  <a:srgbClr val="FFFFFF"/>
                </a:solidFill>
              </a14:hiddenFill>
            </a:ext>
          </a:extLst>
        </p:spPr>
      </p:pic>
      <p:sp>
        <p:nvSpPr>
          <p:cNvPr id="3" name="TextBox 2"/>
          <p:cNvSpPr txBox="1"/>
          <p:nvPr/>
        </p:nvSpPr>
        <p:spPr>
          <a:xfrm>
            <a:off x="6477000" y="1752600"/>
            <a:ext cx="2438400" cy="1754326"/>
          </a:xfrm>
          <a:prstGeom prst="rect">
            <a:avLst/>
          </a:prstGeom>
          <a:noFill/>
        </p:spPr>
        <p:txBody>
          <a:bodyPr wrap="square" rtlCol="0">
            <a:spAutoFit/>
          </a:bodyPr>
          <a:lstStyle/>
          <a:p>
            <a:r>
              <a:rPr lang="en-US" sz="3600" b="1" dirty="0" smtClean="0">
                <a:solidFill>
                  <a:srgbClr val="002060"/>
                </a:solidFill>
              </a:rPr>
              <a:t>The system  through Flow Chart</a:t>
            </a:r>
            <a:endParaRPr lang="en-US" sz="3600" b="1" dirty="0">
              <a:solidFill>
                <a:srgbClr val="002060"/>
              </a:solidFill>
            </a:endParaRPr>
          </a:p>
        </p:txBody>
      </p:sp>
    </p:spTree>
    <p:extLst>
      <p:ext uri="{BB962C8B-B14F-4D97-AF65-F5344CB8AC3E}">
        <p14:creationId xmlns:p14="http://schemas.microsoft.com/office/powerpoint/2010/main" xmlns="" val="1544605048"/>
      </p:ext>
    </p:extLst>
  </p:cSld>
  <p:clrMapOvr>
    <a:masterClrMapping/>
  </p:clrMapOvr>
  <p:transition spd="slow">
    <p:push dir="u"/>
    <p:sndAc>
      <p:stSnd>
        <p:snd r:embed="rId2"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855" y="-27709"/>
            <a:ext cx="9144000" cy="6857999"/>
          </a:xfrm>
          <a:prstGeom prst="rect">
            <a:avLst/>
          </a:prstGeom>
        </p:spPr>
      </p:pic>
      <p:sp>
        <p:nvSpPr>
          <p:cNvPr id="3" name="TextBox 2"/>
          <p:cNvSpPr txBox="1"/>
          <p:nvPr/>
        </p:nvSpPr>
        <p:spPr>
          <a:xfrm>
            <a:off x="1600200" y="2209800"/>
            <a:ext cx="5638800" cy="369332"/>
          </a:xfrm>
          <a:prstGeom prst="rect">
            <a:avLst/>
          </a:prstGeom>
          <a:noFill/>
        </p:spPr>
        <p:txBody>
          <a:bodyPr wrap="square" rtlCol="0">
            <a:spAutoFit/>
          </a:bodyPr>
          <a:lstStyle/>
          <a:p>
            <a:endParaRPr lang="en-US" dirty="0"/>
          </a:p>
        </p:txBody>
      </p:sp>
      <p:sp>
        <p:nvSpPr>
          <p:cNvPr id="4" name="TextBox 3"/>
          <p:cNvSpPr txBox="1"/>
          <p:nvPr/>
        </p:nvSpPr>
        <p:spPr>
          <a:xfrm>
            <a:off x="1905000" y="838200"/>
            <a:ext cx="4267200" cy="2554545"/>
          </a:xfrm>
          <a:prstGeom prst="rect">
            <a:avLst/>
          </a:prstGeom>
          <a:noFill/>
        </p:spPr>
        <p:txBody>
          <a:bodyPr wrap="square" rtlCol="0">
            <a:spAutoFit/>
          </a:bodyPr>
          <a:lstStyle/>
          <a:p>
            <a:r>
              <a:rPr lang="en-US" sz="8000" b="1" i="1" dirty="0" smtClean="0">
                <a:solidFill>
                  <a:srgbClr val="CC0099"/>
                </a:solidFill>
              </a:rPr>
              <a:t>THANK YOU……..</a:t>
            </a:r>
            <a:endParaRPr lang="en-US" sz="8000" b="1" i="1" dirty="0">
              <a:solidFill>
                <a:srgbClr val="CC0099"/>
              </a:solidFill>
            </a:endParaRPr>
          </a:p>
        </p:txBody>
      </p:sp>
    </p:spTree>
    <p:extLst>
      <p:ext uri="{BB962C8B-B14F-4D97-AF65-F5344CB8AC3E}">
        <p14:creationId xmlns:p14="http://schemas.microsoft.com/office/powerpoint/2010/main" xmlns="" val="248434702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457200"/>
            <a:ext cx="5500224" cy="646331"/>
          </a:xfrm>
          <a:prstGeom prst="rect">
            <a:avLst/>
          </a:prstGeom>
        </p:spPr>
        <p:txBody>
          <a:bodyPr wrap="none">
            <a:spAutoFit/>
          </a:bodyPr>
          <a:lstStyle/>
          <a:p>
            <a:r>
              <a:rPr lang="en-US" sz="3600" b="1" dirty="0" smtClean="0">
                <a:solidFill>
                  <a:srgbClr val="0070C0"/>
                </a:solidFill>
                <a:latin typeface="Book Antiqua" pitchFamily="18" charset="0"/>
              </a:rPr>
              <a:t>Biometric characteristics </a:t>
            </a:r>
            <a:r>
              <a:rPr lang="en-US" b="1" dirty="0" smtClean="0">
                <a:solidFill>
                  <a:srgbClr val="FFFF00"/>
                </a:solidFill>
                <a:latin typeface="Book Antiqua" pitchFamily="18" charset="0"/>
              </a:rPr>
              <a:t>:</a:t>
            </a:r>
            <a:endParaRPr lang="en-US" dirty="0"/>
          </a:p>
        </p:txBody>
      </p:sp>
      <p:sp>
        <p:nvSpPr>
          <p:cNvPr id="4" name="Rectangle 3"/>
          <p:cNvSpPr/>
          <p:nvPr/>
        </p:nvSpPr>
        <p:spPr>
          <a:xfrm>
            <a:off x="914400" y="2057400"/>
            <a:ext cx="3810000" cy="1569660"/>
          </a:xfrm>
          <a:prstGeom prst="rect">
            <a:avLst/>
          </a:prstGeom>
        </p:spPr>
        <p:txBody>
          <a:bodyPr wrap="square">
            <a:spAutoFit/>
          </a:bodyPr>
          <a:lstStyle/>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Active</a:t>
            </a:r>
          </a:p>
          <a:p>
            <a:pPr>
              <a:buClr>
                <a:schemeClr val="tx2"/>
              </a:buClr>
            </a:pPr>
            <a:endParaRPr lang="en-US" sz="32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3200" b="1" dirty="0" smtClean="0">
                <a:solidFill>
                  <a:schemeClr val="accent2">
                    <a:lumMod val="50000"/>
                  </a:schemeClr>
                </a:solidFill>
                <a:latin typeface="Book Antiqua" pitchFamily="18" charset="0"/>
              </a:rPr>
              <a:t> Passive</a:t>
            </a:r>
          </a:p>
        </p:txBody>
      </p:sp>
    </p:spTree>
    <p:extLst>
      <p:ext uri="{BB962C8B-B14F-4D97-AF65-F5344CB8AC3E}">
        <p14:creationId xmlns:p14="http://schemas.microsoft.com/office/powerpoint/2010/main" xmlns="" val="201293199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457200"/>
            <a:ext cx="6066084" cy="584775"/>
          </a:xfrm>
          <a:prstGeom prst="rect">
            <a:avLst/>
          </a:prstGeom>
        </p:spPr>
        <p:txBody>
          <a:bodyPr wrap="none">
            <a:spAutoFit/>
          </a:bodyPr>
          <a:lstStyle/>
          <a:p>
            <a:r>
              <a:rPr lang="en-US" sz="3200" b="1" dirty="0" smtClean="0">
                <a:solidFill>
                  <a:srgbClr val="0070C0"/>
                </a:solidFill>
                <a:latin typeface="Book Antiqua" pitchFamily="18" charset="0"/>
              </a:rPr>
              <a:t>Active Biometric characteristics</a:t>
            </a:r>
            <a:endParaRPr lang="en-US" sz="3200" dirty="0">
              <a:solidFill>
                <a:srgbClr val="0070C0"/>
              </a:solidFill>
            </a:endParaRPr>
          </a:p>
        </p:txBody>
      </p:sp>
      <p:sp>
        <p:nvSpPr>
          <p:cNvPr id="4" name="Rectangle 3"/>
          <p:cNvSpPr/>
          <p:nvPr/>
        </p:nvSpPr>
        <p:spPr>
          <a:xfrm>
            <a:off x="685800" y="1676400"/>
            <a:ext cx="4495800" cy="1938992"/>
          </a:xfrm>
          <a:prstGeom prst="rect">
            <a:avLst/>
          </a:prstGeom>
        </p:spPr>
        <p:txBody>
          <a:bodyPr wrap="square">
            <a:spAutoFit/>
          </a:bodyPr>
          <a:lstStyle/>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Fingerprint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Iris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Retina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Face recognition</a:t>
            </a: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Ear </a:t>
            </a:r>
            <a:r>
              <a:rPr lang="en-US" sz="2400" b="1" dirty="0" smtClean="0">
                <a:solidFill>
                  <a:schemeClr val="accent2">
                    <a:lumMod val="50000"/>
                  </a:schemeClr>
                </a:solidFill>
                <a:latin typeface="Book Antiqua" pitchFamily="18" charset="0"/>
              </a:rPr>
              <a:t>recognition</a:t>
            </a:r>
            <a:endParaRPr lang="en-US" sz="2400" b="1" dirty="0" smtClean="0">
              <a:solidFill>
                <a:schemeClr val="accent2">
                  <a:lumMod val="50000"/>
                </a:schemeClr>
              </a:solidFill>
              <a:latin typeface="Book Antiqua" pitchFamily="18" charset="0"/>
            </a:endParaRPr>
          </a:p>
        </p:txBody>
      </p:sp>
    </p:spTree>
    <p:extLst>
      <p:ext uri="{BB962C8B-B14F-4D97-AF65-F5344CB8AC3E}">
        <p14:creationId xmlns:p14="http://schemas.microsoft.com/office/powerpoint/2010/main" xmlns="" val="3493680762"/>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8229600" cy="584775"/>
          </a:xfrm>
          <a:prstGeom prst="rect">
            <a:avLst/>
          </a:prstGeom>
        </p:spPr>
        <p:txBody>
          <a:bodyPr wrap="square">
            <a:spAutoFit/>
          </a:bodyPr>
          <a:lstStyle/>
          <a:p>
            <a:r>
              <a:rPr lang="en-US" sz="3200" b="1" dirty="0" smtClean="0">
                <a:solidFill>
                  <a:srgbClr val="0070C0"/>
                </a:solidFill>
                <a:latin typeface="Book Antiqua" pitchFamily="18" charset="0"/>
              </a:rPr>
              <a:t>Passive Biometric Characteristics</a:t>
            </a:r>
            <a:endParaRPr lang="en-US" sz="3200" dirty="0">
              <a:solidFill>
                <a:srgbClr val="0070C0"/>
              </a:solidFill>
            </a:endParaRPr>
          </a:p>
        </p:txBody>
      </p:sp>
      <p:sp>
        <p:nvSpPr>
          <p:cNvPr id="4" name="Rectangle 3"/>
          <p:cNvSpPr/>
          <p:nvPr/>
        </p:nvSpPr>
        <p:spPr>
          <a:xfrm>
            <a:off x="533400" y="1752601"/>
            <a:ext cx="6934200" cy="1200329"/>
          </a:xfrm>
          <a:prstGeom prst="rect">
            <a:avLst/>
          </a:prstGeom>
        </p:spPr>
        <p:txBody>
          <a:bodyPr wrap="square">
            <a:spAutoFit/>
          </a:bodyPr>
          <a:lstStyle/>
          <a:p>
            <a:pPr>
              <a:buClr>
                <a:schemeClr val="tx2"/>
              </a:buClr>
              <a:buFont typeface="Wingdings" pitchFamily="2" charset="2"/>
              <a:buChar char="Ø"/>
            </a:pPr>
            <a:r>
              <a:rPr lang="en-US" dirty="0" smtClean="0"/>
              <a:t> </a:t>
            </a:r>
            <a:r>
              <a:rPr lang="en-US" sz="2400" b="1" dirty="0" smtClean="0">
                <a:solidFill>
                  <a:schemeClr val="accent2">
                    <a:lumMod val="50000"/>
                  </a:schemeClr>
                </a:solidFill>
                <a:latin typeface="Book Antiqua" pitchFamily="18" charset="0"/>
              </a:rPr>
              <a:t>Voice recognition</a:t>
            </a:r>
          </a:p>
          <a:p>
            <a:pPr>
              <a:buClr>
                <a:schemeClr val="tx2"/>
              </a:buClr>
            </a:pPr>
            <a:endParaRPr lang="en-US" sz="2400" b="1" dirty="0" smtClean="0">
              <a:solidFill>
                <a:schemeClr val="accent2">
                  <a:lumMod val="50000"/>
                </a:schemeClr>
              </a:solidFill>
              <a:latin typeface="Book Antiqua" pitchFamily="18" charset="0"/>
            </a:endParaRPr>
          </a:p>
          <a:p>
            <a:pPr>
              <a:buClr>
                <a:schemeClr val="tx2"/>
              </a:buClr>
              <a:buFont typeface="Wingdings" pitchFamily="2" charset="2"/>
              <a:buChar char="Ø"/>
            </a:pPr>
            <a:r>
              <a:rPr lang="en-US" sz="2400" b="1" dirty="0" smtClean="0">
                <a:solidFill>
                  <a:schemeClr val="accent2">
                    <a:lumMod val="50000"/>
                  </a:schemeClr>
                </a:solidFill>
                <a:latin typeface="Book Antiqua" pitchFamily="18" charset="0"/>
              </a:rPr>
              <a:t> Signature recognition</a:t>
            </a:r>
          </a:p>
        </p:txBody>
      </p:sp>
    </p:spTree>
    <p:extLst>
      <p:ext uri="{BB962C8B-B14F-4D97-AF65-F5344CB8AC3E}">
        <p14:creationId xmlns:p14="http://schemas.microsoft.com/office/powerpoint/2010/main" xmlns="" val="2806393753"/>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1" y="381000"/>
            <a:ext cx="4876800" cy="646331"/>
          </a:xfrm>
          <a:prstGeom prst="rect">
            <a:avLst/>
          </a:prstGeom>
        </p:spPr>
        <p:txBody>
          <a:bodyPr wrap="square">
            <a:spAutoFit/>
          </a:bodyPr>
          <a:lstStyle/>
          <a:p>
            <a:r>
              <a:rPr lang="en-US" sz="3600" b="1" u="none" dirty="0" smtClean="0">
                <a:solidFill>
                  <a:srgbClr val="0070C0"/>
                </a:solidFill>
              </a:rPr>
              <a:t>Biometric System</a:t>
            </a:r>
            <a:r>
              <a:rPr lang="en-US" u="none" dirty="0" smtClean="0">
                <a:solidFill>
                  <a:srgbClr val="FCCF8C"/>
                </a:solidFill>
              </a:rPr>
              <a:t>:</a:t>
            </a:r>
            <a:endParaRPr lang="en-US" u="none" dirty="0">
              <a:solidFill>
                <a:srgbClr val="FCCF8C"/>
              </a:solidFill>
            </a:endParaRPr>
          </a:p>
        </p:txBody>
      </p:sp>
      <p:sp>
        <p:nvSpPr>
          <p:cNvPr id="4" name="Rectangle 3"/>
          <p:cNvSpPr/>
          <p:nvPr/>
        </p:nvSpPr>
        <p:spPr>
          <a:xfrm>
            <a:off x="457201" y="1524000"/>
            <a:ext cx="8077199" cy="3600986"/>
          </a:xfrm>
          <a:prstGeom prst="rect">
            <a:avLst/>
          </a:prstGeom>
        </p:spPr>
        <p:txBody>
          <a:bodyPr wrap="square">
            <a:spAutoFit/>
          </a:bodyPr>
          <a:lstStyle/>
          <a:p>
            <a:pPr>
              <a:buFont typeface="Wingdings" pitchFamily="2" charset="2"/>
              <a:buChar char="Ø"/>
            </a:pPr>
            <a:endParaRPr lang="en-US" u="none" dirty="0" smtClean="0">
              <a:solidFill>
                <a:schemeClr val="accent2">
                  <a:lumMod val="50000"/>
                </a:schemeClr>
              </a:solidFill>
            </a:endParaRPr>
          </a:p>
          <a:p>
            <a:pPr>
              <a:buFont typeface="Wingdings" pitchFamily="2" charset="2"/>
              <a:buChar char="Ø"/>
            </a:pPr>
            <a:r>
              <a:rPr lang="en-US" sz="2400" b="1" u="none" dirty="0" err="1" smtClean="0">
                <a:solidFill>
                  <a:schemeClr val="accent2">
                    <a:lumMod val="50000"/>
                  </a:schemeClr>
                </a:solidFill>
              </a:rPr>
              <a:t>Unimodal</a:t>
            </a:r>
            <a:r>
              <a:rPr lang="en-US" sz="2400" b="1" u="none" dirty="0" smtClean="0">
                <a:solidFill>
                  <a:schemeClr val="accent2">
                    <a:lumMod val="50000"/>
                  </a:schemeClr>
                </a:solidFill>
              </a:rPr>
              <a:t> </a:t>
            </a:r>
            <a:r>
              <a:rPr lang="en-US" sz="2400" b="1" u="none" dirty="0" smtClean="0">
                <a:solidFill>
                  <a:schemeClr val="accent2">
                    <a:lumMod val="50000"/>
                  </a:schemeClr>
                </a:solidFill>
              </a:rPr>
              <a:t>Biometric </a:t>
            </a:r>
            <a:r>
              <a:rPr lang="en-US" sz="2400" b="1" u="none" dirty="0" smtClean="0">
                <a:solidFill>
                  <a:schemeClr val="accent2">
                    <a:lumMod val="50000"/>
                  </a:schemeClr>
                </a:solidFill>
              </a:rPr>
              <a:t>System: .</a:t>
            </a:r>
          </a:p>
          <a:p>
            <a:r>
              <a:rPr lang="en-US" sz="2400" b="1" dirty="0" smtClean="0">
                <a:solidFill>
                  <a:schemeClr val="accent2">
                    <a:lumMod val="50000"/>
                  </a:schemeClr>
                </a:solidFill>
              </a:rPr>
              <a:t> </a:t>
            </a:r>
            <a:r>
              <a:rPr lang="en-US" sz="2400" b="1" dirty="0" smtClean="0">
                <a:solidFill>
                  <a:schemeClr val="accent2">
                    <a:lumMod val="50000"/>
                  </a:schemeClr>
                </a:solidFill>
              </a:rPr>
              <a:t>            </a:t>
            </a:r>
          </a:p>
          <a:p>
            <a:r>
              <a:rPr lang="en-US" sz="2400" b="1" dirty="0" smtClean="0">
                <a:solidFill>
                  <a:schemeClr val="accent2">
                    <a:lumMod val="50000"/>
                  </a:schemeClr>
                </a:solidFill>
              </a:rPr>
              <a:t> </a:t>
            </a:r>
            <a:r>
              <a:rPr lang="en-US" sz="2400" b="1" dirty="0" smtClean="0">
                <a:solidFill>
                  <a:schemeClr val="accent2">
                    <a:lumMod val="50000"/>
                  </a:schemeClr>
                </a:solidFill>
              </a:rPr>
              <a:t>  </a:t>
            </a:r>
            <a:r>
              <a:rPr lang="en-US" sz="2400" dirty="0" smtClean="0"/>
              <a:t>only </a:t>
            </a:r>
            <a:r>
              <a:rPr lang="en-US" sz="2400" dirty="0" smtClean="0"/>
              <a:t>one biometric </a:t>
            </a:r>
            <a:r>
              <a:rPr lang="en-US" sz="2400" dirty="0" smtClean="0"/>
              <a:t>sample is used  </a:t>
            </a:r>
            <a:r>
              <a:rPr lang="en-US" sz="2400" dirty="0" smtClean="0"/>
              <a:t>to recognize a person</a:t>
            </a:r>
            <a:endParaRPr lang="en-US" sz="2400" b="1" u="none" dirty="0" smtClean="0">
              <a:solidFill>
                <a:schemeClr val="accent2">
                  <a:lumMod val="50000"/>
                </a:schemeClr>
              </a:solidFill>
            </a:endParaRPr>
          </a:p>
          <a:p>
            <a:pPr>
              <a:buFont typeface="Wingdings" pitchFamily="2" charset="2"/>
              <a:buChar char="Ø"/>
            </a:pPr>
            <a:endParaRPr lang="en-US" sz="2400" b="1" u="none" dirty="0" smtClean="0">
              <a:solidFill>
                <a:schemeClr val="accent2">
                  <a:lumMod val="50000"/>
                </a:schemeClr>
              </a:solidFill>
            </a:endParaRPr>
          </a:p>
          <a:p>
            <a:endParaRPr lang="en-US" sz="2400" b="1" u="none" dirty="0" smtClean="0">
              <a:solidFill>
                <a:schemeClr val="accent2">
                  <a:lumMod val="50000"/>
                </a:schemeClr>
              </a:solidFill>
            </a:endParaRPr>
          </a:p>
          <a:p>
            <a:pPr>
              <a:buFont typeface="Wingdings" pitchFamily="2" charset="2"/>
              <a:buChar char="Ø"/>
            </a:pPr>
            <a:r>
              <a:rPr lang="en-US" sz="2400" b="1" u="none" dirty="0" smtClean="0">
                <a:solidFill>
                  <a:schemeClr val="accent2">
                    <a:lumMod val="50000"/>
                  </a:schemeClr>
                </a:solidFill>
              </a:rPr>
              <a:t>Multimodal Biometric System</a:t>
            </a:r>
            <a:r>
              <a:rPr lang="en-US" u="none" dirty="0" smtClean="0">
                <a:solidFill>
                  <a:srgbClr val="FCCF8C"/>
                </a:solidFill>
              </a:rPr>
              <a:t>.:</a:t>
            </a:r>
          </a:p>
          <a:p>
            <a:pPr>
              <a:buFont typeface="Wingdings" pitchFamily="2" charset="2"/>
              <a:buChar char="Ø"/>
            </a:pPr>
            <a:endParaRPr lang="en-US" dirty="0" smtClean="0">
              <a:solidFill>
                <a:srgbClr val="FCCF8C"/>
              </a:solidFill>
            </a:endParaRPr>
          </a:p>
          <a:p>
            <a:pPr>
              <a:buFont typeface="Wingdings" pitchFamily="2" charset="2"/>
              <a:buChar char="Ø"/>
            </a:pPr>
            <a:r>
              <a:rPr lang="en-US" u="none" dirty="0" smtClean="0">
                <a:solidFill>
                  <a:srgbClr val="FCCF8C"/>
                </a:solidFill>
              </a:rPr>
              <a:t>     </a:t>
            </a:r>
            <a:r>
              <a:rPr lang="en-US" sz="2400" dirty="0" smtClean="0"/>
              <a:t>uses two or more biometric samples from the same </a:t>
            </a:r>
            <a:r>
              <a:rPr lang="en-US" sz="2400" dirty="0" smtClean="0"/>
              <a:t>    </a:t>
            </a:r>
          </a:p>
          <a:p>
            <a:r>
              <a:rPr lang="en-US" sz="2400" dirty="0" smtClean="0"/>
              <a:t>       person </a:t>
            </a:r>
            <a:r>
              <a:rPr lang="en-US" sz="2400" dirty="0" smtClean="0"/>
              <a:t>in order to identify the person</a:t>
            </a:r>
            <a:r>
              <a:rPr lang="en-US" sz="2400" u="none" dirty="0" smtClean="0">
                <a:solidFill>
                  <a:srgbClr val="FCCF8C"/>
                </a:solidFill>
              </a:rPr>
              <a:t>        </a:t>
            </a:r>
            <a:endParaRPr lang="en-US" u="none" dirty="0">
              <a:solidFill>
                <a:srgbClr val="FCCF8C"/>
              </a:solidFill>
            </a:endParaRPr>
          </a:p>
        </p:txBody>
      </p:sp>
    </p:spTree>
    <p:extLst>
      <p:ext uri="{BB962C8B-B14F-4D97-AF65-F5344CB8AC3E}">
        <p14:creationId xmlns:p14="http://schemas.microsoft.com/office/powerpoint/2010/main" xmlns="" val="83669047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smtClean="0"/>
          </a:p>
        </p:txBody>
      </p:sp>
      <p:sp>
        <p:nvSpPr>
          <p:cNvPr id="9219" name="Content Placeholder 2"/>
          <p:cNvSpPr>
            <a:spLocks noGrp="1"/>
          </p:cNvSpPr>
          <p:nvPr>
            <p:ph idx="1"/>
          </p:nvPr>
        </p:nvSpPr>
        <p:spPr/>
        <p:txBody>
          <a:bodyPr/>
          <a:lstStyle/>
          <a:p>
            <a:endParaRPr lang="en-US" smtClean="0"/>
          </a:p>
        </p:txBody>
      </p:sp>
      <p:pic>
        <p:nvPicPr>
          <p:cNvPr id="9220" name="Picture 2" descr="http://www.griaulebiometrics.com/images_nw/Slide66.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19050"/>
            <a:ext cx="9144000" cy="683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93130998"/>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295400"/>
            <a:ext cx="8153400" cy="3785652"/>
          </a:xfrm>
          <a:prstGeom prst="rect">
            <a:avLst/>
          </a:prstGeom>
        </p:spPr>
        <p:txBody>
          <a:bodyPr wrap="square">
            <a:spAutoFit/>
          </a:bodyPr>
          <a:lstStyle/>
          <a:p>
            <a:pPr algn="just">
              <a:buFont typeface="Arial" charset="0"/>
              <a:buChar char="•"/>
            </a:pPr>
            <a:r>
              <a:rPr lang="en-US" sz="2400" b="1" u="none" dirty="0" smtClean="0">
                <a:solidFill>
                  <a:schemeClr val="accent2">
                    <a:lumMod val="50000"/>
                  </a:schemeClr>
                </a:solidFill>
                <a:cs typeface="Times New Roman" pitchFamily="18" charset="0"/>
              </a:rPr>
              <a:t>It is logical to try and combine multiple biometric samples to get the best results.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Some of the problems inherent in </a:t>
            </a:r>
            <a:r>
              <a:rPr lang="en-US" sz="2400" b="1" u="none" dirty="0" err="1" smtClean="0">
                <a:solidFill>
                  <a:schemeClr val="accent2">
                    <a:lumMod val="50000"/>
                  </a:schemeClr>
                </a:solidFill>
                <a:cs typeface="Times New Roman" pitchFamily="18" charset="0"/>
              </a:rPr>
              <a:t>unimodal</a:t>
            </a:r>
            <a:r>
              <a:rPr lang="en-US" sz="2400" b="1" u="none" dirty="0" smtClean="0">
                <a:solidFill>
                  <a:schemeClr val="accent2">
                    <a:lumMod val="50000"/>
                  </a:schemeClr>
                </a:solidFill>
                <a:cs typeface="Times New Roman" pitchFamily="18" charset="0"/>
              </a:rPr>
              <a:t> biometric systems can be overcome by using multiple sources of information. </a:t>
            </a:r>
          </a:p>
          <a:p>
            <a:pPr algn="just">
              <a:buFont typeface="Arial" charset="0"/>
              <a:buChar char="•"/>
            </a:pPr>
            <a:endParaRPr lang="en-US" sz="2400" b="1" u="none" dirty="0" smtClean="0">
              <a:solidFill>
                <a:schemeClr val="accent2">
                  <a:lumMod val="50000"/>
                </a:schemeClr>
              </a:solidFill>
              <a:cs typeface="Times New Roman" pitchFamily="18" charset="0"/>
            </a:endParaRPr>
          </a:p>
          <a:p>
            <a:pPr algn="just">
              <a:buFont typeface="Arial" charset="0"/>
              <a:buChar char="•"/>
            </a:pPr>
            <a:r>
              <a:rPr lang="en-US" sz="2400" b="1" u="none" dirty="0" smtClean="0">
                <a:solidFill>
                  <a:schemeClr val="accent2">
                    <a:lumMod val="50000"/>
                  </a:schemeClr>
                </a:solidFill>
                <a:cs typeface="Times New Roman" pitchFamily="18" charset="0"/>
              </a:rPr>
              <a:t>Such systems are knows as multimodal biometric system, which uses two or more biometric samples from the same person in order to identify the person. </a:t>
            </a:r>
            <a:endParaRPr lang="en-US" sz="2400" b="1" u="none" dirty="0">
              <a:solidFill>
                <a:schemeClr val="accent2">
                  <a:lumMod val="50000"/>
                </a:schemeClr>
              </a:solidFill>
            </a:endParaRPr>
          </a:p>
        </p:txBody>
      </p:sp>
      <p:sp>
        <p:nvSpPr>
          <p:cNvPr id="5" name="TextBox 4"/>
          <p:cNvSpPr txBox="1"/>
          <p:nvPr/>
        </p:nvSpPr>
        <p:spPr>
          <a:xfrm>
            <a:off x="609600" y="228600"/>
            <a:ext cx="7848600" cy="646331"/>
          </a:xfrm>
          <a:prstGeom prst="rect">
            <a:avLst/>
          </a:prstGeom>
          <a:noFill/>
        </p:spPr>
        <p:txBody>
          <a:bodyPr wrap="square" rtlCol="0">
            <a:spAutoFit/>
          </a:bodyPr>
          <a:lstStyle/>
          <a:p>
            <a:r>
              <a:rPr lang="en-US" sz="3600" b="1" dirty="0" smtClean="0">
                <a:solidFill>
                  <a:srgbClr val="0070C0"/>
                </a:solidFill>
              </a:rPr>
              <a:t>Multimodal Biometric System</a:t>
            </a:r>
            <a:r>
              <a:rPr lang="en-US" sz="3600" dirty="0" smtClean="0">
                <a:solidFill>
                  <a:srgbClr val="0070C0"/>
                </a:solidFill>
              </a:rPr>
              <a:t>.</a:t>
            </a:r>
            <a:endParaRPr lang="en-US" sz="3600" dirty="0">
              <a:solidFill>
                <a:srgbClr val="0070C0"/>
              </a:solidFill>
            </a:endParaRPr>
          </a:p>
        </p:txBody>
      </p:sp>
    </p:spTree>
    <p:extLst>
      <p:ext uri="{BB962C8B-B14F-4D97-AF65-F5344CB8AC3E}">
        <p14:creationId xmlns:p14="http://schemas.microsoft.com/office/powerpoint/2010/main" xmlns="" val="1379359150"/>
      </p:ext>
    </p:extLst>
  </p:cSld>
  <p:clrMapOvr>
    <a:masterClrMapping/>
  </p:clrMapOvr>
  <p:transition spd="slow">
    <p:push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81000"/>
            <a:ext cx="7315199" cy="584775"/>
          </a:xfrm>
          <a:prstGeom prst="rect">
            <a:avLst/>
          </a:prstGeom>
        </p:spPr>
        <p:txBody>
          <a:bodyPr wrap="square">
            <a:spAutoFit/>
          </a:bodyPr>
          <a:lstStyle/>
          <a:p>
            <a:r>
              <a:rPr lang="en-US" sz="3200" b="1" dirty="0" smtClean="0">
                <a:solidFill>
                  <a:srgbClr val="0070C0"/>
                </a:solidFill>
                <a:latin typeface="Book Antiqua" pitchFamily="18" charset="0"/>
              </a:rPr>
              <a:t>Advantages of Biometric</a:t>
            </a:r>
            <a:endParaRPr lang="en-US" sz="3200" b="1" dirty="0">
              <a:solidFill>
                <a:srgbClr val="0070C0"/>
              </a:solidFill>
            </a:endParaRPr>
          </a:p>
        </p:txBody>
      </p:sp>
      <p:sp>
        <p:nvSpPr>
          <p:cNvPr id="4" name="Rectangle 3"/>
          <p:cNvSpPr/>
          <p:nvPr/>
        </p:nvSpPr>
        <p:spPr>
          <a:xfrm>
            <a:off x="228601" y="1219200"/>
            <a:ext cx="8381999" cy="4524315"/>
          </a:xfrm>
          <a:prstGeom prst="rect">
            <a:avLst/>
          </a:prstGeom>
        </p:spPr>
        <p:txBody>
          <a:bodyPr wrap="square">
            <a:spAutoFit/>
          </a:bodyPr>
          <a:lstStyle/>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The person </a:t>
            </a:r>
            <a:r>
              <a:rPr lang="en-US" sz="2400" b="1" dirty="0" smtClean="0">
                <a:solidFill>
                  <a:schemeClr val="accent2">
                    <a:lumMod val="50000"/>
                  </a:schemeClr>
                </a:solidFill>
                <a:latin typeface="Book Antiqua" pitchFamily="18" charset="0"/>
              </a:rPr>
              <a:t>is the key so you need never remember your card or key again. </a:t>
            </a:r>
            <a:endParaRPr lang="en-US" sz="2400" b="1" dirty="0" smtClean="0">
              <a:solidFill>
                <a:schemeClr val="accent2">
                  <a:lumMod val="50000"/>
                </a:schemeClr>
              </a:solidFill>
              <a:latin typeface="Book Antiqua" pitchFamily="18" charset="0"/>
            </a:endParaRP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Each </a:t>
            </a:r>
            <a:r>
              <a:rPr lang="en-US" sz="2400" b="1" dirty="0" smtClean="0">
                <a:solidFill>
                  <a:schemeClr val="accent2">
                    <a:lumMod val="50000"/>
                  </a:schemeClr>
                </a:solidFill>
                <a:latin typeface="Book Antiqua" pitchFamily="18" charset="0"/>
              </a:rPr>
              <a:t>body part is unique and Biometrics uses your unique identity to enable a purchase activate something or unlock something</a:t>
            </a:r>
            <a:r>
              <a:rPr lang="en-US" sz="2400" b="1" dirty="0" smtClean="0">
                <a:solidFill>
                  <a:schemeClr val="accent2">
                    <a:lumMod val="50000"/>
                  </a:schemeClr>
                </a:solidFill>
                <a:latin typeface="Book Antiqua" pitchFamily="18" charset="0"/>
              </a:rPr>
              <a:t>.</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a:t>
            </a:r>
            <a:r>
              <a:rPr lang="en-US" sz="2400" b="1" dirty="0" smtClean="0">
                <a:solidFill>
                  <a:schemeClr val="accent2">
                    <a:lumMod val="50000"/>
                  </a:schemeClr>
                </a:solidFill>
                <a:latin typeface="Book Antiqua" pitchFamily="18" charset="0"/>
              </a:rPr>
              <a:t>Biometrics encompasses </a:t>
            </a:r>
            <a:r>
              <a:rPr lang="en-US" sz="2400" b="1" dirty="0" smtClean="0">
                <a:solidFill>
                  <a:schemeClr val="accent2">
                    <a:lumMod val="50000"/>
                  </a:schemeClr>
                </a:solidFill>
                <a:latin typeface="Book Antiqua" pitchFamily="18" charset="0"/>
              </a:rPr>
              <a:t>Voice</a:t>
            </a:r>
            <a:r>
              <a:rPr lang="en-US" sz="2400" b="1" dirty="0" smtClean="0">
                <a:solidFill>
                  <a:schemeClr val="accent2">
                    <a:lumMod val="50000"/>
                  </a:schemeClr>
                </a:solidFill>
                <a:latin typeface="Book Antiqua" pitchFamily="18" charset="0"/>
              </a:rPr>
              <a:t>, Vein, Eye, Fingerprint, Facial recognition and </a:t>
            </a:r>
            <a:r>
              <a:rPr lang="en-US" sz="2400" b="1" dirty="0" smtClean="0">
                <a:solidFill>
                  <a:schemeClr val="accent2">
                    <a:lumMod val="50000"/>
                  </a:schemeClr>
                </a:solidFill>
                <a:latin typeface="Book Antiqua" pitchFamily="18" charset="0"/>
              </a:rPr>
              <a:t>more </a:t>
            </a:r>
          </a:p>
          <a:p>
            <a:pPr algn="just">
              <a:lnSpc>
                <a:spcPct val="80000"/>
              </a:lnSpc>
              <a:buClr>
                <a:schemeClr val="tx2"/>
              </a:buClr>
              <a:buFont typeface="Wingdings" pitchFamily="2" charset="2"/>
              <a:buChar char="Ø"/>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Logical </a:t>
            </a:r>
            <a:r>
              <a:rPr lang="en-US" sz="2400" b="1" dirty="0" smtClean="0">
                <a:solidFill>
                  <a:schemeClr val="accent2">
                    <a:lumMod val="50000"/>
                  </a:schemeClr>
                </a:solidFill>
                <a:latin typeface="Book Antiqua" pitchFamily="18" charset="0"/>
              </a:rPr>
              <a:t>access </a:t>
            </a:r>
            <a:r>
              <a:rPr lang="en-US" sz="2400" b="1" dirty="0" smtClean="0">
                <a:solidFill>
                  <a:schemeClr val="accent2">
                    <a:lumMod val="50000"/>
                  </a:schemeClr>
                </a:solidFill>
                <a:latin typeface="Book Antiqua" pitchFamily="18" charset="0"/>
              </a:rPr>
              <a:t>control e.g.: biometric signature. </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Financial Security</a:t>
            </a:r>
          </a:p>
          <a:p>
            <a:pPr algn="just">
              <a:lnSpc>
                <a:spcPct val="80000"/>
              </a:lnSpc>
              <a:buClr>
                <a:schemeClr val="tx2"/>
              </a:buClr>
            </a:pPr>
            <a:endParaRPr lang="en-US" sz="2400" b="1" dirty="0" smtClean="0">
              <a:solidFill>
                <a:schemeClr val="accent2">
                  <a:lumMod val="50000"/>
                </a:schemeClr>
              </a:solidFill>
              <a:latin typeface="Book Antiqua" pitchFamily="18" charset="0"/>
            </a:endParaRPr>
          </a:p>
          <a:p>
            <a:pPr algn="just">
              <a:lnSpc>
                <a:spcPct val="80000"/>
              </a:lnSpc>
              <a:buClr>
                <a:schemeClr val="tx2"/>
              </a:buClr>
              <a:buFont typeface="Wingdings" pitchFamily="2" charset="2"/>
              <a:buChar char="Ø"/>
            </a:pPr>
            <a:r>
              <a:rPr lang="en-US" sz="2400" b="1" dirty="0" smtClean="0">
                <a:solidFill>
                  <a:schemeClr val="accent2">
                    <a:lumMod val="50000"/>
                  </a:schemeClr>
                </a:solidFill>
                <a:latin typeface="Book Antiqua" pitchFamily="18" charset="0"/>
              </a:rPr>
              <a:t> </a:t>
            </a:r>
            <a:r>
              <a:rPr lang="en-US" sz="2400" b="1" dirty="0" smtClean="0">
                <a:solidFill>
                  <a:schemeClr val="accent2">
                    <a:lumMod val="50000"/>
                  </a:schemeClr>
                </a:solidFill>
                <a:latin typeface="Book Antiqua" pitchFamily="18" charset="0"/>
              </a:rPr>
              <a:t>Airports</a:t>
            </a:r>
          </a:p>
        </p:txBody>
      </p:sp>
    </p:spTree>
    <p:extLst>
      <p:ext uri="{BB962C8B-B14F-4D97-AF65-F5344CB8AC3E}">
        <p14:creationId xmlns:p14="http://schemas.microsoft.com/office/powerpoint/2010/main" xmlns="" val="235827039"/>
      </p:ext>
    </p:extLst>
  </p:cSld>
  <p:clrMapOvr>
    <a:masterClrMapping/>
  </p:clrMapOvr>
  <p:transition spd="slow">
    <p:push dir="u"/>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226</TotalTime>
  <Words>975</Words>
  <Application>Microsoft Office PowerPoint</Application>
  <PresentationFormat>On-screen Show (4:3)</PresentationFormat>
  <Paragraphs>108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Windows8</dc:creator>
  <cp:lastModifiedBy>Administrator</cp:lastModifiedBy>
  <cp:revision>30</cp:revision>
  <dcterms:created xsi:type="dcterms:W3CDTF">2014-07-30T14:38:35Z</dcterms:created>
  <dcterms:modified xsi:type="dcterms:W3CDTF">2014-07-30T18:52:03Z</dcterms:modified>
</cp:coreProperties>
</file>