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753600" cy="7315200"/>
  <p:notesSz cx="6858000" cy="9144000"/>
  <p:embeddedFontLst>
    <p:embeddedFont>
      <p:font typeface="Calibri" panose="020F0502020204030204" pitchFamily="34" charset="0"/>
      <p:regular r:id="rId30"/>
      <p:bold r:id="rId31"/>
      <p:italic r:id="rId32"/>
      <p:boldItalic r:id="rId33"/>
    </p:embeddedFont>
    <p:embeddedFont>
      <p:font typeface="Nunito Sans Regular" panose="020B0604020202020204" charset="0"/>
      <p:regular r:id="rId34"/>
    </p:embeddedFont>
    <p:embeddedFont>
      <p:font typeface="Bubblebody Neue" panose="020B0604020202020204" charset="0"/>
      <p:regular r:id="rId35"/>
    </p:embeddedFont>
    <p:embeddedFont>
      <p:font typeface="Canva Sans" panose="020B0604020202020204" charset="0"/>
      <p:regular r:id="rId36"/>
    </p:embeddedFont>
    <p:embeddedFont>
      <p:font typeface="Canva Sans Bold" panose="020B0604020202020204" charset="0"/>
      <p:regular r:id="rId37"/>
    </p:embeddedFont>
    <p:embeddedFont>
      <p:font typeface="Nunito Sans Regular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7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svg"/><Relationship Id="rId4" Type="http://schemas.openxmlformats.org/officeDocument/2006/relationships/image" Target="../media/image8.png"/><Relationship Id="rId9"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svg"/><Relationship Id="rId4" Type="http://schemas.openxmlformats.org/officeDocument/2006/relationships/image" Target="../media/image8.png"/><Relationship Id="rId9" Type="http://schemas.openxmlformats.org/officeDocument/2006/relationships/image" Target="../media/image38.svg"/></Relationships>
</file>

<file path=ppt/slides/_rels/slide2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58.svg"/><Relationship Id="rId7" Type="http://schemas.openxmlformats.org/officeDocument/2006/relationships/image" Target="../media/image38.sv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6.sv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6.svg"/><Relationship Id="rId3" Type="http://schemas.openxmlformats.org/officeDocument/2006/relationships/image" Target="../media/image34.svg"/><Relationship Id="rId7" Type="http://schemas.openxmlformats.org/officeDocument/2006/relationships/image" Target="../media/image62.svg"/><Relationship Id="rId12" Type="http://schemas.openxmlformats.org/officeDocument/2006/relationships/image" Target="../media/image43.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64.svg"/><Relationship Id="rId5" Type="http://schemas.openxmlformats.org/officeDocument/2006/relationships/image" Target="../media/image60.svg"/><Relationship Id="rId15" Type="http://schemas.openxmlformats.org/officeDocument/2006/relationships/image" Target="../media/image68.svg"/><Relationship Id="rId10"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6.svg"/><Relationship Id="rId1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6.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6.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svg"/><Relationship Id="rId4" Type="http://schemas.openxmlformats.org/officeDocument/2006/relationships/image" Target="../media/image8.png"/><Relationship Id="rId9"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515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204765">
            <a:off x="6285024" y="-3956130"/>
            <a:ext cx="4527055" cy="56332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66077" flipH="1">
            <a:off x="-1932884" y="1153647"/>
            <a:ext cx="4884839" cy="676741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839545">
            <a:off x="5221211" y="-262940"/>
            <a:ext cx="2440452" cy="709950"/>
          </a:xfrm>
          <a:prstGeom prst="rect">
            <a:avLst/>
          </a:prstGeom>
        </p:spPr>
      </p:pic>
      <p:sp>
        <p:nvSpPr>
          <p:cNvPr id="5" name="AutoShape 5"/>
          <p:cNvSpPr/>
          <p:nvPr/>
        </p:nvSpPr>
        <p:spPr>
          <a:xfrm rot="-78937">
            <a:off x="545817" y="1979211"/>
            <a:ext cx="8796380" cy="3261322"/>
          </a:xfrm>
          <a:prstGeom prst="rect">
            <a:avLst/>
          </a:prstGeom>
          <a:solidFill>
            <a:srgbClr val="468B91"/>
          </a:solidFill>
        </p:spPr>
      </p:sp>
      <p:sp>
        <p:nvSpPr>
          <p:cNvPr id="6" name="AutoShape 6"/>
          <p:cNvSpPr/>
          <p:nvPr/>
        </p:nvSpPr>
        <p:spPr>
          <a:xfrm>
            <a:off x="753699" y="2094745"/>
            <a:ext cx="8386261" cy="3036307"/>
          </a:xfrm>
          <a:prstGeom prst="rect">
            <a:avLst/>
          </a:prstGeom>
          <a:solidFill>
            <a:srgbClr val="F6F6E9"/>
          </a:solidFill>
        </p:spPr>
      </p:sp>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155419">
            <a:off x="95048" y="1820057"/>
            <a:ext cx="1553335" cy="440582"/>
          </a:xfrm>
          <a:prstGeom prst="rect">
            <a:avLst/>
          </a:prstGeom>
        </p:spPr>
      </p:pic>
      <p:pic>
        <p:nvPicPr>
          <p:cNvPr id="8" name="Picture 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239772">
            <a:off x="7740194" y="5111264"/>
            <a:ext cx="1616717" cy="458560"/>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3895279">
            <a:off x="5868589" y="6062855"/>
            <a:ext cx="1208294" cy="1127009"/>
          </a:xfrm>
          <a:prstGeom prst="rect">
            <a:avLst/>
          </a:prstGeom>
        </p:spPr>
      </p:pic>
      <p:sp>
        <p:nvSpPr>
          <p:cNvPr id="10" name="TextBox 10"/>
          <p:cNvSpPr txBox="1"/>
          <p:nvPr/>
        </p:nvSpPr>
        <p:spPr>
          <a:xfrm>
            <a:off x="871715" y="2251898"/>
            <a:ext cx="8144583" cy="1384995"/>
          </a:xfrm>
          <a:prstGeom prst="rect">
            <a:avLst/>
          </a:prstGeom>
        </p:spPr>
        <p:txBody>
          <a:bodyPr lIns="0" tIns="0" rIns="0" bIns="0" rtlCol="0" anchor="t">
            <a:spAutoFit/>
          </a:bodyPr>
          <a:lstStyle/>
          <a:p>
            <a:pPr algn="ctr">
              <a:lnSpc>
                <a:spcPts val="2700"/>
              </a:lnSpc>
            </a:pPr>
            <a:r>
              <a:rPr lang="en-US" sz="2700" dirty="0">
                <a:solidFill>
                  <a:srgbClr val="291B25"/>
                </a:solidFill>
                <a:latin typeface="Bubblebody Neue"/>
              </a:rPr>
              <a:t>Proses </a:t>
            </a:r>
            <a:r>
              <a:rPr lang="en-US" sz="2700" dirty="0" err="1">
                <a:solidFill>
                  <a:srgbClr val="291B25"/>
                </a:solidFill>
                <a:latin typeface="Bubblebody Neue"/>
              </a:rPr>
              <a:t>Pelaksanaan</a:t>
            </a:r>
            <a:r>
              <a:rPr lang="en-US" sz="2700" dirty="0">
                <a:solidFill>
                  <a:srgbClr val="291B25"/>
                </a:solidFill>
                <a:latin typeface="Bubblebody Neue"/>
              </a:rPr>
              <a:t> </a:t>
            </a:r>
            <a:r>
              <a:rPr lang="en-US" sz="2700" dirty="0" err="1">
                <a:solidFill>
                  <a:srgbClr val="291B25"/>
                </a:solidFill>
                <a:latin typeface="Bubblebody Neue"/>
              </a:rPr>
              <a:t>Pengujian</a:t>
            </a:r>
            <a:r>
              <a:rPr lang="en-US" sz="2700" dirty="0">
                <a:solidFill>
                  <a:srgbClr val="291B25"/>
                </a:solidFill>
                <a:latin typeface="Bubblebody Neue"/>
              </a:rPr>
              <a:t> </a:t>
            </a:r>
            <a:r>
              <a:rPr lang="en-US" sz="2700" dirty="0" err="1">
                <a:solidFill>
                  <a:srgbClr val="291B25"/>
                </a:solidFill>
                <a:latin typeface="Bubblebody Neue"/>
              </a:rPr>
              <a:t>Perangkat</a:t>
            </a:r>
            <a:r>
              <a:rPr lang="en-US" sz="2700" dirty="0">
                <a:solidFill>
                  <a:srgbClr val="291B25"/>
                </a:solidFill>
                <a:latin typeface="Bubblebody Neue"/>
              </a:rPr>
              <a:t> </a:t>
            </a:r>
            <a:r>
              <a:rPr lang="en-US" sz="2700" dirty="0" err="1">
                <a:solidFill>
                  <a:srgbClr val="291B25"/>
                </a:solidFill>
                <a:latin typeface="Bubblebody Neue"/>
              </a:rPr>
              <a:t>Lunak</a:t>
            </a:r>
            <a:endParaRPr lang="en-US" sz="2700" dirty="0">
              <a:solidFill>
                <a:srgbClr val="291B25"/>
              </a:solidFill>
              <a:latin typeface="Bubblebody Neue"/>
            </a:endParaRPr>
          </a:p>
          <a:p>
            <a:pPr algn="ctr">
              <a:lnSpc>
                <a:spcPts val="2700"/>
              </a:lnSpc>
            </a:pPr>
            <a:r>
              <a:rPr lang="en-US" sz="2700" dirty="0">
                <a:solidFill>
                  <a:srgbClr val="291B25"/>
                </a:solidFill>
                <a:latin typeface="Bubblebody Neue"/>
              </a:rPr>
              <a:t>Website </a:t>
            </a:r>
            <a:r>
              <a:rPr lang="en-US" sz="2700" dirty="0" err="1">
                <a:solidFill>
                  <a:srgbClr val="291B25"/>
                </a:solidFill>
                <a:latin typeface="Bubblebody Neue"/>
              </a:rPr>
              <a:t>Pemerintah</a:t>
            </a:r>
            <a:r>
              <a:rPr lang="en-US" sz="2700" dirty="0">
                <a:solidFill>
                  <a:srgbClr val="291B25"/>
                </a:solidFill>
                <a:latin typeface="Bubblebody Neue"/>
              </a:rPr>
              <a:t> </a:t>
            </a:r>
            <a:r>
              <a:rPr lang="en-US" sz="2700" dirty="0" err="1">
                <a:solidFill>
                  <a:srgbClr val="291B25"/>
                </a:solidFill>
                <a:latin typeface="Bubblebody Neue"/>
              </a:rPr>
              <a:t>Kabupaten</a:t>
            </a:r>
            <a:r>
              <a:rPr lang="en-US" sz="2700" dirty="0">
                <a:solidFill>
                  <a:srgbClr val="291B25"/>
                </a:solidFill>
                <a:latin typeface="Bubblebody Neue"/>
              </a:rPr>
              <a:t> </a:t>
            </a:r>
            <a:r>
              <a:rPr lang="en-US" sz="2700" dirty="0" err="1" smtClean="0">
                <a:solidFill>
                  <a:srgbClr val="291B25"/>
                </a:solidFill>
                <a:latin typeface="Bubblebody Neue"/>
              </a:rPr>
              <a:t>Bantul</a:t>
            </a:r>
            <a:endParaRPr lang="id-ID" sz="2700" dirty="0">
              <a:solidFill>
                <a:srgbClr val="291B25"/>
              </a:solidFill>
              <a:latin typeface="Bubblebody Neue"/>
            </a:endParaRPr>
          </a:p>
          <a:p>
            <a:pPr algn="ctr">
              <a:lnSpc>
                <a:spcPts val="2700"/>
              </a:lnSpc>
            </a:pPr>
            <a:endParaRPr lang="en-US" sz="2700" dirty="0">
              <a:solidFill>
                <a:srgbClr val="291B25"/>
              </a:solidFill>
              <a:latin typeface="Bubblebody Neue"/>
            </a:endParaRPr>
          </a:p>
          <a:p>
            <a:pPr algn="ctr">
              <a:lnSpc>
                <a:spcPts val="2700"/>
              </a:lnSpc>
            </a:pPr>
            <a:r>
              <a:rPr lang="en-US" sz="2700" dirty="0">
                <a:solidFill>
                  <a:srgbClr val="291B25"/>
                </a:solidFill>
                <a:latin typeface="Bubblebody Neue"/>
              </a:rPr>
              <a:t>(bantulkab.go.id) </a:t>
            </a:r>
          </a:p>
        </p:txBody>
      </p:sp>
      <p:sp>
        <p:nvSpPr>
          <p:cNvPr id="11" name="TextBox 11"/>
          <p:cNvSpPr txBox="1"/>
          <p:nvPr/>
        </p:nvSpPr>
        <p:spPr>
          <a:xfrm>
            <a:off x="746359" y="3814846"/>
            <a:ext cx="8144583" cy="1025922"/>
          </a:xfrm>
          <a:prstGeom prst="rect">
            <a:avLst/>
          </a:prstGeom>
        </p:spPr>
        <p:txBody>
          <a:bodyPr lIns="0" tIns="0" rIns="0" bIns="0" rtlCol="0" anchor="t">
            <a:spAutoFit/>
          </a:bodyPr>
          <a:lstStyle/>
          <a:p>
            <a:pPr algn="ctr">
              <a:lnSpc>
                <a:spcPts val="2000"/>
              </a:lnSpc>
            </a:pPr>
            <a:r>
              <a:rPr lang="en-US" sz="2000" dirty="0">
                <a:solidFill>
                  <a:srgbClr val="291B25"/>
                </a:solidFill>
                <a:latin typeface="Bubblebody Neue"/>
              </a:rPr>
              <a:t>Nama : </a:t>
            </a:r>
            <a:r>
              <a:rPr lang="en-US" sz="2000" dirty="0" err="1">
                <a:solidFill>
                  <a:srgbClr val="291B25"/>
                </a:solidFill>
                <a:latin typeface="Bubblebody Neue"/>
              </a:rPr>
              <a:t>Laili</a:t>
            </a:r>
            <a:r>
              <a:rPr lang="en-US" sz="2000" dirty="0">
                <a:solidFill>
                  <a:srgbClr val="291B25"/>
                </a:solidFill>
                <a:latin typeface="Bubblebody Neue"/>
              </a:rPr>
              <a:t> </a:t>
            </a:r>
            <a:r>
              <a:rPr lang="en-US" sz="2000" dirty="0" err="1">
                <a:solidFill>
                  <a:srgbClr val="291B25"/>
                </a:solidFill>
                <a:latin typeface="Bubblebody Neue"/>
              </a:rPr>
              <a:t>Iftitah</a:t>
            </a:r>
            <a:endParaRPr lang="en-US" sz="2000" dirty="0">
              <a:solidFill>
                <a:srgbClr val="291B25"/>
              </a:solidFill>
              <a:latin typeface="Bubblebody Neue"/>
            </a:endParaRPr>
          </a:p>
          <a:p>
            <a:pPr algn="ctr">
              <a:lnSpc>
                <a:spcPts val="2000"/>
              </a:lnSpc>
            </a:pPr>
            <a:r>
              <a:rPr lang="en-US" sz="2000" dirty="0" err="1">
                <a:solidFill>
                  <a:srgbClr val="291B25"/>
                </a:solidFill>
                <a:latin typeface="Bubblebody Neue"/>
              </a:rPr>
              <a:t>Nim</a:t>
            </a:r>
            <a:r>
              <a:rPr lang="en-US" sz="2000" dirty="0">
                <a:solidFill>
                  <a:srgbClr val="291B25"/>
                </a:solidFill>
                <a:latin typeface="Bubblebody Neue"/>
              </a:rPr>
              <a:t> : </a:t>
            </a:r>
            <a:r>
              <a:rPr lang="en-US" sz="2000" dirty="0" smtClean="0">
                <a:solidFill>
                  <a:srgbClr val="291B25"/>
                </a:solidFill>
                <a:latin typeface="Bubblebody Neue"/>
              </a:rPr>
              <a:t>2000018242</a:t>
            </a:r>
            <a:endParaRPr lang="en-US" sz="2000" dirty="0">
              <a:solidFill>
                <a:srgbClr val="291B25"/>
              </a:solidFill>
              <a:latin typeface="Bubblebody Neue"/>
            </a:endParaRPr>
          </a:p>
          <a:p>
            <a:pPr algn="ctr">
              <a:lnSpc>
                <a:spcPts val="2000"/>
              </a:lnSpc>
            </a:pPr>
            <a:r>
              <a:rPr lang="en-US" sz="2000" dirty="0" err="1">
                <a:solidFill>
                  <a:srgbClr val="291B25"/>
                </a:solidFill>
                <a:latin typeface="Bubblebody Neue"/>
              </a:rPr>
              <a:t>Kelas</a:t>
            </a:r>
            <a:r>
              <a:rPr lang="en-US" sz="2000" dirty="0">
                <a:solidFill>
                  <a:srgbClr val="291B25"/>
                </a:solidFill>
                <a:latin typeface="Bubblebody Neue"/>
              </a:rPr>
              <a:t> : </a:t>
            </a:r>
            <a:r>
              <a:rPr lang="en-US" sz="2000" dirty="0" smtClean="0">
                <a:solidFill>
                  <a:srgbClr val="291B25"/>
                </a:solidFill>
                <a:latin typeface="Bubblebody Neue"/>
              </a:rPr>
              <a:t>B</a:t>
            </a:r>
            <a:endParaRPr lang="id-ID" sz="2000" dirty="0" smtClean="0">
              <a:solidFill>
                <a:srgbClr val="291B25"/>
              </a:solidFill>
              <a:latin typeface="Bubblebody Neue"/>
            </a:endParaRPr>
          </a:p>
          <a:p>
            <a:pPr algn="ctr">
              <a:lnSpc>
                <a:spcPts val="2000"/>
              </a:lnSpc>
            </a:pPr>
            <a:r>
              <a:rPr lang="id-ID" sz="2000" dirty="0" smtClean="0">
                <a:solidFill>
                  <a:srgbClr val="291B25"/>
                </a:solidFill>
                <a:latin typeface="Bubblebody Neue"/>
              </a:rPr>
              <a:t>Mata Kuliah : Penjamin Kualitas Perangkat Lunak</a:t>
            </a:r>
            <a:endParaRPr lang="en-US" sz="2000" dirty="0">
              <a:solidFill>
                <a:srgbClr val="291B25"/>
              </a:solidFill>
              <a:latin typeface="Bubblebody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195522" y="1099086"/>
            <a:ext cx="6325933" cy="2913071"/>
          </a:xfrm>
          <a:prstGeom prst="rect">
            <a:avLst/>
          </a:prstGeom>
        </p:spPr>
      </p:pic>
      <p:pic>
        <p:nvPicPr>
          <p:cNvPr id="4" name="Picture 4"/>
          <p:cNvPicPr>
            <a:picLocks noChangeAspect="1"/>
          </p:cNvPicPr>
          <p:nvPr/>
        </p:nvPicPr>
        <p:blipFill>
          <a:blip r:embed="rId5"/>
          <a:srcRect/>
          <a:stretch>
            <a:fillRect/>
          </a:stretch>
        </p:blipFill>
        <p:spPr>
          <a:xfrm>
            <a:off x="3689660" y="4458174"/>
            <a:ext cx="5663591" cy="2613003"/>
          </a:xfrm>
          <a:prstGeom prst="rect">
            <a:avLst/>
          </a:prstGeom>
        </p:spPr>
      </p:pic>
      <p:sp>
        <p:nvSpPr>
          <p:cNvPr id="5" name="TextBox 5"/>
          <p:cNvSpPr txBox="1"/>
          <p:nvPr/>
        </p:nvSpPr>
        <p:spPr>
          <a:xfrm>
            <a:off x="195522"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623517" y="1248566"/>
            <a:ext cx="5347713" cy="3010302"/>
          </a:xfrm>
          <a:prstGeom prst="rect">
            <a:avLst/>
          </a:prstGeom>
        </p:spPr>
      </p:pic>
      <p:pic>
        <p:nvPicPr>
          <p:cNvPr id="4" name="Picture 4"/>
          <p:cNvPicPr>
            <a:picLocks noChangeAspect="1"/>
          </p:cNvPicPr>
          <p:nvPr/>
        </p:nvPicPr>
        <p:blipFill>
          <a:blip r:embed="rId5"/>
          <a:srcRect/>
          <a:stretch>
            <a:fillRect/>
          </a:stretch>
        </p:blipFill>
        <p:spPr>
          <a:xfrm>
            <a:off x="3503653" y="4506518"/>
            <a:ext cx="5347713" cy="2455462"/>
          </a:xfrm>
          <a:prstGeom prst="rect">
            <a:avLst/>
          </a:prstGeom>
        </p:spPr>
      </p:pic>
      <p:sp>
        <p:nvSpPr>
          <p:cNvPr id="5" name="TextBox 5"/>
          <p:cNvSpPr txBox="1"/>
          <p:nvPr/>
        </p:nvSpPr>
        <p:spPr>
          <a:xfrm>
            <a:off x="195522"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sp>
        <p:nvSpPr>
          <p:cNvPr id="3" name="TextBox 3"/>
          <p:cNvSpPr txBox="1"/>
          <p:nvPr/>
        </p:nvSpPr>
        <p:spPr>
          <a:xfrm>
            <a:off x="195522"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
        <p:nvSpPr>
          <p:cNvPr id="4" name="TextBox 4"/>
          <p:cNvSpPr txBox="1"/>
          <p:nvPr/>
        </p:nvSpPr>
        <p:spPr>
          <a:xfrm>
            <a:off x="769657" y="1104303"/>
            <a:ext cx="8214286" cy="5695743"/>
          </a:xfrm>
          <a:prstGeom prst="rect">
            <a:avLst/>
          </a:prstGeom>
        </p:spPr>
        <p:txBody>
          <a:bodyPr lIns="0" tIns="0" rIns="0" bIns="0" rtlCol="0" anchor="t">
            <a:spAutoFit/>
          </a:bodyPr>
          <a:lstStyle/>
          <a:p>
            <a:pPr algn="just">
              <a:lnSpc>
                <a:spcPts val="3214"/>
              </a:lnSpc>
            </a:pPr>
            <a:r>
              <a:rPr lang="en-US" sz="2296">
                <a:solidFill>
                  <a:srgbClr val="291B25"/>
                </a:solidFill>
                <a:latin typeface="Canva Sans Bold"/>
              </a:rPr>
              <a:t>      Pengujian manual sistem informasi web profil Kabupaten Bantul menggunakan dua teknik yaitu black box testing dan white box testing. Pengujian dengan menggunakan black box akan menunjukkan kemampuan sistem dalam menampilkan informasi yang diminta dalam website, form inputan,dan berbagai menu yang disediakan yang menunjukkan bahwa website telah berjalan dengan baik dan sesuai dengan hasil yang diharapkan. Sedangkan pengujian dengan white box testing akan menunjukkan bagaimana program yang dijalankan berfungsi dengan benar dengan mendeteksi kesalahan yang terjadi. Jalur atau path dalam algoritma juga dapat dipastikan alur kerjanya sehingga resiko error atau kesalahan dapat dideteksi dengan cepat.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65600" y="1363025"/>
            <a:ext cx="4611200" cy="5870741"/>
          </a:xfrm>
          <a:prstGeom prst="rect">
            <a:avLst/>
          </a:prstGeom>
        </p:spPr>
      </p:pic>
      <p:sp>
        <p:nvSpPr>
          <p:cNvPr id="3" name="TextBox 3"/>
          <p:cNvSpPr txBox="1"/>
          <p:nvPr/>
        </p:nvSpPr>
        <p:spPr>
          <a:xfrm>
            <a:off x="442038" y="1893258"/>
            <a:ext cx="3637397" cy="2419350"/>
          </a:xfrm>
          <a:prstGeom prst="rect">
            <a:avLst/>
          </a:prstGeom>
        </p:spPr>
        <p:txBody>
          <a:bodyPr lIns="0" tIns="0" rIns="0" bIns="0" rtlCol="0" anchor="t">
            <a:spAutoFit/>
          </a:bodyPr>
          <a:lstStyle/>
          <a:p>
            <a:pPr algn="ctr">
              <a:lnSpc>
                <a:spcPts val="4729"/>
              </a:lnSpc>
            </a:pPr>
            <a:r>
              <a:rPr lang="en-US" sz="3940">
                <a:solidFill>
                  <a:srgbClr val="291B25"/>
                </a:solidFill>
                <a:latin typeface="Bubblebody Neue"/>
              </a:rPr>
              <a:t>Pelaksanaan Pengujian Otomatis</a:t>
            </a:r>
          </a:p>
          <a:p>
            <a:pPr marL="0" lvl="0" indent="0" algn="ctr">
              <a:lnSpc>
                <a:spcPts val="4729"/>
              </a:lnSpc>
              <a:spcBef>
                <a:spcPct val="0"/>
              </a:spcBef>
            </a:pPr>
            <a:r>
              <a:rPr lang="en-US" sz="3940">
                <a:solidFill>
                  <a:srgbClr val="291B25"/>
                </a:solidFill>
                <a:latin typeface="Bubblebody Neue"/>
              </a:rPr>
              <a:t>(Selenium IDE)</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42038" y="5260226"/>
            <a:ext cx="1091779" cy="1825163"/>
          </a:xfrm>
          <a:prstGeom prst="rect">
            <a:avLst/>
          </a:prstGeom>
        </p:spPr>
      </p:pic>
      <p:grpSp>
        <p:nvGrpSpPr>
          <p:cNvPr id="5" name="Group 5"/>
          <p:cNvGrpSpPr/>
          <p:nvPr/>
        </p:nvGrpSpPr>
        <p:grpSpPr>
          <a:xfrm>
            <a:off x="-232849" y="7070454"/>
            <a:ext cx="10219298" cy="489491"/>
            <a:chOff x="0" y="0"/>
            <a:chExt cx="6481685" cy="310464"/>
          </a:xfrm>
        </p:grpSpPr>
        <p:sp>
          <p:nvSpPr>
            <p:cNvPr id="6" name="Freeform 6"/>
            <p:cNvSpPr/>
            <p:nvPr/>
          </p:nvSpPr>
          <p:spPr>
            <a:xfrm>
              <a:off x="0" y="0"/>
              <a:ext cx="6481685" cy="310464"/>
            </a:xfrm>
            <a:custGeom>
              <a:avLst/>
              <a:gdLst/>
              <a:ahLst/>
              <a:cxnLst/>
              <a:rect l="l" t="t" r="r" b="b"/>
              <a:pathLst>
                <a:path w="6481685" h="310464">
                  <a:moveTo>
                    <a:pt x="0" y="0"/>
                  </a:moveTo>
                  <a:lnTo>
                    <a:pt x="6481685" y="0"/>
                  </a:lnTo>
                  <a:lnTo>
                    <a:pt x="6481685" y="310464"/>
                  </a:lnTo>
                  <a:lnTo>
                    <a:pt x="0" y="310464"/>
                  </a:lnTo>
                  <a:close/>
                </a:path>
              </a:pathLst>
            </a:custGeom>
            <a:solidFill>
              <a:srgbClr val="61A6AB"/>
            </a:solidFill>
          </p:spPr>
        </p:sp>
      </p:grpSp>
      <p:sp>
        <p:nvSpPr>
          <p:cNvPr id="7" name="AutoShape 7"/>
          <p:cNvSpPr/>
          <p:nvPr/>
        </p:nvSpPr>
        <p:spPr>
          <a:xfrm>
            <a:off x="4957720" y="1666240"/>
            <a:ext cx="4247240" cy="491798"/>
          </a:xfrm>
          <a:prstGeom prst="rect">
            <a:avLst/>
          </a:prstGeom>
          <a:solidFill>
            <a:srgbClr val="FFCE6D"/>
          </a:solidFill>
        </p:spPr>
      </p:sp>
      <p:sp>
        <p:nvSpPr>
          <p:cNvPr id="8" name="AutoShape 8"/>
          <p:cNvSpPr/>
          <p:nvPr/>
        </p:nvSpPr>
        <p:spPr>
          <a:xfrm>
            <a:off x="4957720" y="3217334"/>
            <a:ext cx="4247240" cy="491798"/>
          </a:xfrm>
          <a:prstGeom prst="rect">
            <a:avLst/>
          </a:prstGeom>
          <a:solidFill>
            <a:srgbClr val="FFCE6D"/>
          </a:solidFill>
        </p:spPr>
      </p:sp>
      <p:sp>
        <p:nvSpPr>
          <p:cNvPr id="9" name="TextBox 9"/>
          <p:cNvSpPr txBox="1"/>
          <p:nvPr/>
        </p:nvSpPr>
        <p:spPr>
          <a:xfrm>
            <a:off x="5074490" y="3339408"/>
            <a:ext cx="4013700" cy="257175"/>
          </a:xfrm>
          <a:prstGeom prst="rect">
            <a:avLst/>
          </a:prstGeom>
        </p:spPr>
        <p:txBody>
          <a:bodyPr lIns="0" tIns="0" rIns="0" bIns="0" rtlCol="0" anchor="t">
            <a:spAutoFit/>
          </a:bodyPr>
          <a:lstStyle/>
          <a:p>
            <a:pPr marL="0" lvl="0" indent="0" algn="ctr">
              <a:lnSpc>
                <a:spcPts val="2159"/>
              </a:lnSpc>
            </a:pPr>
            <a:r>
              <a:rPr lang="en-US" sz="1799">
                <a:solidFill>
                  <a:srgbClr val="291B25"/>
                </a:solidFill>
                <a:latin typeface="Nunito Sans Regular Bold"/>
              </a:rPr>
              <a:t>Hasil Yang Diharapkan</a:t>
            </a:r>
          </a:p>
        </p:txBody>
      </p:sp>
      <p:sp>
        <p:nvSpPr>
          <p:cNvPr id="10" name="AutoShape 10"/>
          <p:cNvSpPr/>
          <p:nvPr/>
        </p:nvSpPr>
        <p:spPr>
          <a:xfrm>
            <a:off x="4957720" y="4768428"/>
            <a:ext cx="4247240" cy="491798"/>
          </a:xfrm>
          <a:prstGeom prst="rect">
            <a:avLst/>
          </a:prstGeom>
          <a:solidFill>
            <a:srgbClr val="FFCE6D"/>
          </a:solidFill>
        </p:spPr>
      </p:sp>
      <p:sp>
        <p:nvSpPr>
          <p:cNvPr id="11" name="TextBox 11"/>
          <p:cNvSpPr txBox="1"/>
          <p:nvPr/>
        </p:nvSpPr>
        <p:spPr>
          <a:xfrm>
            <a:off x="5498901" y="4871452"/>
            <a:ext cx="3164878" cy="285750"/>
          </a:xfrm>
          <a:prstGeom prst="rect">
            <a:avLst/>
          </a:prstGeom>
        </p:spPr>
        <p:txBody>
          <a:bodyPr lIns="0" tIns="0" rIns="0" bIns="0" rtlCol="0" anchor="t">
            <a:spAutoFit/>
          </a:bodyPr>
          <a:lstStyle/>
          <a:p>
            <a:pPr marL="0" lvl="0" indent="0" algn="ctr">
              <a:lnSpc>
                <a:spcPts val="2279"/>
              </a:lnSpc>
            </a:pPr>
            <a:r>
              <a:rPr lang="en-US" sz="1899">
                <a:solidFill>
                  <a:srgbClr val="291B25"/>
                </a:solidFill>
                <a:latin typeface="Nunito Sans Regular"/>
              </a:rPr>
              <a:t>Hasil Pengujian</a:t>
            </a:r>
          </a:p>
        </p:txBody>
      </p:sp>
      <p:sp>
        <p:nvSpPr>
          <p:cNvPr id="12" name="TextBox 12"/>
          <p:cNvSpPr txBox="1"/>
          <p:nvPr/>
        </p:nvSpPr>
        <p:spPr>
          <a:xfrm>
            <a:off x="5074490" y="1774196"/>
            <a:ext cx="4013700" cy="285750"/>
          </a:xfrm>
          <a:prstGeom prst="rect">
            <a:avLst/>
          </a:prstGeom>
        </p:spPr>
        <p:txBody>
          <a:bodyPr lIns="0" tIns="0" rIns="0" bIns="0" rtlCol="0" anchor="t">
            <a:spAutoFit/>
          </a:bodyPr>
          <a:lstStyle/>
          <a:p>
            <a:pPr marL="0" lvl="0" indent="0" algn="ctr">
              <a:lnSpc>
                <a:spcPts val="2399"/>
              </a:lnSpc>
            </a:pPr>
            <a:r>
              <a:rPr lang="en-US" sz="1999">
                <a:solidFill>
                  <a:srgbClr val="291B25"/>
                </a:solidFill>
                <a:latin typeface="Nunito Sans Regular Bold"/>
              </a:rPr>
              <a:t>Skenario</a:t>
            </a:r>
          </a:p>
        </p:txBody>
      </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968458">
            <a:off x="3767251" y="5421035"/>
            <a:ext cx="983984" cy="458000"/>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t="72256"/>
          <a:stretch>
            <a:fillRect/>
          </a:stretch>
        </p:blipFill>
        <p:spPr>
          <a:xfrm rot="1081854">
            <a:off x="5847652" y="-825248"/>
            <a:ext cx="4780989" cy="16504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sp>
        <p:nvSpPr>
          <p:cNvPr id="3" name="TextBox 3"/>
          <p:cNvSpPr txBox="1"/>
          <p:nvPr/>
        </p:nvSpPr>
        <p:spPr>
          <a:xfrm>
            <a:off x="195522" y="479926"/>
            <a:ext cx="5775707" cy="1628775"/>
          </a:xfrm>
          <a:prstGeom prst="rect">
            <a:avLst/>
          </a:prstGeom>
        </p:spPr>
        <p:txBody>
          <a:bodyPr lIns="0" tIns="0" rIns="0" bIns="0" rtlCol="0" anchor="t">
            <a:spAutoFit/>
          </a:bodyPr>
          <a:lstStyle/>
          <a:p>
            <a:pPr marL="755652" lvl="1" indent="-377826">
              <a:lnSpc>
                <a:spcPts val="4200"/>
              </a:lnSpc>
              <a:buFont typeface="Arial"/>
              <a:buChar char="•"/>
            </a:pPr>
            <a:r>
              <a:rPr lang="en-US" sz="3500">
                <a:solidFill>
                  <a:srgbClr val="291B25"/>
                </a:solidFill>
                <a:latin typeface="Bubblebody Neue"/>
              </a:rPr>
              <a:t>Form yang akan dijui yaitu pada halaman Lapor Bantul</a:t>
            </a:r>
          </a:p>
        </p:txBody>
      </p:sp>
      <p:pic>
        <p:nvPicPr>
          <p:cNvPr id="4" name="Picture 4"/>
          <p:cNvPicPr>
            <a:picLocks noChangeAspect="1"/>
          </p:cNvPicPr>
          <p:nvPr/>
        </p:nvPicPr>
        <p:blipFill>
          <a:blip r:embed="rId4"/>
          <a:srcRect b="518"/>
          <a:stretch>
            <a:fillRect/>
          </a:stretch>
        </p:blipFill>
        <p:spPr>
          <a:xfrm>
            <a:off x="365760" y="2451894"/>
            <a:ext cx="9022080" cy="41317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682852" y="1174549"/>
            <a:ext cx="5141524" cy="2893863"/>
          </a:xfrm>
          <a:prstGeom prst="rect">
            <a:avLst/>
          </a:prstGeom>
        </p:spPr>
      </p:pic>
      <p:pic>
        <p:nvPicPr>
          <p:cNvPr id="4" name="Picture 4"/>
          <p:cNvPicPr>
            <a:picLocks noChangeAspect="1"/>
          </p:cNvPicPr>
          <p:nvPr/>
        </p:nvPicPr>
        <p:blipFill>
          <a:blip r:embed="rId5"/>
          <a:srcRect/>
          <a:stretch>
            <a:fillRect/>
          </a:stretch>
        </p:blipFill>
        <p:spPr>
          <a:xfrm>
            <a:off x="3571940" y="4244740"/>
            <a:ext cx="5139055" cy="2886318"/>
          </a:xfrm>
          <a:prstGeom prst="rect">
            <a:avLst/>
          </a:prstGeom>
        </p:spPr>
      </p:pic>
      <p:sp>
        <p:nvSpPr>
          <p:cNvPr id="5" name="TextBox 5"/>
          <p:cNvSpPr txBox="1"/>
          <p:nvPr/>
        </p:nvSpPr>
        <p:spPr>
          <a:xfrm>
            <a:off x="365760"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365760" y="1168776"/>
            <a:ext cx="5163639" cy="2905408"/>
          </a:xfrm>
          <a:prstGeom prst="rect">
            <a:avLst/>
          </a:prstGeom>
        </p:spPr>
      </p:pic>
      <p:pic>
        <p:nvPicPr>
          <p:cNvPr id="4" name="Picture 4"/>
          <p:cNvPicPr>
            <a:picLocks noChangeAspect="1"/>
          </p:cNvPicPr>
          <p:nvPr/>
        </p:nvPicPr>
        <p:blipFill>
          <a:blip r:embed="rId4"/>
          <a:srcRect/>
          <a:stretch>
            <a:fillRect/>
          </a:stretch>
        </p:blipFill>
        <p:spPr>
          <a:xfrm>
            <a:off x="4146838" y="4244740"/>
            <a:ext cx="5163639" cy="2905408"/>
          </a:xfrm>
          <a:prstGeom prst="rect">
            <a:avLst/>
          </a:prstGeom>
        </p:spPr>
      </p:pic>
      <p:sp>
        <p:nvSpPr>
          <p:cNvPr id="5" name="TextBox 5"/>
          <p:cNvSpPr txBox="1"/>
          <p:nvPr/>
        </p:nvSpPr>
        <p:spPr>
          <a:xfrm>
            <a:off x="365760"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sp>
        <p:nvSpPr>
          <p:cNvPr id="3" name="TextBox 3"/>
          <p:cNvSpPr txBox="1"/>
          <p:nvPr/>
        </p:nvSpPr>
        <p:spPr>
          <a:xfrm>
            <a:off x="365760" y="436245"/>
            <a:ext cx="5775707" cy="561975"/>
          </a:xfrm>
          <a:prstGeom prst="rect">
            <a:avLst/>
          </a:prstGeom>
        </p:spPr>
        <p:txBody>
          <a:bodyPr lIns="0" tIns="0" rIns="0" bIns="0" rtlCol="0" anchor="t">
            <a:spAutoFit/>
          </a:bodyPr>
          <a:lstStyle/>
          <a:p>
            <a:pPr>
              <a:lnSpc>
                <a:spcPts val="4200"/>
              </a:lnSpc>
            </a:pPr>
            <a:r>
              <a:rPr lang="en-US" sz="3500">
                <a:solidFill>
                  <a:srgbClr val="291B25"/>
                </a:solidFill>
                <a:latin typeface="Bubblebody Neue"/>
              </a:rPr>
              <a:t>2. Hasil Pengujian</a:t>
            </a:r>
          </a:p>
        </p:txBody>
      </p:sp>
      <p:sp>
        <p:nvSpPr>
          <p:cNvPr id="4" name="TextBox 4"/>
          <p:cNvSpPr txBox="1"/>
          <p:nvPr/>
        </p:nvSpPr>
        <p:spPr>
          <a:xfrm>
            <a:off x="548640" y="1481708"/>
            <a:ext cx="8656320" cy="5486400"/>
          </a:xfrm>
          <a:prstGeom prst="rect">
            <a:avLst/>
          </a:prstGeom>
        </p:spPr>
        <p:txBody>
          <a:bodyPr lIns="0" tIns="0" rIns="0" bIns="0" rtlCol="0" anchor="t">
            <a:spAutoFit/>
          </a:bodyPr>
          <a:lstStyle/>
          <a:p>
            <a:pPr algn="just">
              <a:lnSpc>
                <a:spcPts val="2472"/>
              </a:lnSpc>
              <a:spcBef>
                <a:spcPct val="0"/>
              </a:spcBef>
            </a:pPr>
            <a:r>
              <a:rPr lang="en-US" sz="2060">
                <a:solidFill>
                  <a:srgbClr val="291B25"/>
                </a:solidFill>
                <a:latin typeface="Nunito Sans Regular Bold"/>
              </a:rPr>
              <a:t>      Dari hasil testing otomatis dapat disimpulkan bahwa sebuah aplikasi berbasis website sangat baik jika dilakukan dua langkah pengujian yaitu manual dan otomatis. Untuk langkah pengujian otomatis lebih cepat dan efisien secara waktu karena dilakukan menggunakan alat bantu atau software (Selenium IDE) sehingga semua algoritma atau pemrosesan yanag ada dialam source code yang membangun webite dapat di uji secara detail dan mudah dalam menemukan kesalahan ataua error yang terjadi. Dengan pengujian otomatis nni Mampu melakukan testing secara lebih menyeluruh, dan dapat meningkatkan kinerja regression testing. Durasi waktu yang lebih pendek dalam pelaksanaan testing, sehingga dapat memperbanyak waktu pemasaran atau pun hal strategis lainnya. Meningkatkan produktivitas dari pemakaian sumber daya, dimana tester sangat sulit didapatkan dan mahal. Disamping itu tingkat kepercayaan akan keberhasilan proyek testing pun dapat ditingkatkan. Mengurangi kesalahan dan keteledoran tester, seperti tidak terdeteksinya error, kecerobohan dalam menekan tombol, dll. Melakukan pencatatan secara detil tes log dan item-item yang diaudit, dimana semua hasil eksekusi tes dapat disimpan secara tepat dan teliti untuk proses debugging.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57678" y="-3779025"/>
            <a:ext cx="10868955" cy="6113787"/>
          </a:xfrm>
          <a:prstGeom prst="rect">
            <a:avLst/>
          </a:prstGeom>
        </p:spPr>
      </p:pic>
      <p:pic>
        <p:nvPicPr>
          <p:cNvPr id="3" name="Picture 3"/>
          <p:cNvPicPr>
            <a:picLocks noChangeAspect="1"/>
          </p:cNvPicPr>
          <p:nvPr/>
        </p:nvPicPr>
        <p:blipFill>
          <a:blip r:embed="rId4"/>
          <a:srcRect/>
          <a:stretch>
            <a:fillRect/>
          </a:stretch>
        </p:blipFill>
        <p:spPr>
          <a:xfrm>
            <a:off x="367164" y="822691"/>
            <a:ext cx="6082545" cy="3046915"/>
          </a:xfrm>
          <a:prstGeom prst="rect">
            <a:avLst/>
          </a:prstGeom>
        </p:spPr>
      </p:pic>
      <p:pic>
        <p:nvPicPr>
          <p:cNvPr id="4" name="Picture 4"/>
          <p:cNvPicPr>
            <a:picLocks noChangeAspect="1"/>
          </p:cNvPicPr>
          <p:nvPr/>
        </p:nvPicPr>
        <p:blipFill>
          <a:blip r:embed="rId5"/>
          <a:srcRect b="15116"/>
          <a:stretch>
            <a:fillRect/>
          </a:stretch>
        </p:blipFill>
        <p:spPr>
          <a:xfrm>
            <a:off x="3854342" y="4203282"/>
            <a:ext cx="5546523" cy="2847367"/>
          </a:xfrm>
          <a:prstGeom prst="rect">
            <a:avLst/>
          </a:prstGeom>
        </p:spPr>
      </p:pic>
      <p:sp>
        <p:nvSpPr>
          <p:cNvPr id="5" name="TextBox 5"/>
          <p:cNvSpPr txBox="1"/>
          <p:nvPr/>
        </p:nvSpPr>
        <p:spPr>
          <a:xfrm>
            <a:off x="936293" y="169545"/>
            <a:ext cx="8240108" cy="561975"/>
          </a:xfrm>
          <a:prstGeom prst="rect">
            <a:avLst/>
          </a:prstGeom>
        </p:spPr>
        <p:txBody>
          <a:bodyPr lIns="0" tIns="0" rIns="0" bIns="0" rtlCol="0" anchor="t">
            <a:spAutoFit/>
          </a:bodyPr>
          <a:lstStyle/>
          <a:p>
            <a:pPr marL="0" lvl="0" indent="0" algn="ctr">
              <a:lnSpc>
                <a:spcPts val="4200"/>
              </a:lnSpc>
              <a:spcBef>
                <a:spcPct val="0"/>
              </a:spcBef>
            </a:pPr>
            <a:r>
              <a:rPr lang="en-US" sz="3500">
                <a:solidFill>
                  <a:srgbClr val="291B25"/>
                </a:solidFill>
                <a:latin typeface="Bubblebody Neue"/>
              </a:rPr>
              <a:t>Alur Diagram Website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57678" y="-3779025"/>
            <a:ext cx="10868955" cy="6113787"/>
          </a:xfrm>
          <a:prstGeom prst="rect">
            <a:avLst/>
          </a:prstGeom>
        </p:spPr>
      </p:pic>
      <p:pic>
        <p:nvPicPr>
          <p:cNvPr id="3" name="Picture 3"/>
          <p:cNvPicPr>
            <a:picLocks noChangeAspect="1"/>
          </p:cNvPicPr>
          <p:nvPr/>
        </p:nvPicPr>
        <p:blipFill>
          <a:blip r:embed="rId4"/>
          <a:srcRect t="12374" b="12374"/>
          <a:stretch>
            <a:fillRect/>
          </a:stretch>
        </p:blipFill>
        <p:spPr>
          <a:xfrm>
            <a:off x="358745" y="565907"/>
            <a:ext cx="6003958" cy="2435155"/>
          </a:xfrm>
          <a:prstGeom prst="rect">
            <a:avLst/>
          </a:prstGeom>
        </p:spPr>
      </p:pic>
      <p:sp>
        <p:nvSpPr>
          <p:cNvPr id="4" name="TextBox 4"/>
          <p:cNvSpPr txBox="1"/>
          <p:nvPr/>
        </p:nvSpPr>
        <p:spPr>
          <a:xfrm>
            <a:off x="936293" y="70607"/>
            <a:ext cx="8240108" cy="495300"/>
          </a:xfrm>
          <a:prstGeom prst="rect">
            <a:avLst/>
          </a:prstGeom>
        </p:spPr>
        <p:txBody>
          <a:bodyPr lIns="0" tIns="0" rIns="0" bIns="0" rtlCol="0" anchor="t">
            <a:spAutoFit/>
          </a:bodyPr>
          <a:lstStyle/>
          <a:p>
            <a:pPr marL="0" lvl="0" indent="0" algn="ctr">
              <a:lnSpc>
                <a:spcPts val="3720"/>
              </a:lnSpc>
              <a:spcBef>
                <a:spcPct val="0"/>
              </a:spcBef>
            </a:pPr>
            <a:r>
              <a:rPr lang="en-US" sz="3100">
                <a:solidFill>
                  <a:srgbClr val="291B25"/>
                </a:solidFill>
                <a:latin typeface="Bubblebody Neue"/>
              </a:rPr>
              <a:t>Perhitungan Cyclomatic</a:t>
            </a:r>
          </a:p>
        </p:txBody>
      </p:sp>
      <p:sp>
        <p:nvSpPr>
          <p:cNvPr id="5" name="TextBox 5"/>
          <p:cNvSpPr txBox="1"/>
          <p:nvPr/>
        </p:nvSpPr>
        <p:spPr>
          <a:xfrm>
            <a:off x="3208921" y="3024874"/>
            <a:ext cx="6307564" cy="4058805"/>
          </a:xfrm>
          <a:prstGeom prst="rect">
            <a:avLst/>
          </a:prstGeom>
        </p:spPr>
        <p:txBody>
          <a:bodyPr lIns="0" tIns="0" rIns="0" bIns="0" rtlCol="0" anchor="t">
            <a:spAutoFit/>
          </a:bodyPr>
          <a:lstStyle/>
          <a:p>
            <a:pPr algn="just">
              <a:lnSpc>
                <a:spcPts val="1889"/>
              </a:lnSpc>
              <a:spcBef>
                <a:spcPct val="0"/>
              </a:spcBef>
            </a:pPr>
            <a:r>
              <a:rPr lang="en-US" sz="1574">
                <a:solidFill>
                  <a:srgbClr val="291B25"/>
                </a:solidFill>
                <a:latin typeface="Bubblebody Neue"/>
              </a:rPr>
              <a:t>c. Hasil Perhitungan Kompleksitas Cyclomatic Dari Diagram Path</a:t>
            </a:r>
          </a:p>
          <a:p>
            <a:pPr algn="just">
              <a:lnSpc>
                <a:spcPts val="1889"/>
              </a:lnSpc>
              <a:spcBef>
                <a:spcPct val="0"/>
              </a:spcBef>
            </a:pPr>
            <a:r>
              <a:rPr lang="en-US" sz="1574">
                <a:solidFill>
                  <a:srgbClr val="291B25"/>
                </a:solidFill>
                <a:latin typeface="Bubblebody Neue"/>
              </a:rPr>
              <a:t>     Berdasarkan diagram path diatas maka Kompleksitas Cyclomatic : </a:t>
            </a:r>
          </a:p>
          <a:p>
            <a:pPr algn="just">
              <a:lnSpc>
                <a:spcPts val="1889"/>
              </a:lnSpc>
              <a:spcBef>
                <a:spcPct val="0"/>
              </a:spcBef>
            </a:pPr>
            <a:r>
              <a:rPr lang="en-US" sz="1574">
                <a:solidFill>
                  <a:srgbClr val="291B25"/>
                </a:solidFill>
                <a:latin typeface="Bubblebody Neue"/>
              </a:rPr>
              <a:t>a) Diagram Path mempunyai 2 region : </a:t>
            </a:r>
          </a:p>
          <a:p>
            <a:pPr algn="just">
              <a:lnSpc>
                <a:spcPts val="1889"/>
              </a:lnSpc>
              <a:spcBef>
                <a:spcPct val="0"/>
              </a:spcBef>
            </a:pPr>
            <a:r>
              <a:rPr lang="en-US" sz="1574">
                <a:solidFill>
                  <a:srgbClr val="291B25"/>
                </a:solidFill>
                <a:latin typeface="Bubblebody Neue"/>
              </a:rPr>
              <a:t>      Path 1 =  1-2-3-4-5-6-7-8-9-10-11</a:t>
            </a:r>
          </a:p>
          <a:p>
            <a:pPr algn="just">
              <a:lnSpc>
                <a:spcPts val="1889"/>
              </a:lnSpc>
              <a:spcBef>
                <a:spcPct val="0"/>
              </a:spcBef>
            </a:pPr>
            <a:r>
              <a:rPr lang="en-US" sz="1574">
                <a:solidFill>
                  <a:srgbClr val="291B25"/>
                </a:solidFill>
                <a:latin typeface="Bubblebody Neue"/>
              </a:rPr>
              <a:t>      Path 2 = 1-2-3-4-5-6-7-8-12-7-8-9-10-11</a:t>
            </a:r>
          </a:p>
          <a:p>
            <a:pPr algn="just">
              <a:lnSpc>
                <a:spcPts val="1889"/>
              </a:lnSpc>
              <a:spcBef>
                <a:spcPct val="0"/>
              </a:spcBef>
            </a:pPr>
            <a:r>
              <a:rPr lang="en-US" sz="1574">
                <a:solidFill>
                  <a:srgbClr val="291B25"/>
                </a:solidFill>
                <a:latin typeface="Bubblebody Neue"/>
              </a:rPr>
              <a:t>b) Perhitungan Kompleksitas Cyclomatic</a:t>
            </a:r>
          </a:p>
          <a:p>
            <a:pPr algn="just">
              <a:lnSpc>
                <a:spcPts val="1889"/>
              </a:lnSpc>
              <a:spcBef>
                <a:spcPct val="0"/>
              </a:spcBef>
            </a:pPr>
            <a:r>
              <a:rPr lang="en-US" sz="1574">
                <a:solidFill>
                  <a:srgbClr val="291B25"/>
                </a:solidFill>
                <a:latin typeface="Bubblebody Neue"/>
              </a:rPr>
              <a:t>     V(G) = E - N + 2 </a:t>
            </a:r>
          </a:p>
          <a:p>
            <a:pPr algn="just">
              <a:lnSpc>
                <a:spcPts val="1889"/>
              </a:lnSpc>
              <a:spcBef>
                <a:spcPct val="0"/>
              </a:spcBef>
            </a:pPr>
            <a:r>
              <a:rPr lang="en-US" sz="1574">
                <a:solidFill>
                  <a:srgbClr val="291B25"/>
                </a:solidFill>
                <a:latin typeface="Bubblebody Neue"/>
              </a:rPr>
              <a:t>     E  : 12</a:t>
            </a:r>
          </a:p>
          <a:p>
            <a:pPr algn="just">
              <a:lnSpc>
                <a:spcPts val="1889"/>
              </a:lnSpc>
              <a:spcBef>
                <a:spcPct val="0"/>
              </a:spcBef>
            </a:pPr>
            <a:r>
              <a:rPr lang="en-US" sz="1574">
                <a:solidFill>
                  <a:srgbClr val="291B25"/>
                </a:solidFill>
                <a:latin typeface="Bubblebody Neue"/>
              </a:rPr>
              <a:t>     N : 12</a:t>
            </a:r>
          </a:p>
          <a:p>
            <a:pPr algn="just">
              <a:lnSpc>
                <a:spcPts val="1889"/>
              </a:lnSpc>
              <a:spcBef>
                <a:spcPct val="0"/>
              </a:spcBef>
            </a:pPr>
            <a:r>
              <a:rPr lang="en-US" sz="1574">
                <a:solidFill>
                  <a:srgbClr val="291B25"/>
                </a:solidFill>
                <a:latin typeface="Bubblebody Neue"/>
              </a:rPr>
              <a:t>    V(G) = 12 Edge- 12 Node + 2</a:t>
            </a:r>
          </a:p>
          <a:p>
            <a:pPr algn="just">
              <a:lnSpc>
                <a:spcPts val="1889"/>
              </a:lnSpc>
              <a:spcBef>
                <a:spcPct val="0"/>
              </a:spcBef>
            </a:pPr>
            <a:r>
              <a:rPr lang="en-US" sz="1574">
                <a:solidFill>
                  <a:srgbClr val="291B25"/>
                </a:solidFill>
                <a:latin typeface="Bubblebody Neue"/>
              </a:rPr>
              <a:t>    V(G) = 2 (Sesuai dengan jumlah path yaitu 2 jalur)</a:t>
            </a:r>
          </a:p>
          <a:p>
            <a:pPr algn="just">
              <a:lnSpc>
                <a:spcPts val="1889"/>
              </a:lnSpc>
              <a:spcBef>
                <a:spcPct val="0"/>
              </a:spcBef>
            </a:pPr>
            <a:r>
              <a:rPr lang="en-US" sz="1574">
                <a:solidFill>
                  <a:srgbClr val="291B25"/>
                </a:solidFill>
                <a:latin typeface="Bubblebody Neue"/>
              </a:rPr>
              <a:t>    V(G) = P + 1</a:t>
            </a:r>
          </a:p>
          <a:p>
            <a:pPr algn="just">
              <a:lnSpc>
                <a:spcPts val="1889"/>
              </a:lnSpc>
              <a:spcBef>
                <a:spcPct val="0"/>
              </a:spcBef>
            </a:pPr>
            <a:r>
              <a:rPr lang="en-US" sz="1574">
                <a:solidFill>
                  <a:srgbClr val="291B25"/>
                </a:solidFill>
                <a:latin typeface="Bubblebody Neue"/>
              </a:rPr>
              <a:t>     P : 1</a:t>
            </a:r>
          </a:p>
          <a:p>
            <a:pPr algn="just">
              <a:lnSpc>
                <a:spcPts val="1889"/>
              </a:lnSpc>
              <a:spcBef>
                <a:spcPct val="0"/>
              </a:spcBef>
            </a:pPr>
            <a:r>
              <a:rPr lang="en-US" sz="1574">
                <a:solidFill>
                  <a:srgbClr val="291B25"/>
                </a:solidFill>
                <a:latin typeface="Bubblebody Neue"/>
              </a:rPr>
              <a:t>    V(G) : 1 Predicate Node + 1 = 2</a:t>
            </a:r>
          </a:p>
          <a:p>
            <a:pPr algn="just">
              <a:lnSpc>
                <a:spcPts val="1889"/>
              </a:lnSpc>
              <a:spcBef>
                <a:spcPct val="0"/>
              </a:spcBef>
            </a:pPr>
            <a:r>
              <a:rPr lang="en-US" sz="1574">
                <a:solidFill>
                  <a:srgbClr val="291B25"/>
                </a:solidFill>
                <a:latin typeface="Bubblebody Neue"/>
              </a:rPr>
              <a:t>Jadi Kompleksitas dari Diagram Path diatas adalah 2</a:t>
            </a:r>
          </a:p>
          <a:p>
            <a:pPr algn="just">
              <a:lnSpc>
                <a:spcPts val="1889"/>
              </a:lnSpc>
              <a:spcBef>
                <a:spcPct val="0"/>
              </a:spcBef>
            </a:pPr>
            <a:r>
              <a:rPr lang="en-US" sz="1574">
                <a:solidFill>
                  <a:srgbClr val="291B25"/>
                </a:solidFill>
                <a:latin typeface="Bubblebody Neue"/>
              </a:rPr>
              <a:t>           Path 1 =  1-2-3-4-5-6-7-8-9-10-11</a:t>
            </a:r>
          </a:p>
          <a:p>
            <a:pPr algn="just">
              <a:lnSpc>
                <a:spcPts val="1889"/>
              </a:lnSpc>
              <a:spcBef>
                <a:spcPct val="0"/>
              </a:spcBef>
            </a:pPr>
            <a:r>
              <a:rPr lang="en-US" sz="1574">
                <a:solidFill>
                  <a:srgbClr val="291B25"/>
                </a:solidFill>
                <a:latin typeface="Bubblebody Neue"/>
              </a:rPr>
              <a:t>           Path 2 = 1-2-3-4-5-6-7-8-12-7-8-9-10-11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19228" y="348200"/>
            <a:ext cx="6759807" cy="8153276"/>
          </a:xfrm>
          <a:prstGeom prst="rect">
            <a:avLst/>
          </a:prstGeom>
        </p:spPr>
      </p:pic>
      <p:sp>
        <p:nvSpPr>
          <p:cNvPr id="3" name="AutoShape 3"/>
          <p:cNvSpPr/>
          <p:nvPr/>
        </p:nvSpPr>
        <p:spPr>
          <a:xfrm>
            <a:off x="1842647" y="912007"/>
            <a:ext cx="7767456" cy="5987839"/>
          </a:xfrm>
          <a:prstGeom prst="rect">
            <a:avLst/>
          </a:prstGeom>
          <a:solidFill>
            <a:srgbClr val="FFCE6D"/>
          </a:solidFill>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30416" y="5722719"/>
            <a:ext cx="1408272" cy="2354254"/>
          </a:xfrm>
          <a:prstGeom prst="rect">
            <a:avLst/>
          </a:prstGeom>
        </p:spPr>
      </p:pic>
      <p:sp>
        <p:nvSpPr>
          <p:cNvPr id="5" name="TextBox 5"/>
          <p:cNvSpPr txBox="1"/>
          <p:nvPr/>
        </p:nvSpPr>
        <p:spPr>
          <a:xfrm>
            <a:off x="2457605" y="1042737"/>
            <a:ext cx="6935192" cy="3135863"/>
          </a:xfrm>
          <a:prstGeom prst="rect">
            <a:avLst/>
          </a:prstGeom>
        </p:spPr>
        <p:txBody>
          <a:bodyPr lIns="0" tIns="0" rIns="0" bIns="0" rtlCol="0" anchor="t">
            <a:spAutoFit/>
          </a:bodyPr>
          <a:lstStyle/>
          <a:p>
            <a:pPr algn="ctr">
              <a:lnSpc>
                <a:spcPts val="2749"/>
              </a:lnSpc>
            </a:pPr>
            <a:r>
              <a:rPr lang="en-US" sz="1964">
                <a:solidFill>
                  <a:srgbClr val="000000"/>
                </a:solidFill>
                <a:latin typeface="Canva Sans Bold"/>
              </a:rPr>
              <a:t>Pengertian Pengujian Perangkat Lunak</a:t>
            </a:r>
          </a:p>
          <a:p>
            <a:pPr algn="ctr">
              <a:lnSpc>
                <a:spcPts val="2749"/>
              </a:lnSpc>
            </a:pPr>
            <a:endParaRPr lang="en-US" sz="1964">
              <a:solidFill>
                <a:srgbClr val="000000"/>
              </a:solidFill>
              <a:latin typeface="Canva Sans Bold"/>
            </a:endParaRPr>
          </a:p>
          <a:p>
            <a:pPr algn="just">
              <a:lnSpc>
                <a:spcPts val="2749"/>
              </a:lnSpc>
            </a:pPr>
            <a:r>
              <a:rPr lang="en-US" sz="1964">
                <a:solidFill>
                  <a:srgbClr val="000000"/>
                </a:solidFill>
                <a:latin typeface="Canva Sans"/>
              </a:rPr>
              <a:t>Pengujian Perangkat Lunak adalah proses menjalankan dan mengevaluasi sebuah PL secara manual maupun otomatis untuk menguji apakah PL sudah memenuhi persyaratan atau belum atau untuk menentukan perbedaan antara hasil yang diharapkan dengan hasil sebenarnya.</a:t>
            </a:r>
          </a:p>
          <a:p>
            <a:pPr algn="just">
              <a:lnSpc>
                <a:spcPts val="2749"/>
              </a:lnSpc>
            </a:pPr>
            <a:endParaRPr lang="en-US" sz="1964">
              <a:solidFill>
                <a:srgbClr val="000000"/>
              </a:solidFill>
              <a:latin typeface="Canva Sans"/>
            </a:endParaRPr>
          </a:p>
        </p:txBody>
      </p:sp>
      <p:sp>
        <p:nvSpPr>
          <p:cNvPr id="6" name="TextBox 6"/>
          <p:cNvSpPr txBox="1"/>
          <p:nvPr/>
        </p:nvSpPr>
        <p:spPr>
          <a:xfrm>
            <a:off x="2457605" y="4130975"/>
            <a:ext cx="6935192" cy="3083832"/>
          </a:xfrm>
          <a:prstGeom prst="rect">
            <a:avLst/>
          </a:prstGeom>
        </p:spPr>
        <p:txBody>
          <a:bodyPr lIns="0" tIns="0" rIns="0" bIns="0" rtlCol="0" anchor="t">
            <a:spAutoFit/>
          </a:bodyPr>
          <a:lstStyle/>
          <a:p>
            <a:pPr algn="ctr">
              <a:lnSpc>
                <a:spcPts val="2749"/>
              </a:lnSpc>
            </a:pPr>
            <a:r>
              <a:rPr lang="en-US" sz="1964">
                <a:solidFill>
                  <a:srgbClr val="000000"/>
                </a:solidFill>
                <a:latin typeface="Canva Sans Bold"/>
              </a:rPr>
              <a:t>Tujuan Pengujian Perangkat Lunak</a:t>
            </a:r>
          </a:p>
          <a:p>
            <a:pPr algn="ctr">
              <a:lnSpc>
                <a:spcPts val="2749"/>
              </a:lnSpc>
            </a:pPr>
            <a:endParaRPr lang="en-US" sz="1964">
              <a:solidFill>
                <a:srgbClr val="000000"/>
              </a:solidFill>
              <a:latin typeface="Canva Sans Bold"/>
            </a:endParaRPr>
          </a:p>
          <a:p>
            <a:pPr algn="just">
              <a:lnSpc>
                <a:spcPts val="2749"/>
              </a:lnSpc>
            </a:pPr>
            <a:r>
              <a:rPr lang="en-US" sz="1964">
                <a:solidFill>
                  <a:srgbClr val="000000"/>
                </a:solidFill>
                <a:latin typeface="Canva Sans"/>
              </a:rPr>
              <a:t>Pengujian adalah proses mengeksekusi program dengan tujuam untuk menemukan kerusakan maupun kesalahan pada program. Kasus atau skenario uji yang baik adalah yang mempunyai tingkat kemungkinan tinggi untuk menemukan kerusakan yang belum ditemukan.</a:t>
            </a:r>
          </a:p>
          <a:p>
            <a:pPr algn="just">
              <a:lnSpc>
                <a:spcPts val="2749"/>
              </a:lnSpc>
            </a:pPr>
            <a:endParaRPr lang="en-US" sz="1964">
              <a:solidFill>
                <a:srgbClr val="000000"/>
              </a:solidFill>
              <a:latin typeface="Canva Sans"/>
            </a:endParaRPr>
          </a:p>
          <a:p>
            <a:pPr algn="just">
              <a:lnSpc>
                <a:spcPts val="2749"/>
              </a:lnSpc>
            </a:pPr>
            <a:endParaRPr lang="en-US" sz="1964">
              <a:solidFill>
                <a:srgbClr val="000000"/>
              </a:solidFill>
              <a:latin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63290" y="1005760"/>
            <a:ext cx="4611200" cy="5870741"/>
          </a:xfrm>
          <a:prstGeom prst="rect">
            <a:avLst/>
          </a:prstGeom>
        </p:spPr>
      </p:pic>
      <p:sp>
        <p:nvSpPr>
          <p:cNvPr id="3" name="TextBox 3"/>
          <p:cNvSpPr txBox="1"/>
          <p:nvPr/>
        </p:nvSpPr>
        <p:spPr>
          <a:xfrm>
            <a:off x="731520" y="1450613"/>
            <a:ext cx="3637397" cy="2781300"/>
          </a:xfrm>
          <a:prstGeom prst="rect">
            <a:avLst/>
          </a:prstGeom>
        </p:spPr>
        <p:txBody>
          <a:bodyPr lIns="0" tIns="0" rIns="0" bIns="0" rtlCol="0" anchor="t">
            <a:spAutoFit/>
          </a:bodyPr>
          <a:lstStyle/>
          <a:p>
            <a:pPr algn="ctr">
              <a:lnSpc>
                <a:spcPts val="4369"/>
              </a:lnSpc>
            </a:pPr>
            <a:r>
              <a:rPr lang="en-US" sz="3640">
                <a:solidFill>
                  <a:srgbClr val="291B25"/>
                </a:solidFill>
                <a:latin typeface="Bubblebody Neue"/>
              </a:rPr>
              <a:t>Pelaksanaan Pengujian Performance : Stressing Test</a:t>
            </a:r>
          </a:p>
          <a:p>
            <a:pPr marL="0" lvl="0" indent="0" algn="ctr">
              <a:lnSpc>
                <a:spcPts val="4369"/>
              </a:lnSpc>
              <a:spcBef>
                <a:spcPct val="0"/>
              </a:spcBef>
            </a:pPr>
            <a:r>
              <a:rPr lang="en-US" sz="3640">
                <a:solidFill>
                  <a:srgbClr val="291B25"/>
                </a:solidFill>
                <a:latin typeface="Bubblebody Neue"/>
              </a:rPr>
              <a:t>(JMeter)</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42038" y="5260226"/>
            <a:ext cx="1091779" cy="1825163"/>
          </a:xfrm>
          <a:prstGeom prst="rect">
            <a:avLst/>
          </a:prstGeom>
        </p:spPr>
      </p:pic>
      <p:grpSp>
        <p:nvGrpSpPr>
          <p:cNvPr id="5" name="Group 5"/>
          <p:cNvGrpSpPr/>
          <p:nvPr/>
        </p:nvGrpSpPr>
        <p:grpSpPr>
          <a:xfrm>
            <a:off x="-232849" y="7070454"/>
            <a:ext cx="10219298" cy="489491"/>
            <a:chOff x="0" y="0"/>
            <a:chExt cx="6481685" cy="310464"/>
          </a:xfrm>
        </p:grpSpPr>
        <p:sp>
          <p:nvSpPr>
            <p:cNvPr id="6" name="Freeform 6"/>
            <p:cNvSpPr/>
            <p:nvPr/>
          </p:nvSpPr>
          <p:spPr>
            <a:xfrm>
              <a:off x="0" y="0"/>
              <a:ext cx="6481685" cy="310464"/>
            </a:xfrm>
            <a:custGeom>
              <a:avLst/>
              <a:gdLst/>
              <a:ahLst/>
              <a:cxnLst/>
              <a:rect l="l" t="t" r="r" b="b"/>
              <a:pathLst>
                <a:path w="6481685" h="310464">
                  <a:moveTo>
                    <a:pt x="0" y="0"/>
                  </a:moveTo>
                  <a:lnTo>
                    <a:pt x="6481685" y="0"/>
                  </a:lnTo>
                  <a:lnTo>
                    <a:pt x="6481685" y="310464"/>
                  </a:lnTo>
                  <a:lnTo>
                    <a:pt x="0" y="310464"/>
                  </a:lnTo>
                  <a:close/>
                </a:path>
              </a:pathLst>
            </a:custGeom>
            <a:solidFill>
              <a:srgbClr val="61A6AB"/>
            </a:solidFill>
          </p:spPr>
        </p:sp>
      </p:grpSp>
      <p:sp>
        <p:nvSpPr>
          <p:cNvPr id="7" name="AutoShape 7"/>
          <p:cNvSpPr/>
          <p:nvPr/>
        </p:nvSpPr>
        <p:spPr>
          <a:xfrm>
            <a:off x="4957720" y="1666240"/>
            <a:ext cx="4247240" cy="491798"/>
          </a:xfrm>
          <a:prstGeom prst="rect">
            <a:avLst/>
          </a:prstGeom>
          <a:solidFill>
            <a:srgbClr val="FFCE6D"/>
          </a:solidFill>
        </p:spPr>
      </p:sp>
      <p:sp>
        <p:nvSpPr>
          <p:cNvPr id="8" name="AutoShape 8"/>
          <p:cNvSpPr/>
          <p:nvPr/>
        </p:nvSpPr>
        <p:spPr>
          <a:xfrm>
            <a:off x="4957720" y="3217334"/>
            <a:ext cx="4247240" cy="491798"/>
          </a:xfrm>
          <a:prstGeom prst="rect">
            <a:avLst/>
          </a:prstGeom>
          <a:solidFill>
            <a:srgbClr val="FFCE6D"/>
          </a:solidFill>
        </p:spPr>
      </p:sp>
      <p:sp>
        <p:nvSpPr>
          <p:cNvPr id="9" name="TextBox 9"/>
          <p:cNvSpPr txBox="1"/>
          <p:nvPr/>
        </p:nvSpPr>
        <p:spPr>
          <a:xfrm>
            <a:off x="5074490" y="3339408"/>
            <a:ext cx="4013700" cy="257175"/>
          </a:xfrm>
          <a:prstGeom prst="rect">
            <a:avLst/>
          </a:prstGeom>
        </p:spPr>
        <p:txBody>
          <a:bodyPr lIns="0" tIns="0" rIns="0" bIns="0" rtlCol="0" anchor="t">
            <a:spAutoFit/>
          </a:bodyPr>
          <a:lstStyle/>
          <a:p>
            <a:pPr marL="0" lvl="0" indent="0" algn="ctr">
              <a:lnSpc>
                <a:spcPts val="2159"/>
              </a:lnSpc>
            </a:pPr>
            <a:r>
              <a:rPr lang="en-US" sz="1799">
                <a:solidFill>
                  <a:srgbClr val="291B25"/>
                </a:solidFill>
                <a:latin typeface="Nunito Sans Regular Bold"/>
              </a:rPr>
              <a:t>Hasil Yang Diharapkan</a:t>
            </a:r>
          </a:p>
        </p:txBody>
      </p:sp>
      <p:sp>
        <p:nvSpPr>
          <p:cNvPr id="10" name="AutoShape 10"/>
          <p:cNvSpPr/>
          <p:nvPr/>
        </p:nvSpPr>
        <p:spPr>
          <a:xfrm>
            <a:off x="4957720" y="4768428"/>
            <a:ext cx="4247240" cy="491798"/>
          </a:xfrm>
          <a:prstGeom prst="rect">
            <a:avLst/>
          </a:prstGeom>
          <a:solidFill>
            <a:srgbClr val="FFCE6D"/>
          </a:solidFill>
        </p:spPr>
      </p:sp>
      <p:sp>
        <p:nvSpPr>
          <p:cNvPr id="11" name="TextBox 11"/>
          <p:cNvSpPr txBox="1"/>
          <p:nvPr/>
        </p:nvSpPr>
        <p:spPr>
          <a:xfrm>
            <a:off x="5498901" y="4871452"/>
            <a:ext cx="3164878" cy="285750"/>
          </a:xfrm>
          <a:prstGeom prst="rect">
            <a:avLst/>
          </a:prstGeom>
        </p:spPr>
        <p:txBody>
          <a:bodyPr lIns="0" tIns="0" rIns="0" bIns="0" rtlCol="0" anchor="t">
            <a:spAutoFit/>
          </a:bodyPr>
          <a:lstStyle/>
          <a:p>
            <a:pPr marL="0" lvl="0" indent="0" algn="ctr">
              <a:lnSpc>
                <a:spcPts val="2279"/>
              </a:lnSpc>
            </a:pPr>
            <a:r>
              <a:rPr lang="en-US" sz="1899">
                <a:solidFill>
                  <a:srgbClr val="291B25"/>
                </a:solidFill>
                <a:latin typeface="Nunito Sans Regular"/>
              </a:rPr>
              <a:t>Hasil Pengujian</a:t>
            </a:r>
          </a:p>
        </p:txBody>
      </p:sp>
      <p:sp>
        <p:nvSpPr>
          <p:cNvPr id="12" name="TextBox 12"/>
          <p:cNvSpPr txBox="1"/>
          <p:nvPr/>
        </p:nvSpPr>
        <p:spPr>
          <a:xfrm>
            <a:off x="5074490" y="1774196"/>
            <a:ext cx="4013700" cy="285750"/>
          </a:xfrm>
          <a:prstGeom prst="rect">
            <a:avLst/>
          </a:prstGeom>
        </p:spPr>
        <p:txBody>
          <a:bodyPr lIns="0" tIns="0" rIns="0" bIns="0" rtlCol="0" anchor="t">
            <a:spAutoFit/>
          </a:bodyPr>
          <a:lstStyle/>
          <a:p>
            <a:pPr marL="0" lvl="0" indent="0" algn="ctr">
              <a:lnSpc>
                <a:spcPts val="2399"/>
              </a:lnSpc>
            </a:pPr>
            <a:r>
              <a:rPr lang="en-US" sz="1999">
                <a:solidFill>
                  <a:srgbClr val="291B25"/>
                </a:solidFill>
                <a:latin typeface="Nunito Sans Regular Bold"/>
              </a:rPr>
              <a:t>Skenario</a:t>
            </a:r>
          </a:p>
        </p:txBody>
      </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968458">
            <a:off x="3767251" y="5421035"/>
            <a:ext cx="983984" cy="458000"/>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t="72256"/>
          <a:stretch>
            <a:fillRect/>
          </a:stretch>
        </p:blipFill>
        <p:spPr>
          <a:xfrm rot="1081854">
            <a:off x="5847652" y="-825248"/>
            <a:ext cx="4780989" cy="16504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sp>
        <p:nvSpPr>
          <p:cNvPr id="3" name="TextBox 3"/>
          <p:cNvSpPr txBox="1"/>
          <p:nvPr/>
        </p:nvSpPr>
        <p:spPr>
          <a:xfrm>
            <a:off x="0" y="349799"/>
            <a:ext cx="8826558" cy="1095375"/>
          </a:xfrm>
          <a:prstGeom prst="rect">
            <a:avLst/>
          </a:prstGeom>
        </p:spPr>
        <p:txBody>
          <a:bodyPr lIns="0" tIns="0" rIns="0" bIns="0" rtlCol="0" anchor="t">
            <a:spAutoFit/>
          </a:bodyPr>
          <a:lstStyle/>
          <a:p>
            <a:pPr marL="755652" lvl="1" indent="-377826">
              <a:lnSpc>
                <a:spcPts val="4200"/>
              </a:lnSpc>
              <a:buFont typeface="Arial"/>
              <a:buChar char="•"/>
            </a:pPr>
            <a:r>
              <a:rPr lang="en-US" sz="3500">
                <a:solidFill>
                  <a:srgbClr val="291B25"/>
                </a:solidFill>
                <a:latin typeface="Bubblebody Neue"/>
              </a:rPr>
              <a:t>Form yang akan dijui yaitu pada halaman bantulkab dan laporbantul</a:t>
            </a:r>
          </a:p>
        </p:txBody>
      </p:sp>
      <p:pic>
        <p:nvPicPr>
          <p:cNvPr id="4" name="Picture 4"/>
          <p:cNvPicPr>
            <a:picLocks noChangeAspect="1"/>
          </p:cNvPicPr>
          <p:nvPr/>
        </p:nvPicPr>
        <p:blipFill>
          <a:blip r:embed="rId4"/>
          <a:srcRect b="518"/>
          <a:stretch>
            <a:fillRect/>
          </a:stretch>
        </p:blipFill>
        <p:spPr>
          <a:xfrm>
            <a:off x="3871062" y="4578323"/>
            <a:ext cx="5437914" cy="2490368"/>
          </a:xfrm>
          <a:prstGeom prst="rect">
            <a:avLst/>
          </a:prstGeom>
        </p:spPr>
      </p:pic>
      <p:pic>
        <p:nvPicPr>
          <p:cNvPr id="5" name="Picture 5"/>
          <p:cNvPicPr>
            <a:picLocks noChangeAspect="1"/>
          </p:cNvPicPr>
          <p:nvPr/>
        </p:nvPicPr>
        <p:blipFill>
          <a:blip r:embed="rId5"/>
          <a:srcRect/>
          <a:stretch>
            <a:fillRect/>
          </a:stretch>
        </p:blipFill>
        <p:spPr>
          <a:xfrm>
            <a:off x="660020" y="1630105"/>
            <a:ext cx="5929999" cy="26310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l="2908" r="2908"/>
          <a:stretch>
            <a:fillRect/>
          </a:stretch>
        </p:blipFill>
        <p:spPr>
          <a:xfrm>
            <a:off x="955549" y="1485179"/>
            <a:ext cx="7574609" cy="3867740"/>
          </a:xfrm>
          <a:prstGeom prst="rect">
            <a:avLst/>
          </a:prstGeom>
        </p:spPr>
      </p:pic>
      <p:sp>
        <p:nvSpPr>
          <p:cNvPr id="4" name="TextBox 4"/>
          <p:cNvSpPr txBox="1"/>
          <p:nvPr/>
        </p:nvSpPr>
        <p:spPr>
          <a:xfrm>
            <a:off x="365760" y="236220"/>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
        <p:nvSpPr>
          <p:cNvPr id="5" name="TextBox 5"/>
          <p:cNvSpPr txBox="1"/>
          <p:nvPr/>
        </p:nvSpPr>
        <p:spPr>
          <a:xfrm>
            <a:off x="731520" y="712470"/>
            <a:ext cx="9387840" cy="1162050"/>
          </a:xfrm>
          <a:prstGeom prst="rect">
            <a:avLst/>
          </a:prstGeom>
        </p:spPr>
        <p:txBody>
          <a:bodyPr lIns="0" tIns="0" rIns="0" bIns="0" rtlCol="0" anchor="t">
            <a:spAutoFit/>
          </a:bodyPr>
          <a:lstStyle/>
          <a:p>
            <a:pPr>
              <a:lnSpc>
                <a:spcPts val="2400"/>
              </a:lnSpc>
            </a:pPr>
            <a:r>
              <a:rPr lang="en-US" sz="2000">
                <a:solidFill>
                  <a:srgbClr val="291B25"/>
                </a:solidFill>
                <a:latin typeface="Bubblebody Neue"/>
              </a:rPr>
              <a:t>a.      Load Test : memeriksa kemampuan aplikasi untuk melakukan load pada website/aplikasi untuk mengetahui beban dalam databasenya.</a:t>
            </a:r>
          </a:p>
          <a:p>
            <a:pPr>
              <a:lnSpc>
                <a:spcPts val="2160"/>
              </a:lnSpc>
            </a:pPr>
            <a:endParaRPr lang="en-US" sz="2000">
              <a:solidFill>
                <a:srgbClr val="291B25"/>
              </a:solidFill>
              <a:latin typeface="Bubblebody Neue"/>
            </a:endParaRPr>
          </a:p>
          <a:p>
            <a:pPr>
              <a:lnSpc>
                <a:spcPts val="2160"/>
              </a:lnSpc>
            </a:pPr>
            <a:endParaRPr lang="en-US" sz="2000">
              <a:solidFill>
                <a:srgbClr val="291B25"/>
              </a:solidFill>
              <a:latin typeface="Bubblebody Neue"/>
            </a:endParaRPr>
          </a:p>
        </p:txBody>
      </p:sp>
      <p:sp>
        <p:nvSpPr>
          <p:cNvPr id="6" name="TextBox 6"/>
          <p:cNvSpPr txBox="1"/>
          <p:nvPr/>
        </p:nvSpPr>
        <p:spPr>
          <a:xfrm>
            <a:off x="955549" y="5562600"/>
            <a:ext cx="8290560" cy="1752600"/>
          </a:xfrm>
          <a:prstGeom prst="rect">
            <a:avLst/>
          </a:prstGeom>
        </p:spPr>
        <p:txBody>
          <a:bodyPr lIns="0" tIns="0" rIns="0" bIns="0" rtlCol="0" anchor="t">
            <a:spAutoFit/>
          </a:bodyPr>
          <a:lstStyle/>
          <a:p>
            <a:pPr algn="just">
              <a:lnSpc>
                <a:spcPts val="1761"/>
              </a:lnSpc>
              <a:spcBef>
                <a:spcPct val="0"/>
              </a:spcBef>
            </a:pPr>
            <a:r>
              <a:rPr lang="en-US" sz="1467">
                <a:solidFill>
                  <a:srgbClr val="000000"/>
                </a:solidFill>
                <a:latin typeface="Nunito Sans Regular Bold"/>
              </a:rPr>
              <a:t>Dari yang telah dimaskkan tadi sistem akan menerima request sebanyak 10 user per detik dengan looping sebanyak 5 kali. </a:t>
            </a:r>
          </a:p>
          <a:p>
            <a:pPr algn="just">
              <a:lnSpc>
                <a:spcPts val="1761"/>
              </a:lnSpc>
              <a:spcBef>
                <a:spcPct val="0"/>
              </a:spcBef>
            </a:pPr>
            <a:r>
              <a:rPr lang="en-US" sz="1467">
                <a:solidFill>
                  <a:srgbClr val="000000"/>
                </a:solidFill>
                <a:latin typeface="Nunito Sans Regular Bold"/>
              </a:rPr>
              <a:t>• Kolom sampel merupakan jumlah respon dari website</a:t>
            </a:r>
          </a:p>
          <a:p>
            <a:pPr algn="just">
              <a:lnSpc>
                <a:spcPts val="1761"/>
              </a:lnSpc>
              <a:spcBef>
                <a:spcPct val="0"/>
              </a:spcBef>
            </a:pPr>
            <a:r>
              <a:rPr lang="en-US" sz="1467">
                <a:solidFill>
                  <a:srgbClr val="000000"/>
                </a:solidFill>
                <a:latin typeface="Nunito Sans Regular Bold"/>
              </a:rPr>
              <a:t>• Start Time merupakan saat dimana pengiriman pesan oleh virtual user dikirimkan</a:t>
            </a:r>
          </a:p>
          <a:p>
            <a:pPr algn="just">
              <a:lnSpc>
                <a:spcPts val="1761"/>
              </a:lnSpc>
              <a:spcBef>
                <a:spcPct val="0"/>
              </a:spcBef>
            </a:pPr>
            <a:r>
              <a:rPr lang="en-US" sz="1467">
                <a:solidFill>
                  <a:srgbClr val="000000"/>
                </a:solidFill>
                <a:latin typeface="Nunito Sans Regular Bold"/>
              </a:rPr>
              <a:t>• Tread Name merupakan nama user yang mengakses bantulkab.go.id</a:t>
            </a:r>
          </a:p>
          <a:p>
            <a:pPr algn="just">
              <a:lnSpc>
                <a:spcPts val="1761"/>
              </a:lnSpc>
              <a:spcBef>
                <a:spcPct val="0"/>
              </a:spcBef>
            </a:pPr>
            <a:r>
              <a:rPr lang="en-US" sz="1467">
                <a:solidFill>
                  <a:srgbClr val="000000"/>
                </a:solidFill>
                <a:latin typeface="Nunito Sans Regular Bold"/>
              </a:rPr>
              <a:t>• Label merupakan jenis requestnya yaitu HTTP</a:t>
            </a:r>
          </a:p>
          <a:p>
            <a:pPr algn="just">
              <a:lnSpc>
                <a:spcPts val="1761"/>
              </a:lnSpc>
              <a:spcBef>
                <a:spcPct val="0"/>
              </a:spcBef>
            </a:pPr>
            <a:r>
              <a:rPr lang="en-US" sz="1467">
                <a:solidFill>
                  <a:srgbClr val="000000"/>
                </a:solidFill>
                <a:latin typeface="Nunito Sans Regular Bold"/>
              </a:rPr>
              <a:t>• Sample time merupakan waktu yang dibutuhkan website untuk pengiriman data dan respn pada user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731520" y="1413130"/>
            <a:ext cx="7400428" cy="3934584"/>
          </a:xfrm>
          <a:prstGeom prst="rect">
            <a:avLst/>
          </a:prstGeom>
        </p:spPr>
      </p:pic>
      <p:sp>
        <p:nvSpPr>
          <p:cNvPr id="4" name="TextBox 4"/>
          <p:cNvSpPr txBox="1"/>
          <p:nvPr/>
        </p:nvSpPr>
        <p:spPr>
          <a:xfrm>
            <a:off x="365760" y="236220"/>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
        <p:nvSpPr>
          <p:cNvPr id="5" name="TextBox 5"/>
          <p:cNvSpPr txBox="1"/>
          <p:nvPr/>
        </p:nvSpPr>
        <p:spPr>
          <a:xfrm>
            <a:off x="731520" y="712470"/>
            <a:ext cx="9387840" cy="1771650"/>
          </a:xfrm>
          <a:prstGeom prst="rect">
            <a:avLst/>
          </a:prstGeom>
        </p:spPr>
        <p:txBody>
          <a:bodyPr lIns="0" tIns="0" rIns="0" bIns="0" rtlCol="0" anchor="t">
            <a:spAutoFit/>
          </a:bodyPr>
          <a:lstStyle/>
          <a:p>
            <a:pPr>
              <a:lnSpc>
                <a:spcPts val="2400"/>
              </a:lnSpc>
            </a:pPr>
            <a:r>
              <a:rPr lang="en-US" sz="2000">
                <a:solidFill>
                  <a:srgbClr val="291B25"/>
                </a:solidFill>
                <a:latin typeface="Bubblebody Neue"/>
              </a:rPr>
              <a:t>b.    Stressing Test : memeriksa sistem untuk akses traffic dari luar untuk menguji sistem agar tidak down saat banyak user mengakses website.</a:t>
            </a:r>
          </a:p>
          <a:p>
            <a:pPr>
              <a:lnSpc>
                <a:spcPts val="2400"/>
              </a:lnSpc>
            </a:pPr>
            <a:endParaRPr lang="en-US" sz="2000">
              <a:solidFill>
                <a:srgbClr val="291B25"/>
              </a:solidFill>
              <a:latin typeface="Bubblebody Neue"/>
            </a:endParaRPr>
          </a:p>
          <a:p>
            <a:pPr>
              <a:lnSpc>
                <a:spcPts val="2400"/>
              </a:lnSpc>
            </a:pPr>
            <a:endParaRPr lang="en-US" sz="2000">
              <a:solidFill>
                <a:srgbClr val="291B25"/>
              </a:solidFill>
              <a:latin typeface="Bubblebody Neue"/>
            </a:endParaRPr>
          </a:p>
          <a:p>
            <a:pPr>
              <a:lnSpc>
                <a:spcPts val="2160"/>
              </a:lnSpc>
            </a:pPr>
            <a:endParaRPr lang="en-US" sz="2000">
              <a:solidFill>
                <a:srgbClr val="291B25"/>
              </a:solidFill>
              <a:latin typeface="Bubblebody Neue"/>
            </a:endParaRPr>
          </a:p>
          <a:p>
            <a:pPr>
              <a:lnSpc>
                <a:spcPts val="2160"/>
              </a:lnSpc>
            </a:pPr>
            <a:endParaRPr lang="en-US" sz="2000">
              <a:solidFill>
                <a:srgbClr val="291B25"/>
              </a:solidFill>
              <a:latin typeface="Bubblebody Neue"/>
            </a:endParaRPr>
          </a:p>
        </p:txBody>
      </p:sp>
      <p:sp>
        <p:nvSpPr>
          <p:cNvPr id="6" name="TextBox 6"/>
          <p:cNvSpPr txBox="1"/>
          <p:nvPr/>
        </p:nvSpPr>
        <p:spPr>
          <a:xfrm>
            <a:off x="731520" y="5562600"/>
            <a:ext cx="8290560" cy="1752600"/>
          </a:xfrm>
          <a:prstGeom prst="rect">
            <a:avLst/>
          </a:prstGeom>
        </p:spPr>
        <p:txBody>
          <a:bodyPr lIns="0" tIns="0" rIns="0" bIns="0" rtlCol="0" anchor="t">
            <a:spAutoFit/>
          </a:bodyPr>
          <a:lstStyle/>
          <a:p>
            <a:pPr algn="just">
              <a:lnSpc>
                <a:spcPts val="1761"/>
              </a:lnSpc>
              <a:spcBef>
                <a:spcPct val="0"/>
              </a:spcBef>
            </a:pPr>
            <a:r>
              <a:rPr lang="en-US" sz="1467">
                <a:solidFill>
                  <a:srgbClr val="000000"/>
                </a:solidFill>
                <a:latin typeface="Nunito Sans Regular Bold"/>
              </a:rPr>
              <a:t>Dari yang telah dimaskkan tadi sistem akan menerima request sebanyak 10 user per detik dengan looping sebanyak 5 kali. </a:t>
            </a:r>
          </a:p>
          <a:p>
            <a:pPr algn="just">
              <a:lnSpc>
                <a:spcPts val="1761"/>
              </a:lnSpc>
              <a:spcBef>
                <a:spcPct val="0"/>
              </a:spcBef>
            </a:pPr>
            <a:r>
              <a:rPr lang="en-US" sz="1467">
                <a:solidFill>
                  <a:srgbClr val="000000"/>
                </a:solidFill>
                <a:latin typeface="Nunito Sans Regular Bold"/>
              </a:rPr>
              <a:t>• Kolom sampel merupakan jumlah respon dari website</a:t>
            </a:r>
          </a:p>
          <a:p>
            <a:pPr algn="just">
              <a:lnSpc>
                <a:spcPts val="1761"/>
              </a:lnSpc>
              <a:spcBef>
                <a:spcPct val="0"/>
              </a:spcBef>
            </a:pPr>
            <a:r>
              <a:rPr lang="en-US" sz="1467">
                <a:solidFill>
                  <a:srgbClr val="000000"/>
                </a:solidFill>
                <a:latin typeface="Nunito Sans Regular Bold"/>
              </a:rPr>
              <a:t>• Start Time merupakan saat dimana pengiriman pesan oleh virtual user dikirimkan</a:t>
            </a:r>
          </a:p>
          <a:p>
            <a:pPr algn="just">
              <a:lnSpc>
                <a:spcPts val="1761"/>
              </a:lnSpc>
              <a:spcBef>
                <a:spcPct val="0"/>
              </a:spcBef>
            </a:pPr>
            <a:r>
              <a:rPr lang="en-US" sz="1467">
                <a:solidFill>
                  <a:srgbClr val="000000"/>
                </a:solidFill>
                <a:latin typeface="Nunito Sans Regular Bold"/>
              </a:rPr>
              <a:t>• Tread Name merupakan nama user yang mengakses bantulkab.go.id</a:t>
            </a:r>
          </a:p>
          <a:p>
            <a:pPr algn="just">
              <a:lnSpc>
                <a:spcPts val="1761"/>
              </a:lnSpc>
              <a:spcBef>
                <a:spcPct val="0"/>
              </a:spcBef>
            </a:pPr>
            <a:r>
              <a:rPr lang="en-US" sz="1467">
                <a:solidFill>
                  <a:srgbClr val="000000"/>
                </a:solidFill>
                <a:latin typeface="Nunito Sans Regular Bold"/>
              </a:rPr>
              <a:t>• Label merupakan jenis requestnya yaitu HTTP</a:t>
            </a:r>
          </a:p>
          <a:p>
            <a:pPr algn="just">
              <a:lnSpc>
                <a:spcPts val="1761"/>
              </a:lnSpc>
              <a:spcBef>
                <a:spcPct val="0"/>
              </a:spcBef>
            </a:pPr>
            <a:r>
              <a:rPr lang="en-US" sz="1467">
                <a:solidFill>
                  <a:srgbClr val="000000"/>
                </a:solidFill>
                <a:latin typeface="Nunito Sans Regular Bold"/>
              </a:rPr>
              <a:t>• Sample time merupakan waktu yang dibutuhkan website untuk pengiriman data dan respn pada user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365760" y="875280"/>
            <a:ext cx="6994346" cy="3153520"/>
          </a:xfrm>
          <a:prstGeom prst="rect">
            <a:avLst/>
          </a:prstGeom>
        </p:spPr>
      </p:pic>
      <p:pic>
        <p:nvPicPr>
          <p:cNvPr id="4" name="Picture 4"/>
          <p:cNvPicPr>
            <a:picLocks noChangeAspect="1"/>
          </p:cNvPicPr>
          <p:nvPr/>
        </p:nvPicPr>
        <p:blipFill>
          <a:blip r:embed="rId5"/>
          <a:srcRect/>
          <a:stretch>
            <a:fillRect/>
          </a:stretch>
        </p:blipFill>
        <p:spPr>
          <a:xfrm>
            <a:off x="2698092" y="4165432"/>
            <a:ext cx="6787263" cy="2993047"/>
          </a:xfrm>
          <a:prstGeom prst="rect">
            <a:avLst/>
          </a:prstGeom>
        </p:spPr>
      </p:pic>
      <p:sp>
        <p:nvSpPr>
          <p:cNvPr id="5" name="TextBox 5"/>
          <p:cNvSpPr txBox="1"/>
          <p:nvPr/>
        </p:nvSpPr>
        <p:spPr>
          <a:xfrm>
            <a:off x="365760" y="236220"/>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731520" y="1912620"/>
            <a:ext cx="7143755" cy="4017505"/>
          </a:xfrm>
          <a:prstGeom prst="rect">
            <a:avLst/>
          </a:prstGeom>
        </p:spPr>
      </p:pic>
      <p:sp>
        <p:nvSpPr>
          <p:cNvPr id="4" name="TextBox 4"/>
          <p:cNvSpPr txBox="1"/>
          <p:nvPr/>
        </p:nvSpPr>
        <p:spPr>
          <a:xfrm>
            <a:off x="365760" y="236220"/>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
        <p:nvSpPr>
          <p:cNvPr id="5" name="TextBox 5"/>
          <p:cNvSpPr txBox="1"/>
          <p:nvPr/>
        </p:nvSpPr>
        <p:spPr>
          <a:xfrm>
            <a:off x="731520" y="712470"/>
            <a:ext cx="9387840" cy="1200150"/>
          </a:xfrm>
          <a:prstGeom prst="rect">
            <a:avLst/>
          </a:prstGeom>
        </p:spPr>
        <p:txBody>
          <a:bodyPr lIns="0" tIns="0" rIns="0" bIns="0" rtlCol="0" anchor="t">
            <a:spAutoFit/>
          </a:bodyPr>
          <a:lstStyle/>
          <a:p>
            <a:pPr>
              <a:lnSpc>
                <a:spcPts val="2400"/>
              </a:lnSpc>
            </a:pPr>
            <a:r>
              <a:rPr lang="en-US" sz="2000">
                <a:solidFill>
                  <a:srgbClr val="291B25"/>
                </a:solidFill>
                <a:latin typeface="Bubblebody Neue"/>
              </a:rPr>
              <a:t>c.      Spike Test : menguji sistem dengan cara menaikkan jumlah user secara tiba-tiba dengan jumlah yang besar untuk menentukan apakah sistem dapat menahan beban kerja atau tidak</a:t>
            </a:r>
          </a:p>
          <a:p>
            <a:pPr>
              <a:lnSpc>
                <a:spcPts val="2160"/>
              </a:lnSpc>
            </a:pPr>
            <a:endParaRPr lang="en-US" sz="2000">
              <a:solidFill>
                <a:srgbClr val="291B25"/>
              </a:solidFill>
              <a:latin typeface="Bubblebody Neue"/>
            </a:endParaRPr>
          </a:p>
        </p:txBody>
      </p:sp>
      <p:sp>
        <p:nvSpPr>
          <p:cNvPr id="6" name="TextBox 6"/>
          <p:cNvSpPr txBox="1"/>
          <p:nvPr/>
        </p:nvSpPr>
        <p:spPr>
          <a:xfrm>
            <a:off x="731520" y="6145530"/>
            <a:ext cx="8847384" cy="876300"/>
          </a:xfrm>
          <a:prstGeom prst="rect">
            <a:avLst/>
          </a:prstGeom>
        </p:spPr>
        <p:txBody>
          <a:bodyPr lIns="0" tIns="0" rIns="0" bIns="0" rtlCol="0" anchor="t">
            <a:spAutoFit/>
          </a:bodyPr>
          <a:lstStyle/>
          <a:p>
            <a:pPr algn="just">
              <a:lnSpc>
                <a:spcPts val="1761"/>
              </a:lnSpc>
            </a:pPr>
            <a:r>
              <a:rPr lang="en-US" sz="1467">
                <a:solidFill>
                  <a:srgbClr val="000000"/>
                </a:solidFill>
                <a:latin typeface="Nunito Sans Regular Bold"/>
              </a:rPr>
              <a:t>Hasil pengujian menunjukkan bahwa website inni mengaami error sebesar 15,04% ketika menangani 1000 user dalam 10 detik. Angka ini terus berakumulasi naik maupun turun. Sehingga website dapat dikatakan cukup bisa menangani user namun belum terlalu baik.</a:t>
            </a:r>
          </a:p>
          <a:p>
            <a:pPr algn="just">
              <a:lnSpc>
                <a:spcPts val="1761"/>
              </a:lnSpc>
              <a:spcBef>
                <a:spcPct val="0"/>
              </a:spcBef>
            </a:pPr>
            <a:endParaRPr lang="en-US" sz="1467">
              <a:solidFill>
                <a:srgbClr val="000000"/>
              </a:solidFill>
              <a:latin typeface="Nunito Sans Regular 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pic>
        <p:nvPicPr>
          <p:cNvPr id="3" name="Picture 3"/>
          <p:cNvPicPr>
            <a:picLocks noChangeAspect="1"/>
          </p:cNvPicPr>
          <p:nvPr/>
        </p:nvPicPr>
        <p:blipFill>
          <a:blip r:embed="rId4"/>
          <a:srcRect/>
          <a:stretch>
            <a:fillRect/>
          </a:stretch>
        </p:blipFill>
        <p:spPr>
          <a:xfrm>
            <a:off x="731520" y="1593932"/>
            <a:ext cx="7207594" cy="4046608"/>
          </a:xfrm>
          <a:prstGeom prst="rect">
            <a:avLst/>
          </a:prstGeom>
        </p:spPr>
      </p:pic>
      <p:sp>
        <p:nvSpPr>
          <p:cNvPr id="4" name="TextBox 4"/>
          <p:cNvSpPr txBox="1"/>
          <p:nvPr/>
        </p:nvSpPr>
        <p:spPr>
          <a:xfrm>
            <a:off x="365760" y="236220"/>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
        <p:nvSpPr>
          <p:cNvPr id="5" name="TextBox 5"/>
          <p:cNvSpPr txBox="1"/>
          <p:nvPr/>
        </p:nvSpPr>
        <p:spPr>
          <a:xfrm>
            <a:off x="731520" y="845820"/>
            <a:ext cx="9387840" cy="933450"/>
          </a:xfrm>
          <a:prstGeom prst="rect">
            <a:avLst/>
          </a:prstGeom>
        </p:spPr>
        <p:txBody>
          <a:bodyPr lIns="0" tIns="0" rIns="0" bIns="0" rtlCol="0" anchor="t">
            <a:spAutoFit/>
          </a:bodyPr>
          <a:lstStyle/>
          <a:p>
            <a:pPr>
              <a:lnSpc>
                <a:spcPts val="2400"/>
              </a:lnSpc>
            </a:pPr>
            <a:r>
              <a:rPr lang="en-US" sz="2000">
                <a:solidFill>
                  <a:srgbClr val="291B25"/>
                </a:solidFill>
                <a:latin typeface="Bubblebody Neue"/>
              </a:rPr>
              <a:t>d.   Soak Test : memeriksa kemampuan sistem dengan menangani data secara terus menerus.</a:t>
            </a:r>
          </a:p>
          <a:p>
            <a:pPr>
              <a:lnSpc>
                <a:spcPts val="2400"/>
              </a:lnSpc>
            </a:pPr>
            <a:endParaRPr lang="en-US" sz="2000">
              <a:solidFill>
                <a:srgbClr val="291B25"/>
              </a:solidFill>
              <a:latin typeface="Bubblebody Neue"/>
            </a:endParaRPr>
          </a:p>
        </p:txBody>
      </p:sp>
      <p:sp>
        <p:nvSpPr>
          <p:cNvPr id="6" name="TextBox 6"/>
          <p:cNvSpPr txBox="1"/>
          <p:nvPr/>
        </p:nvSpPr>
        <p:spPr>
          <a:xfrm>
            <a:off x="731520" y="5816918"/>
            <a:ext cx="8847384" cy="1533525"/>
          </a:xfrm>
          <a:prstGeom prst="rect">
            <a:avLst/>
          </a:prstGeom>
        </p:spPr>
        <p:txBody>
          <a:bodyPr lIns="0" tIns="0" rIns="0" bIns="0" rtlCol="0" anchor="t">
            <a:spAutoFit/>
          </a:bodyPr>
          <a:lstStyle/>
          <a:p>
            <a:pPr algn="just">
              <a:lnSpc>
                <a:spcPts val="1761"/>
              </a:lnSpc>
            </a:pPr>
            <a:r>
              <a:rPr lang="en-US" sz="1467">
                <a:solidFill>
                  <a:srgbClr val="000000"/>
                </a:solidFill>
                <a:latin typeface="Nunito Sans Regular Bold"/>
              </a:rPr>
              <a:t>Hasil dari Soak test dapat dilihat untuk kinerja sistem dalam menangani user sebanyak 1000 dalam waktu 10 detik.</a:t>
            </a:r>
          </a:p>
          <a:p>
            <a:pPr algn="just">
              <a:lnSpc>
                <a:spcPts val="1761"/>
              </a:lnSpc>
            </a:pPr>
            <a:r>
              <a:rPr lang="en-US" sz="1467">
                <a:solidFill>
                  <a:srgbClr val="000000"/>
                </a:solidFill>
                <a:latin typeface="Nunito Sans Regular Bold"/>
              </a:rPr>
              <a:t>·Nilai rata-rata (Average) 14456 dan 14493</a:t>
            </a:r>
          </a:p>
          <a:p>
            <a:pPr algn="just">
              <a:lnSpc>
                <a:spcPts val="1761"/>
              </a:lnSpc>
            </a:pPr>
            <a:r>
              <a:rPr lang="en-US" sz="1467">
                <a:solidFill>
                  <a:srgbClr val="000000"/>
                </a:solidFill>
                <a:latin typeface="Nunito Sans Regular Bold"/>
              </a:rPr>
              <a:t>·Min : 55</a:t>
            </a:r>
          </a:p>
          <a:p>
            <a:pPr algn="just">
              <a:lnSpc>
                <a:spcPts val="1761"/>
              </a:lnSpc>
            </a:pPr>
            <a:r>
              <a:rPr lang="en-US" sz="1467">
                <a:solidFill>
                  <a:srgbClr val="000000"/>
                </a:solidFill>
                <a:latin typeface="Nunito Sans Regular Bold"/>
              </a:rPr>
              <a:t>·Max : 153182</a:t>
            </a:r>
          </a:p>
          <a:p>
            <a:pPr algn="just">
              <a:lnSpc>
                <a:spcPts val="1761"/>
              </a:lnSpc>
            </a:pPr>
            <a:r>
              <a:rPr lang="en-US" sz="1467">
                <a:solidFill>
                  <a:srgbClr val="000000"/>
                </a:solidFill>
                <a:latin typeface="Nunito Sans Regular Bold"/>
              </a:rPr>
              <a:t>·Error 15,29%</a:t>
            </a:r>
          </a:p>
          <a:p>
            <a:pPr algn="just">
              <a:lnSpc>
                <a:spcPts val="1761"/>
              </a:lnSpc>
              <a:spcBef>
                <a:spcPct val="0"/>
              </a:spcBef>
            </a:pPr>
            <a:endParaRPr lang="en-US" sz="1467">
              <a:solidFill>
                <a:srgbClr val="000000"/>
              </a:solidFill>
              <a:latin typeface="Nunito Sans Regular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AutoShape 2"/>
          <p:cNvSpPr/>
          <p:nvPr/>
        </p:nvSpPr>
        <p:spPr>
          <a:xfrm rot="-5400000">
            <a:off x="1945838" y="1489719"/>
            <a:ext cx="5861816" cy="10628162"/>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37335" y="4137888"/>
            <a:ext cx="10630880" cy="597987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216771">
            <a:off x="7990168" y="477381"/>
            <a:ext cx="1550700" cy="72178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t="72256"/>
          <a:stretch>
            <a:fillRect/>
          </a:stretch>
        </p:blipFill>
        <p:spPr>
          <a:xfrm rot="1081854">
            <a:off x="4478045" y="-1500584"/>
            <a:ext cx="6506798" cy="2246280"/>
          </a:xfrm>
          <a:prstGeom prst="rect">
            <a:avLst/>
          </a:prstGeom>
        </p:spPr>
      </p:pic>
      <p:sp>
        <p:nvSpPr>
          <p:cNvPr id="6" name="TextBox 6"/>
          <p:cNvSpPr txBox="1"/>
          <p:nvPr/>
        </p:nvSpPr>
        <p:spPr>
          <a:xfrm>
            <a:off x="365760" y="1429817"/>
            <a:ext cx="9387840" cy="2457450"/>
          </a:xfrm>
          <a:prstGeom prst="rect">
            <a:avLst/>
          </a:prstGeom>
        </p:spPr>
        <p:txBody>
          <a:bodyPr lIns="0" tIns="0" rIns="0" bIns="0" rtlCol="0" anchor="t">
            <a:spAutoFit/>
          </a:bodyPr>
          <a:lstStyle/>
          <a:p>
            <a:pPr>
              <a:lnSpc>
                <a:spcPts val="2400"/>
              </a:lnSpc>
            </a:pPr>
            <a:r>
              <a:rPr lang="en-US" sz="2000">
                <a:solidFill>
                  <a:srgbClr val="291B25"/>
                </a:solidFill>
                <a:latin typeface="Bubblebody Neue"/>
              </a:rPr>
              <a:t>Dari Hasil pengujian menggunakan Jmeter, dihasilkan bahwa untuk website pemerintah kabupaten bantul sudah cukup baik sebagai sistem dalam menagnai user dan response terhadap permintaan request. Tetapi untuk website besar yang dapat diakses oleh semua orag secara publik dan dalam waktu kapan saja maka secara sistem belum bisa menangani user dalam jumlah banyak dalam waktu yang singkat. Sehingga dapat dikatakan bahwa secara sistem belum begitu stabil.</a:t>
            </a:r>
          </a:p>
          <a:p>
            <a:pPr>
              <a:lnSpc>
                <a:spcPts val="2400"/>
              </a:lnSpc>
            </a:pPr>
            <a:endParaRPr lang="en-US" sz="2000">
              <a:solidFill>
                <a:srgbClr val="291B25"/>
              </a:solidFill>
              <a:latin typeface="Bubblebody Neue"/>
            </a:endParaRPr>
          </a:p>
        </p:txBody>
      </p:sp>
      <p:sp>
        <p:nvSpPr>
          <p:cNvPr id="7" name="TextBox 7"/>
          <p:cNvSpPr txBox="1"/>
          <p:nvPr/>
        </p:nvSpPr>
        <p:spPr>
          <a:xfrm>
            <a:off x="365760" y="486842"/>
            <a:ext cx="5775707" cy="962025"/>
          </a:xfrm>
          <a:prstGeom prst="rect">
            <a:avLst/>
          </a:prstGeom>
        </p:spPr>
        <p:txBody>
          <a:bodyPr lIns="0" tIns="0" rIns="0" bIns="0" rtlCol="0" anchor="t">
            <a:spAutoFit/>
          </a:bodyPr>
          <a:lstStyle/>
          <a:p>
            <a:pPr>
              <a:lnSpc>
                <a:spcPts val="3720"/>
              </a:lnSpc>
            </a:pPr>
            <a:r>
              <a:rPr lang="en-US" sz="3100">
                <a:solidFill>
                  <a:srgbClr val="291B25"/>
                </a:solidFill>
                <a:latin typeface="Bubblebody Neue"/>
              </a:rPr>
              <a:t>2. Hasil Pengujian</a:t>
            </a:r>
          </a:p>
          <a:p>
            <a:pPr>
              <a:lnSpc>
                <a:spcPts val="3720"/>
              </a:lnSpc>
            </a:pPr>
            <a:endParaRPr lang="en-US" sz="3100">
              <a:solidFill>
                <a:srgbClr val="291B25"/>
              </a:solidFill>
              <a:latin typeface="Bubblebody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57475">
            <a:off x="-2088378" y="3832227"/>
            <a:ext cx="4876877" cy="620898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954650">
            <a:off x="6450301" y="-2656104"/>
            <a:ext cx="4145053" cy="5520047"/>
          </a:xfrm>
          <a:prstGeom prst="rect">
            <a:avLst/>
          </a:prstGeom>
        </p:spPr>
      </p:pic>
      <p:sp>
        <p:nvSpPr>
          <p:cNvPr id="4" name="AutoShape 4"/>
          <p:cNvSpPr/>
          <p:nvPr/>
        </p:nvSpPr>
        <p:spPr>
          <a:xfrm rot="-78937">
            <a:off x="765947" y="2082450"/>
            <a:ext cx="8166545" cy="3316610"/>
          </a:xfrm>
          <a:prstGeom prst="rect">
            <a:avLst/>
          </a:prstGeom>
          <a:solidFill>
            <a:srgbClr val="FFCE6D"/>
          </a:solidFill>
        </p:spPr>
      </p:sp>
      <p:sp>
        <p:nvSpPr>
          <p:cNvPr id="5" name="AutoShape 5"/>
          <p:cNvSpPr/>
          <p:nvPr/>
        </p:nvSpPr>
        <p:spPr>
          <a:xfrm>
            <a:off x="932321" y="2199942"/>
            <a:ext cx="7839538" cy="3087780"/>
          </a:xfrm>
          <a:prstGeom prst="rect">
            <a:avLst/>
          </a:prstGeom>
          <a:solidFill>
            <a:srgbClr val="F6F6E9"/>
          </a:solidFill>
        </p:spPr>
      </p:sp>
      <p:sp>
        <p:nvSpPr>
          <p:cNvPr id="6" name="TextBox 6"/>
          <p:cNvSpPr txBox="1"/>
          <p:nvPr/>
        </p:nvSpPr>
        <p:spPr>
          <a:xfrm>
            <a:off x="2075105" y="3306776"/>
            <a:ext cx="5603390" cy="768323"/>
          </a:xfrm>
          <a:prstGeom prst="rect">
            <a:avLst/>
          </a:prstGeom>
        </p:spPr>
        <p:txBody>
          <a:bodyPr lIns="0" tIns="0" rIns="0" bIns="0" rtlCol="0" anchor="t">
            <a:spAutoFit/>
          </a:bodyPr>
          <a:lstStyle/>
          <a:p>
            <a:pPr marL="0" lvl="0" indent="0" algn="ctr">
              <a:lnSpc>
                <a:spcPts val="5500"/>
              </a:lnSpc>
            </a:pPr>
            <a:r>
              <a:rPr lang="en-US" sz="5500" u="none">
                <a:solidFill>
                  <a:srgbClr val="291B25"/>
                </a:solidFill>
                <a:latin typeface="Bubblebody Neue"/>
              </a:rPr>
              <a:t>Thank you!</a:t>
            </a:r>
          </a:p>
        </p:txBody>
      </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707110">
            <a:off x="-814823" y="-4120937"/>
            <a:ext cx="3846016" cy="478576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577071">
            <a:off x="6478749" y="6704692"/>
            <a:ext cx="2787966" cy="811045"/>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750842">
            <a:off x="8163156" y="3378105"/>
            <a:ext cx="1078969" cy="2025369"/>
          </a:xfrm>
          <a:prstGeom prst="rect">
            <a:avLst/>
          </a:prstGeom>
        </p:spPr>
      </p:pic>
      <p:pic>
        <p:nvPicPr>
          <p:cNvPr id="10" name="Picture 10"/>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148326" y="1788400"/>
            <a:ext cx="899199" cy="1003163"/>
          </a:xfrm>
          <a:prstGeom prst="rect">
            <a:avLst/>
          </a:prstGeom>
        </p:spPr>
      </p:pic>
      <p:pic>
        <p:nvPicPr>
          <p:cNvPr id="11" name="Picture 1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323304">
            <a:off x="697730" y="4659578"/>
            <a:ext cx="1102955" cy="4151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110105" flipH="1" flipV="1">
            <a:off x="162456" y="1838696"/>
            <a:ext cx="2939696" cy="419956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r="1499" b="30850"/>
          <a:stretch>
            <a:fillRect/>
          </a:stretch>
        </p:blipFill>
        <p:spPr>
          <a:xfrm rot="678179">
            <a:off x="6925693" y="1407811"/>
            <a:ext cx="2925040" cy="4499578"/>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400000">
            <a:off x="1638282" y="425521"/>
            <a:ext cx="5825123" cy="7025916"/>
          </a:xfrm>
          <a:prstGeom prst="rect">
            <a:avLst/>
          </a:prstGeom>
        </p:spPr>
      </p:pic>
      <p:grpSp>
        <p:nvGrpSpPr>
          <p:cNvPr id="5" name="Group 5"/>
          <p:cNvGrpSpPr/>
          <p:nvPr/>
        </p:nvGrpSpPr>
        <p:grpSpPr>
          <a:xfrm>
            <a:off x="491011" y="748643"/>
            <a:ext cx="8839769" cy="5540474"/>
            <a:chOff x="0" y="0"/>
            <a:chExt cx="2973724" cy="1863832"/>
          </a:xfrm>
        </p:grpSpPr>
        <p:sp>
          <p:nvSpPr>
            <p:cNvPr id="6" name="Freeform 6"/>
            <p:cNvSpPr/>
            <p:nvPr/>
          </p:nvSpPr>
          <p:spPr>
            <a:xfrm>
              <a:off x="0" y="0"/>
              <a:ext cx="2973724" cy="1863832"/>
            </a:xfrm>
            <a:custGeom>
              <a:avLst/>
              <a:gdLst/>
              <a:ahLst/>
              <a:cxnLst/>
              <a:rect l="l" t="t" r="r" b="b"/>
              <a:pathLst>
                <a:path w="2973724" h="1863832">
                  <a:moveTo>
                    <a:pt x="0" y="0"/>
                  </a:moveTo>
                  <a:lnTo>
                    <a:pt x="2973724" y="0"/>
                  </a:lnTo>
                  <a:lnTo>
                    <a:pt x="2973724" y="1863832"/>
                  </a:lnTo>
                  <a:lnTo>
                    <a:pt x="0" y="1863832"/>
                  </a:lnTo>
                  <a:close/>
                </a:path>
              </a:pathLst>
            </a:custGeom>
            <a:solidFill>
              <a:srgbClr val="F6F6E9"/>
            </a:solidFill>
          </p:spPr>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7525652" y="5540974"/>
            <a:ext cx="1725122" cy="2883943"/>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750609">
            <a:off x="605110" y="1470457"/>
            <a:ext cx="865550" cy="325761"/>
          </a:xfrm>
          <a:prstGeom prst="rect">
            <a:avLst/>
          </a:prstGeom>
        </p:spPr>
      </p:pic>
      <p:sp>
        <p:nvSpPr>
          <p:cNvPr id="9" name="TextBox 9"/>
          <p:cNvSpPr txBox="1"/>
          <p:nvPr/>
        </p:nvSpPr>
        <p:spPr>
          <a:xfrm>
            <a:off x="780848" y="710543"/>
            <a:ext cx="8260095" cy="8069876"/>
          </a:xfrm>
          <a:prstGeom prst="rect">
            <a:avLst/>
          </a:prstGeom>
        </p:spPr>
        <p:txBody>
          <a:bodyPr lIns="0" tIns="0" rIns="0" bIns="0" rtlCol="0" anchor="t">
            <a:spAutoFit/>
          </a:bodyPr>
          <a:lstStyle/>
          <a:p>
            <a:pPr algn="ctr">
              <a:lnSpc>
                <a:spcPts val="3037"/>
              </a:lnSpc>
            </a:pPr>
            <a:r>
              <a:rPr lang="en-US" sz="2169">
                <a:solidFill>
                  <a:srgbClr val="000000"/>
                </a:solidFill>
                <a:latin typeface="Canva Sans Bold"/>
              </a:rPr>
              <a:t>Jenis-Jenis Pengujian Perangkat Lunak</a:t>
            </a:r>
          </a:p>
          <a:p>
            <a:pPr algn="ctr">
              <a:lnSpc>
                <a:spcPts val="3037"/>
              </a:lnSpc>
            </a:pPr>
            <a:endParaRPr lang="en-US" sz="2169">
              <a:solidFill>
                <a:srgbClr val="000000"/>
              </a:solidFill>
              <a:latin typeface="Canva Sans Bold"/>
            </a:endParaRPr>
          </a:p>
          <a:p>
            <a:pPr algn="just">
              <a:lnSpc>
                <a:spcPts val="3037"/>
              </a:lnSpc>
            </a:pPr>
            <a:r>
              <a:rPr lang="en-US" sz="2169">
                <a:solidFill>
                  <a:srgbClr val="000000"/>
                </a:solidFill>
                <a:latin typeface="Canva Sans Bold"/>
              </a:rPr>
              <a:t>Manual Testing : </a:t>
            </a:r>
            <a:r>
              <a:rPr lang="en-US" sz="2169">
                <a:solidFill>
                  <a:srgbClr val="000000"/>
                </a:solidFill>
                <a:latin typeface="Canva Sans"/>
              </a:rPr>
              <a:t>manual testing adalah proses pengujian software yang dilakukan dengan tangan untuk mempelajari apakah fitur dalam aplikasi berfungsi atau tidak</a:t>
            </a:r>
            <a:r>
              <a:rPr lang="en-US" sz="2169">
                <a:solidFill>
                  <a:srgbClr val="000000"/>
                </a:solidFill>
                <a:latin typeface="Canva Sans Bold"/>
              </a:rPr>
              <a:t>.</a:t>
            </a:r>
          </a:p>
          <a:p>
            <a:pPr algn="just">
              <a:lnSpc>
                <a:spcPts val="3037"/>
              </a:lnSpc>
            </a:pPr>
            <a:endParaRPr lang="en-US" sz="2169">
              <a:solidFill>
                <a:srgbClr val="000000"/>
              </a:solidFill>
              <a:latin typeface="Canva Sans Bold"/>
            </a:endParaRPr>
          </a:p>
          <a:p>
            <a:pPr algn="just">
              <a:lnSpc>
                <a:spcPts val="3037"/>
              </a:lnSpc>
            </a:pPr>
            <a:r>
              <a:rPr lang="en-US" sz="2169">
                <a:solidFill>
                  <a:srgbClr val="000000"/>
                </a:solidFill>
                <a:latin typeface="Canva Sans Bold"/>
              </a:rPr>
              <a:t>Automation testing : </a:t>
            </a:r>
            <a:r>
              <a:rPr lang="en-US" sz="2169">
                <a:solidFill>
                  <a:srgbClr val="000000"/>
                </a:solidFill>
                <a:latin typeface="Canva Sans"/>
              </a:rPr>
              <a:t>Automation testing merupakan testing yang mengacu pada metode pengujian menggunakan alat otomasi khusus guna menemukan cacat yang tak terlihat</a:t>
            </a:r>
          </a:p>
          <a:p>
            <a:pPr algn="just">
              <a:lnSpc>
                <a:spcPts val="3037"/>
              </a:lnSpc>
            </a:pPr>
            <a:endParaRPr lang="en-US" sz="2169">
              <a:solidFill>
                <a:srgbClr val="000000"/>
              </a:solidFill>
              <a:latin typeface="Canva Sans"/>
            </a:endParaRPr>
          </a:p>
          <a:p>
            <a:pPr algn="just">
              <a:lnSpc>
                <a:spcPts val="3037"/>
              </a:lnSpc>
            </a:pPr>
            <a:r>
              <a:rPr lang="en-US" sz="2169">
                <a:solidFill>
                  <a:srgbClr val="000000"/>
                </a:solidFill>
                <a:latin typeface="Canva Sans Bold"/>
              </a:rPr>
              <a:t>Performance testing : </a:t>
            </a:r>
            <a:r>
              <a:rPr lang="en-US" sz="2169">
                <a:solidFill>
                  <a:srgbClr val="000000"/>
                </a:solidFill>
                <a:latin typeface="Canva Sans"/>
              </a:rPr>
              <a:t>merupakan proses yang digunakan untuk menguji kecepatan, waktu respons, stabilitas, keandalan, skalabilitas, dan penggunaan sumber daya software di bawah beban kerja tertentu.</a:t>
            </a: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a:p>
            <a:pPr algn="just">
              <a:lnSpc>
                <a:spcPts val="3037"/>
              </a:lnSpc>
            </a:pPr>
            <a:endParaRPr lang="en-US" sz="2169">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110105" flipH="1" flipV="1">
            <a:off x="162456" y="1838696"/>
            <a:ext cx="2939696" cy="419956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r="1499" b="30850"/>
          <a:stretch>
            <a:fillRect/>
          </a:stretch>
        </p:blipFill>
        <p:spPr>
          <a:xfrm rot="678179">
            <a:off x="6925693" y="1407811"/>
            <a:ext cx="2925040" cy="4499578"/>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400000">
            <a:off x="1638282" y="425521"/>
            <a:ext cx="5825123" cy="7025916"/>
          </a:xfrm>
          <a:prstGeom prst="rect">
            <a:avLst/>
          </a:prstGeom>
        </p:spPr>
      </p:pic>
      <p:grpSp>
        <p:nvGrpSpPr>
          <p:cNvPr id="5" name="Group 5"/>
          <p:cNvGrpSpPr/>
          <p:nvPr/>
        </p:nvGrpSpPr>
        <p:grpSpPr>
          <a:xfrm>
            <a:off x="731520" y="609142"/>
            <a:ext cx="8599260" cy="5389731"/>
            <a:chOff x="0" y="0"/>
            <a:chExt cx="2973724" cy="1863832"/>
          </a:xfrm>
        </p:grpSpPr>
        <p:sp>
          <p:nvSpPr>
            <p:cNvPr id="6" name="Freeform 6"/>
            <p:cNvSpPr/>
            <p:nvPr/>
          </p:nvSpPr>
          <p:spPr>
            <a:xfrm>
              <a:off x="0" y="0"/>
              <a:ext cx="2973724" cy="1863832"/>
            </a:xfrm>
            <a:custGeom>
              <a:avLst/>
              <a:gdLst/>
              <a:ahLst/>
              <a:cxnLst/>
              <a:rect l="l" t="t" r="r" b="b"/>
              <a:pathLst>
                <a:path w="2973724" h="1863832">
                  <a:moveTo>
                    <a:pt x="0" y="0"/>
                  </a:moveTo>
                  <a:lnTo>
                    <a:pt x="2973724" y="0"/>
                  </a:lnTo>
                  <a:lnTo>
                    <a:pt x="2973724" y="1863832"/>
                  </a:lnTo>
                  <a:lnTo>
                    <a:pt x="0" y="1863832"/>
                  </a:lnTo>
                  <a:close/>
                </a:path>
              </a:pathLst>
            </a:custGeom>
            <a:solidFill>
              <a:srgbClr val="F6F6E9"/>
            </a:solidFill>
          </p:spPr>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7525652" y="5540974"/>
            <a:ext cx="1725122" cy="2883943"/>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750609">
            <a:off x="605110" y="1470457"/>
            <a:ext cx="865550" cy="325761"/>
          </a:xfrm>
          <a:prstGeom prst="rect">
            <a:avLst/>
          </a:prstGeom>
        </p:spPr>
      </p:pic>
      <p:sp>
        <p:nvSpPr>
          <p:cNvPr id="9" name="TextBox 9"/>
          <p:cNvSpPr txBox="1"/>
          <p:nvPr/>
        </p:nvSpPr>
        <p:spPr>
          <a:xfrm>
            <a:off x="967546" y="844610"/>
            <a:ext cx="8127207" cy="7396874"/>
          </a:xfrm>
          <a:prstGeom prst="rect">
            <a:avLst/>
          </a:prstGeom>
        </p:spPr>
        <p:txBody>
          <a:bodyPr lIns="0" tIns="0" rIns="0" bIns="0" rtlCol="0" anchor="t">
            <a:spAutoFit/>
          </a:bodyPr>
          <a:lstStyle/>
          <a:p>
            <a:pPr algn="ctr">
              <a:lnSpc>
                <a:spcPts val="2848"/>
              </a:lnSpc>
            </a:pPr>
            <a:r>
              <a:rPr lang="en-US" sz="2034">
                <a:solidFill>
                  <a:srgbClr val="000000"/>
                </a:solidFill>
                <a:latin typeface="Canva Sans Bold"/>
              </a:rPr>
              <a:t>Jenis-Jenis Pengjian Perangkat Lunak</a:t>
            </a:r>
          </a:p>
          <a:p>
            <a:pPr algn="just">
              <a:lnSpc>
                <a:spcPts val="2848"/>
              </a:lnSpc>
            </a:pPr>
            <a:endParaRPr lang="en-US" sz="2034">
              <a:solidFill>
                <a:srgbClr val="000000"/>
              </a:solidFill>
              <a:latin typeface="Canva Sans Bold"/>
            </a:endParaRPr>
          </a:p>
          <a:p>
            <a:pPr algn="just">
              <a:lnSpc>
                <a:spcPts val="2848"/>
              </a:lnSpc>
            </a:pPr>
            <a:r>
              <a:rPr lang="en-US" sz="2034">
                <a:solidFill>
                  <a:srgbClr val="000000"/>
                </a:solidFill>
                <a:latin typeface="Canva Sans Bold"/>
              </a:rPr>
              <a:t>Regression testing : </a:t>
            </a:r>
            <a:r>
              <a:rPr lang="en-US" sz="2034">
                <a:solidFill>
                  <a:srgbClr val="000000"/>
                </a:solidFill>
                <a:latin typeface="Canva Sans"/>
              </a:rPr>
              <a:t>Jenis test ini mengacu pada proses pemeriksaan fitur baru dalam software. Developer perlu memeriksa apakah fitur-fitur tersebut merusak atau menurunkan fungsionalitas software.</a:t>
            </a:r>
          </a:p>
          <a:p>
            <a:pPr algn="just">
              <a:lnSpc>
                <a:spcPts val="2848"/>
              </a:lnSpc>
            </a:pPr>
            <a:endParaRPr lang="en-US" sz="2034">
              <a:solidFill>
                <a:srgbClr val="000000"/>
              </a:solidFill>
              <a:latin typeface="Canva Sans"/>
            </a:endParaRPr>
          </a:p>
          <a:p>
            <a:pPr algn="just">
              <a:lnSpc>
                <a:spcPts val="2848"/>
              </a:lnSpc>
            </a:pPr>
            <a:r>
              <a:rPr lang="en-US" sz="2034">
                <a:solidFill>
                  <a:srgbClr val="000000"/>
                </a:solidFill>
                <a:latin typeface="Canva Sans Bold"/>
              </a:rPr>
              <a:t>Statistic testing :</a:t>
            </a:r>
            <a:r>
              <a:rPr lang="en-US" sz="2034">
                <a:solidFill>
                  <a:srgbClr val="000000"/>
                </a:solidFill>
                <a:latin typeface="Canva Sans"/>
              </a:rPr>
              <a:t> Untuk menguji program atau aplikasi yang belum dijalankan, jenis software testing yang bisa dijalankan perusahaan adalah statistic testing.</a:t>
            </a:r>
          </a:p>
          <a:p>
            <a:pPr algn="just">
              <a:lnSpc>
                <a:spcPts val="2848"/>
              </a:lnSpc>
            </a:pPr>
            <a:endParaRPr lang="en-US" sz="2034">
              <a:solidFill>
                <a:srgbClr val="000000"/>
              </a:solidFill>
              <a:latin typeface="Canva Sans"/>
            </a:endParaRPr>
          </a:p>
          <a:p>
            <a:pPr algn="just">
              <a:lnSpc>
                <a:spcPts val="2848"/>
              </a:lnSpc>
            </a:pPr>
            <a:r>
              <a:rPr lang="en-US" sz="2034">
                <a:solidFill>
                  <a:srgbClr val="000000"/>
                </a:solidFill>
                <a:latin typeface="Canva Sans Bold"/>
              </a:rPr>
              <a:t>Dynamic testing : </a:t>
            </a:r>
            <a:r>
              <a:rPr lang="en-US" sz="2034">
                <a:solidFill>
                  <a:srgbClr val="000000"/>
                </a:solidFill>
                <a:latin typeface="Canva Sans"/>
              </a:rPr>
              <a:t>Proses pengujian ini dilakukan saat program sedang berjalan atau kode program sudah dieksekusi oleh para developer.</a:t>
            </a: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a:p>
            <a:pPr algn="just">
              <a:lnSpc>
                <a:spcPts val="2848"/>
              </a:lnSpc>
            </a:pPr>
            <a:endParaRPr lang="en-US" sz="2034">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E6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3511614" y="505988"/>
            <a:ext cx="2655023" cy="633657"/>
          </a:xfrm>
          <a:prstGeom prst="rect">
            <a:avLst/>
          </a:prstGeom>
        </p:spPr>
      </p:pic>
      <p:pic>
        <p:nvPicPr>
          <p:cNvPr id="3" name="Picture 3"/>
          <p:cNvPicPr>
            <a:picLocks noChangeAspect="1"/>
          </p:cNvPicPr>
          <p:nvPr/>
        </p:nvPicPr>
        <p:blipFill>
          <a:blip r:embed="rId4"/>
          <a:srcRect/>
          <a:stretch>
            <a:fillRect/>
          </a:stretch>
        </p:blipFill>
        <p:spPr>
          <a:xfrm>
            <a:off x="479511" y="2101501"/>
            <a:ext cx="8794577" cy="3901962"/>
          </a:xfrm>
          <a:prstGeom prst="rect">
            <a:avLst/>
          </a:prstGeom>
        </p:spPr>
      </p:pic>
      <p:sp>
        <p:nvSpPr>
          <p:cNvPr id="4" name="TextBox 4"/>
          <p:cNvSpPr txBox="1"/>
          <p:nvPr/>
        </p:nvSpPr>
        <p:spPr>
          <a:xfrm>
            <a:off x="3658026" y="702945"/>
            <a:ext cx="2362200" cy="844825"/>
          </a:xfrm>
          <a:prstGeom prst="rect">
            <a:avLst/>
          </a:prstGeom>
        </p:spPr>
        <p:txBody>
          <a:bodyPr lIns="0" tIns="0" rIns="0" bIns="0" rtlCol="0" anchor="t">
            <a:spAutoFit/>
          </a:bodyPr>
          <a:lstStyle/>
          <a:p>
            <a:pPr algn="ctr">
              <a:lnSpc>
                <a:spcPts val="2259"/>
              </a:lnSpc>
              <a:spcBef>
                <a:spcPct val="0"/>
              </a:spcBef>
            </a:pPr>
            <a:r>
              <a:rPr lang="en-US" sz="1614">
                <a:solidFill>
                  <a:srgbClr val="000000"/>
                </a:solidFill>
                <a:latin typeface="Nunito Sans Regular Bold"/>
              </a:rPr>
              <a:t>Tampilan Depan Website</a:t>
            </a:r>
          </a:p>
          <a:p>
            <a:pPr algn="ctr">
              <a:lnSpc>
                <a:spcPts val="2259"/>
              </a:lnSpc>
              <a:spcBef>
                <a:spcPct val="0"/>
              </a:spcBef>
            </a:pPr>
            <a:r>
              <a:rPr lang="en-US" sz="1614">
                <a:solidFill>
                  <a:srgbClr val="000000"/>
                </a:solidFill>
                <a:latin typeface="Nunito Sans Regular Bold"/>
              </a:rPr>
              <a:t> </a:t>
            </a:r>
          </a:p>
          <a:p>
            <a:pPr algn="ctr">
              <a:lnSpc>
                <a:spcPts val="2259"/>
              </a:lnSpc>
              <a:spcBef>
                <a:spcPct val="0"/>
              </a:spcBef>
            </a:pPr>
            <a:endParaRPr lang="en-US" sz="1614">
              <a:solidFill>
                <a:srgbClr val="000000"/>
              </a:solidFill>
              <a:latin typeface="Nunito Sans Regular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E6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553572" y="-240590"/>
            <a:ext cx="11677482" cy="6568584"/>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65203" y="185732"/>
            <a:ext cx="2655023" cy="633657"/>
          </a:xfrm>
          <a:prstGeom prst="rect">
            <a:avLst/>
          </a:prstGeom>
        </p:spPr>
      </p:pic>
      <p:pic>
        <p:nvPicPr>
          <p:cNvPr id="4" name="Picture 4"/>
          <p:cNvPicPr>
            <a:picLocks noChangeAspect="1"/>
          </p:cNvPicPr>
          <p:nvPr/>
        </p:nvPicPr>
        <p:blipFill>
          <a:blip r:embed="rId6"/>
          <a:srcRect/>
          <a:stretch>
            <a:fillRect/>
          </a:stretch>
        </p:blipFill>
        <p:spPr>
          <a:xfrm>
            <a:off x="172224" y="956916"/>
            <a:ext cx="6151460" cy="2859522"/>
          </a:xfrm>
          <a:prstGeom prst="rect">
            <a:avLst/>
          </a:prstGeom>
        </p:spPr>
      </p:pic>
      <p:pic>
        <p:nvPicPr>
          <p:cNvPr id="5" name="Picture 5"/>
          <p:cNvPicPr>
            <a:picLocks noChangeAspect="1"/>
          </p:cNvPicPr>
          <p:nvPr/>
        </p:nvPicPr>
        <p:blipFill>
          <a:blip r:embed="rId7"/>
          <a:srcRect/>
          <a:stretch>
            <a:fillRect/>
          </a:stretch>
        </p:blipFill>
        <p:spPr>
          <a:xfrm>
            <a:off x="3659922" y="4003512"/>
            <a:ext cx="5864186" cy="2704547"/>
          </a:xfrm>
          <a:prstGeom prst="rect">
            <a:avLst/>
          </a:prstGeom>
        </p:spPr>
      </p:pic>
      <p:sp>
        <p:nvSpPr>
          <p:cNvPr id="6" name="TextBox 6"/>
          <p:cNvSpPr txBox="1"/>
          <p:nvPr/>
        </p:nvSpPr>
        <p:spPr>
          <a:xfrm>
            <a:off x="3659922" y="351610"/>
            <a:ext cx="2065586" cy="273325"/>
          </a:xfrm>
          <a:prstGeom prst="rect">
            <a:avLst/>
          </a:prstGeom>
        </p:spPr>
        <p:txBody>
          <a:bodyPr lIns="0" tIns="0" rIns="0" bIns="0" rtlCol="0" anchor="t">
            <a:spAutoFit/>
          </a:bodyPr>
          <a:lstStyle/>
          <a:p>
            <a:pPr algn="ctr">
              <a:lnSpc>
                <a:spcPts val="2259"/>
              </a:lnSpc>
              <a:spcBef>
                <a:spcPct val="0"/>
              </a:spcBef>
            </a:pPr>
            <a:r>
              <a:rPr lang="en-US" sz="1614">
                <a:solidFill>
                  <a:srgbClr val="000000"/>
                </a:solidFill>
                <a:latin typeface="Nunito Sans Regular Bold"/>
              </a:rPr>
              <a:t>Halaman Bantul Pedia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E6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553572" y="-240590"/>
            <a:ext cx="11677482" cy="6568584"/>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65203" y="185732"/>
            <a:ext cx="2655023" cy="633657"/>
          </a:xfrm>
          <a:prstGeom prst="rect">
            <a:avLst/>
          </a:prstGeom>
        </p:spPr>
      </p:pic>
      <p:pic>
        <p:nvPicPr>
          <p:cNvPr id="4" name="Picture 4"/>
          <p:cNvPicPr>
            <a:picLocks noChangeAspect="1"/>
          </p:cNvPicPr>
          <p:nvPr/>
        </p:nvPicPr>
        <p:blipFill>
          <a:blip r:embed="rId6"/>
          <a:srcRect b="518"/>
          <a:stretch>
            <a:fillRect/>
          </a:stretch>
        </p:blipFill>
        <p:spPr>
          <a:xfrm>
            <a:off x="365760" y="1580932"/>
            <a:ext cx="9022080" cy="4131786"/>
          </a:xfrm>
          <a:prstGeom prst="rect">
            <a:avLst/>
          </a:prstGeom>
        </p:spPr>
      </p:pic>
      <p:sp>
        <p:nvSpPr>
          <p:cNvPr id="5" name="TextBox 5"/>
          <p:cNvSpPr txBox="1"/>
          <p:nvPr/>
        </p:nvSpPr>
        <p:spPr>
          <a:xfrm>
            <a:off x="3659922" y="279004"/>
            <a:ext cx="2065586" cy="540385"/>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Nunito Sans Regular"/>
              </a:rPr>
              <a:t>Halaman Laporan (Lapor Bantul)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65600" y="1363025"/>
            <a:ext cx="4611200" cy="5870741"/>
          </a:xfrm>
          <a:prstGeom prst="rect">
            <a:avLst/>
          </a:prstGeom>
        </p:spPr>
      </p:pic>
      <p:sp>
        <p:nvSpPr>
          <p:cNvPr id="3" name="TextBox 3"/>
          <p:cNvSpPr txBox="1"/>
          <p:nvPr/>
        </p:nvSpPr>
        <p:spPr>
          <a:xfrm>
            <a:off x="731520" y="1889857"/>
            <a:ext cx="3033966" cy="1819275"/>
          </a:xfrm>
          <a:prstGeom prst="rect">
            <a:avLst/>
          </a:prstGeom>
        </p:spPr>
        <p:txBody>
          <a:bodyPr lIns="0" tIns="0" rIns="0" bIns="0" rtlCol="0" anchor="t">
            <a:spAutoFit/>
          </a:bodyPr>
          <a:lstStyle/>
          <a:p>
            <a:pPr marL="0" lvl="0" indent="0" algn="ctr">
              <a:lnSpc>
                <a:spcPts val="4799"/>
              </a:lnSpc>
              <a:spcBef>
                <a:spcPct val="0"/>
              </a:spcBef>
            </a:pPr>
            <a:r>
              <a:rPr lang="en-US" sz="3999">
                <a:solidFill>
                  <a:srgbClr val="291B25"/>
                </a:solidFill>
                <a:latin typeface="Bubblebody Neue"/>
              </a:rPr>
              <a:t>Pelaksanaan Pengujian Manual </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42038" y="5260226"/>
            <a:ext cx="1091779" cy="1825163"/>
          </a:xfrm>
          <a:prstGeom prst="rect">
            <a:avLst/>
          </a:prstGeom>
        </p:spPr>
      </p:pic>
      <p:grpSp>
        <p:nvGrpSpPr>
          <p:cNvPr id="5" name="Group 5"/>
          <p:cNvGrpSpPr/>
          <p:nvPr/>
        </p:nvGrpSpPr>
        <p:grpSpPr>
          <a:xfrm>
            <a:off x="-232849" y="7070454"/>
            <a:ext cx="10219298" cy="489491"/>
            <a:chOff x="0" y="0"/>
            <a:chExt cx="6481685" cy="310464"/>
          </a:xfrm>
        </p:grpSpPr>
        <p:sp>
          <p:nvSpPr>
            <p:cNvPr id="6" name="Freeform 6"/>
            <p:cNvSpPr/>
            <p:nvPr/>
          </p:nvSpPr>
          <p:spPr>
            <a:xfrm>
              <a:off x="0" y="0"/>
              <a:ext cx="6481685" cy="310464"/>
            </a:xfrm>
            <a:custGeom>
              <a:avLst/>
              <a:gdLst/>
              <a:ahLst/>
              <a:cxnLst/>
              <a:rect l="l" t="t" r="r" b="b"/>
              <a:pathLst>
                <a:path w="6481685" h="310464">
                  <a:moveTo>
                    <a:pt x="0" y="0"/>
                  </a:moveTo>
                  <a:lnTo>
                    <a:pt x="6481685" y="0"/>
                  </a:lnTo>
                  <a:lnTo>
                    <a:pt x="6481685" y="310464"/>
                  </a:lnTo>
                  <a:lnTo>
                    <a:pt x="0" y="310464"/>
                  </a:lnTo>
                  <a:close/>
                </a:path>
              </a:pathLst>
            </a:custGeom>
            <a:solidFill>
              <a:srgbClr val="61A6AB"/>
            </a:solidFill>
          </p:spPr>
        </p:sp>
      </p:grpSp>
      <p:sp>
        <p:nvSpPr>
          <p:cNvPr id="7" name="AutoShape 7"/>
          <p:cNvSpPr/>
          <p:nvPr/>
        </p:nvSpPr>
        <p:spPr>
          <a:xfrm>
            <a:off x="4957720" y="1666240"/>
            <a:ext cx="4247240" cy="491798"/>
          </a:xfrm>
          <a:prstGeom prst="rect">
            <a:avLst/>
          </a:prstGeom>
          <a:solidFill>
            <a:srgbClr val="FFCE6D"/>
          </a:solidFill>
        </p:spPr>
      </p:sp>
      <p:sp>
        <p:nvSpPr>
          <p:cNvPr id="8" name="AutoShape 8"/>
          <p:cNvSpPr/>
          <p:nvPr/>
        </p:nvSpPr>
        <p:spPr>
          <a:xfrm>
            <a:off x="4957720" y="3217334"/>
            <a:ext cx="4247240" cy="491798"/>
          </a:xfrm>
          <a:prstGeom prst="rect">
            <a:avLst/>
          </a:prstGeom>
          <a:solidFill>
            <a:srgbClr val="FFCE6D"/>
          </a:solidFill>
        </p:spPr>
      </p:sp>
      <p:sp>
        <p:nvSpPr>
          <p:cNvPr id="9" name="TextBox 9"/>
          <p:cNvSpPr txBox="1"/>
          <p:nvPr/>
        </p:nvSpPr>
        <p:spPr>
          <a:xfrm>
            <a:off x="5074490" y="3339408"/>
            <a:ext cx="4013700" cy="257175"/>
          </a:xfrm>
          <a:prstGeom prst="rect">
            <a:avLst/>
          </a:prstGeom>
        </p:spPr>
        <p:txBody>
          <a:bodyPr lIns="0" tIns="0" rIns="0" bIns="0" rtlCol="0" anchor="t">
            <a:spAutoFit/>
          </a:bodyPr>
          <a:lstStyle/>
          <a:p>
            <a:pPr marL="0" lvl="0" indent="0" algn="ctr">
              <a:lnSpc>
                <a:spcPts val="2159"/>
              </a:lnSpc>
            </a:pPr>
            <a:r>
              <a:rPr lang="en-US" sz="1799">
                <a:solidFill>
                  <a:srgbClr val="291B25"/>
                </a:solidFill>
                <a:latin typeface="Nunito Sans Regular Bold"/>
              </a:rPr>
              <a:t>Hasil Yang Diharapkan</a:t>
            </a:r>
          </a:p>
        </p:txBody>
      </p:sp>
      <p:sp>
        <p:nvSpPr>
          <p:cNvPr id="10" name="AutoShape 10"/>
          <p:cNvSpPr/>
          <p:nvPr/>
        </p:nvSpPr>
        <p:spPr>
          <a:xfrm>
            <a:off x="4957720" y="4768428"/>
            <a:ext cx="4247240" cy="491798"/>
          </a:xfrm>
          <a:prstGeom prst="rect">
            <a:avLst/>
          </a:prstGeom>
          <a:solidFill>
            <a:srgbClr val="FFCE6D"/>
          </a:solidFill>
        </p:spPr>
      </p:sp>
      <p:sp>
        <p:nvSpPr>
          <p:cNvPr id="11" name="TextBox 11"/>
          <p:cNvSpPr txBox="1"/>
          <p:nvPr/>
        </p:nvSpPr>
        <p:spPr>
          <a:xfrm>
            <a:off x="5498901" y="4871452"/>
            <a:ext cx="3164878" cy="285750"/>
          </a:xfrm>
          <a:prstGeom prst="rect">
            <a:avLst/>
          </a:prstGeom>
        </p:spPr>
        <p:txBody>
          <a:bodyPr lIns="0" tIns="0" rIns="0" bIns="0" rtlCol="0" anchor="t">
            <a:spAutoFit/>
          </a:bodyPr>
          <a:lstStyle/>
          <a:p>
            <a:pPr marL="0" lvl="0" indent="0" algn="ctr">
              <a:lnSpc>
                <a:spcPts val="2279"/>
              </a:lnSpc>
            </a:pPr>
            <a:r>
              <a:rPr lang="en-US" sz="1899">
                <a:solidFill>
                  <a:srgbClr val="291B25"/>
                </a:solidFill>
                <a:latin typeface="Nunito Sans Regular"/>
              </a:rPr>
              <a:t>Hasil Pengujian</a:t>
            </a:r>
          </a:p>
        </p:txBody>
      </p:sp>
      <p:sp>
        <p:nvSpPr>
          <p:cNvPr id="12" name="TextBox 12"/>
          <p:cNvSpPr txBox="1"/>
          <p:nvPr/>
        </p:nvSpPr>
        <p:spPr>
          <a:xfrm>
            <a:off x="5074490" y="1774196"/>
            <a:ext cx="4013700" cy="285750"/>
          </a:xfrm>
          <a:prstGeom prst="rect">
            <a:avLst/>
          </a:prstGeom>
        </p:spPr>
        <p:txBody>
          <a:bodyPr lIns="0" tIns="0" rIns="0" bIns="0" rtlCol="0" anchor="t">
            <a:spAutoFit/>
          </a:bodyPr>
          <a:lstStyle/>
          <a:p>
            <a:pPr marL="0" lvl="0" indent="0" algn="ctr">
              <a:lnSpc>
                <a:spcPts val="2399"/>
              </a:lnSpc>
            </a:pPr>
            <a:r>
              <a:rPr lang="en-US" sz="1999">
                <a:solidFill>
                  <a:srgbClr val="291B25"/>
                </a:solidFill>
                <a:latin typeface="Nunito Sans Regular Bold"/>
              </a:rPr>
              <a:t>Skenario</a:t>
            </a:r>
          </a:p>
        </p:txBody>
      </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968458">
            <a:off x="3767251" y="5421035"/>
            <a:ext cx="983984" cy="458000"/>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t="72256"/>
          <a:stretch>
            <a:fillRect/>
          </a:stretch>
        </p:blipFill>
        <p:spPr>
          <a:xfrm rot="1081854">
            <a:off x="5847652" y="-825248"/>
            <a:ext cx="4780989" cy="16504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168984" y="-384151"/>
            <a:ext cx="6911838" cy="7870622"/>
          </a:xfrm>
          <a:prstGeom prst="rect">
            <a:avLst/>
          </a:prstGeom>
        </p:spPr>
      </p:pic>
      <p:sp>
        <p:nvSpPr>
          <p:cNvPr id="3" name="TextBox 3"/>
          <p:cNvSpPr txBox="1"/>
          <p:nvPr/>
        </p:nvSpPr>
        <p:spPr>
          <a:xfrm>
            <a:off x="195522" y="479926"/>
            <a:ext cx="5775707" cy="1628775"/>
          </a:xfrm>
          <a:prstGeom prst="rect">
            <a:avLst/>
          </a:prstGeom>
        </p:spPr>
        <p:txBody>
          <a:bodyPr lIns="0" tIns="0" rIns="0" bIns="0" rtlCol="0" anchor="t">
            <a:spAutoFit/>
          </a:bodyPr>
          <a:lstStyle/>
          <a:p>
            <a:pPr marL="755652" lvl="1" indent="-377826">
              <a:lnSpc>
                <a:spcPts val="4200"/>
              </a:lnSpc>
              <a:buFont typeface="Arial"/>
              <a:buChar char="•"/>
            </a:pPr>
            <a:r>
              <a:rPr lang="en-US" sz="3500">
                <a:solidFill>
                  <a:srgbClr val="291B25"/>
                </a:solidFill>
                <a:latin typeface="Bubblebody Neue"/>
              </a:rPr>
              <a:t>Form yang akan dijui yaitu pada halaman Lapor Bantul</a:t>
            </a:r>
          </a:p>
        </p:txBody>
      </p:sp>
      <p:pic>
        <p:nvPicPr>
          <p:cNvPr id="4" name="Picture 4"/>
          <p:cNvPicPr>
            <a:picLocks noChangeAspect="1"/>
          </p:cNvPicPr>
          <p:nvPr/>
        </p:nvPicPr>
        <p:blipFill>
          <a:blip r:embed="rId4"/>
          <a:srcRect b="518"/>
          <a:stretch>
            <a:fillRect/>
          </a:stretch>
        </p:blipFill>
        <p:spPr>
          <a:xfrm>
            <a:off x="365760" y="2451894"/>
            <a:ext cx="9022080" cy="41317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Custom</PresentationFormat>
  <Paragraphs>118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Nunito Sans Regular</vt:lpstr>
      <vt:lpstr>Bubblebody Neue</vt:lpstr>
      <vt:lpstr>Canva Sans</vt:lpstr>
      <vt:lpstr>Canva Sans Bold</vt:lpstr>
      <vt:lpstr>Nunito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Yellow Playful Illustration English Book Report Education Presentation 4:3</dc:title>
  <cp:lastModifiedBy>dell</cp:lastModifiedBy>
  <cp:revision>2</cp:revision>
  <dcterms:created xsi:type="dcterms:W3CDTF">2006-08-16T00:00:00Z</dcterms:created>
  <dcterms:modified xsi:type="dcterms:W3CDTF">2023-01-02T13:04:14Z</dcterms:modified>
  <dc:identifier>DAFU7GVOoo8</dc:identifier>
</cp:coreProperties>
</file>