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2.xml" ContentType="application/vnd.openxmlformats-officedocument.presentationml.slide+xml"/>
  <Override PartName="/ppt/slides/slide38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8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docProps/core.xml" ContentType="application/vnd.openxmlformats-package.core-properties+xml"/>
  <Override PartName="/ppt/tags/tag2.xml" ContentType="application/vnd.openxmlformats-officedocument.presentationml.tag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40"/>
  </p:notesMasterIdLst>
  <p:handoutMasterIdLst>
    <p:handoutMasterId r:id="rId41"/>
  </p:handoutMasterIdLst>
  <p:sldIdLst>
    <p:sldId id="389" r:id="rId2"/>
    <p:sldId id="429" r:id="rId3"/>
    <p:sldId id="430" r:id="rId4"/>
    <p:sldId id="466" r:id="rId5"/>
    <p:sldId id="392" r:id="rId6"/>
    <p:sldId id="463" r:id="rId7"/>
    <p:sldId id="435" r:id="rId8"/>
    <p:sldId id="445" r:id="rId9"/>
    <p:sldId id="427" r:id="rId10"/>
    <p:sldId id="467" r:id="rId11"/>
    <p:sldId id="450" r:id="rId12"/>
    <p:sldId id="394" r:id="rId13"/>
    <p:sldId id="393" r:id="rId14"/>
    <p:sldId id="400" r:id="rId15"/>
    <p:sldId id="451" r:id="rId16"/>
    <p:sldId id="468" r:id="rId17"/>
    <p:sldId id="452" r:id="rId18"/>
    <p:sldId id="436" r:id="rId19"/>
    <p:sldId id="438" r:id="rId20"/>
    <p:sldId id="439" r:id="rId21"/>
    <p:sldId id="459" r:id="rId22"/>
    <p:sldId id="401" r:id="rId23"/>
    <p:sldId id="469" r:id="rId24"/>
    <p:sldId id="453" r:id="rId25"/>
    <p:sldId id="455" r:id="rId26"/>
    <p:sldId id="460" r:id="rId27"/>
    <p:sldId id="402" r:id="rId28"/>
    <p:sldId id="406" r:id="rId29"/>
    <p:sldId id="470" r:id="rId30"/>
    <p:sldId id="407" r:id="rId31"/>
    <p:sldId id="424" r:id="rId32"/>
    <p:sldId id="408" r:id="rId33"/>
    <p:sldId id="461" r:id="rId34"/>
    <p:sldId id="409" r:id="rId35"/>
    <p:sldId id="457" r:id="rId36"/>
    <p:sldId id="413" r:id="rId37"/>
    <p:sldId id="471" r:id="rId38"/>
    <p:sldId id="458" r:id="rId39"/>
  </p:sldIdLst>
  <p:sldSz cx="12192000" cy="6858000"/>
  <p:notesSz cx="7099300" cy="10234613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4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6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774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926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080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235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5DFFF"/>
    <a:srgbClr val="B9CAFF"/>
    <a:srgbClr val="7999FF"/>
    <a:srgbClr val="0033CC"/>
    <a:srgbClr val="008000"/>
    <a:srgbClr val="FF9999"/>
    <a:srgbClr val="FF3300"/>
    <a:srgbClr val="CC00CC"/>
    <a:srgbClr val="FFCC00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1" autoAdjust="0"/>
    <p:restoredTop sz="84834" autoAdjust="0"/>
  </p:normalViewPr>
  <p:slideViewPr>
    <p:cSldViewPr>
      <p:cViewPr varScale="1">
        <p:scale>
          <a:sx n="47" d="100"/>
          <a:sy n="47" d="100"/>
        </p:scale>
        <p:origin x="-108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A33D1F6-2909-4169-88BB-815091212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6783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6AD5590-9C90-486D-8FA8-38179D6EA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42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46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61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77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theme</a:t>
            </a:r>
            <a:r>
              <a:rPr lang="en-US" baseline="0" dirty="0" smtClean="0"/>
              <a:t> in the class: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goal we have in mind.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mathematical abstraction to formalize this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Algorithms that operate on these abstractions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182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Examples: blinking your eye (not using your entire thinking capabilities),</a:t>
            </a:r>
            <a:r>
              <a:rPr lang="en-US" baseline="0" dirty="0" smtClean="0"/>
              <a:t> vacuum cleaner moving towards nearest dirt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944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Often comes back on exams</a:t>
            </a:r>
          </a:p>
          <a:p>
            <a:endParaRPr lang="en-US" dirty="0" smtClean="0"/>
          </a:p>
          <a:p>
            <a:r>
              <a:rPr lang="en-US" dirty="0" smtClean="0"/>
              <a:t>Goal test – sometimes</a:t>
            </a:r>
            <a:r>
              <a:rPr lang="en-US" baseline="0" dirty="0" smtClean="0"/>
              <a:t> more than one state that satisfies having achieved the goal, for example, “eat all the dots”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Abstraction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2616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Wrong example for “eat-all-dots”: (x, y, dot count)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4507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</a:rPr>
              <a:t>90 * (2^30-1) + 30 * 2^29 = 145 billion</a:t>
            </a:r>
          </a:p>
          <a:p>
            <a:r>
              <a:rPr lang="en-US" smtClean="0">
                <a:latin typeface="Arial" charset="0"/>
              </a:rPr>
              <a:t>2^29 = 536 870 912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5200">
              <a:defRPr/>
            </a:pPr>
            <a:fld id="{041C6AE4-F625-4A1A-A100-707641139ACC}" type="slidenum">
              <a:rPr lang="en-US" smtClean="0"/>
              <a:pPr defTabSz="965200">
                <a:defRPr/>
              </a:pPr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010874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plans that achieve the same state, will be different nodes in the tree.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5463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Left: show tree</a:t>
            </a:r>
          </a:p>
          <a:p>
            <a:r>
              <a:rPr lang="en-US" dirty="0" smtClean="0"/>
              <a:t>Right: fringe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7092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5200">
              <a:defRPr/>
            </a:pPr>
            <a:fld id="{FD549D34-9FA6-44AF-8862-E060EE74E80B}" type="slidenum">
              <a:rPr lang="en-US" smtClean="0"/>
              <a:pPr defTabSz="965200">
                <a:defRPr/>
              </a:pPr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31409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2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53A5A-7A6F-4C45-B3DA-4ADA5F906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F6080-E520-45DC-884B-D171AED742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41731-2654-4748-B0E7-440E0FE37C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900"/>
            </a:lvl2pPr>
            <a:lvl3pPr marL="914286" indent="0">
              <a:buNone/>
              <a:defRPr sz="1600"/>
            </a:lvl3pPr>
            <a:lvl4pPr marL="1371430" indent="0">
              <a:buNone/>
              <a:defRPr sz="1500"/>
            </a:lvl4pPr>
            <a:lvl5pPr marL="1828573" indent="0">
              <a:buNone/>
              <a:defRPr sz="1500"/>
            </a:lvl5pPr>
            <a:lvl6pPr marL="2285718" indent="0">
              <a:buNone/>
              <a:defRPr sz="1500"/>
            </a:lvl6pPr>
            <a:lvl7pPr marL="2742858" indent="0">
              <a:buNone/>
              <a:defRPr sz="1500"/>
            </a:lvl7pPr>
            <a:lvl8pPr marL="3200000" indent="0">
              <a:buNone/>
              <a:defRPr sz="1500"/>
            </a:lvl8pPr>
            <a:lvl9pPr marL="3657143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B8BF5-5AC2-408A-9CF5-48C84EA6D7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E8221-ACA7-4409-9788-2ACEEBC1BD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1A8ED-9B00-4419-8B3B-2343371CE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85549-3527-4829-9473-416A0C2EAE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60C99-D8C1-4775-8462-7FCDDC81A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7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C37A3-2FAA-437F-A346-3CF46B1B89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EC880-79EA-4BC7-A72F-59EFE6AB7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3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9749340B-4FC7-4D90-97D1-24A2CDF192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6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8" rIns="91430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4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28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3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57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58" indent="-34285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57" indent="-28571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85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00" indent="-22857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14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286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430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57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71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5791200" y="1447800"/>
            <a:ext cx="5791198" cy="4343399"/>
          </a:xfrm>
          <a:prstGeom prst="rect">
            <a:avLst/>
          </a:prstGeom>
          <a:noFill/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Today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3"/>
            <a:ext cx="9499600" cy="47291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Agents that Plan Ahead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Search Problems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Uninformed Search Methods</a:t>
            </a:r>
          </a:p>
          <a:p>
            <a:pPr lvl="1">
              <a:lnSpc>
                <a:spcPct val="90000"/>
              </a:lnSpc>
            </a:pPr>
            <a:endParaRPr lang="en-US" sz="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Depth-First Search</a:t>
            </a:r>
          </a:p>
          <a:p>
            <a:pPr lvl="1" eaLnBrk="1" hangingPunct="1">
              <a:lnSpc>
                <a:spcPct val="90000"/>
              </a:lnSpc>
            </a:pPr>
            <a:endParaRPr lang="en-US" sz="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Breadth-First Search</a:t>
            </a:r>
          </a:p>
          <a:p>
            <a:pPr lvl="1" eaLnBrk="1" hangingPunct="1">
              <a:lnSpc>
                <a:spcPct val="90000"/>
              </a:lnSpc>
            </a:pPr>
            <a:endParaRPr lang="en-US" sz="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Uniform-Cost Search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State Space Graphs and Search Trees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814029" y="1450961"/>
            <a:ext cx="4017746" cy="42608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552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State Space Graphs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57353"/>
            <a:ext cx="6324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State space graph: A mathematical representation of a search problem</a:t>
            </a:r>
          </a:p>
          <a:p>
            <a:pPr lvl="1" eaLnBrk="1" hangingPunct="1"/>
            <a:r>
              <a:rPr lang="en-US" sz="1900" dirty="0" smtClean="0"/>
              <a:t>Nodes are (abstracted) world configurations</a:t>
            </a:r>
          </a:p>
          <a:p>
            <a:pPr lvl="1" eaLnBrk="1" hangingPunct="1"/>
            <a:r>
              <a:rPr lang="en-US" sz="1900" dirty="0" smtClean="0"/>
              <a:t>Arcs represent successors (action results)</a:t>
            </a:r>
          </a:p>
          <a:p>
            <a:pPr lvl="1" eaLnBrk="1" hangingPunct="1"/>
            <a:r>
              <a:rPr lang="en-US" sz="1900" dirty="0" smtClean="0"/>
              <a:t>The goal test is a set of goal nodes (maybe only one)</a:t>
            </a:r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sz="2400" dirty="0" smtClean="0"/>
              <a:t>In a state space graph, each state occurs only once!</a:t>
            </a:r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sz="2400" dirty="0" smtClean="0"/>
              <a:t>We can rarely build this full graph in memory (it’s too big), but it’s a useful idea</a:t>
            </a:r>
          </a:p>
          <a:p>
            <a:pPr eaLnBrk="1" hangingPunct="1"/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</p:txBody>
      </p:sp>
      <p:grpSp>
        <p:nvGrpSpPr>
          <p:cNvPr id="99" name="Group 98"/>
          <p:cNvGrpSpPr/>
          <p:nvPr/>
        </p:nvGrpSpPr>
        <p:grpSpPr>
          <a:xfrm>
            <a:off x="7010400" y="1219200"/>
            <a:ext cx="4876800" cy="5410200"/>
            <a:chOff x="7086600" y="1219200"/>
            <a:chExt cx="4876800" cy="5410200"/>
          </a:xfrm>
        </p:grpSpPr>
        <p:pic>
          <p:nvPicPr>
            <p:cNvPr id="34" name="Picture 1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86600" y="3622676"/>
              <a:ext cx="560388" cy="568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382000" y="2922589"/>
              <a:ext cx="552451" cy="560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1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401048" y="4378326"/>
              <a:ext cx="552451" cy="560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" name="Line 14"/>
            <p:cNvSpPr>
              <a:spLocks noChangeShapeType="1"/>
            </p:cNvSpPr>
            <p:nvPr/>
          </p:nvSpPr>
          <p:spPr bwMode="auto">
            <a:xfrm flipV="1">
              <a:off x="7772401" y="3227388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38" name="Line 15"/>
            <p:cNvSpPr>
              <a:spLocks noChangeShapeType="1"/>
            </p:cNvSpPr>
            <p:nvPr/>
          </p:nvSpPr>
          <p:spPr bwMode="auto">
            <a:xfrm>
              <a:off x="7772400" y="4294188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9739122" y="2922588"/>
              <a:ext cx="566928" cy="560388"/>
              <a:chOff x="10634472" y="3581400"/>
              <a:chExt cx="566928" cy="560388"/>
            </a:xfrm>
          </p:grpSpPr>
          <p:pic>
            <p:nvPicPr>
              <p:cNvPr id="42" name="Picture 11"/>
              <p:cNvPicPr preferRelativeResize="0"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6200000" flipV="1">
                <a:off x="10637742" y="3578130"/>
                <a:ext cx="560388" cy="5669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3" name="Rectangle 42"/>
              <p:cNvSpPr/>
              <p:nvPr/>
            </p:nvSpPr>
            <p:spPr>
              <a:xfrm>
                <a:off x="10786872" y="38100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9772650" y="4370388"/>
              <a:ext cx="560388" cy="568325"/>
              <a:chOff x="8534400" y="4918075"/>
              <a:chExt cx="560388" cy="568325"/>
            </a:xfrm>
          </p:grpSpPr>
          <p:pic>
            <p:nvPicPr>
              <p:cNvPr id="44" name="Picture 1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534400" y="4918075"/>
                <a:ext cx="560388" cy="568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5" name="Rectangle 44"/>
              <p:cNvSpPr/>
              <p:nvPr/>
            </p:nvSpPr>
            <p:spPr>
              <a:xfrm>
                <a:off x="8763000" y="52578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1049000" y="3684588"/>
              <a:ext cx="552451" cy="560387"/>
              <a:chOff x="10572749" y="4849813"/>
              <a:chExt cx="552451" cy="560387"/>
            </a:xfrm>
          </p:grpSpPr>
          <p:pic>
            <p:nvPicPr>
              <p:cNvPr id="46" name="Picture 1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572749" y="4849813"/>
                <a:ext cx="552451" cy="560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7" name="Rectangle 46"/>
              <p:cNvSpPr/>
              <p:nvPr/>
            </p:nvSpPr>
            <p:spPr>
              <a:xfrm>
                <a:off x="10820400" y="51816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Line 14"/>
            <p:cNvSpPr>
              <a:spLocks noChangeShapeType="1"/>
            </p:cNvSpPr>
            <p:nvPr/>
          </p:nvSpPr>
          <p:spPr bwMode="auto">
            <a:xfrm>
              <a:off x="9067801" y="3227388"/>
              <a:ext cx="5333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9067800" y="4675188"/>
              <a:ext cx="5333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 flipV="1">
              <a:off x="10515600" y="4294188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54" name="Line 14"/>
            <p:cNvSpPr>
              <a:spLocks noChangeShapeType="1"/>
            </p:cNvSpPr>
            <p:nvPr/>
          </p:nvSpPr>
          <p:spPr bwMode="auto">
            <a:xfrm>
              <a:off x="10439400" y="3303588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64" name="Line 14"/>
            <p:cNvSpPr>
              <a:spLocks noChangeShapeType="1"/>
            </p:cNvSpPr>
            <p:nvPr/>
          </p:nvSpPr>
          <p:spPr bwMode="auto">
            <a:xfrm flipV="1">
              <a:off x="8686800" y="2312988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8382000" y="1676400"/>
              <a:ext cx="3233928" cy="560388"/>
              <a:chOff x="8534400" y="1573212"/>
              <a:chExt cx="3233928" cy="56038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9829800" y="1573213"/>
                <a:ext cx="552451" cy="560387"/>
                <a:chOff x="9201149" y="1447800"/>
                <a:chExt cx="552451" cy="560387"/>
              </a:xfrm>
            </p:grpSpPr>
            <p:pic>
              <p:nvPicPr>
                <p:cNvPr id="55" name="Picture 12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9201149" y="1447800"/>
                  <a:ext cx="552451" cy="560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6" name="Rectangle 55"/>
                <p:cNvSpPr/>
                <p:nvPr/>
              </p:nvSpPr>
              <p:spPr>
                <a:xfrm>
                  <a:off x="9296400" y="1600200"/>
                  <a:ext cx="152400" cy="76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11201400" y="1573212"/>
                <a:ext cx="566928" cy="560388"/>
                <a:chOff x="10634472" y="3581400"/>
                <a:chExt cx="566928" cy="560388"/>
              </a:xfrm>
            </p:grpSpPr>
            <p:pic>
              <p:nvPicPr>
                <p:cNvPr id="59" name="Picture 11"/>
                <p:cNvPicPr preferRelativeResize="0"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16200000" flipV="1">
                  <a:off x="10637742" y="3578130"/>
                  <a:ext cx="560388" cy="5669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0" name="Rectangle 59"/>
                <p:cNvSpPr/>
                <p:nvPr/>
              </p:nvSpPr>
              <p:spPr>
                <a:xfrm>
                  <a:off x="10744201" y="3684588"/>
                  <a:ext cx="76200" cy="20161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 flipV="1">
                <a:off x="8534400" y="1575816"/>
                <a:ext cx="566928" cy="557784"/>
                <a:chOff x="10634472" y="3581400"/>
                <a:chExt cx="566928" cy="560388"/>
              </a:xfrm>
            </p:grpSpPr>
            <p:pic>
              <p:nvPicPr>
                <p:cNvPr id="62" name="Picture 11"/>
                <p:cNvPicPr preferRelativeResize="0"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16200000" flipV="1">
                  <a:off x="10637742" y="3578130"/>
                  <a:ext cx="560388" cy="5669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3" name="Rectangle 62"/>
                <p:cNvSpPr/>
                <p:nvPr/>
              </p:nvSpPr>
              <p:spPr>
                <a:xfrm>
                  <a:off x="10744201" y="3684588"/>
                  <a:ext cx="76200" cy="20161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5" name="Line 14"/>
              <p:cNvSpPr>
                <a:spLocks noChangeShapeType="1"/>
              </p:cNvSpPr>
              <p:nvPr/>
            </p:nvSpPr>
            <p:spPr bwMode="auto">
              <a:xfrm flipV="1">
                <a:off x="9296400" y="17526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67" name="Line 14"/>
              <p:cNvSpPr>
                <a:spLocks noChangeShapeType="1"/>
              </p:cNvSpPr>
              <p:nvPr/>
            </p:nvSpPr>
            <p:spPr bwMode="auto">
              <a:xfrm flipH="1" flipV="1">
                <a:off x="9296400" y="1981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68" name="Line 14"/>
              <p:cNvSpPr>
                <a:spLocks noChangeShapeType="1"/>
              </p:cNvSpPr>
              <p:nvPr/>
            </p:nvSpPr>
            <p:spPr bwMode="auto">
              <a:xfrm flipV="1">
                <a:off x="10591800" y="17526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69" name="Line 14"/>
              <p:cNvSpPr>
                <a:spLocks noChangeShapeType="1"/>
              </p:cNvSpPr>
              <p:nvPr/>
            </p:nvSpPr>
            <p:spPr bwMode="auto">
              <a:xfrm flipH="1" flipV="1">
                <a:off x="10591800" y="1981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flipV="1">
              <a:off x="8430540" y="5659922"/>
              <a:ext cx="3223488" cy="568223"/>
              <a:chOff x="8540268" y="1568619"/>
              <a:chExt cx="3223488" cy="570876"/>
            </a:xfrm>
          </p:grpSpPr>
          <p:grpSp>
            <p:nvGrpSpPr>
              <p:cNvPr id="72" name="Group 56"/>
              <p:cNvGrpSpPr/>
              <p:nvPr/>
            </p:nvGrpSpPr>
            <p:grpSpPr>
              <a:xfrm>
                <a:off x="9827134" y="1575890"/>
                <a:ext cx="557783" cy="555030"/>
                <a:chOff x="9198483" y="1450477"/>
                <a:chExt cx="557783" cy="555030"/>
              </a:xfrm>
            </p:grpSpPr>
            <p:pic>
              <p:nvPicPr>
                <p:cNvPr id="83" name="Picture 12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 rot="5400000">
                  <a:off x="9199860" y="1449100"/>
                  <a:ext cx="555030" cy="5577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4" name="Rectangle 83"/>
                <p:cNvSpPr/>
                <p:nvPr/>
              </p:nvSpPr>
              <p:spPr>
                <a:xfrm>
                  <a:off x="9539477" y="1549210"/>
                  <a:ext cx="152400" cy="15275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7"/>
              <p:cNvGrpSpPr/>
              <p:nvPr/>
            </p:nvGrpSpPr>
            <p:grpSpPr>
              <a:xfrm>
                <a:off x="11205972" y="1568619"/>
                <a:ext cx="557784" cy="569575"/>
                <a:chOff x="10639044" y="3576807"/>
                <a:chExt cx="557784" cy="569575"/>
              </a:xfrm>
            </p:grpSpPr>
            <p:pic>
              <p:nvPicPr>
                <p:cNvPr id="81" name="Picture 11"/>
                <p:cNvPicPr preferRelativeResize="0"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flipV="1">
                  <a:off x="10639044" y="3576807"/>
                  <a:ext cx="557784" cy="5695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2" name="Rectangle 81"/>
                <p:cNvSpPr/>
                <p:nvPr/>
              </p:nvSpPr>
              <p:spPr>
                <a:xfrm>
                  <a:off x="10896600" y="3684590"/>
                  <a:ext cx="152399" cy="15097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60"/>
              <p:cNvGrpSpPr/>
              <p:nvPr/>
            </p:nvGrpSpPr>
            <p:grpSpPr>
              <a:xfrm flipV="1">
                <a:off x="8540268" y="1569920"/>
                <a:ext cx="555192" cy="569575"/>
                <a:chOff x="10640340" y="3575477"/>
                <a:chExt cx="555192" cy="572234"/>
              </a:xfrm>
            </p:grpSpPr>
            <p:pic>
              <p:nvPicPr>
                <p:cNvPr id="79" name="Picture 11"/>
                <p:cNvPicPr preferRelativeResize="0"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10800000" flipV="1">
                  <a:off x="10640340" y="3575477"/>
                  <a:ext cx="555192" cy="5722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0" name="Rectangle 79"/>
                <p:cNvSpPr/>
                <p:nvPr/>
              </p:nvSpPr>
              <p:spPr>
                <a:xfrm>
                  <a:off x="10744200" y="3889052"/>
                  <a:ext cx="228600" cy="1538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Line 14"/>
              <p:cNvSpPr>
                <a:spLocks noChangeShapeType="1"/>
              </p:cNvSpPr>
              <p:nvPr/>
            </p:nvSpPr>
            <p:spPr bwMode="auto">
              <a:xfrm flipV="1">
                <a:off x="9296400" y="17526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76" name="Line 14"/>
              <p:cNvSpPr>
                <a:spLocks noChangeShapeType="1"/>
              </p:cNvSpPr>
              <p:nvPr/>
            </p:nvSpPr>
            <p:spPr bwMode="auto">
              <a:xfrm flipH="1" flipV="1">
                <a:off x="9296400" y="1981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77" name="Line 14"/>
              <p:cNvSpPr>
                <a:spLocks noChangeShapeType="1"/>
              </p:cNvSpPr>
              <p:nvPr/>
            </p:nvSpPr>
            <p:spPr bwMode="auto">
              <a:xfrm flipV="1">
                <a:off x="10591800" y="17526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78" name="Line 14"/>
              <p:cNvSpPr>
                <a:spLocks noChangeShapeType="1"/>
              </p:cNvSpPr>
              <p:nvPr/>
            </p:nvSpPr>
            <p:spPr bwMode="auto">
              <a:xfrm flipH="1" flipV="1">
                <a:off x="10591800" y="1981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</p:grpSp>
        <p:sp>
          <p:nvSpPr>
            <p:cNvPr id="85" name="Line 14"/>
            <p:cNvSpPr>
              <a:spLocks noChangeShapeType="1"/>
            </p:cNvSpPr>
            <p:nvPr/>
          </p:nvSpPr>
          <p:spPr bwMode="auto">
            <a:xfrm>
              <a:off x="8686800" y="5056188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86" name="Line 14"/>
            <p:cNvSpPr>
              <a:spLocks noChangeShapeType="1"/>
            </p:cNvSpPr>
            <p:nvPr/>
          </p:nvSpPr>
          <p:spPr bwMode="auto">
            <a:xfrm flipV="1">
              <a:off x="11353800" y="5132388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87" name="Line 14"/>
            <p:cNvSpPr>
              <a:spLocks noChangeShapeType="1"/>
            </p:cNvSpPr>
            <p:nvPr/>
          </p:nvSpPr>
          <p:spPr bwMode="auto">
            <a:xfrm>
              <a:off x="9982200" y="6324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88" name="Line 14"/>
            <p:cNvSpPr>
              <a:spLocks noChangeShapeType="1"/>
            </p:cNvSpPr>
            <p:nvPr/>
          </p:nvSpPr>
          <p:spPr bwMode="auto">
            <a:xfrm flipV="1">
              <a:off x="9982200" y="1219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89" name="Line 14"/>
            <p:cNvSpPr>
              <a:spLocks noChangeShapeType="1"/>
            </p:cNvSpPr>
            <p:nvPr/>
          </p:nvSpPr>
          <p:spPr bwMode="auto">
            <a:xfrm flipV="1">
              <a:off x="8686800" y="1219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 flipV="1">
              <a:off x="11353800" y="1219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1" name="Line 14"/>
            <p:cNvSpPr>
              <a:spLocks noChangeShapeType="1"/>
            </p:cNvSpPr>
            <p:nvPr/>
          </p:nvSpPr>
          <p:spPr bwMode="auto">
            <a:xfrm>
              <a:off x="8686800" y="6324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2" name="Line 14"/>
            <p:cNvSpPr>
              <a:spLocks noChangeShapeType="1"/>
            </p:cNvSpPr>
            <p:nvPr/>
          </p:nvSpPr>
          <p:spPr bwMode="auto">
            <a:xfrm>
              <a:off x="11353800" y="6324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3" name="Line 14"/>
            <p:cNvSpPr>
              <a:spLocks noChangeShapeType="1"/>
            </p:cNvSpPr>
            <p:nvPr/>
          </p:nvSpPr>
          <p:spPr bwMode="auto">
            <a:xfrm flipV="1">
              <a:off x="11734800" y="32766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4" name="Line 14"/>
            <p:cNvSpPr>
              <a:spLocks noChangeShapeType="1"/>
            </p:cNvSpPr>
            <p:nvPr/>
          </p:nvSpPr>
          <p:spPr bwMode="auto">
            <a:xfrm>
              <a:off x="11734800" y="4267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5" name="Line 14"/>
            <p:cNvSpPr>
              <a:spLocks noChangeShapeType="1"/>
            </p:cNvSpPr>
            <p:nvPr/>
          </p:nvSpPr>
          <p:spPr bwMode="auto">
            <a:xfrm flipV="1">
              <a:off x="10439400" y="2743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10515600" y="48768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7" name="Line 14"/>
            <p:cNvSpPr>
              <a:spLocks noChangeShapeType="1"/>
            </p:cNvSpPr>
            <p:nvPr/>
          </p:nvSpPr>
          <p:spPr bwMode="auto">
            <a:xfrm flipH="1">
              <a:off x="7924800" y="50292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8" name="Line 14"/>
            <p:cNvSpPr>
              <a:spLocks noChangeShapeType="1"/>
            </p:cNvSpPr>
            <p:nvPr/>
          </p:nvSpPr>
          <p:spPr bwMode="auto">
            <a:xfrm flipH="1" flipV="1">
              <a:off x="7696200" y="2667000"/>
              <a:ext cx="533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State Space Graphs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57353"/>
            <a:ext cx="6324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State space graph: A mathematical representation of a search problem</a:t>
            </a:r>
          </a:p>
          <a:p>
            <a:pPr lvl="1" eaLnBrk="1" hangingPunct="1"/>
            <a:r>
              <a:rPr lang="en-US" sz="1900" dirty="0" smtClean="0"/>
              <a:t>Nodes are (abstracted) world configurations</a:t>
            </a:r>
          </a:p>
          <a:p>
            <a:pPr lvl="1" eaLnBrk="1" hangingPunct="1"/>
            <a:r>
              <a:rPr lang="en-US" sz="1900" dirty="0" smtClean="0"/>
              <a:t>Arcs represent successors (action results)</a:t>
            </a:r>
          </a:p>
          <a:p>
            <a:pPr lvl="1" eaLnBrk="1" hangingPunct="1"/>
            <a:r>
              <a:rPr lang="en-US" sz="1900" dirty="0" smtClean="0"/>
              <a:t>The goal test is a set of goal nodes (maybe only one)</a:t>
            </a:r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sz="2400" dirty="0" smtClean="0"/>
              <a:t>In a search graph, each state occurs only once!</a:t>
            </a:r>
          </a:p>
          <a:p>
            <a:pPr lvl="1" eaLnBrk="1" hangingPunct="1"/>
            <a:endParaRPr lang="en-US" sz="2000" dirty="0" smtClean="0"/>
          </a:p>
          <a:p>
            <a:r>
              <a:rPr lang="en-US" sz="2400" dirty="0" smtClean="0"/>
              <a:t>We can rarely build this full graph in memory (it’s too big), but it’s a useful idea</a:t>
            </a:r>
          </a:p>
          <a:p>
            <a:pPr eaLnBrk="1" hangingPunct="1"/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7010400" y="1905001"/>
            <a:ext cx="4419600" cy="2573339"/>
            <a:chOff x="336" y="576"/>
            <a:chExt cx="4848" cy="2784"/>
          </a:xfrm>
        </p:grpSpPr>
        <p:sp>
          <p:nvSpPr>
            <p:cNvPr id="12294" name="AutoShape 5"/>
            <p:cNvSpPr>
              <a:spLocks noChangeArrowheads="1"/>
            </p:cNvSpPr>
            <p:nvPr/>
          </p:nvSpPr>
          <p:spPr bwMode="auto">
            <a:xfrm>
              <a:off x="336" y="2208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/>
                <a:t>S</a:t>
              </a:r>
            </a:p>
          </p:txBody>
        </p:sp>
        <p:sp>
          <p:nvSpPr>
            <p:cNvPr id="12295" name="AutoShape 6"/>
            <p:cNvSpPr>
              <a:spLocks noChangeArrowheads="1"/>
            </p:cNvSpPr>
            <p:nvPr/>
          </p:nvSpPr>
          <p:spPr bwMode="auto">
            <a:xfrm>
              <a:off x="4704" y="57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G</a:t>
              </a:r>
            </a:p>
          </p:txBody>
        </p:sp>
        <p:sp>
          <p:nvSpPr>
            <p:cNvPr id="12296" name="AutoShape 7"/>
            <p:cNvSpPr>
              <a:spLocks noChangeArrowheads="1"/>
            </p:cNvSpPr>
            <p:nvPr/>
          </p:nvSpPr>
          <p:spPr bwMode="auto">
            <a:xfrm>
              <a:off x="1728" y="177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d</a:t>
              </a:r>
            </a:p>
          </p:txBody>
        </p:sp>
        <p:sp>
          <p:nvSpPr>
            <p:cNvPr id="12297" name="AutoShape 8"/>
            <p:cNvSpPr>
              <a:spLocks noChangeArrowheads="1"/>
            </p:cNvSpPr>
            <p:nvPr/>
          </p:nvSpPr>
          <p:spPr bwMode="auto">
            <a:xfrm>
              <a:off x="720" y="105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b</a:t>
              </a:r>
            </a:p>
          </p:txBody>
        </p:sp>
        <p:sp>
          <p:nvSpPr>
            <p:cNvPr id="12298" name="AutoShape 9"/>
            <p:cNvSpPr>
              <a:spLocks noChangeArrowheads="1"/>
            </p:cNvSpPr>
            <p:nvPr/>
          </p:nvSpPr>
          <p:spPr bwMode="auto">
            <a:xfrm>
              <a:off x="1200" y="273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p</a:t>
              </a:r>
            </a:p>
          </p:txBody>
        </p:sp>
        <p:sp>
          <p:nvSpPr>
            <p:cNvPr id="12299" name="AutoShape 10"/>
            <p:cNvSpPr>
              <a:spLocks noChangeArrowheads="1"/>
            </p:cNvSpPr>
            <p:nvPr/>
          </p:nvSpPr>
          <p:spPr bwMode="auto">
            <a:xfrm>
              <a:off x="2352" y="2880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q</a:t>
              </a:r>
            </a:p>
          </p:txBody>
        </p:sp>
        <p:sp>
          <p:nvSpPr>
            <p:cNvPr id="12300" name="AutoShape 11"/>
            <p:cNvSpPr>
              <a:spLocks noChangeArrowheads="1"/>
            </p:cNvSpPr>
            <p:nvPr/>
          </p:nvSpPr>
          <p:spPr bwMode="auto">
            <a:xfrm>
              <a:off x="2880" y="1008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c</a:t>
              </a:r>
            </a:p>
          </p:txBody>
        </p:sp>
        <p:sp>
          <p:nvSpPr>
            <p:cNvPr id="12301" name="AutoShape 12"/>
            <p:cNvSpPr>
              <a:spLocks noChangeArrowheads="1"/>
            </p:cNvSpPr>
            <p:nvPr/>
          </p:nvSpPr>
          <p:spPr bwMode="auto">
            <a:xfrm>
              <a:off x="3552" y="1584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e</a:t>
              </a:r>
            </a:p>
          </p:txBody>
        </p:sp>
        <p:sp>
          <p:nvSpPr>
            <p:cNvPr id="12302" name="AutoShape 13"/>
            <p:cNvSpPr>
              <a:spLocks noChangeArrowheads="1"/>
            </p:cNvSpPr>
            <p:nvPr/>
          </p:nvSpPr>
          <p:spPr bwMode="auto">
            <a:xfrm>
              <a:off x="3168" y="225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h</a:t>
              </a:r>
            </a:p>
          </p:txBody>
        </p:sp>
        <p:sp>
          <p:nvSpPr>
            <p:cNvPr id="12303" name="AutoShape 14"/>
            <p:cNvSpPr>
              <a:spLocks noChangeArrowheads="1"/>
            </p:cNvSpPr>
            <p:nvPr/>
          </p:nvSpPr>
          <p:spPr bwMode="auto">
            <a:xfrm>
              <a:off x="1584" y="624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a</a:t>
              </a:r>
            </a:p>
          </p:txBody>
        </p:sp>
        <p:sp>
          <p:nvSpPr>
            <p:cNvPr id="12304" name="AutoShape 15"/>
            <p:cNvSpPr>
              <a:spLocks noChangeArrowheads="1"/>
            </p:cNvSpPr>
            <p:nvPr/>
          </p:nvSpPr>
          <p:spPr bwMode="auto">
            <a:xfrm>
              <a:off x="4560" y="1872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f</a:t>
              </a:r>
            </a:p>
          </p:txBody>
        </p:sp>
        <p:sp>
          <p:nvSpPr>
            <p:cNvPr id="12305" name="AutoShape 16"/>
            <p:cNvSpPr>
              <a:spLocks noChangeArrowheads="1"/>
            </p:cNvSpPr>
            <p:nvPr/>
          </p:nvSpPr>
          <p:spPr bwMode="auto">
            <a:xfrm>
              <a:off x="4368" y="273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r</a:t>
              </a:r>
            </a:p>
          </p:txBody>
        </p:sp>
        <p:cxnSp>
          <p:nvCxnSpPr>
            <p:cNvPr id="12306" name="AutoShape 17"/>
            <p:cNvCxnSpPr>
              <a:cxnSpLocks noChangeShapeType="1"/>
              <a:stCxn id="12294" idx="5"/>
              <a:endCxn id="12298" idx="2"/>
            </p:cNvCxnSpPr>
            <p:nvPr/>
          </p:nvCxnSpPr>
          <p:spPr bwMode="auto">
            <a:xfrm>
              <a:off x="746" y="2618"/>
              <a:ext cx="454" cy="3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07" name="AutoShape 18"/>
            <p:cNvCxnSpPr>
              <a:cxnSpLocks noChangeShapeType="1"/>
              <a:stCxn id="12298" idx="5"/>
              <a:endCxn id="12299" idx="2"/>
            </p:cNvCxnSpPr>
            <p:nvPr/>
          </p:nvCxnSpPr>
          <p:spPr bwMode="auto">
            <a:xfrm flipV="1">
              <a:off x="1610" y="3120"/>
              <a:ext cx="742" cy="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08" name="AutoShape 19"/>
            <p:cNvCxnSpPr>
              <a:cxnSpLocks noChangeShapeType="1"/>
              <a:stCxn id="12302" idx="3"/>
              <a:endCxn id="12299" idx="7"/>
            </p:cNvCxnSpPr>
            <p:nvPr/>
          </p:nvCxnSpPr>
          <p:spPr bwMode="auto">
            <a:xfrm flipH="1">
              <a:off x="2762" y="2666"/>
              <a:ext cx="476" cy="2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09" name="AutoShape 20"/>
            <p:cNvCxnSpPr>
              <a:cxnSpLocks noChangeShapeType="1"/>
              <a:stCxn id="12302" idx="2"/>
              <a:endCxn id="12298" idx="6"/>
            </p:cNvCxnSpPr>
            <p:nvPr/>
          </p:nvCxnSpPr>
          <p:spPr bwMode="auto">
            <a:xfrm flipH="1">
              <a:off x="1680" y="2496"/>
              <a:ext cx="1488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0" name="AutoShape 21"/>
            <p:cNvCxnSpPr>
              <a:cxnSpLocks noChangeShapeType="1"/>
              <a:stCxn id="12301" idx="4"/>
              <a:endCxn id="12302" idx="7"/>
            </p:cNvCxnSpPr>
            <p:nvPr/>
          </p:nvCxnSpPr>
          <p:spPr bwMode="auto">
            <a:xfrm flipH="1">
              <a:off x="3578" y="2064"/>
              <a:ext cx="214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1" name="AutoShape 22"/>
            <p:cNvCxnSpPr>
              <a:cxnSpLocks noChangeShapeType="1"/>
              <a:stCxn id="12301" idx="5"/>
              <a:endCxn id="12305" idx="1"/>
            </p:cNvCxnSpPr>
            <p:nvPr/>
          </p:nvCxnSpPr>
          <p:spPr bwMode="auto">
            <a:xfrm>
              <a:off x="3962" y="1994"/>
              <a:ext cx="476" cy="8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2" name="AutoShape 23"/>
            <p:cNvCxnSpPr>
              <a:cxnSpLocks noChangeShapeType="1"/>
              <a:stCxn id="12305" idx="0"/>
              <a:endCxn id="12304" idx="4"/>
            </p:cNvCxnSpPr>
            <p:nvPr/>
          </p:nvCxnSpPr>
          <p:spPr bwMode="auto">
            <a:xfrm flipV="1">
              <a:off x="4608" y="2352"/>
              <a:ext cx="19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3" name="AutoShape 24"/>
            <p:cNvCxnSpPr>
              <a:cxnSpLocks noChangeShapeType="1"/>
              <a:stCxn id="12304" idx="0"/>
              <a:endCxn id="12295" idx="4"/>
            </p:cNvCxnSpPr>
            <p:nvPr/>
          </p:nvCxnSpPr>
          <p:spPr bwMode="auto">
            <a:xfrm flipV="1">
              <a:off x="4800" y="1056"/>
              <a:ext cx="144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4" name="AutoShape 25"/>
            <p:cNvCxnSpPr>
              <a:cxnSpLocks noChangeShapeType="1"/>
              <a:stCxn id="12294" idx="7"/>
            </p:cNvCxnSpPr>
            <p:nvPr/>
          </p:nvCxnSpPr>
          <p:spPr bwMode="auto">
            <a:xfrm flipV="1">
              <a:off x="746" y="2016"/>
              <a:ext cx="982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5" name="AutoShape 26"/>
            <p:cNvCxnSpPr>
              <a:cxnSpLocks noChangeShapeType="1"/>
              <a:stCxn id="12296" idx="1"/>
              <a:endCxn id="12297" idx="5"/>
            </p:cNvCxnSpPr>
            <p:nvPr/>
          </p:nvCxnSpPr>
          <p:spPr bwMode="auto">
            <a:xfrm flipH="1" flipV="1">
              <a:off x="1130" y="1466"/>
              <a:ext cx="668" cy="3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6" name="AutoShape 27"/>
            <p:cNvCxnSpPr>
              <a:cxnSpLocks noChangeShapeType="1"/>
              <a:endCxn id="12303" idx="2"/>
            </p:cNvCxnSpPr>
            <p:nvPr/>
          </p:nvCxnSpPr>
          <p:spPr bwMode="auto">
            <a:xfrm flipV="1">
              <a:off x="1152" y="864"/>
              <a:ext cx="432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7" name="AutoShape 28"/>
            <p:cNvCxnSpPr>
              <a:cxnSpLocks noChangeShapeType="1"/>
              <a:stCxn id="12300" idx="2"/>
              <a:endCxn id="12303" idx="6"/>
            </p:cNvCxnSpPr>
            <p:nvPr/>
          </p:nvCxnSpPr>
          <p:spPr bwMode="auto">
            <a:xfrm flipH="1" flipV="1">
              <a:off x="2064" y="864"/>
              <a:ext cx="816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8" name="AutoShape 29"/>
            <p:cNvCxnSpPr>
              <a:cxnSpLocks noChangeShapeType="1"/>
              <a:stCxn id="12296" idx="7"/>
              <a:endCxn id="12300" idx="3"/>
            </p:cNvCxnSpPr>
            <p:nvPr/>
          </p:nvCxnSpPr>
          <p:spPr bwMode="auto">
            <a:xfrm flipV="1">
              <a:off x="2138" y="1418"/>
              <a:ext cx="812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9" name="AutoShape 30"/>
            <p:cNvCxnSpPr>
              <a:cxnSpLocks noChangeShapeType="1"/>
              <a:stCxn id="12296" idx="6"/>
              <a:endCxn id="12301" idx="2"/>
            </p:cNvCxnSpPr>
            <p:nvPr/>
          </p:nvCxnSpPr>
          <p:spPr bwMode="auto">
            <a:xfrm flipV="1">
              <a:off x="2208" y="1824"/>
              <a:ext cx="134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20" name="AutoShape 31"/>
            <p:cNvCxnSpPr>
              <a:cxnSpLocks noChangeShapeType="1"/>
              <a:stCxn id="12304" idx="1"/>
              <a:endCxn id="12300" idx="6"/>
            </p:cNvCxnSpPr>
            <p:nvPr/>
          </p:nvCxnSpPr>
          <p:spPr bwMode="auto">
            <a:xfrm rot="5400000" flipH="1">
              <a:off x="3648" y="960"/>
              <a:ext cx="694" cy="127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21" name="AutoShape 32"/>
            <p:cNvCxnSpPr>
              <a:cxnSpLocks noChangeShapeType="1"/>
              <a:stCxn id="12294" idx="6"/>
              <a:endCxn id="12301" idx="3"/>
            </p:cNvCxnSpPr>
            <p:nvPr/>
          </p:nvCxnSpPr>
          <p:spPr bwMode="auto">
            <a:xfrm flipV="1">
              <a:off x="816" y="1994"/>
              <a:ext cx="2806" cy="45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</p:grpSp>
      <p:sp>
        <p:nvSpPr>
          <p:cNvPr id="12293" name="Text Box 33"/>
          <p:cNvSpPr txBox="1">
            <a:spLocks noChangeArrowheads="1"/>
          </p:cNvSpPr>
          <p:nvPr/>
        </p:nvSpPr>
        <p:spPr bwMode="auto">
          <a:xfrm>
            <a:off x="7696200" y="4845049"/>
            <a:ext cx="3352800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 smtClean="0">
                <a:latin typeface="Calibri" pitchFamily="34" charset="0"/>
              </a:rPr>
              <a:t>Tiny </a:t>
            </a:r>
            <a:r>
              <a:rPr lang="en-US" i="1" dirty="0">
                <a:latin typeface="Calibri" pitchFamily="34" charset="0"/>
              </a:rPr>
              <a:t>search graph for a tiny search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Search Trees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4114800"/>
            <a:ext cx="9525000" cy="2362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 search tree:</a:t>
            </a:r>
          </a:p>
          <a:p>
            <a:pPr lvl="1" eaLnBrk="1" hangingPunct="1"/>
            <a:r>
              <a:rPr lang="en-US" sz="2000" dirty="0" smtClean="0"/>
              <a:t>A “what if” tree of plans and their outcomes</a:t>
            </a:r>
          </a:p>
          <a:p>
            <a:pPr lvl="1" eaLnBrk="1" hangingPunct="1"/>
            <a:r>
              <a:rPr lang="en-US" sz="2000" dirty="0" smtClean="0"/>
              <a:t>The start state is the root node</a:t>
            </a:r>
          </a:p>
          <a:p>
            <a:pPr lvl="1" eaLnBrk="1" hangingPunct="1"/>
            <a:r>
              <a:rPr lang="en-US" sz="2000" dirty="0" smtClean="0"/>
              <a:t>Children correspond to successors</a:t>
            </a:r>
          </a:p>
          <a:p>
            <a:pPr lvl="1" eaLnBrk="1" hangingPunct="1"/>
            <a:r>
              <a:rPr lang="en-US" sz="2000" dirty="0" smtClean="0"/>
              <a:t>Nodes show states, but correspond to PLANS that achieve those states</a:t>
            </a:r>
          </a:p>
          <a:p>
            <a:pPr lvl="1" eaLnBrk="1" hangingPunct="1"/>
            <a:r>
              <a:rPr lang="en-US" sz="2000" dirty="0" smtClean="0">
                <a:solidFill>
                  <a:srgbClr val="CC0000"/>
                </a:solidFill>
              </a:rPr>
              <a:t>For most problems, we can never actually build the whole tree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3" y="1524000"/>
            <a:ext cx="56038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1" y="2590803"/>
            <a:ext cx="552451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1" y="2590803"/>
            <a:ext cx="552451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4267200" y="22098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H="1">
            <a:off x="3124200" y="220980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724400" y="2051051"/>
            <a:ext cx="9906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“E”, 1.0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2757488" y="2051051"/>
            <a:ext cx="11430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“N”, 1.0</a:t>
            </a:r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3124200" y="3276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 flipH="1">
            <a:off x="2362200" y="3276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30480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5486400" y="3276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H="1">
            <a:off x="4724400" y="3276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54102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6400800" y="1600199"/>
            <a:ext cx="1371600" cy="3810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077200" y="1535672"/>
            <a:ext cx="3048000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This is now / start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 rot="10800000">
            <a:off x="6400800" y="2666999"/>
            <a:ext cx="1371600" cy="3810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077200" y="2602472"/>
            <a:ext cx="3048000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Possible futures</a:t>
            </a:r>
            <a:endParaRPr lang="en-US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/>
      <p:bldP spid="13319" grpId="1" animBg="1"/>
      <p:bldP spid="13320" grpId="0" animBg="1"/>
      <p:bldP spid="13320" grpId="1" animBg="1"/>
      <p:bldP spid="13321" grpId="0"/>
      <p:bldP spid="13321" grpId="1"/>
      <p:bldP spid="13322" grpId="0"/>
      <p:bldP spid="13322" grpId="1"/>
      <p:bldP spid="13323" grpId="0" animBg="1"/>
      <p:bldP spid="13324" grpId="0" animBg="1"/>
      <p:bldP spid="13325" grpId="0" animBg="1"/>
      <p:bldP spid="13326" grpId="0" animBg="1"/>
      <p:bldP spid="13327" grpId="0" animBg="1"/>
      <p:bldP spid="13328" grpId="0" animBg="1"/>
      <p:bldP spid="17" grpId="0" animBg="1"/>
      <p:bldP spid="18" grpId="0"/>
      <p:bldP spid="19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ounded Rectangle 97"/>
          <p:cNvSpPr/>
          <p:nvPr/>
        </p:nvSpPr>
        <p:spPr>
          <a:xfrm>
            <a:off x="6858002" y="1758699"/>
            <a:ext cx="4889500" cy="3880103"/>
          </a:xfrm>
          <a:prstGeom prst="roundRect">
            <a:avLst/>
          </a:prstGeom>
          <a:solidFill>
            <a:srgbClr val="D5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 dirty="0"/>
          </a:p>
        </p:txBody>
      </p:sp>
      <p:sp>
        <p:nvSpPr>
          <p:cNvPr id="97" name="Rounded Rectangle 96"/>
          <p:cNvSpPr/>
          <p:nvPr/>
        </p:nvSpPr>
        <p:spPr>
          <a:xfrm>
            <a:off x="381000" y="1752600"/>
            <a:ext cx="3886200" cy="3886200"/>
          </a:xfrm>
          <a:prstGeom prst="roundRect">
            <a:avLst/>
          </a:prstGeom>
          <a:solidFill>
            <a:srgbClr val="D5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State Space Graphs vs. Search Trees</a:t>
            </a:r>
          </a:p>
        </p:txBody>
      </p:sp>
      <p:sp>
        <p:nvSpPr>
          <p:cNvPr id="17446" name="Text Box 4"/>
          <p:cNvSpPr txBox="1">
            <a:spLocks noChangeArrowheads="1"/>
          </p:cNvSpPr>
          <p:nvPr/>
        </p:nvSpPr>
        <p:spPr bwMode="auto">
          <a:xfrm>
            <a:off x="9232902" y="2692717"/>
            <a:ext cx="825500" cy="32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dirty="0"/>
              <a:t>S</a:t>
            </a:r>
          </a:p>
        </p:txBody>
      </p:sp>
      <p:sp>
        <p:nvSpPr>
          <p:cNvPr id="17447" name="Text Box 5"/>
          <p:cNvSpPr txBox="1">
            <a:spLocks noChangeArrowheads="1"/>
          </p:cNvSpPr>
          <p:nvPr/>
        </p:nvSpPr>
        <p:spPr bwMode="auto">
          <a:xfrm>
            <a:off x="7010402" y="3976181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a</a:t>
            </a:r>
          </a:p>
        </p:txBody>
      </p:sp>
      <p:sp>
        <p:nvSpPr>
          <p:cNvPr id="17448" name="Text Box 6"/>
          <p:cNvSpPr txBox="1">
            <a:spLocks noChangeArrowheads="1"/>
          </p:cNvSpPr>
          <p:nvPr/>
        </p:nvSpPr>
        <p:spPr bwMode="auto">
          <a:xfrm>
            <a:off x="7010402" y="355008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b</a:t>
            </a:r>
          </a:p>
        </p:txBody>
      </p:sp>
      <p:sp>
        <p:nvSpPr>
          <p:cNvPr id="17449" name="Text Box 7"/>
          <p:cNvSpPr txBox="1">
            <a:spLocks noChangeArrowheads="1"/>
          </p:cNvSpPr>
          <p:nvPr/>
        </p:nvSpPr>
        <p:spPr bwMode="auto">
          <a:xfrm>
            <a:off x="7454902" y="316725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d</a:t>
            </a:r>
          </a:p>
        </p:txBody>
      </p:sp>
      <p:sp>
        <p:nvSpPr>
          <p:cNvPr id="17450" name="Text Box 8"/>
          <p:cNvSpPr txBox="1">
            <a:spLocks noChangeArrowheads="1"/>
          </p:cNvSpPr>
          <p:nvPr/>
        </p:nvSpPr>
        <p:spPr bwMode="auto">
          <a:xfrm>
            <a:off x="11264902" y="3113992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p</a:t>
            </a:r>
          </a:p>
        </p:txBody>
      </p:sp>
      <p:sp>
        <p:nvSpPr>
          <p:cNvPr id="17451" name="Text Box 9"/>
          <p:cNvSpPr txBox="1">
            <a:spLocks noChangeArrowheads="1"/>
          </p:cNvSpPr>
          <p:nvPr/>
        </p:nvSpPr>
        <p:spPr bwMode="auto">
          <a:xfrm>
            <a:off x="7581902" y="3976181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a</a:t>
            </a:r>
          </a:p>
        </p:txBody>
      </p:sp>
      <p:sp>
        <p:nvSpPr>
          <p:cNvPr id="17452" name="Text Box 10"/>
          <p:cNvSpPr txBox="1">
            <a:spLocks noChangeArrowheads="1"/>
          </p:cNvSpPr>
          <p:nvPr/>
        </p:nvSpPr>
        <p:spPr bwMode="auto">
          <a:xfrm>
            <a:off x="7581902" y="355008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c</a:t>
            </a:r>
          </a:p>
        </p:txBody>
      </p:sp>
      <p:cxnSp>
        <p:nvCxnSpPr>
          <p:cNvPr id="17453" name="AutoShape 11"/>
          <p:cNvCxnSpPr>
            <a:cxnSpLocks noChangeShapeType="1"/>
            <a:stCxn id="17449" idx="2"/>
            <a:endCxn id="17448" idx="0"/>
          </p:cNvCxnSpPr>
          <p:nvPr/>
        </p:nvCxnSpPr>
        <p:spPr bwMode="auto">
          <a:xfrm flipH="1">
            <a:off x="7169151" y="3505693"/>
            <a:ext cx="44450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12"/>
          <p:cNvCxnSpPr>
            <a:cxnSpLocks noChangeShapeType="1"/>
            <a:stCxn id="17449" idx="2"/>
            <a:endCxn id="17452" idx="0"/>
          </p:cNvCxnSpPr>
          <p:nvPr/>
        </p:nvCxnSpPr>
        <p:spPr bwMode="auto">
          <a:xfrm>
            <a:off x="7613651" y="3505693"/>
            <a:ext cx="12700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13"/>
          <p:cNvCxnSpPr>
            <a:cxnSpLocks noChangeShapeType="1"/>
            <a:stCxn id="17448" idx="2"/>
            <a:endCxn id="17447" idx="0"/>
          </p:cNvCxnSpPr>
          <p:nvPr/>
        </p:nvCxnSpPr>
        <p:spPr bwMode="auto">
          <a:xfrm>
            <a:off x="7169151" y="3888520"/>
            <a:ext cx="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14"/>
          <p:cNvCxnSpPr>
            <a:cxnSpLocks noChangeShapeType="1"/>
            <a:stCxn id="17452" idx="2"/>
            <a:endCxn id="17451" idx="0"/>
          </p:cNvCxnSpPr>
          <p:nvPr/>
        </p:nvCxnSpPr>
        <p:spPr bwMode="auto">
          <a:xfrm>
            <a:off x="7740651" y="3888520"/>
            <a:ext cx="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84" name="Text Box 16"/>
          <p:cNvSpPr txBox="1">
            <a:spLocks noChangeArrowheads="1"/>
          </p:cNvSpPr>
          <p:nvPr/>
        </p:nvSpPr>
        <p:spPr bwMode="auto">
          <a:xfrm>
            <a:off x="9753602" y="3113992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e</a:t>
            </a:r>
          </a:p>
        </p:txBody>
      </p:sp>
      <p:sp>
        <p:nvSpPr>
          <p:cNvPr id="17485" name="Text Box 17"/>
          <p:cNvSpPr txBox="1">
            <a:spLocks noChangeArrowheads="1"/>
          </p:cNvSpPr>
          <p:nvPr/>
        </p:nvSpPr>
        <p:spPr bwMode="auto">
          <a:xfrm>
            <a:off x="92964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p</a:t>
            </a:r>
          </a:p>
        </p:txBody>
      </p:sp>
      <p:sp>
        <p:nvSpPr>
          <p:cNvPr id="17486" name="Text Box 18"/>
          <p:cNvSpPr txBox="1">
            <a:spLocks noChangeArrowheads="1"/>
          </p:cNvSpPr>
          <p:nvPr/>
        </p:nvSpPr>
        <p:spPr bwMode="auto">
          <a:xfrm>
            <a:off x="9486902" y="3540093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h</a:t>
            </a:r>
          </a:p>
        </p:txBody>
      </p:sp>
      <p:sp>
        <p:nvSpPr>
          <p:cNvPr id="17487" name="Text Box 19"/>
          <p:cNvSpPr txBox="1">
            <a:spLocks noChangeArrowheads="1"/>
          </p:cNvSpPr>
          <p:nvPr/>
        </p:nvSpPr>
        <p:spPr bwMode="auto">
          <a:xfrm>
            <a:off x="100584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f</a:t>
            </a:r>
          </a:p>
        </p:txBody>
      </p:sp>
      <p:sp>
        <p:nvSpPr>
          <p:cNvPr id="17488" name="Text Box 20"/>
          <p:cNvSpPr txBox="1">
            <a:spLocks noChangeArrowheads="1"/>
          </p:cNvSpPr>
          <p:nvPr/>
        </p:nvSpPr>
        <p:spPr bwMode="auto">
          <a:xfrm>
            <a:off x="10058402" y="3540093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r</a:t>
            </a:r>
          </a:p>
        </p:txBody>
      </p:sp>
      <p:sp>
        <p:nvSpPr>
          <p:cNvPr id="17489" name="Text Box 21"/>
          <p:cNvSpPr txBox="1">
            <a:spLocks noChangeArrowheads="1"/>
          </p:cNvSpPr>
          <p:nvPr/>
        </p:nvSpPr>
        <p:spPr bwMode="auto">
          <a:xfrm>
            <a:off x="96774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sp>
        <p:nvSpPr>
          <p:cNvPr id="17490" name="Text Box 22"/>
          <p:cNvSpPr txBox="1">
            <a:spLocks noChangeArrowheads="1"/>
          </p:cNvSpPr>
          <p:nvPr/>
        </p:nvSpPr>
        <p:spPr bwMode="auto">
          <a:xfrm>
            <a:off x="9296402" y="434902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sp>
        <p:nvSpPr>
          <p:cNvPr id="17491" name="Text Box 23"/>
          <p:cNvSpPr txBox="1">
            <a:spLocks noChangeArrowheads="1"/>
          </p:cNvSpPr>
          <p:nvPr/>
        </p:nvSpPr>
        <p:spPr bwMode="auto">
          <a:xfrm>
            <a:off x="9867902" y="434902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c</a:t>
            </a:r>
          </a:p>
        </p:txBody>
      </p:sp>
      <p:sp>
        <p:nvSpPr>
          <p:cNvPr id="17492" name="Text Box 24"/>
          <p:cNvSpPr txBox="1">
            <a:spLocks noChangeArrowheads="1"/>
          </p:cNvSpPr>
          <p:nvPr/>
        </p:nvSpPr>
        <p:spPr bwMode="auto">
          <a:xfrm>
            <a:off x="10121900" y="4392297"/>
            <a:ext cx="635000" cy="32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dirty="0"/>
              <a:t>G</a:t>
            </a:r>
          </a:p>
        </p:txBody>
      </p:sp>
      <p:sp>
        <p:nvSpPr>
          <p:cNvPr id="17493" name="Text Box 25"/>
          <p:cNvSpPr txBox="1">
            <a:spLocks noChangeArrowheads="1"/>
          </p:cNvSpPr>
          <p:nvPr/>
        </p:nvSpPr>
        <p:spPr bwMode="auto">
          <a:xfrm>
            <a:off x="9867902" y="4721859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a</a:t>
            </a:r>
          </a:p>
        </p:txBody>
      </p:sp>
      <p:cxnSp>
        <p:nvCxnSpPr>
          <p:cNvPr id="17494" name="AutoShape 26"/>
          <p:cNvCxnSpPr>
            <a:cxnSpLocks noChangeShapeType="1"/>
            <a:stCxn id="17484" idx="2"/>
            <a:endCxn id="17486" idx="0"/>
          </p:cNvCxnSpPr>
          <p:nvPr/>
        </p:nvCxnSpPr>
        <p:spPr bwMode="auto">
          <a:xfrm flipH="1">
            <a:off x="9645651" y="3452432"/>
            <a:ext cx="2667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5" name="AutoShape 27"/>
          <p:cNvCxnSpPr>
            <a:cxnSpLocks noChangeShapeType="1"/>
            <a:stCxn id="17484" idx="2"/>
            <a:endCxn id="17488" idx="0"/>
          </p:cNvCxnSpPr>
          <p:nvPr/>
        </p:nvCxnSpPr>
        <p:spPr bwMode="auto">
          <a:xfrm>
            <a:off x="9912351" y="3452432"/>
            <a:ext cx="3048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6" name="AutoShape 28"/>
          <p:cNvCxnSpPr>
            <a:cxnSpLocks noChangeShapeType="1"/>
            <a:stCxn id="17486" idx="2"/>
            <a:endCxn id="17485" idx="0"/>
          </p:cNvCxnSpPr>
          <p:nvPr/>
        </p:nvCxnSpPr>
        <p:spPr bwMode="auto">
          <a:xfrm flipH="1">
            <a:off x="9455151" y="3878535"/>
            <a:ext cx="190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7" name="AutoShape 29"/>
          <p:cNvCxnSpPr>
            <a:cxnSpLocks noChangeShapeType="1"/>
            <a:stCxn id="17486" idx="2"/>
            <a:endCxn id="17489" idx="0"/>
          </p:cNvCxnSpPr>
          <p:nvPr/>
        </p:nvCxnSpPr>
        <p:spPr bwMode="auto">
          <a:xfrm>
            <a:off x="9645651" y="3878535"/>
            <a:ext cx="190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8" name="AutoShape 30"/>
          <p:cNvCxnSpPr>
            <a:cxnSpLocks noChangeShapeType="1"/>
            <a:stCxn id="17488" idx="2"/>
            <a:endCxn id="17487" idx="0"/>
          </p:cNvCxnSpPr>
          <p:nvPr/>
        </p:nvCxnSpPr>
        <p:spPr bwMode="auto">
          <a:xfrm>
            <a:off x="10217151" y="3878535"/>
            <a:ext cx="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9" name="AutoShape 31"/>
          <p:cNvCxnSpPr>
            <a:cxnSpLocks noChangeShapeType="1"/>
            <a:stCxn id="17485" idx="2"/>
            <a:endCxn id="17490" idx="0"/>
          </p:cNvCxnSpPr>
          <p:nvPr/>
        </p:nvCxnSpPr>
        <p:spPr bwMode="auto">
          <a:xfrm>
            <a:off x="9455151" y="4304636"/>
            <a:ext cx="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500" name="AutoShape 32"/>
          <p:cNvCxnSpPr>
            <a:cxnSpLocks noChangeShapeType="1"/>
            <a:stCxn id="17487" idx="2"/>
            <a:endCxn id="17491" idx="0"/>
          </p:cNvCxnSpPr>
          <p:nvPr/>
        </p:nvCxnSpPr>
        <p:spPr bwMode="auto">
          <a:xfrm flipH="1">
            <a:off x="10026651" y="4304636"/>
            <a:ext cx="19050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501" name="AutoShape 33"/>
          <p:cNvCxnSpPr>
            <a:cxnSpLocks noChangeShapeType="1"/>
            <a:stCxn id="17487" idx="2"/>
            <a:endCxn id="17492" idx="0"/>
          </p:cNvCxnSpPr>
          <p:nvPr/>
        </p:nvCxnSpPr>
        <p:spPr bwMode="auto">
          <a:xfrm>
            <a:off x="10217153" y="4304635"/>
            <a:ext cx="222249" cy="876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502" name="AutoShape 34"/>
          <p:cNvCxnSpPr>
            <a:cxnSpLocks noChangeShapeType="1"/>
            <a:stCxn id="17491" idx="2"/>
            <a:endCxn id="17493" idx="0"/>
          </p:cNvCxnSpPr>
          <p:nvPr/>
        </p:nvCxnSpPr>
        <p:spPr bwMode="auto">
          <a:xfrm>
            <a:off x="10026651" y="4687463"/>
            <a:ext cx="0" cy="3439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58" name="Text Box 35"/>
          <p:cNvSpPr txBox="1">
            <a:spLocks noChangeArrowheads="1"/>
          </p:cNvSpPr>
          <p:nvPr/>
        </p:nvSpPr>
        <p:spPr bwMode="auto">
          <a:xfrm>
            <a:off x="11264902" y="3506804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cxnSp>
        <p:nvCxnSpPr>
          <p:cNvPr id="17459" name="AutoShape 36"/>
          <p:cNvCxnSpPr>
            <a:cxnSpLocks noChangeShapeType="1"/>
            <a:stCxn id="17450" idx="2"/>
            <a:endCxn id="17458" idx="0"/>
          </p:cNvCxnSpPr>
          <p:nvPr/>
        </p:nvCxnSpPr>
        <p:spPr bwMode="auto">
          <a:xfrm>
            <a:off x="11423651" y="3452434"/>
            <a:ext cx="0" cy="5437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5" name="Text Box 38"/>
          <p:cNvSpPr txBox="1">
            <a:spLocks noChangeArrowheads="1"/>
          </p:cNvSpPr>
          <p:nvPr/>
        </p:nvSpPr>
        <p:spPr bwMode="auto">
          <a:xfrm>
            <a:off x="8280402" y="3540093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e</a:t>
            </a:r>
          </a:p>
        </p:txBody>
      </p:sp>
      <p:sp>
        <p:nvSpPr>
          <p:cNvPr id="17466" name="Text Box 39"/>
          <p:cNvSpPr txBox="1">
            <a:spLocks noChangeArrowheads="1"/>
          </p:cNvSpPr>
          <p:nvPr/>
        </p:nvSpPr>
        <p:spPr bwMode="auto">
          <a:xfrm>
            <a:off x="7772402" y="4392296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p</a:t>
            </a:r>
          </a:p>
        </p:txBody>
      </p:sp>
      <p:sp>
        <p:nvSpPr>
          <p:cNvPr id="17467" name="Text Box 40"/>
          <p:cNvSpPr txBox="1">
            <a:spLocks noChangeArrowheads="1"/>
          </p:cNvSpPr>
          <p:nvPr/>
        </p:nvSpPr>
        <p:spPr bwMode="auto">
          <a:xfrm>
            <a:off x="79629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h</a:t>
            </a:r>
          </a:p>
        </p:txBody>
      </p:sp>
      <p:sp>
        <p:nvSpPr>
          <p:cNvPr id="17468" name="Text Box 41"/>
          <p:cNvSpPr txBox="1">
            <a:spLocks noChangeArrowheads="1"/>
          </p:cNvSpPr>
          <p:nvPr/>
        </p:nvSpPr>
        <p:spPr bwMode="auto">
          <a:xfrm>
            <a:off x="8534402" y="4392296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f</a:t>
            </a:r>
          </a:p>
        </p:txBody>
      </p:sp>
      <p:sp>
        <p:nvSpPr>
          <p:cNvPr id="17469" name="Text Box 42"/>
          <p:cNvSpPr txBox="1">
            <a:spLocks noChangeArrowheads="1"/>
          </p:cNvSpPr>
          <p:nvPr/>
        </p:nvSpPr>
        <p:spPr bwMode="auto">
          <a:xfrm>
            <a:off x="85344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r</a:t>
            </a:r>
          </a:p>
        </p:txBody>
      </p:sp>
      <p:sp>
        <p:nvSpPr>
          <p:cNvPr id="17470" name="Text Box 43"/>
          <p:cNvSpPr txBox="1">
            <a:spLocks noChangeArrowheads="1"/>
          </p:cNvSpPr>
          <p:nvPr/>
        </p:nvSpPr>
        <p:spPr bwMode="auto">
          <a:xfrm>
            <a:off x="8153402" y="4392296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sp>
        <p:nvSpPr>
          <p:cNvPr id="17471" name="Text Box 44"/>
          <p:cNvSpPr txBox="1">
            <a:spLocks noChangeArrowheads="1"/>
          </p:cNvSpPr>
          <p:nvPr/>
        </p:nvSpPr>
        <p:spPr bwMode="auto">
          <a:xfrm>
            <a:off x="7772402" y="4775121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sp>
        <p:nvSpPr>
          <p:cNvPr id="17472" name="Text Box 45"/>
          <p:cNvSpPr txBox="1">
            <a:spLocks noChangeArrowheads="1"/>
          </p:cNvSpPr>
          <p:nvPr/>
        </p:nvSpPr>
        <p:spPr bwMode="auto">
          <a:xfrm>
            <a:off x="8343902" y="4775121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c</a:t>
            </a:r>
          </a:p>
        </p:txBody>
      </p:sp>
      <p:sp>
        <p:nvSpPr>
          <p:cNvPr id="17473" name="Text Box 46"/>
          <p:cNvSpPr txBox="1">
            <a:spLocks noChangeArrowheads="1"/>
          </p:cNvSpPr>
          <p:nvPr/>
        </p:nvSpPr>
        <p:spPr bwMode="auto">
          <a:xfrm>
            <a:off x="8597900" y="4818397"/>
            <a:ext cx="6350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CC0000"/>
                </a:solidFill>
              </a:rPr>
              <a:t>G</a:t>
            </a:r>
          </a:p>
        </p:txBody>
      </p:sp>
      <p:sp>
        <p:nvSpPr>
          <p:cNvPr id="17474" name="Text Box 47"/>
          <p:cNvSpPr txBox="1">
            <a:spLocks noChangeArrowheads="1"/>
          </p:cNvSpPr>
          <p:nvPr/>
        </p:nvSpPr>
        <p:spPr bwMode="auto">
          <a:xfrm>
            <a:off x="8343902" y="514796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a</a:t>
            </a:r>
          </a:p>
        </p:txBody>
      </p:sp>
      <p:cxnSp>
        <p:nvCxnSpPr>
          <p:cNvPr id="17475" name="AutoShape 48"/>
          <p:cNvCxnSpPr>
            <a:cxnSpLocks noChangeShapeType="1"/>
            <a:stCxn id="17465" idx="2"/>
            <a:endCxn id="17467" idx="0"/>
          </p:cNvCxnSpPr>
          <p:nvPr/>
        </p:nvCxnSpPr>
        <p:spPr bwMode="auto">
          <a:xfrm flipH="1">
            <a:off x="8121651" y="3878535"/>
            <a:ext cx="317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76" name="AutoShape 49"/>
          <p:cNvCxnSpPr>
            <a:cxnSpLocks noChangeShapeType="1"/>
            <a:stCxn id="17465" idx="2"/>
            <a:endCxn id="17469" idx="0"/>
          </p:cNvCxnSpPr>
          <p:nvPr/>
        </p:nvCxnSpPr>
        <p:spPr bwMode="auto">
          <a:xfrm>
            <a:off x="8439151" y="3878535"/>
            <a:ext cx="2540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77" name="AutoShape 50"/>
          <p:cNvCxnSpPr>
            <a:cxnSpLocks noChangeShapeType="1"/>
            <a:stCxn id="17467" idx="2"/>
            <a:endCxn id="17466" idx="0"/>
          </p:cNvCxnSpPr>
          <p:nvPr/>
        </p:nvCxnSpPr>
        <p:spPr bwMode="auto">
          <a:xfrm flipH="1">
            <a:off x="7931151" y="4304636"/>
            <a:ext cx="190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78" name="AutoShape 51"/>
          <p:cNvCxnSpPr>
            <a:cxnSpLocks noChangeShapeType="1"/>
            <a:stCxn id="17467" idx="2"/>
            <a:endCxn id="17470" idx="0"/>
          </p:cNvCxnSpPr>
          <p:nvPr/>
        </p:nvCxnSpPr>
        <p:spPr bwMode="auto">
          <a:xfrm>
            <a:off x="8121651" y="4304636"/>
            <a:ext cx="190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79" name="AutoShape 52"/>
          <p:cNvCxnSpPr>
            <a:cxnSpLocks noChangeShapeType="1"/>
            <a:stCxn id="17469" idx="2"/>
            <a:endCxn id="17468" idx="0"/>
          </p:cNvCxnSpPr>
          <p:nvPr/>
        </p:nvCxnSpPr>
        <p:spPr bwMode="auto">
          <a:xfrm>
            <a:off x="8693151" y="4304636"/>
            <a:ext cx="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80" name="AutoShape 53"/>
          <p:cNvCxnSpPr>
            <a:cxnSpLocks noChangeShapeType="1"/>
            <a:stCxn id="17466" idx="2"/>
            <a:endCxn id="17471" idx="0"/>
          </p:cNvCxnSpPr>
          <p:nvPr/>
        </p:nvCxnSpPr>
        <p:spPr bwMode="auto">
          <a:xfrm>
            <a:off x="7931151" y="4730737"/>
            <a:ext cx="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81" name="AutoShape 54"/>
          <p:cNvCxnSpPr>
            <a:cxnSpLocks noChangeShapeType="1"/>
            <a:stCxn id="17468" idx="2"/>
            <a:endCxn id="17472" idx="0"/>
          </p:cNvCxnSpPr>
          <p:nvPr/>
        </p:nvCxnSpPr>
        <p:spPr bwMode="auto">
          <a:xfrm flipH="1">
            <a:off x="8502651" y="4730737"/>
            <a:ext cx="19050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82" name="AutoShape 55"/>
          <p:cNvCxnSpPr>
            <a:cxnSpLocks noChangeShapeType="1"/>
            <a:stCxn id="17468" idx="2"/>
            <a:endCxn id="17473" idx="0"/>
          </p:cNvCxnSpPr>
          <p:nvPr/>
        </p:nvCxnSpPr>
        <p:spPr bwMode="auto">
          <a:xfrm>
            <a:off x="8693149" y="4730736"/>
            <a:ext cx="222251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83" name="AutoShape 56"/>
          <p:cNvCxnSpPr>
            <a:cxnSpLocks noChangeShapeType="1"/>
            <a:stCxn id="17472" idx="2"/>
            <a:endCxn id="17474" idx="0"/>
          </p:cNvCxnSpPr>
          <p:nvPr/>
        </p:nvCxnSpPr>
        <p:spPr bwMode="auto">
          <a:xfrm>
            <a:off x="8502651" y="5113563"/>
            <a:ext cx="0" cy="3439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7"/>
          <p:cNvCxnSpPr>
            <a:cxnSpLocks noChangeShapeType="1"/>
            <a:stCxn id="17449" idx="2"/>
            <a:endCxn id="17465" idx="0"/>
          </p:cNvCxnSpPr>
          <p:nvPr/>
        </p:nvCxnSpPr>
        <p:spPr bwMode="auto">
          <a:xfrm>
            <a:off x="7613651" y="3505697"/>
            <a:ext cx="825500" cy="3439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8"/>
          <p:cNvCxnSpPr>
            <a:cxnSpLocks noChangeShapeType="1"/>
            <a:stCxn id="17446" idx="2"/>
            <a:endCxn id="17449" idx="0"/>
          </p:cNvCxnSpPr>
          <p:nvPr/>
        </p:nvCxnSpPr>
        <p:spPr bwMode="auto">
          <a:xfrm flipH="1">
            <a:off x="7613651" y="3015882"/>
            <a:ext cx="2032000" cy="151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9"/>
          <p:cNvCxnSpPr>
            <a:cxnSpLocks noChangeShapeType="1"/>
            <a:stCxn id="17446" idx="2"/>
            <a:endCxn id="17484" idx="0"/>
          </p:cNvCxnSpPr>
          <p:nvPr/>
        </p:nvCxnSpPr>
        <p:spPr bwMode="auto">
          <a:xfrm>
            <a:off x="9645651" y="3015880"/>
            <a:ext cx="266700" cy="98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60"/>
          <p:cNvCxnSpPr>
            <a:cxnSpLocks noChangeShapeType="1"/>
            <a:stCxn id="17446" idx="2"/>
            <a:endCxn id="17450" idx="0"/>
          </p:cNvCxnSpPr>
          <p:nvPr/>
        </p:nvCxnSpPr>
        <p:spPr bwMode="auto">
          <a:xfrm>
            <a:off x="9645651" y="3015880"/>
            <a:ext cx="1778000" cy="98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7416" name="Group 62"/>
          <p:cNvGrpSpPr>
            <a:grpSpLocks/>
          </p:cNvGrpSpPr>
          <p:nvPr/>
        </p:nvGrpSpPr>
        <p:grpSpPr bwMode="auto">
          <a:xfrm>
            <a:off x="681037" y="3124200"/>
            <a:ext cx="3205163" cy="1768475"/>
            <a:chOff x="336" y="576"/>
            <a:chExt cx="4848" cy="2784"/>
          </a:xfrm>
        </p:grpSpPr>
        <p:sp>
          <p:nvSpPr>
            <p:cNvPr id="17418" name="AutoShape 63"/>
            <p:cNvSpPr>
              <a:spLocks noChangeArrowheads="1"/>
            </p:cNvSpPr>
            <p:nvPr/>
          </p:nvSpPr>
          <p:spPr bwMode="auto">
            <a:xfrm>
              <a:off x="336" y="2208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419" name="AutoShape 64"/>
            <p:cNvSpPr>
              <a:spLocks noChangeArrowheads="1"/>
            </p:cNvSpPr>
            <p:nvPr/>
          </p:nvSpPr>
          <p:spPr bwMode="auto">
            <a:xfrm>
              <a:off x="4704" y="57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17420" name="AutoShape 65"/>
            <p:cNvSpPr>
              <a:spLocks noChangeArrowheads="1"/>
            </p:cNvSpPr>
            <p:nvPr/>
          </p:nvSpPr>
          <p:spPr bwMode="auto">
            <a:xfrm>
              <a:off x="1728" y="177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d</a:t>
              </a:r>
            </a:p>
          </p:txBody>
        </p:sp>
        <p:sp>
          <p:nvSpPr>
            <p:cNvPr id="17421" name="AutoShape 66"/>
            <p:cNvSpPr>
              <a:spLocks noChangeArrowheads="1"/>
            </p:cNvSpPr>
            <p:nvPr/>
          </p:nvSpPr>
          <p:spPr bwMode="auto">
            <a:xfrm>
              <a:off x="720" y="105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b</a:t>
              </a:r>
            </a:p>
          </p:txBody>
        </p:sp>
        <p:sp>
          <p:nvSpPr>
            <p:cNvPr id="17422" name="AutoShape 67"/>
            <p:cNvSpPr>
              <a:spLocks noChangeArrowheads="1"/>
            </p:cNvSpPr>
            <p:nvPr/>
          </p:nvSpPr>
          <p:spPr bwMode="auto">
            <a:xfrm>
              <a:off x="1200" y="273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p</a:t>
              </a:r>
            </a:p>
          </p:txBody>
        </p:sp>
        <p:sp>
          <p:nvSpPr>
            <p:cNvPr id="17423" name="AutoShape 68"/>
            <p:cNvSpPr>
              <a:spLocks noChangeArrowheads="1"/>
            </p:cNvSpPr>
            <p:nvPr/>
          </p:nvSpPr>
          <p:spPr bwMode="auto">
            <a:xfrm>
              <a:off x="2352" y="2880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q</a:t>
              </a:r>
            </a:p>
          </p:txBody>
        </p:sp>
        <p:sp>
          <p:nvSpPr>
            <p:cNvPr id="17424" name="AutoShape 69"/>
            <p:cNvSpPr>
              <a:spLocks noChangeArrowheads="1"/>
            </p:cNvSpPr>
            <p:nvPr/>
          </p:nvSpPr>
          <p:spPr bwMode="auto">
            <a:xfrm>
              <a:off x="2880" y="1008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c</a:t>
              </a:r>
            </a:p>
          </p:txBody>
        </p:sp>
        <p:sp>
          <p:nvSpPr>
            <p:cNvPr id="17425" name="AutoShape 70"/>
            <p:cNvSpPr>
              <a:spLocks noChangeArrowheads="1"/>
            </p:cNvSpPr>
            <p:nvPr/>
          </p:nvSpPr>
          <p:spPr bwMode="auto">
            <a:xfrm>
              <a:off x="3552" y="1584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e</a:t>
              </a:r>
            </a:p>
          </p:txBody>
        </p:sp>
        <p:sp>
          <p:nvSpPr>
            <p:cNvPr id="17426" name="AutoShape 71"/>
            <p:cNvSpPr>
              <a:spLocks noChangeArrowheads="1"/>
            </p:cNvSpPr>
            <p:nvPr/>
          </p:nvSpPr>
          <p:spPr bwMode="auto">
            <a:xfrm>
              <a:off x="3168" y="225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h</a:t>
              </a:r>
            </a:p>
          </p:txBody>
        </p:sp>
        <p:sp>
          <p:nvSpPr>
            <p:cNvPr id="17427" name="AutoShape 72"/>
            <p:cNvSpPr>
              <a:spLocks noChangeArrowheads="1"/>
            </p:cNvSpPr>
            <p:nvPr/>
          </p:nvSpPr>
          <p:spPr bwMode="auto">
            <a:xfrm>
              <a:off x="1584" y="624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a</a:t>
              </a:r>
            </a:p>
          </p:txBody>
        </p:sp>
        <p:sp>
          <p:nvSpPr>
            <p:cNvPr id="17428" name="AutoShape 73"/>
            <p:cNvSpPr>
              <a:spLocks noChangeArrowheads="1"/>
            </p:cNvSpPr>
            <p:nvPr/>
          </p:nvSpPr>
          <p:spPr bwMode="auto">
            <a:xfrm>
              <a:off x="4560" y="1872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f</a:t>
              </a:r>
            </a:p>
          </p:txBody>
        </p:sp>
        <p:sp>
          <p:nvSpPr>
            <p:cNvPr id="17429" name="AutoShape 74"/>
            <p:cNvSpPr>
              <a:spLocks noChangeArrowheads="1"/>
            </p:cNvSpPr>
            <p:nvPr/>
          </p:nvSpPr>
          <p:spPr bwMode="auto">
            <a:xfrm>
              <a:off x="4368" y="273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r</a:t>
              </a:r>
            </a:p>
          </p:txBody>
        </p:sp>
        <p:cxnSp>
          <p:nvCxnSpPr>
            <p:cNvPr id="17430" name="AutoShape 75"/>
            <p:cNvCxnSpPr>
              <a:cxnSpLocks noChangeShapeType="1"/>
              <a:stCxn id="17418" idx="5"/>
              <a:endCxn id="17422" idx="2"/>
            </p:cNvCxnSpPr>
            <p:nvPr/>
          </p:nvCxnSpPr>
          <p:spPr bwMode="auto">
            <a:xfrm>
              <a:off x="746" y="2618"/>
              <a:ext cx="454" cy="35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1" name="AutoShape 76"/>
            <p:cNvCxnSpPr>
              <a:cxnSpLocks noChangeShapeType="1"/>
              <a:stCxn id="17422" idx="5"/>
              <a:endCxn id="17423" idx="2"/>
            </p:cNvCxnSpPr>
            <p:nvPr/>
          </p:nvCxnSpPr>
          <p:spPr bwMode="auto">
            <a:xfrm flipV="1">
              <a:off x="1610" y="3120"/>
              <a:ext cx="742" cy="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2" name="AutoShape 77"/>
            <p:cNvCxnSpPr>
              <a:cxnSpLocks noChangeShapeType="1"/>
              <a:stCxn id="17426" idx="3"/>
              <a:endCxn id="17423" idx="7"/>
            </p:cNvCxnSpPr>
            <p:nvPr/>
          </p:nvCxnSpPr>
          <p:spPr bwMode="auto">
            <a:xfrm flipH="1">
              <a:off x="2762" y="2666"/>
              <a:ext cx="476" cy="2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3" name="AutoShape 78"/>
            <p:cNvCxnSpPr>
              <a:cxnSpLocks noChangeShapeType="1"/>
              <a:stCxn id="17426" idx="2"/>
              <a:endCxn id="17422" idx="6"/>
            </p:cNvCxnSpPr>
            <p:nvPr/>
          </p:nvCxnSpPr>
          <p:spPr bwMode="auto">
            <a:xfrm flipH="1">
              <a:off x="1680" y="2496"/>
              <a:ext cx="1488" cy="4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4" name="AutoShape 79"/>
            <p:cNvCxnSpPr>
              <a:cxnSpLocks noChangeShapeType="1"/>
              <a:stCxn id="17425" idx="4"/>
              <a:endCxn id="17426" idx="7"/>
            </p:cNvCxnSpPr>
            <p:nvPr/>
          </p:nvCxnSpPr>
          <p:spPr bwMode="auto">
            <a:xfrm flipH="1">
              <a:off x="3578" y="2064"/>
              <a:ext cx="214" cy="2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5" name="AutoShape 80"/>
            <p:cNvCxnSpPr>
              <a:cxnSpLocks noChangeShapeType="1"/>
              <a:stCxn id="17425" idx="5"/>
              <a:endCxn id="17429" idx="1"/>
            </p:cNvCxnSpPr>
            <p:nvPr/>
          </p:nvCxnSpPr>
          <p:spPr bwMode="auto">
            <a:xfrm>
              <a:off x="3962" y="1994"/>
              <a:ext cx="476" cy="812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36" name="AutoShape 81"/>
            <p:cNvCxnSpPr>
              <a:cxnSpLocks noChangeShapeType="1"/>
              <a:stCxn id="17429" idx="0"/>
              <a:endCxn id="17428" idx="4"/>
            </p:cNvCxnSpPr>
            <p:nvPr/>
          </p:nvCxnSpPr>
          <p:spPr bwMode="auto">
            <a:xfrm flipV="1">
              <a:off x="4608" y="2352"/>
              <a:ext cx="192" cy="384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37" name="AutoShape 82"/>
            <p:cNvCxnSpPr>
              <a:cxnSpLocks noChangeShapeType="1"/>
              <a:stCxn id="17428" idx="0"/>
              <a:endCxn id="17419" idx="4"/>
            </p:cNvCxnSpPr>
            <p:nvPr/>
          </p:nvCxnSpPr>
          <p:spPr bwMode="auto">
            <a:xfrm flipV="1">
              <a:off x="4800" y="1056"/>
              <a:ext cx="144" cy="816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38" name="AutoShape 83"/>
            <p:cNvCxnSpPr>
              <a:cxnSpLocks noChangeShapeType="1"/>
              <a:stCxn id="17418" idx="7"/>
            </p:cNvCxnSpPr>
            <p:nvPr/>
          </p:nvCxnSpPr>
          <p:spPr bwMode="auto">
            <a:xfrm flipV="1">
              <a:off x="746" y="2016"/>
              <a:ext cx="982" cy="262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39" name="AutoShape 84"/>
            <p:cNvCxnSpPr>
              <a:cxnSpLocks noChangeShapeType="1"/>
              <a:stCxn id="17420" idx="1"/>
              <a:endCxn id="17421" idx="5"/>
            </p:cNvCxnSpPr>
            <p:nvPr/>
          </p:nvCxnSpPr>
          <p:spPr bwMode="auto">
            <a:xfrm flipH="1" flipV="1">
              <a:off x="1130" y="1466"/>
              <a:ext cx="668" cy="3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0" name="AutoShape 85"/>
            <p:cNvCxnSpPr>
              <a:cxnSpLocks noChangeShapeType="1"/>
              <a:endCxn id="17427" idx="2"/>
            </p:cNvCxnSpPr>
            <p:nvPr/>
          </p:nvCxnSpPr>
          <p:spPr bwMode="auto">
            <a:xfrm flipV="1">
              <a:off x="1152" y="864"/>
              <a:ext cx="432" cy="2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1" name="AutoShape 86"/>
            <p:cNvCxnSpPr>
              <a:cxnSpLocks noChangeShapeType="1"/>
              <a:stCxn id="17424" idx="2"/>
              <a:endCxn id="17427" idx="6"/>
            </p:cNvCxnSpPr>
            <p:nvPr/>
          </p:nvCxnSpPr>
          <p:spPr bwMode="auto">
            <a:xfrm flipH="1" flipV="1">
              <a:off x="2064" y="864"/>
              <a:ext cx="816" cy="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2" name="AutoShape 87"/>
            <p:cNvCxnSpPr>
              <a:cxnSpLocks noChangeShapeType="1"/>
              <a:stCxn id="17420" idx="7"/>
              <a:endCxn id="17424" idx="3"/>
            </p:cNvCxnSpPr>
            <p:nvPr/>
          </p:nvCxnSpPr>
          <p:spPr bwMode="auto">
            <a:xfrm flipV="1">
              <a:off x="2138" y="1418"/>
              <a:ext cx="812" cy="42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3" name="AutoShape 88"/>
            <p:cNvCxnSpPr>
              <a:cxnSpLocks noChangeShapeType="1"/>
              <a:stCxn id="17420" idx="6"/>
              <a:endCxn id="17425" idx="2"/>
            </p:cNvCxnSpPr>
            <p:nvPr/>
          </p:nvCxnSpPr>
          <p:spPr bwMode="auto">
            <a:xfrm flipV="1">
              <a:off x="2208" y="1824"/>
              <a:ext cx="1344" cy="192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44" name="AutoShape 89"/>
            <p:cNvCxnSpPr>
              <a:cxnSpLocks noChangeShapeType="1"/>
              <a:stCxn id="17428" idx="1"/>
              <a:endCxn id="17424" idx="6"/>
            </p:cNvCxnSpPr>
            <p:nvPr/>
          </p:nvCxnSpPr>
          <p:spPr bwMode="auto">
            <a:xfrm rot="5400000" flipH="1">
              <a:off x="3648" y="960"/>
              <a:ext cx="694" cy="1270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5" name="AutoShape 90"/>
            <p:cNvCxnSpPr>
              <a:cxnSpLocks noChangeShapeType="1"/>
              <a:stCxn id="17418" idx="6"/>
              <a:endCxn id="17425" idx="3"/>
            </p:cNvCxnSpPr>
            <p:nvPr/>
          </p:nvCxnSpPr>
          <p:spPr bwMode="auto">
            <a:xfrm flipV="1">
              <a:off x="816" y="1994"/>
              <a:ext cx="2806" cy="454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7413" name="Text Box 92"/>
          <p:cNvSpPr txBox="1">
            <a:spLocks noChangeArrowheads="1"/>
          </p:cNvSpPr>
          <p:nvPr/>
        </p:nvSpPr>
        <p:spPr bwMode="auto">
          <a:xfrm>
            <a:off x="4495800" y="4133678"/>
            <a:ext cx="2068512" cy="12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We construct both on demand – and we construct as little as possible.</a:t>
            </a:r>
          </a:p>
        </p:txBody>
      </p:sp>
      <p:sp>
        <p:nvSpPr>
          <p:cNvPr id="17415" name="Text Box 94"/>
          <p:cNvSpPr txBox="1">
            <a:spLocks noChangeArrowheads="1"/>
          </p:cNvSpPr>
          <p:nvPr/>
        </p:nvSpPr>
        <p:spPr bwMode="auto">
          <a:xfrm>
            <a:off x="4572000" y="1905002"/>
            <a:ext cx="1981200" cy="1477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Each NODE in in the search tree is an entire PATH in the </a:t>
            </a:r>
            <a:r>
              <a:rPr lang="en-US" i="1" dirty="0" smtClean="0">
                <a:latin typeface="Calibri" pitchFamily="34" charset="0"/>
              </a:rPr>
              <a:t>state space </a:t>
            </a:r>
            <a:r>
              <a:rPr lang="en-US" i="1" dirty="0">
                <a:latin typeface="Calibri" pitchFamily="34" charset="0"/>
              </a:rPr>
              <a:t>graph.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870700" y="2086107"/>
            <a:ext cx="4876800" cy="52322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Search Tree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09600" y="1981202"/>
            <a:ext cx="3429000" cy="52322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State Space Graph</a:t>
            </a: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Quiz: State Space Graphs vs. Search Trees</a:t>
            </a:r>
            <a:endParaRPr 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600200" y="35187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sz="1600" b="1" dirty="0"/>
              <a:t>S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657600" y="35187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b="1"/>
              <a:t>G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2590800" y="43569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2590800" y="26805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i="1"/>
              <a:t>a</a:t>
            </a:r>
          </a:p>
        </p:txBody>
      </p:sp>
      <p:cxnSp>
        <p:nvCxnSpPr>
          <p:cNvPr id="17" name="AutoShape 17"/>
          <p:cNvCxnSpPr>
            <a:cxnSpLocks noChangeShapeType="1"/>
            <a:stCxn id="5" idx="5"/>
            <a:endCxn id="8" idx="2"/>
          </p:cNvCxnSpPr>
          <p:nvPr/>
        </p:nvCxnSpPr>
        <p:spPr bwMode="auto">
          <a:xfrm>
            <a:off x="1973701" y="3897425"/>
            <a:ext cx="617099" cy="6813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1" name="AutoShape 21"/>
          <p:cNvCxnSpPr>
            <a:cxnSpLocks noChangeShapeType="1"/>
            <a:stCxn id="14" idx="3"/>
            <a:endCxn id="8" idx="1"/>
          </p:cNvCxnSpPr>
          <p:nvPr/>
        </p:nvCxnSpPr>
        <p:spPr bwMode="auto">
          <a:xfrm>
            <a:off x="2654883" y="3059227"/>
            <a:ext cx="0" cy="13626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3" name="AutoShape 23"/>
          <p:cNvCxnSpPr>
            <a:cxnSpLocks noChangeShapeType="1"/>
            <a:stCxn id="8" idx="7"/>
            <a:endCxn id="14" idx="5"/>
          </p:cNvCxnSpPr>
          <p:nvPr/>
        </p:nvCxnSpPr>
        <p:spPr bwMode="auto">
          <a:xfrm flipV="1">
            <a:off x="2964301" y="3059227"/>
            <a:ext cx="0" cy="13626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4" name="AutoShape 24"/>
          <p:cNvCxnSpPr>
            <a:cxnSpLocks noChangeShapeType="1"/>
            <a:stCxn id="14" idx="6"/>
            <a:endCxn id="6" idx="1"/>
          </p:cNvCxnSpPr>
          <p:nvPr/>
        </p:nvCxnSpPr>
        <p:spPr bwMode="auto">
          <a:xfrm>
            <a:off x="3028385" y="2902363"/>
            <a:ext cx="693299" cy="6813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6" name="AutoShape 26"/>
          <p:cNvCxnSpPr>
            <a:cxnSpLocks noChangeShapeType="1"/>
            <a:stCxn id="8" idx="6"/>
            <a:endCxn id="6" idx="3"/>
          </p:cNvCxnSpPr>
          <p:nvPr/>
        </p:nvCxnSpPr>
        <p:spPr bwMode="auto">
          <a:xfrm flipV="1">
            <a:off x="3028385" y="3897425"/>
            <a:ext cx="693299" cy="6813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7" name="AutoShape 27"/>
          <p:cNvCxnSpPr>
            <a:cxnSpLocks noChangeShapeType="1"/>
            <a:stCxn id="5" idx="7"/>
            <a:endCxn id="14" idx="2"/>
          </p:cNvCxnSpPr>
          <p:nvPr/>
        </p:nvCxnSpPr>
        <p:spPr bwMode="auto">
          <a:xfrm flipV="1">
            <a:off x="1973701" y="2902363"/>
            <a:ext cx="617099" cy="6813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54" name="TextBox 53"/>
          <p:cNvSpPr txBox="1"/>
          <p:nvPr/>
        </p:nvSpPr>
        <p:spPr>
          <a:xfrm>
            <a:off x="1219200" y="1671939"/>
            <a:ext cx="3886200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Consider this 4-state graph: 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0" y="6029982"/>
            <a:ext cx="12192000" cy="52322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Important: Lots of repeated structure in the search tree!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77000" y="1676400"/>
            <a:ext cx="5105400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How big is its search tree (from S)?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59" name="Picture 5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7848600" y="3124200"/>
            <a:ext cx="1879854" cy="9342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Tree Search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814029" y="1450961"/>
            <a:ext cx="4017746" cy="4260878"/>
          </a:xfrm>
          <a:prstGeom prst="rect">
            <a:avLst/>
          </a:prstGeom>
          <a:noFill/>
        </p:spPr>
      </p:pic>
      <p:sp>
        <p:nvSpPr>
          <p:cNvPr id="7" name="Freeform 6"/>
          <p:cNvSpPr/>
          <p:nvPr/>
        </p:nvSpPr>
        <p:spPr>
          <a:xfrm>
            <a:off x="3669325" y="3614614"/>
            <a:ext cx="5030176" cy="2170723"/>
          </a:xfrm>
          <a:custGeom>
            <a:avLst/>
            <a:gdLst>
              <a:gd name="connsiteX0" fmla="*/ 542192 w 4618893"/>
              <a:gd name="connsiteY0" fmla="*/ 1100505 h 2384182"/>
              <a:gd name="connsiteX1" fmla="*/ 14654 w 4618893"/>
              <a:gd name="connsiteY1" fmla="*/ 1698382 h 2384182"/>
              <a:gd name="connsiteX2" fmla="*/ 454269 w 4618893"/>
              <a:gd name="connsiteY2" fmla="*/ 2287466 h 2384182"/>
              <a:gd name="connsiteX3" fmla="*/ 2036885 w 4618893"/>
              <a:gd name="connsiteY3" fmla="*/ 2225920 h 2384182"/>
              <a:gd name="connsiteX4" fmla="*/ 2256692 w 4618893"/>
              <a:gd name="connsiteY4" fmla="*/ 1337897 h 2384182"/>
              <a:gd name="connsiteX5" fmla="*/ 2916115 w 4618893"/>
              <a:gd name="connsiteY5" fmla="*/ 1170843 h 2384182"/>
              <a:gd name="connsiteX6" fmla="*/ 3223846 w 4618893"/>
              <a:gd name="connsiteY6" fmla="*/ 2155582 h 2384182"/>
              <a:gd name="connsiteX7" fmla="*/ 4437185 w 4618893"/>
              <a:gd name="connsiteY7" fmla="*/ 2111620 h 2384182"/>
              <a:gd name="connsiteX8" fmla="*/ 4314092 w 4618893"/>
              <a:gd name="connsiteY8" fmla="*/ 907074 h 2384182"/>
              <a:gd name="connsiteX9" fmla="*/ 2898531 w 4618893"/>
              <a:gd name="connsiteY9" fmla="*/ 89389 h 2384182"/>
              <a:gd name="connsiteX10" fmla="*/ 1843454 w 4618893"/>
              <a:gd name="connsiteY10" fmla="*/ 370743 h 2384182"/>
              <a:gd name="connsiteX11" fmla="*/ 1852246 w 4618893"/>
              <a:gd name="connsiteY11" fmla="*/ 1100505 h 2384182"/>
              <a:gd name="connsiteX12" fmla="*/ 542192 w 4618893"/>
              <a:gd name="connsiteY12" fmla="*/ 1100505 h 2384182"/>
              <a:gd name="connsiteX0" fmla="*/ 542192 w 4618893"/>
              <a:gd name="connsiteY0" fmla="*/ 866043 h 2149720"/>
              <a:gd name="connsiteX1" fmla="*/ 14654 w 4618893"/>
              <a:gd name="connsiteY1" fmla="*/ 1463920 h 2149720"/>
              <a:gd name="connsiteX2" fmla="*/ 454269 w 4618893"/>
              <a:gd name="connsiteY2" fmla="*/ 2053004 h 2149720"/>
              <a:gd name="connsiteX3" fmla="*/ 2036885 w 4618893"/>
              <a:gd name="connsiteY3" fmla="*/ 1991458 h 2149720"/>
              <a:gd name="connsiteX4" fmla="*/ 2256692 w 4618893"/>
              <a:gd name="connsiteY4" fmla="*/ 1103435 h 2149720"/>
              <a:gd name="connsiteX5" fmla="*/ 2916115 w 4618893"/>
              <a:gd name="connsiteY5" fmla="*/ 936381 h 2149720"/>
              <a:gd name="connsiteX6" fmla="*/ 3223846 w 4618893"/>
              <a:gd name="connsiteY6" fmla="*/ 1921120 h 2149720"/>
              <a:gd name="connsiteX7" fmla="*/ 4437185 w 4618893"/>
              <a:gd name="connsiteY7" fmla="*/ 1877158 h 2149720"/>
              <a:gd name="connsiteX8" fmla="*/ 4314092 w 4618893"/>
              <a:gd name="connsiteY8" fmla="*/ 672612 h 2149720"/>
              <a:gd name="connsiteX9" fmla="*/ 2655277 w 4618893"/>
              <a:gd name="connsiteY9" fmla="*/ 89389 h 2149720"/>
              <a:gd name="connsiteX10" fmla="*/ 1843454 w 4618893"/>
              <a:gd name="connsiteY10" fmla="*/ 136281 h 2149720"/>
              <a:gd name="connsiteX11" fmla="*/ 1852246 w 4618893"/>
              <a:gd name="connsiteY11" fmla="*/ 866043 h 2149720"/>
              <a:gd name="connsiteX12" fmla="*/ 542192 w 4618893"/>
              <a:gd name="connsiteY12" fmla="*/ 866043 h 2149720"/>
              <a:gd name="connsiteX0" fmla="*/ 542192 w 4618893"/>
              <a:gd name="connsiteY0" fmla="*/ 866043 h 2149720"/>
              <a:gd name="connsiteX1" fmla="*/ 14654 w 4618893"/>
              <a:gd name="connsiteY1" fmla="*/ 1463920 h 2149720"/>
              <a:gd name="connsiteX2" fmla="*/ 454269 w 4618893"/>
              <a:gd name="connsiteY2" fmla="*/ 2053004 h 2149720"/>
              <a:gd name="connsiteX3" fmla="*/ 2036885 w 4618893"/>
              <a:gd name="connsiteY3" fmla="*/ 1991458 h 2149720"/>
              <a:gd name="connsiteX4" fmla="*/ 2256692 w 4618893"/>
              <a:gd name="connsiteY4" fmla="*/ 1103435 h 2149720"/>
              <a:gd name="connsiteX5" fmla="*/ 2883877 w 4618893"/>
              <a:gd name="connsiteY5" fmla="*/ 1384789 h 2149720"/>
              <a:gd name="connsiteX6" fmla="*/ 3223846 w 4618893"/>
              <a:gd name="connsiteY6" fmla="*/ 1921120 h 2149720"/>
              <a:gd name="connsiteX7" fmla="*/ 4437185 w 4618893"/>
              <a:gd name="connsiteY7" fmla="*/ 1877158 h 2149720"/>
              <a:gd name="connsiteX8" fmla="*/ 4314092 w 4618893"/>
              <a:gd name="connsiteY8" fmla="*/ 672612 h 2149720"/>
              <a:gd name="connsiteX9" fmla="*/ 2655277 w 4618893"/>
              <a:gd name="connsiteY9" fmla="*/ 89389 h 2149720"/>
              <a:gd name="connsiteX10" fmla="*/ 1843454 w 4618893"/>
              <a:gd name="connsiteY10" fmla="*/ 136281 h 2149720"/>
              <a:gd name="connsiteX11" fmla="*/ 1852246 w 4618893"/>
              <a:gd name="connsiteY11" fmla="*/ 866043 h 2149720"/>
              <a:gd name="connsiteX12" fmla="*/ 542192 w 4618893"/>
              <a:gd name="connsiteY12" fmla="*/ 866043 h 2149720"/>
              <a:gd name="connsiteX0" fmla="*/ 542192 w 4618893"/>
              <a:gd name="connsiteY0" fmla="*/ 866043 h 2140927"/>
              <a:gd name="connsiteX1" fmla="*/ 14654 w 4618893"/>
              <a:gd name="connsiteY1" fmla="*/ 1463920 h 2140927"/>
              <a:gd name="connsiteX2" fmla="*/ 454269 w 4618893"/>
              <a:gd name="connsiteY2" fmla="*/ 2053004 h 2140927"/>
              <a:gd name="connsiteX3" fmla="*/ 2036885 w 4618893"/>
              <a:gd name="connsiteY3" fmla="*/ 1991458 h 2140927"/>
              <a:gd name="connsiteX4" fmla="*/ 2350477 w 4618893"/>
              <a:gd name="connsiteY4" fmla="*/ 1537189 h 2140927"/>
              <a:gd name="connsiteX5" fmla="*/ 2883877 w 4618893"/>
              <a:gd name="connsiteY5" fmla="*/ 1384789 h 2140927"/>
              <a:gd name="connsiteX6" fmla="*/ 3223846 w 4618893"/>
              <a:gd name="connsiteY6" fmla="*/ 1921120 h 2140927"/>
              <a:gd name="connsiteX7" fmla="*/ 4437185 w 4618893"/>
              <a:gd name="connsiteY7" fmla="*/ 1877158 h 2140927"/>
              <a:gd name="connsiteX8" fmla="*/ 4314092 w 4618893"/>
              <a:gd name="connsiteY8" fmla="*/ 672612 h 2140927"/>
              <a:gd name="connsiteX9" fmla="*/ 2655277 w 4618893"/>
              <a:gd name="connsiteY9" fmla="*/ 89389 h 2140927"/>
              <a:gd name="connsiteX10" fmla="*/ 1843454 w 4618893"/>
              <a:gd name="connsiteY10" fmla="*/ 136281 h 2140927"/>
              <a:gd name="connsiteX11" fmla="*/ 1852246 w 4618893"/>
              <a:gd name="connsiteY11" fmla="*/ 866043 h 2140927"/>
              <a:gd name="connsiteX12" fmla="*/ 542192 w 4618893"/>
              <a:gd name="connsiteY12" fmla="*/ 866043 h 2140927"/>
              <a:gd name="connsiteX0" fmla="*/ 542192 w 4618893"/>
              <a:gd name="connsiteY0" fmla="*/ 866043 h 2140927"/>
              <a:gd name="connsiteX1" fmla="*/ 14654 w 4618893"/>
              <a:gd name="connsiteY1" fmla="*/ 1463920 h 2140927"/>
              <a:gd name="connsiteX2" fmla="*/ 454269 w 4618893"/>
              <a:gd name="connsiteY2" fmla="*/ 2053004 h 2140927"/>
              <a:gd name="connsiteX3" fmla="*/ 2036885 w 4618893"/>
              <a:gd name="connsiteY3" fmla="*/ 1991458 h 2140927"/>
              <a:gd name="connsiteX4" fmla="*/ 2350477 w 4618893"/>
              <a:gd name="connsiteY4" fmla="*/ 1537189 h 2140927"/>
              <a:gd name="connsiteX5" fmla="*/ 2960077 w 4618893"/>
              <a:gd name="connsiteY5" fmla="*/ 1537190 h 2140927"/>
              <a:gd name="connsiteX6" fmla="*/ 3223846 w 4618893"/>
              <a:gd name="connsiteY6" fmla="*/ 1921120 h 2140927"/>
              <a:gd name="connsiteX7" fmla="*/ 4437185 w 4618893"/>
              <a:gd name="connsiteY7" fmla="*/ 1877158 h 2140927"/>
              <a:gd name="connsiteX8" fmla="*/ 4314092 w 4618893"/>
              <a:gd name="connsiteY8" fmla="*/ 672612 h 2140927"/>
              <a:gd name="connsiteX9" fmla="*/ 2655277 w 4618893"/>
              <a:gd name="connsiteY9" fmla="*/ 89389 h 2140927"/>
              <a:gd name="connsiteX10" fmla="*/ 1843454 w 4618893"/>
              <a:gd name="connsiteY10" fmla="*/ 136281 h 2140927"/>
              <a:gd name="connsiteX11" fmla="*/ 1852246 w 4618893"/>
              <a:gd name="connsiteY11" fmla="*/ 866043 h 2140927"/>
              <a:gd name="connsiteX12" fmla="*/ 542192 w 4618893"/>
              <a:gd name="connsiteY12" fmla="*/ 866043 h 2140927"/>
              <a:gd name="connsiteX0" fmla="*/ 542192 w 4618893"/>
              <a:gd name="connsiteY0" fmla="*/ 895839 h 2170723"/>
              <a:gd name="connsiteX1" fmla="*/ 14654 w 4618893"/>
              <a:gd name="connsiteY1" fmla="*/ 1493716 h 2170723"/>
              <a:gd name="connsiteX2" fmla="*/ 454269 w 4618893"/>
              <a:gd name="connsiteY2" fmla="*/ 2082800 h 2170723"/>
              <a:gd name="connsiteX3" fmla="*/ 2036885 w 4618893"/>
              <a:gd name="connsiteY3" fmla="*/ 2021254 h 2170723"/>
              <a:gd name="connsiteX4" fmla="*/ 2350477 w 4618893"/>
              <a:gd name="connsiteY4" fmla="*/ 1566985 h 2170723"/>
              <a:gd name="connsiteX5" fmla="*/ 2960077 w 4618893"/>
              <a:gd name="connsiteY5" fmla="*/ 1566986 h 2170723"/>
              <a:gd name="connsiteX6" fmla="*/ 3223846 w 4618893"/>
              <a:gd name="connsiteY6" fmla="*/ 1950916 h 2170723"/>
              <a:gd name="connsiteX7" fmla="*/ 4437185 w 4618893"/>
              <a:gd name="connsiteY7" fmla="*/ 1906954 h 2170723"/>
              <a:gd name="connsiteX8" fmla="*/ 4314092 w 4618893"/>
              <a:gd name="connsiteY8" fmla="*/ 702408 h 2170723"/>
              <a:gd name="connsiteX9" fmla="*/ 2807677 w 4618893"/>
              <a:gd name="connsiteY9" fmla="*/ 881186 h 2170723"/>
              <a:gd name="connsiteX10" fmla="*/ 2655277 w 4618893"/>
              <a:gd name="connsiteY10" fmla="*/ 119185 h 2170723"/>
              <a:gd name="connsiteX11" fmla="*/ 1843454 w 4618893"/>
              <a:gd name="connsiteY11" fmla="*/ 166077 h 2170723"/>
              <a:gd name="connsiteX12" fmla="*/ 1852246 w 4618893"/>
              <a:gd name="connsiteY12" fmla="*/ 895839 h 2170723"/>
              <a:gd name="connsiteX13" fmla="*/ 542192 w 4618893"/>
              <a:gd name="connsiteY13" fmla="*/ 895839 h 2170723"/>
              <a:gd name="connsiteX0" fmla="*/ 542192 w 4755662"/>
              <a:gd name="connsiteY0" fmla="*/ 895839 h 2170723"/>
              <a:gd name="connsiteX1" fmla="*/ 14654 w 4755662"/>
              <a:gd name="connsiteY1" fmla="*/ 1493716 h 2170723"/>
              <a:gd name="connsiteX2" fmla="*/ 454269 w 4755662"/>
              <a:gd name="connsiteY2" fmla="*/ 2082800 h 2170723"/>
              <a:gd name="connsiteX3" fmla="*/ 2036885 w 4755662"/>
              <a:gd name="connsiteY3" fmla="*/ 2021254 h 2170723"/>
              <a:gd name="connsiteX4" fmla="*/ 2350477 w 4755662"/>
              <a:gd name="connsiteY4" fmla="*/ 1566985 h 2170723"/>
              <a:gd name="connsiteX5" fmla="*/ 2960077 w 4755662"/>
              <a:gd name="connsiteY5" fmla="*/ 1566986 h 2170723"/>
              <a:gd name="connsiteX6" fmla="*/ 3223846 w 4755662"/>
              <a:gd name="connsiteY6" fmla="*/ 1950916 h 2170723"/>
              <a:gd name="connsiteX7" fmla="*/ 4437185 w 4755662"/>
              <a:gd name="connsiteY7" fmla="*/ 1906954 h 2170723"/>
              <a:gd name="connsiteX8" fmla="*/ 4484077 w 4755662"/>
              <a:gd name="connsiteY8" fmla="*/ 957386 h 2170723"/>
              <a:gd name="connsiteX9" fmla="*/ 2807677 w 4755662"/>
              <a:gd name="connsiteY9" fmla="*/ 881186 h 2170723"/>
              <a:gd name="connsiteX10" fmla="*/ 2655277 w 4755662"/>
              <a:gd name="connsiteY10" fmla="*/ 119185 h 2170723"/>
              <a:gd name="connsiteX11" fmla="*/ 1843454 w 4755662"/>
              <a:gd name="connsiteY11" fmla="*/ 166077 h 2170723"/>
              <a:gd name="connsiteX12" fmla="*/ 1852246 w 4755662"/>
              <a:gd name="connsiteY12" fmla="*/ 895839 h 2170723"/>
              <a:gd name="connsiteX13" fmla="*/ 542192 w 4755662"/>
              <a:gd name="connsiteY13" fmla="*/ 895839 h 2170723"/>
              <a:gd name="connsiteX0" fmla="*/ 542192 w 4984261"/>
              <a:gd name="connsiteY0" fmla="*/ 895839 h 2170723"/>
              <a:gd name="connsiteX1" fmla="*/ 14654 w 4984261"/>
              <a:gd name="connsiteY1" fmla="*/ 1493716 h 2170723"/>
              <a:gd name="connsiteX2" fmla="*/ 454269 w 4984261"/>
              <a:gd name="connsiteY2" fmla="*/ 2082800 h 2170723"/>
              <a:gd name="connsiteX3" fmla="*/ 2036885 w 4984261"/>
              <a:gd name="connsiteY3" fmla="*/ 2021254 h 2170723"/>
              <a:gd name="connsiteX4" fmla="*/ 2350477 w 4984261"/>
              <a:gd name="connsiteY4" fmla="*/ 1566985 h 2170723"/>
              <a:gd name="connsiteX5" fmla="*/ 2960077 w 4984261"/>
              <a:gd name="connsiteY5" fmla="*/ 1566986 h 2170723"/>
              <a:gd name="connsiteX6" fmla="*/ 3223846 w 4984261"/>
              <a:gd name="connsiteY6" fmla="*/ 1950916 h 2170723"/>
              <a:gd name="connsiteX7" fmla="*/ 4437185 w 4984261"/>
              <a:gd name="connsiteY7" fmla="*/ 1906954 h 2170723"/>
              <a:gd name="connsiteX8" fmla="*/ 4712676 w 4984261"/>
              <a:gd name="connsiteY8" fmla="*/ 957386 h 2170723"/>
              <a:gd name="connsiteX9" fmla="*/ 2807677 w 4984261"/>
              <a:gd name="connsiteY9" fmla="*/ 881186 h 2170723"/>
              <a:gd name="connsiteX10" fmla="*/ 2655277 w 4984261"/>
              <a:gd name="connsiteY10" fmla="*/ 119185 h 2170723"/>
              <a:gd name="connsiteX11" fmla="*/ 1843454 w 4984261"/>
              <a:gd name="connsiteY11" fmla="*/ 166077 h 2170723"/>
              <a:gd name="connsiteX12" fmla="*/ 1852246 w 4984261"/>
              <a:gd name="connsiteY12" fmla="*/ 895839 h 2170723"/>
              <a:gd name="connsiteX13" fmla="*/ 542192 w 4984261"/>
              <a:gd name="connsiteY13" fmla="*/ 895839 h 2170723"/>
              <a:gd name="connsiteX0" fmla="*/ 542192 w 5030176"/>
              <a:gd name="connsiteY0" fmla="*/ 895839 h 2170723"/>
              <a:gd name="connsiteX1" fmla="*/ 14654 w 5030176"/>
              <a:gd name="connsiteY1" fmla="*/ 1493716 h 2170723"/>
              <a:gd name="connsiteX2" fmla="*/ 454269 w 5030176"/>
              <a:gd name="connsiteY2" fmla="*/ 2082800 h 2170723"/>
              <a:gd name="connsiteX3" fmla="*/ 2036885 w 5030176"/>
              <a:gd name="connsiteY3" fmla="*/ 2021254 h 2170723"/>
              <a:gd name="connsiteX4" fmla="*/ 2350477 w 5030176"/>
              <a:gd name="connsiteY4" fmla="*/ 1566985 h 2170723"/>
              <a:gd name="connsiteX5" fmla="*/ 2960077 w 5030176"/>
              <a:gd name="connsiteY5" fmla="*/ 1566986 h 2170723"/>
              <a:gd name="connsiteX6" fmla="*/ 3223846 w 5030176"/>
              <a:gd name="connsiteY6" fmla="*/ 1950916 h 2170723"/>
              <a:gd name="connsiteX7" fmla="*/ 4712676 w 5030176"/>
              <a:gd name="connsiteY7" fmla="*/ 1871786 h 2170723"/>
              <a:gd name="connsiteX8" fmla="*/ 4712676 w 5030176"/>
              <a:gd name="connsiteY8" fmla="*/ 957386 h 2170723"/>
              <a:gd name="connsiteX9" fmla="*/ 2807677 w 5030176"/>
              <a:gd name="connsiteY9" fmla="*/ 881186 h 2170723"/>
              <a:gd name="connsiteX10" fmla="*/ 2655277 w 5030176"/>
              <a:gd name="connsiteY10" fmla="*/ 119185 h 2170723"/>
              <a:gd name="connsiteX11" fmla="*/ 1843454 w 5030176"/>
              <a:gd name="connsiteY11" fmla="*/ 166077 h 2170723"/>
              <a:gd name="connsiteX12" fmla="*/ 1852246 w 5030176"/>
              <a:gd name="connsiteY12" fmla="*/ 895839 h 2170723"/>
              <a:gd name="connsiteX13" fmla="*/ 542192 w 5030176"/>
              <a:gd name="connsiteY13" fmla="*/ 895839 h 2170723"/>
              <a:gd name="connsiteX0" fmla="*/ 542192 w 5030176"/>
              <a:gd name="connsiteY0" fmla="*/ 895839 h 2170723"/>
              <a:gd name="connsiteX1" fmla="*/ 14654 w 5030176"/>
              <a:gd name="connsiteY1" fmla="*/ 1493716 h 2170723"/>
              <a:gd name="connsiteX2" fmla="*/ 454269 w 5030176"/>
              <a:gd name="connsiteY2" fmla="*/ 2082800 h 2170723"/>
              <a:gd name="connsiteX3" fmla="*/ 2036885 w 5030176"/>
              <a:gd name="connsiteY3" fmla="*/ 2021254 h 2170723"/>
              <a:gd name="connsiteX4" fmla="*/ 2350475 w 5030176"/>
              <a:gd name="connsiteY4" fmla="*/ 1490786 h 2170723"/>
              <a:gd name="connsiteX5" fmla="*/ 2960077 w 5030176"/>
              <a:gd name="connsiteY5" fmla="*/ 1566986 h 2170723"/>
              <a:gd name="connsiteX6" fmla="*/ 3223846 w 5030176"/>
              <a:gd name="connsiteY6" fmla="*/ 1950916 h 2170723"/>
              <a:gd name="connsiteX7" fmla="*/ 4712676 w 5030176"/>
              <a:gd name="connsiteY7" fmla="*/ 1871786 h 2170723"/>
              <a:gd name="connsiteX8" fmla="*/ 4712676 w 5030176"/>
              <a:gd name="connsiteY8" fmla="*/ 957386 h 2170723"/>
              <a:gd name="connsiteX9" fmla="*/ 2807677 w 5030176"/>
              <a:gd name="connsiteY9" fmla="*/ 881186 h 2170723"/>
              <a:gd name="connsiteX10" fmla="*/ 2655277 w 5030176"/>
              <a:gd name="connsiteY10" fmla="*/ 119185 h 2170723"/>
              <a:gd name="connsiteX11" fmla="*/ 1843454 w 5030176"/>
              <a:gd name="connsiteY11" fmla="*/ 166077 h 2170723"/>
              <a:gd name="connsiteX12" fmla="*/ 1852246 w 5030176"/>
              <a:gd name="connsiteY12" fmla="*/ 895839 h 2170723"/>
              <a:gd name="connsiteX13" fmla="*/ 542192 w 5030176"/>
              <a:gd name="connsiteY13" fmla="*/ 895839 h 2170723"/>
              <a:gd name="connsiteX0" fmla="*/ 542192 w 5030176"/>
              <a:gd name="connsiteY0" fmla="*/ 895839 h 2170723"/>
              <a:gd name="connsiteX1" fmla="*/ 14654 w 5030176"/>
              <a:gd name="connsiteY1" fmla="*/ 1493716 h 2170723"/>
              <a:gd name="connsiteX2" fmla="*/ 454269 w 5030176"/>
              <a:gd name="connsiteY2" fmla="*/ 2082800 h 2170723"/>
              <a:gd name="connsiteX3" fmla="*/ 2036885 w 5030176"/>
              <a:gd name="connsiteY3" fmla="*/ 2021254 h 2170723"/>
              <a:gd name="connsiteX4" fmla="*/ 2350475 w 5030176"/>
              <a:gd name="connsiteY4" fmla="*/ 1490786 h 2170723"/>
              <a:gd name="connsiteX5" fmla="*/ 2960075 w 5030176"/>
              <a:gd name="connsiteY5" fmla="*/ 1414586 h 2170723"/>
              <a:gd name="connsiteX6" fmla="*/ 3223846 w 5030176"/>
              <a:gd name="connsiteY6" fmla="*/ 1950916 h 2170723"/>
              <a:gd name="connsiteX7" fmla="*/ 4712676 w 5030176"/>
              <a:gd name="connsiteY7" fmla="*/ 1871786 h 2170723"/>
              <a:gd name="connsiteX8" fmla="*/ 4712676 w 5030176"/>
              <a:gd name="connsiteY8" fmla="*/ 957386 h 2170723"/>
              <a:gd name="connsiteX9" fmla="*/ 2807677 w 5030176"/>
              <a:gd name="connsiteY9" fmla="*/ 881186 h 2170723"/>
              <a:gd name="connsiteX10" fmla="*/ 2655277 w 5030176"/>
              <a:gd name="connsiteY10" fmla="*/ 119185 h 2170723"/>
              <a:gd name="connsiteX11" fmla="*/ 1843454 w 5030176"/>
              <a:gd name="connsiteY11" fmla="*/ 166077 h 2170723"/>
              <a:gd name="connsiteX12" fmla="*/ 1852246 w 5030176"/>
              <a:gd name="connsiteY12" fmla="*/ 895839 h 2170723"/>
              <a:gd name="connsiteX13" fmla="*/ 542192 w 5030176"/>
              <a:gd name="connsiteY13" fmla="*/ 895839 h 21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030176" h="2170723">
                <a:moveTo>
                  <a:pt x="542192" y="895839"/>
                </a:moveTo>
                <a:cubicBezTo>
                  <a:pt x="235927" y="995485"/>
                  <a:pt x="29308" y="1295889"/>
                  <a:pt x="14654" y="1493716"/>
                </a:cubicBezTo>
                <a:cubicBezTo>
                  <a:pt x="0" y="1691543"/>
                  <a:pt x="117231" y="1994877"/>
                  <a:pt x="454269" y="2082800"/>
                </a:cubicBezTo>
                <a:cubicBezTo>
                  <a:pt x="791307" y="2170723"/>
                  <a:pt x="1720851" y="2119923"/>
                  <a:pt x="2036885" y="2021254"/>
                </a:cubicBezTo>
                <a:cubicBezTo>
                  <a:pt x="2352919" y="1922585"/>
                  <a:pt x="2196610" y="1591897"/>
                  <a:pt x="2350475" y="1490786"/>
                </a:cubicBezTo>
                <a:cubicBezTo>
                  <a:pt x="2504340" y="1389675"/>
                  <a:pt x="2814513" y="1337898"/>
                  <a:pt x="2960075" y="1414586"/>
                </a:cubicBezTo>
                <a:cubicBezTo>
                  <a:pt x="3105637" y="1491274"/>
                  <a:pt x="2931746" y="1874716"/>
                  <a:pt x="3223846" y="1950916"/>
                </a:cubicBezTo>
                <a:cubicBezTo>
                  <a:pt x="3515946" y="2027116"/>
                  <a:pt x="4464538" y="2037374"/>
                  <a:pt x="4712676" y="1871786"/>
                </a:cubicBezTo>
                <a:cubicBezTo>
                  <a:pt x="4960814" y="1706198"/>
                  <a:pt x="5030176" y="1122486"/>
                  <a:pt x="4712676" y="957386"/>
                </a:cubicBezTo>
                <a:cubicBezTo>
                  <a:pt x="4395176" y="792286"/>
                  <a:pt x="3150577" y="1020886"/>
                  <a:pt x="2807677" y="881186"/>
                </a:cubicBezTo>
                <a:cubicBezTo>
                  <a:pt x="2464777" y="741486"/>
                  <a:pt x="2815981" y="238370"/>
                  <a:pt x="2655277" y="119185"/>
                </a:cubicBezTo>
                <a:cubicBezTo>
                  <a:pt x="2494573" y="0"/>
                  <a:pt x="1977292" y="36635"/>
                  <a:pt x="1843454" y="166077"/>
                </a:cubicBezTo>
                <a:cubicBezTo>
                  <a:pt x="1709616" y="295519"/>
                  <a:pt x="2064727" y="775677"/>
                  <a:pt x="1852246" y="895839"/>
                </a:cubicBezTo>
                <a:cubicBezTo>
                  <a:pt x="1639765" y="1016001"/>
                  <a:pt x="848457" y="796193"/>
                  <a:pt x="542192" y="895839"/>
                </a:cubicBezTo>
                <a:close/>
              </a:path>
            </a:pathLst>
          </a:cu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565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Search Example: Romania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600200"/>
            <a:ext cx="7315200" cy="437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Searching with a Search Tree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4267200"/>
            <a:ext cx="90678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Search: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Expand out potential plans (tree nodes)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Maintain a </a:t>
            </a:r>
            <a:r>
              <a:rPr lang="en-US" dirty="0" smtClean="0">
                <a:solidFill>
                  <a:srgbClr val="CC0000"/>
                </a:solidFill>
              </a:rPr>
              <a:t>fringe </a:t>
            </a:r>
            <a:r>
              <a:rPr lang="en-US" dirty="0" smtClean="0"/>
              <a:t>of partial plans under consideration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Try to expand as few tree nodes as possible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0388" y="1676403"/>
            <a:ext cx="8072437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25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0388" y="1690690"/>
            <a:ext cx="8072437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258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3" y="1690687"/>
            <a:ext cx="8072439" cy="200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 Tree Search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4114799"/>
            <a:ext cx="7315200" cy="2362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Important ideas: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Fringe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Expansion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Exploration strategy</a:t>
            </a:r>
          </a:p>
          <a:p>
            <a:pPr lvl="3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Main question: which fringe nodes to explore?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0139" y="1371603"/>
            <a:ext cx="7459663" cy="2495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Reflex Agents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idx="1"/>
          </p:nvPr>
        </p:nvSpPr>
        <p:spPr>
          <a:xfrm>
            <a:off x="363539" y="1657353"/>
            <a:ext cx="5884863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Reflex agents: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Choose action based on current percept (and maybe memory)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May have memory or a model of the world’s current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Do not consider the future consequences of their 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Consider how the world IS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Can a reflex agent be rational?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6926266" y="1804993"/>
          <a:ext cx="4579937" cy="1608137"/>
        </p:xfrm>
        <a:graphic>
          <a:graphicData uri="http://schemas.openxmlformats.org/presentationml/2006/ole">
            <p:oleObj spid="_x0000_s1191" name="Photo Editor Photo" r:id="rId4" imgW="4580017" imgH="1607619" progId="">
              <p:embed/>
            </p:oleObj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6899273" y="4106865"/>
          <a:ext cx="4579939" cy="1652587"/>
        </p:xfrm>
        <a:graphic>
          <a:graphicData uri="http://schemas.openxmlformats.org/presentationml/2006/ole">
            <p:oleObj spid="_x0000_s1192" name="Photo Editor Photo" r:id="rId5" imgW="4580017" imgH="1653333" progId="">
              <p:embed/>
            </p:oleObj>
          </a:graphicData>
        </a:graphic>
      </p:graphicFrame>
      <p:sp>
        <p:nvSpPr>
          <p:cNvPr id="1030" name="TextBox 7"/>
          <p:cNvSpPr txBox="1">
            <a:spLocks noChangeArrowheads="1"/>
          </p:cNvSpPr>
          <p:nvPr/>
        </p:nvSpPr>
        <p:spPr bwMode="auto">
          <a:xfrm>
            <a:off x="8991600" y="6183872"/>
            <a:ext cx="305911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[Demo: 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reflex 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optimal (L2D1)]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pic>
        <p:nvPicPr>
          <p:cNvPr id="8" name="Picture 4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479582" y="1677717"/>
            <a:ext cx="5270922" cy="4128793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8991600" y="6488672"/>
            <a:ext cx="3200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[Demo: 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reflex 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optimal (L2D2)]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Tree Search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3" y="3371851"/>
            <a:ext cx="121919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4491037" y="1355725"/>
            <a:ext cx="3205163" cy="1768475"/>
            <a:chOff x="816" y="1056"/>
            <a:chExt cx="4176" cy="2304"/>
          </a:xfrm>
        </p:grpSpPr>
        <p:grpSp>
          <p:nvGrpSpPr>
            <p:cNvPr id="16389" name="Group 5"/>
            <p:cNvGrpSpPr>
              <a:grpSpLocks/>
            </p:cNvGrpSpPr>
            <p:nvPr/>
          </p:nvGrpSpPr>
          <p:grpSpPr bwMode="auto"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16391" name="AutoShape 6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16392" name="AutoShape 7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16393" name="AutoShape 8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d</a:t>
                </a:r>
              </a:p>
            </p:txBody>
          </p:sp>
          <p:sp>
            <p:nvSpPr>
              <p:cNvPr id="16394" name="AutoShape 9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b</a:t>
                </a:r>
              </a:p>
            </p:txBody>
          </p:sp>
          <p:sp>
            <p:nvSpPr>
              <p:cNvPr id="16395" name="AutoShape 10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p</a:t>
                </a:r>
              </a:p>
            </p:txBody>
          </p:sp>
          <p:sp>
            <p:nvSpPr>
              <p:cNvPr id="16396" name="AutoShape 11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q</a:t>
                </a:r>
              </a:p>
            </p:txBody>
          </p:sp>
          <p:sp>
            <p:nvSpPr>
              <p:cNvPr id="16397" name="AutoShape 12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c</a:t>
                </a:r>
              </a:p>
            </p:txBody>
          </p:sp>
          <p:sp>
            <p:nvSpPr>
              <p:cNvPr id="16398" name="AutoShape 13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e</a:t>
                </a:r>
              </a:p>
            </p:txBody>
          </p:sp>
          <p:sp>
            <p:nvSpPr>
              <p:cNvPr id="16399" name="AutoShape 14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h</a:t>
                </a:r>
              </a:p>
            </p:txBody>
          </p:sp>
          <p:sp>
            <p:nvSpPr>
              <p:cNvPr id="16400" name="AutoShape 15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a</a:t>
                </a:r>
              </a:p>
            </p:txBody>
          </p:sp>
          <p:sp>
            <p:nvSpPr>
              <p:cNvPr id="16401" name="AutoShape 16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f</a:t>
                </a:r>
              </a:p>
            </p:txBody>
          </p:sp>
          <p:sp>
            <p:nvSpPr>
              <p:cNvPr id="16402" name="AutoShape 17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r</a:t>
                </a:r>
              </a:p>
            </p:txBody>
          </p:sp>
          <p:cxnSp>
            <p:nvCxnSpPr>
              <p:cNvPr id="16403" name="AutoShape 18"/>
              <p:cNvCxnSpPr>
                <a:cxnSpLocks noChangeShapeType="1"/>
                <a:stCxn id="16391" idx="5"/>
                <a:endCxn id="16395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04" name="AutoShape 19"/>
              <p:cNvCxnSpPr>
                <a:cxnSpLocks noChangeShapeType="1"/>
                <a:stCxn id="16395" idx="5"/>
                <a:endCxn id="16396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05" name="AutoShape 20"/>
              <p:cNvCxnSpPr>
                <a:cxnSpLocks noChangeShapeType="1"/>
                <a:stCxn id="16399" idx="3"/>
                <a:endCxn id="16396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06" name="AutoShape 21"/>
              <p:cNvCxnSpPr>
                <a:cxnSpLocks noChangeShapeType="1"/>
                <a:stCxn id="16399" idx="2"/>
                <a:endCxn id="16395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07" name="AutoShape 22"/>
              <p:cNvCxnSpPr>
                <a:cxnSpLocks noChangeShapeType="1"/>
                <a:stCxn id="16398" idx="4"/>
                <a:endCxn id="16399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08" name="AutoShape 23"/>
              <p:cNvCxnSpPr>
                <a:cxnSpLocks noChangeShapeType="1"/>
                <a:stCxn id="16398" idx="5"/>
                <a:endCxn id="16402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09" name="AutoShape 24"/>
              <p:cNvCxnSpPr>
                <a:cxnSpLocks noChangeShapeType="1"/>
                <a:stCxn id="16402" idx="0"/>
                <a:endCxn id="16401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0" name="AutoShape 25"/>
              <p:cNvCxnSpPr>
                <a:cxnSpLocks noChangeShapeType="1"/>
                <a:stCxn id="16401" idx="0"/>
                <a:endCxn id="16392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1" name="AutoShape 26"/>
              <p:cNvCxnSpPr>
                <a:cxnSpLocks noChangeShapeType="1"/>
                <a:stCxn id="16391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2" name="AutoShape 27"/>
              <p:cNvCxnSpPr>
                <a:cxnSpLocks noChangeShapeType="1"/>
                <a:stCxn id="16393" idx="1"/>
                <a:endCxn id="16394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3" name="AutoShape 28"/>
              <p:cNvCxnSpPr>
                <a:cxnSpLocks noChangeShapeType="1"/>
                <a:endCxn id="16400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4" name="AutoShape 29"/>
              <p:cNvCxnSpPr>
                <a:cxnSpLocks noChangeShapeType="1"/>
                <a:stCxn id="16397" idx="2"/>
                <a:endCxn id="16400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5" name="AutoShape 30"/>
              <p:cNvCxnSpPr>
                <a:cxnSpLocks noChangeShapeType="1"/>
                <a:stCxn id="16393" idx="7"/>
                <a:endCxn id="16397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6" name="AutoShape 31"/>
              <p:cNvCxnSpPr>
                <a:cxnSpLocks noChangeShapeType="1"/>
                <a:stCxn id="16393" idx="6"/>
                <a:endCxn id="16398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7" name="AutoShape 32"/>
              <p:cNvCxnSpPr>
                <a:cxnSpLocks noChangeShapeType="1"/>
                <a:stCxn id="16401" idx="1"/>
                <a:endCxn id="16397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8" name="AutoShape 33"/>
              <p:cNvCxnSpPr>
                <a:cxnSpLocks noChangeShapeType="1"/>
                <a:stCxn id="16391" idx="6"/>
                <a:endCxn id="16398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16390" name="AutoShape 34"/>
            <p:cNvCxnSpPr>
              <a:cxnSpLocks noChangeShapeType="1"/>
              <a:stCxn id="16396" idx="6"/>
              <a:endCxn id="16402" idx="2"/>
            </p:cNvCxnSpPr>
            <p:nvPr/>
          </p:nvCxnSpPr>
          <p:spPr bwMode="auto">
            <a:xfrm flipV="1">
              <a:off x="2966" y="3043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058415" y="320040"/>
            <a:ext cx="7800850" cy="585216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Depth-First Search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3124200" y="3433765"/>
            <a:ext cx="5486400" cy="3355591"/>
            <a:chOff x="48" y="2332"/>
            <a:chExt cx="3456" cy="2406"/>
          </a:xfrm>
        </p:grpSpPr>
        <p:sp>
          <p:nvSpPr>
            <p:cNvPr id="19594" name="Text Box 4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S</a:t>
              </a:r>
            </a:p>
          </p:txBody>
        </p:sp>
        <p:sp>
          <p:nvSpPr>
            <p:cNvPr id="19595" name="Text Box 5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19596" name="Text Box 6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19597" name="Text Box 7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d</a:t>
              </a:r>
            </a:p>
          </p:txBody>
        </p:sp>
        <p:sp>
          <p:nvSpPr>
            <p:cNvPr id="19598" name="Text Box 8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p</a:t>
              </a:r>
            </a:p>
          </p:txBody>
        </p:sp>
        <p:sp>
          <p:nvSpPr>
            <p:cNvPr id="19599" name="Text Box 9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19600" name="Text Box 10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cxnSp>
          <p:nvCxnSpPr>
            <p:cNvPr id="19601" name="AutoShape 11"/>
            <p:cNvCxnSpPr>
              <a:cxnSpLocks noChangeShapeType="1"/>
              <a:stCxn id="19597" idx="2"/>
              <a:endCxn id="19596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2" name="AutoShape 12"/>
            <p:cNvCxnSpPr>
              <a:cxnSpLocks noChangeShapeType="1"/>
              <a:stCxn id="19597" idx="2"/>
              <a:endCxn id="19600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3" name="AutoShape 13"/>
            <p:cNvCxnSpPr>
              <a:cxnSpLocks noChangeShapeType="1"/>
              <a:stCxn id="19596" idx="2"/>
              <a:endCxn id="19595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4" name="AutoShape 14"/>
            <p:cNvCxnSpPr>
              <a:cxnSpLocks noChangeShapeType="1"/>
              <a:stCxn id="19600" idx="2"/>
              <a:endCxn id="19599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9605" name="Group 15"/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19632" name="Text Box 16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19633" name="Text Box 17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19634" name="Text Box 18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19635" name="Text Box 19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19636" name="Text Box 20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19637" name="Text Box 21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38" name="Text Box 22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39" name="Text Box 23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19640" name="Text Box 24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19641" name="Text Box 25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19642" name="AutoShape 26"/>
              <p:cNvCxnSpPr>
                <a:cxnSpLocks noChangeShapeType="1"/>
                <a:stCxn id="19632" idx="2"/>
                <a:endCxn id="19634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3" name="AutoShape 27"/>
              <p:cNvCxnSpPr>
                <a:cxnSpLocks noChangeShapeType="1"/>
                <a:stCxn id="19632" idx="2"/>
                <a:endCxn id="19636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4" name="AutoShape 28"/>
              <p:cNvCxnSpPr>
                <a:cxnSpLocks noChangeShapeType="1"/>
                <a:stCxn id="19634" idx="2"/>
                <a:endCxn id="19633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5" name="AutoShape 29"/>
              <p:cNvCxnSpPr>
                <a:cxnSpLocks noChangeShapeType="1"/>
                <a:stCxn id="19634" idx="2"/>
                <a:endCxn id="19637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6" name="AutoShape 30"/>
              <p:cNvCxnSpPr>
                <a:cxnSpLocks noChangeShapeType="1"/>
                <a:stCxn id="19636" idx="2"/>
                <a:endCxn id="19635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7" name="AutoShape 31"/>
              <p:cNvCxnSpPr>
                <a:cxnSpLocks noChangeShapeType="1"/>
                <a:stCxn id="19633" idx="2"/>
                <a:endCxn id="19638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8" name="AutoShape 32"/>
              <p:cNvCxnSpPr>
                <a:cxnSpLocks noChangeShapeType="1"/>
                <a:stCxn id="19635" idx="2"/>
                <a:endCxn id="19639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9" name="AutoShape 33"/>
              <p:cNvCxnSpPr>
                <a:cxnSpLocks noChangeShapeType="1"/>
                <a:stCxn id="19635" idx="2"/>
                <a:endCxn id="19640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50" name="AutoShape 34"/>
              <p:cNvCxnSpPr>
                <a:cxnSpLocks noChangeShapeType="1"/>
                <a:stCxn id="19639" idx="2"/>
                <a:endCxn id="19641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9606" name="Text Box 35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19607" name="AutoShape 36"/>
            <p:cNvCxnSpPr>
              <a:cxnSpLocks noChangeShapeType="1"/>
              <a:stCxn id="19598" idx="2"/>
              <a:endCxn id="19606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9608" name="Group 37"/>
            <p:cNvGrpSpPr>
              <a:grpSpLocks/>
            </p:cNvGrpSpPr>
            <p:nvPr/>
          </p:nvGrpSpPr>
          <p:grpSpPr bwMode="auto"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19613" name="Text Box 38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19614" name="Text Box 39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19615" name="Text Box 40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19616" name="Text Box 41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19617" name="Text Box 42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19618" name="Text Box 43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19" name="Text Box 44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20" name="Text Box 45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19621" name="Text Box 46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19622" name="Text Box 47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19623" name="AutoShape 48"/>
              <p:cNvCxnSpPr>
                <a:cxnSpLocks noChangeShapeType="1"/>
                <a:stCxn id="19613" idx="2"/>
                <a:endCxn id="19615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4" name="AutoShape 49"/>
              <p:cNvCxnSpPr>
                <a:cxnSpLocks noChangeShapeType="1"/>
                <a:stCxn id="19613" idx="2"/>
                <a:endCxn id="19617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5" name="AutoShape 50"/>
              <p:cNvCxnSpPr>
                <a:cxnSpLocks noChangeShapeType="1"/>
                <a:stCxn id="19615" idx="2"/>
                <a:endCxn id="19614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6" name="AutoShape 51"/>
              <p:cNvCxnSpPr>
                <a:cxnSpLocks noChangeShapeType="1"/>
                <a:stCxn id="19615" idx="2"/>
                <a:endCxn id="19618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7" name="AutoShape 52"/>
              <p:cNvCxnSpPr>
                <a:cxnSpLocks noChangeShapeType="1"/>
                <a:stCxn id="19617" idx="2"/>
                <a:endCxn id="19616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8" name="AutoShape 53"/>
              <p:cNvCxnSpPr>
                <a:cxnSpLocks noChangeShapeType="1"/>
                <a:stCxn id="19614" idx="2"/>
                <a:endCxn id="19619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9" name="AutoShape 54"/>
              <p:cNvCxnSpPr>
                <a:cxnSpLocks noChangeShapeType="1"/>
                <a:stCxn id="19616" idx="2"/>
                <a:endCxn id="19620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30" name="AutoShape 55"/>
              <p:cNvCxnSpPr>
                <a:cxnSpLocks noChangeShapeType="1"/>
                <a:stCxn id="19616" idx="2"/>
                <a:endCxn id="19621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31" name="AutoShape 56"/>
              <p:cNvCxnSpPr>
                <a:cxnSpLocks noChangeShapeType="1"/>
                <a:stCxn id="19620" idx="2"/>
                <a:endCxn id="19622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19609" name="AutoShape 57"/>
            <p:cNvCxnSpPr>
              <a:cxnSpLocks noChangeShapeType="1"/>
              <a:stCxn id="19597" idx="2"/>
              <a:endCxn id="19613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0" name="AutoShape 58"/>
            <p:cNvCxnSpPr>
              <a:cxnSpLocks noChangeShapeType="1"/>
              <a:stCxn id="19594" idx="2"/>
              <a:endCxn id="19597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1" name="AutoShape 59"/>
            <p:cNvCxnSpPr>
              <a:cxnSpLocks noChangeShapeType="1"/>
              <a:stCxn id="19594" idx="2"/>
              <a:endCxn id="19632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2" name="AutoShape 60"/>
            <p:cNvCxnSpPr>
              <a:cxnSpLocks noChangeShapeType="1"/>
              <a:stCxn id="19594" idx="2"/>
              <a:endCxn id="19598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797757" name="Line 61"/>
          <p:cNvSpPr>
            <a:spLocks noChangeShapeType="1"/>
          </p:cNvSpPr>
          <p:nvPr/>
        </p:nvSpPr>
        <p:spPr bwMode="auto">
          <a:xfrm flipH="1">
            <a:off x="3835400" y="3738563"/>
            <a:ext cx="2489200" cy="177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58" name="Line 62"/>
          <p:cNvSpPr>
            <a:spLocks noChangeShapeType="1"/>
          </p:cNvSpPr>
          <p:nvPr/>
        </p:nvSpPr>
        <p:spPr bwMode="auto">
          <a:xfrm flipH="1">
            <a:off x="3305176" y="4241801"/>
            <a:ext cx="557213" cy="1603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59" name="Line 63"/>
          <p:cNvSpPr>
            <a:spLocks noChangeShapeType="1"/>
          </p:cNvSpPr>
          <p:nvPr/>
        </p:nvSpPr>
        <p:spPr bwMode="auto">
          <a:xfrm>
            <a:off x="3835401" y="4232277"/>
            <a:ext cx="160339" cy="1603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0" name="Line 64"/>
          <p:cNvSpPr>
            <a:spLocks noChangeShapeType="1"/>
          </p:cNvSpPr>
          <p:nvPr/>
        </p:nvSpPr>
        <p:spPr bwMode="auto">
          <a:xfrm flipH="1">
            <a:off x="3309943" y="4725988"/>
            <a:ext cx="3175" cy="228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1" name="Line 65"/>
          <p:cNvSpPr>
            <a:spLocks noChangeShapeType="1"/>
          </p:cNvSpPr>
          <p:nvPr/>
        </p:nvSpPr>
        <p:spPr bwMode="auto">
          <a:xfrm flipH="1">
            <a:off x="4000506" y="4743451"/>
            <a:ext cx="3175" cy="228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2" name="Line 66"/>
          <p:cNvSpPr>
            <a:spLocks noChangeShapeType="1"/>
          </p:cNvSpPr>
          <p:nvPr/>
        </p:nvSpPr>
        <p:spPr bwMode="auto">
          <a:xfrm>
            <a:off x="3832225" y="4256089"/>
            <a:ext cx="995363" cy="142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3" name="Line 67"/>
          <p:cNvSpPr>
            <a:spLocks noChangeShapeType="1"/>
          </p:cNvSpPr>
          <p:nvPr/>
        </p:nvSpPr>
        <p:spPr bwMode="auto">
          <a:xfrm flipH="1">
            <a:off x="4432306" y="4732339"/>
            <a:ext cx="398463" cy="2032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4" name="Line 68"/>
          <p:cNvSpPr>
            <a:spLocks noChangeShapeType="1"/>
          </p:cNvSpPr>
          <p:nvPr/>
        </p:nvSpPr>
        <p:spPr bwMode="auto">
          <a:xfrm flipH="1">
            <a:off x="4233865" y="5253044"/>
            <a:ext cx="219075" cy="2111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5" name="Line 69"/>
          <p:cNvSpPr>
            <a:spLocks noChangeShapeType="1"/>
          </p:cNvSpPr>
          <p:nvPr/>
        </p:nvSpPr>
        <p:spPr bwMode="auto">
          <a:xfrm>
            <a:off x="4238630" y="5797551"/>
            <a:ext cx="3175" cy="177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grpSp>
        <p:nvGrpSpPr>
          <p:cNvPr id="19469" name="Group 70"/>
          <p:cNvGrpSpPr>
            <a:grpSpLocks/>
          </p:cNvGrpSpPr>
          <p:nvPr/>
        </p:nvGrpSpPr>
        <p:grpSpPr bwMode="auto">
          <a:xfrm>
            <a:off x="4491037" y="1371604"/>
            <a:ext cx="3205163" cy="1768475"/>
            <a:chOff x="816" y="1056"/>
            <a:chExt cx="4176" cy="2304"/>
          </a:xfrm>
        </p:grpSpPr>
        <p:grpSp>
          <p:nvGrpSpPr>
            <p:cNvPr id="19564" name="Group 71"/>
            <p:cNvGrpSpPr>
              <a:grpSpLocks/>
            </p:cNvGrpSpPr>
            <p:nvPr/>
          </p:nvGrpSpPr>
          <p:grpSpPr bwMode="auto"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19566" name="AutoShape 72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19567" name="AutoShape 73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19568" name="AutoShape 74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d</a:t>
                </a:r>
              </a:p>
            </p:txBody>
          </p:sp>
          <p:sp>
            <p:nvSpPr>
              <p:cNvPr id="19569" name="AutoShape 75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b</a:t>
                </a:r>
              </a:p>
            </p:txBody>
          </p:sp>
          <p:sp>
            <p:nvSpPr>
              <p:cNvPr id="19570" name="AutoShape 76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p</a:t>
                </a:r>
              </a:p>
            </p:txBody>
          </p:sp>
          <p:sp>
            <p:nvSpPr>
              <p:cNvPr id="19571" name="AutoShape 77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q</a:t>
                </a:r>
              </a:p>
            </p:txBody>
          </p:sp>
          <p:sp>
            <p:nvSpPr>
              <p:cNvPr id="19572" name="AutoShape 78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c</a:t>
                </a:r>
              </a:p>
            </p:txBody>
          </p:sp>
          <p:sp>
            <p:nvSpPr>
              <p:cNvPr id="19573" name="AutoShape 79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e</a:t>
                </a:r>
              </a:p>
            </p:txBody>
          </p:sp>
          <p:sp>
            <p:nvSpPr>
              <p:cNvPr id="19574" name="AutoShape 80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h</a:t>
                </a:r>
              </a:p>
            </p:txBody>
          </p:sp>
          <p:sp>
            <p:nvSpPr>
              <p:cNvPr id="19575" name="AutoShape 81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a</a:t>
                </a:r>
              </a:p>
            </p:txBody>
          </p:sp>
          <p:sp>
            <p:nvSpPr>
              <p:cNvPr id="19576" name="AutoShape 82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f</a:t>
                </a:r>
              </a:p>
            </p:txBody>
          </p:sp>
          <p:sp>
            <p:nvSpPr>
              <p:cNvPr id="19577" name="AutoShape 83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r</a:t>
                </a:r>
              </a:p>
            </p:txBody>
          </p:sp>
          <p:cxnSp>
            <p:nvCxnSpPr>
              <p:cNvPr id="19578" name="AutoShape 84"/>
              <p:cNvCxnSpPr>
                <a:cxnSpLocks noChangeShapeType="1"/>
                <a:stCxn id="19566" idx="5"/>
                <a:endCxn id="19570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79" name="AutoShape 85"/>
              <p:cNvCxnSpPr>
                <a:cxnSpLocks noChangeShapeType="1"/>
                <a:stCxn id="19570" idx="5"/>
                <a:endCxn id="19571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0" name="AutoShape 86"/>
              <p:cNvCxnSpPr>
                <a:cxnSpLocks noChangeShapeType="1"/>
                <a:stCxn id="19574" idx="3"/>
                <a:endCxn id="19571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1" name="AutoShape 87"/>
              <p:cNvCxnSpPr>
                <a:cxnSpLocks noChangeShapeType="1"/>
                <a:stCxn id="19574" idx="2"/>
                <a:endCxn id="19570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2" name="AutoShape 88"/>
              <p:cNvCxnSpPr>
                <a:cxnSpLocks noChangeShapeType="1"/>
                <a:stCxn id="19573" idx="4"/>
                <a:endCxn id="19574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3" name="AutoShape 89"/>
              <p:cNvCxnSpPr>
                <a:cxnSpLocks noChangeShapeType="1"/>
                <a:stCxn id="19573" idx="5"/>
                <a:endCxn id="19577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4" name="AutoShape 90"/>
              <p:cNvCxnSpPr>
                <a:cxnSpLocks noChangeShapeType="1"/>
                <a:stCxn id="19577" idx="0"/>
                <a:endCxn id="19576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5" name="AutoShape 91"/>
              <p:cNvCxnSpPr>
                <a:cxnSpLocks noChangeShapeType="1"/>
                <a:stCxn id="19576" idx="0"/>
                <a:endCxn id="19567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6" name="AutoShape 92"/>
              <p:cNvCxnSpPr>
                <a:cxnSpLocks noChangeShapeType="1"/>
                <a:stCxn id="19566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7" name="AutoShape 93"/>
              <p:cNvCxnSpPr>
                <a:cxnSpLocks noChangeShapeType="1"/>
                <a:stCxn id="19568" idx="1"/>
                <a:endCxn id="19569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8" name="AutoShape 94"/>
              <p:cNvCxnSpPr>
                <a:cxnSpLocks noChangeShapeType="1"/>
                <a:endCxn id="19575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9" name="AutoShape 95"/>
              <p:cNvCxnSpPr>
                <a:cxnSpLocks noChangeShapeType="1"/>
                <a:stCxn id="19572" idx="2"/>
                <a:endCxn id="19575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0" name="AutoShape 96"/>
              <p:cNvCxnSpPr>
                <a:cxnSpLocks noChangeShapeType="1"/>
                <a:stCxn id="19568" idx="7"/>
                <a:endCxn id="19572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1" name="AutoShape 97"/>
              <p:cNvCxnSpPr>
                <a:cxnSpLocks noChangeShapeType="1"/>
                <a:stCxn id="19568" idx="6"/>
                <a:endCxn id="19573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2" name="AutoShape 98"/>
              <p:cNvCxnSpPr>
                <a:cxnSpLocks noChangeShapeType="1"/>
                <a:stCxn id="19576" idx="1"/>
                <a:endCxn id="19572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3" name="AutoShape 99"/>
              <p:cNvCxnSpPr>
                <a:cxnSpLocks noChangeShapeType="1"/>
                <a:stCxn id="19566" idx="6"/>
                <a:endCxn id="19573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19565" name="AutoShape 100"/>
            <p:cNvCxnSpPr>
              <a:cxnSpLocks noChangeShapeType="1"/>
              <a:stCxn id="19571" idx="6"/>
              <a:endCxn id="19577" idx="2"/>
            </p:cNvCxnSpPr>
            <p:nvPr/>
          </p:nvCxnSpPr>
          <p:spPr bwMode="auto">
            <a:xfrm flipV="1">
              <a:off x="2966" y="3043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</p:grpSp>
      <p:sp>
        <p:nvSpPr>
          <p:cNvPr id="19470" name="AutoShape 101"/>
          <p:cNvSpPr>
            <a:spLocks noChangeArrowheads="1"/>
          </p:cNvSpPr>
          <p:nvPr/>
        </p:nvSpPr>
        <p:spPr bwMode="auto">
          <a:xfrm>
            <a:off x="4491038" y="2408237"/>
            <a:ext cx="317500" cy="304800"/>
          </a:xfrm>
          <a:prstGeom prst="flowChartConnector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algn="ctr"/>
            <a:endParaRPr lang="en-US" sz="1200" dirty="0"/>
          </a:p>
        </p:txBody>
      </p:sp>
      <p:grpSp>
        <p:nvGrpSpPr>
          <p:cNvPr id="7" name="Group 102"/>
          <p:cNvGrpSpPr>
            <a:grpSpLocks/>
          </p:cNvGrpSpPr>
          <p:nvPr/>
        </p:nvGrpSpPr>
        <p:grpSpPr bwMode="auto">
          <a:xfrm>
            <a:off x="5333180" y="2835275"/>
            <a:ext cx="807272" cy="304800"/>
            <a:chOff x="1914" y="2963"/>
            <a:chExt cx="1052" cy="397"/>
          </a:xfrm>
        </p:grpSpPr>
        <p:sp>
          <p:nvSpPr>
            <p:cNvPr id="19562" name="AutoShape 103"/>
            <p:cNvSpPr>
              <a:spLocks noChangeArrowheads="1"/>
            </p:cNvSpPr>
            <p:nvPr/>
          </p:nvSpPr>
          <p:spPr bwMode="auto">
            <a:xfrm>
              <a:off x="2553" y="2963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q</a:t>
              </a:r>
            </a:p>
          </p:txBody>
        </p:sp>
        <p:cxnSp>
          <p:nvCxnSpPr>
            <p:cNvPr id="19563" name="AutoShape 104"/>
            <p:cNvCxnSpPr>
              <a:cxnSpLocks noChangeShapeType="1"/>
              <a:stCxn id="19560" idx="5"/>
              <a:endCxn id="19562" idx="2"/>
            </p:cNvCxnSpPr>
            <p:nvPr/>
          </p:nvCxnSpPr>
          <p:spPr bwMode="auto">
            <a:xfrm flipV="1">
              <a:off x="1914" y="3162"/>
              <a:ext cx="639" cy="2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" name="Group 105"/>
          <p:cNvGrpSpPr>
            <a:grpSpLocks/>
          </p:cNvGrpSpPr>
          <p:nvPr/>
        </p:nvGrpSpPr>
        <p:grpSpPr bwMode="auto">
          <a:xfrm>
            <a:off x="5062538" y="2591572"/>
            <a:ext cx="1299841" cy="456433"/>
            <a:chOff x="1560" y="2646"/>
            <a:chExt cx="1695" cy="595"/>
          </a:xfrm>
        </p:grpSpPr>
        <p:sp>
          <p:nvSpPr>
            <p:cNvPr id="19560" name="AutoShape 106"/>
            <p:cNvSpPr>
              <a:spLocks noChangeArrowheads="1"/>
            </p:cNvSpPr>
            <p:nvPr/>
          </p:nvSpPr>
          <p:spPr bwMode="auto">
            <a:xfrm>
              <a:off x="1560" y="2844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p</a:t>
              </a:r>
            </a:p>
          </p:txBody>
        </p:sp>
        <p:cxnSp>
          <p:nvCxnSpPr>
            <p:cNvPr id="19561" name="AutoShape 107"/>
            <p:cNvCxnSpPr>
              <a:cxnSpLocks noChangeShapeType="1"/>
              <a:stCxn id="19558" idx="2"/>
              <a:endCxn id="19560" idx="6"/>
            </p:cNvCxnSpPr>
            <p:nvPr/>
          </p:nvCxnSpPr>
          <p:spPr bwMode="auto">
            <a:xfrm flipH="1">
              <a:off x="1974" y="2646"/>
              <a:ext cx="1281" cy="396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9" name="Group 108"/>
          <p:cNvGrpSpPr>
            <a:grpSpLocks/>
          </p:cNvGrpSpPr>
          <p:nvPr/>
        </p:nvGrpSpPr>
        <p:grpSpPr bwMode="auto">
          <a:xfrm>
            <a:off x="6362702" y="2316463"/>
            <a:ext cx="412751" cy="428328"/>
            <a:chOff x="3255" y="2287"/>
            <a:chExt cx="538" cy="557"/>
          </a:xfrm>
        </p:grpSpPr>
        <p:sp>
          <p:nvSpPr>
            <p:cNvPr id="19558" name="AutoShape 109"/>
            <p:cNvSpPr>
              <a:spLocks noChangeArrowheads="1"/>
            </p:cNvSpPr>
            <p:nvPr/>
          </p:nvSpPr>
          <p:spPr bwMode="auto">
            <a:xfrm>
              <a:off x="3255" y="2446"/>
              <a:ext cx="414" cy="398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h</a:t>
              </a:r>
            </a:p>
          </p:txBody>
        </p:sp>
        <p:cxnSp>
          <p:nvCxnSpPr>
            <p:cNvPr id="19559" name="AutoShape 110"/>
            <p:cNvCxnSpPr>
              <a:cxnSpLocks noChangeShapeType="1"/>
              <a:stCxn id="19544" idx="4"/>
              <a:endCxn id="19558" idx="7"/>
            </p:cNvCxnSpPr>
            <p:nvPr/>
          </p:nvCxnSpPr>
          <p:spPr bwMode="auto">
            <a:xfrm flipH="1">
              <a:off x="3608" y="2287"/>
              <a:ext cx="185" cy="21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" name="Group 111"/>
          <p:cNvGrpSpPr>
            <a:grpSpLocks/>
          </p:cNvGrpSpPr>
          <p:nvPr/>
        </p:nvGrpSpPr>
        <p:grpSpPr bwMode="auto">
          <a:xfrm>
            <a:off x="7283450" y="2195514"/>
            <a:ext cx="317500" cy="548964"/>
            <a:chOff x="4454" y="2129"/>
            <a:chExt cx="414" cy="715"/>
          </a:xfrm>
        </p:grpSpPr>
        <p:sp>
          <p:nvSpPr>
            <p:cNvPr id="19556" name="AutoShape 112"/>
            <p:cNvSpPr>
              <a:spLocks noChangeArrowheads="1"/>
            </p:cNvSpPr>
            <p:nvPr/>
          </p:nvSpPr>
          <p:spPr bwMode="auto">
            <a:xfrm>
              <a:off x="4454" y="2129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f</a:t>
              </a:r>
            </a:p>
          </p:txBody>
        </p:sp>
        <p:cxnSp>
          <p:nvCxnSpPr>
            <p:cNvPr id="19557" name="AutoShape 113"/>
            <p:cNvCxnSpPr>
              <a:cxnSpLocks noChangeShapeType="1"/>
              <a:stCxn id="797828" idx="0"/>
              <a:endCxn id="19556" idx="4"/>
            </p:cNvCxnSpPr>
            <p:nvPr/>
          </p:nvCxnSpPr>
          <p:spPr bwMode="auto">
            <a:xfrm flipV="1">
              <a:off x="4495" y="2526"/>
              <a:ext cx="166" cy="31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1" name="Group 114"/>
          <p:cNvGrpSpPr>
            <a:grpSpLocks/>
          </p:cNvGrpSpPr>
          <p:nvPr/>
        </p:nvGrpSpPr>
        <p:grpSpPr bwMode="auto">
          <a:xfrm>
            <a:off x="7378702" y="1371602"/>
            <a:ext cx="317500" cy="824137"/>
            <a:chOff x="4579" y="1056"/>
            <a:chExt cx="413" cy="1055"/>
          </a:xfrm>
        </p:grpSpPr>
        <p:sp>
          <p:nvSpPr>
            <p:cNvPr id="19554" name="AutoShape 115"/>
            <p:cNvSpPr>
              <a:spLocks noChangeArrowheads="1"/>
            </p:cNvSpPr>
            <p:nvPr/>
          </p:nvSpPr>
          <p:spPr bwMode="auto">
            <a:xfrm>
              <a:off x="4579" y="1056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9555" name="AutoShape 116"/>
            <p:cNvCxnSpPr>
              <a:cxnSpLocks noChangeShapeType="1"/>
              <a:stCxn id="19556" idx="0"/>
              <a:endCxn id="19554" idx="4"/>
            </p:cNvCxnSpPr>
            <p:nvPr/>
          </p:nvCxnSpPr>
          <p:spPr bwMode="auto">
            <a:xfrm flipV="1">
              <a:off x="4662" y="1453"/>
              <a:ext cx="124" cy="65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2" name="Group 117"/>
          <p:cNvGrpSpPr>
            <a:grpSpLocks/>
          </p:cNvGrpSpPr>
          <p:nvPr/>
        </p:nvGrpSpPr>
        <p:grpSpPr bwMode="auto">
          <a:xfrm>
            <a:off x="4800862" y="2133603"/>
            <a:ext cx="928424" cy="318758"/>
            <a:chOff x="1219" y="2049"/>
            <a:chExt cx="1210" cy="416"/>
          </a:xfrm>
        </p:grpSpPr>
        <p:sp>
          <p:nvSpPr>
            <p:cNvPr id="19552" name="AutoShape 118"/>
            <p:cNvSpPr>
              <a:spLocks noChangeArrowheads="1"/>
            </p:cNvSpPr>
            <p:nvPr/>
          </p:nvSpPr>
          <p:spPr bwMode="auto">
            <a:xfrm>
              <a:off x="2015" y="2049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d</a:t>
              </a:r>
            </a:p>
          </p:txBody>
        </p:sp>
        <p:cxnSp>
          <p:nvCxnSpPr>
            <p:cNvPr id="19553" name="AutoShape 119"/>
            <p:cNvCxnSpPr>
              <a:cxnSpLocks noChangeShapeType="1"/>
            </p:cNvCxnSpPr>
            <p:nvPr/>
          </p:nvCxnSpPr>
          <p:spPr bwMode="auto">
            <a:xfrm flipV="1">
              <a:off x="1219" y="2248"/>
              <a:ext cx="846" cy="217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3" name="Group 120"/>
          <p:cNvGrpSpPr>
            <a:grpSpLocks/>
          </p:cNvGrpSpPr>
          <p:nvPr/>
        </p:nvGrpSpPr>
        <p:grpSpPr bwMode="auto">
          <a:xfrm>
            <a:off x="4745037" y="1676401"/>
            <a:ext cx="712789" cy="502091"/>
            <a:chOff x="1147" y="1453"/>
            <a:chExt cx="929" cy="655"/>
          </a:xfrm>
        </p:grpSpPr>
        <p:sp>
          <p:nvSpPr>
            <p:cNvPr id="19550" name="AutoShape 121"/>
            <p:cNvSpPr>
              <a:spLocks noChangeArrowheads="1"/>
            </p:cNvSpPr>
            <p:nvPr/>
          </p:nvSpPr>
          <p:spPr bwMode="auto">
            <a:xfrm>
              <a:off x="1147" y="1453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b</a:t>
              </a:r>
            </a:p>
          </p:txBody>
        </p:sp>
        <p:cxnSp>
          <p:nvCxnSpPr>
            <p:cNvPr id="19551" name="AutoShape 122"/>
            <p:cNvCxnSpPr>
              <a:cxnSpLocks noChangeShapeType="1"/>
              <a:stCxn id="19568" idx="1"/>
              <a:endCxn id="19550" idx="5"/>
            </p:cNvCxnSpPr>
            <p:nvPr/>
          </p:nvCxnSpPr>
          <p:spPr bwMode="auto">
            <a:xfrm flipH="1" flipV="1">
              <a:off x="1500" y="1792"/>
              <a:ext cx="576" cy="316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4" name="Group 123"/>
          <p:cNvGrpSpPr>
            <a:grpSpLocks/>
          </p:cNvGrpSpPr>
          <p:nvPr/>
        </p:nvGrpSpPr>
        <p:grpSpPr bwMode="auto">
          <a:xfrm>
            <a:off x="5021262" y="1401763"/>
            <a:ext cx="611188" cy="319088"/>
            <a:chOff x="1507" y="1096"/>
            <a:chExt cx="797" cy="416"/>
          </a:xfrm>
        </p:grpSpPr>
        <p:sp>
          <p:nvSpPr>
            <p:cNvPr id="19548" name="AutoShape 124"/>
            <p:cNvSpPr>
              <a:spLocks noChangeArrowheads="1"/>
            </p:cNvSpPr>
            <p:nvPr/>
          </p:nvSpPr>
          <p:spPr bwMode="auto">
            <a:xfrm>
              <a:off x="1891" y="1096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a</a:t>
              </a:r>
            </a:p>
          </p:txBody>
        </p:sp>
        <p:cxnSp>
          <p:nvCxnSpPr>
            <p:cNvPr id="19549" name="AutoShape 125"/>
            <p:cNvCxnSpPr>
              <a:cxnSpLocks noChangeShapeType="1"/>
              <a:endCxn id="19548" idx="2"/>
            </p:cNvCxnSpPr>
            <p:nvPr/>
          </p:nvCxnSpPr>
          <p:spPr bwMode="auto">
            <a:xfrm flipV="1">
              <a:off x="1507" y="1295"/>
              <a:ext cx="372" cy="217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5" name="Group 126"/>
          <p:cNvGrpSpPr>
            <a:grpSpLocks/>
          </p:cNvGrpSpPr>
          <p:nvPr/>
        </p:nvGrpSpPr>
        <p:grpSpPr bwMode="auto">
          <a:xfrm>
            <a:off x="5682429" y="1646237"/>
            <a:ext cx="807272" cy="532259"/>
            <a:chOff x="2369" y="1414"/>
            <a:chExt cx="1052" cy="694"/>
          </a:xfrm>
        </p:grpSpPr>
        <p:sp>
          <p:nvSpPr>
            <p:cNvPr id="19546" name="AutoShape 127"/>
            <p:cNvSpPr>
              <a:spLocks noChangeArrowheads="1"/>
            </p:cNvSpPr>
            <p:nvPr/>
          </p:nvSpPr>
          <p:spPr bwMode="auto">
            <a:xfrm>
              <a:off x="3007" y="1414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c</a:t>
              </a:r>
            </a:p>
          </p:txBody>
        </p:sp>
        <p:cxnSp>
          <p:nvCxnSpPr>
            <p:cNvPr id="19547" name="AutoShape 128"/>
            <p:cNvCxnSpPr>
              <a:cxnSpLocks noChangeShapeType="1"/>
              <a:stCxn id="19552" idx="7"/>
              <a:endCxn id="19546" idx="3"/>
            </p:cNvCxnSpPr>
            <p:nvPr/>
          </p:nvCxnSpPr>
          <p:spPr bwMode="auto">
            <a:xfrm flipV="1">
              <a:off x="2369" y="1753"/>
              <a:ext cx="698" cy="355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6" name="Group 129"/>
          <p:cNvGrpSpPr>
            <a:grpSpLocks/>
          </p:cNvGrpSpPr>
          <p:nvPr/>
        </p:nvGrpSpPr>
        <p:grpSpPr bwMode="auto">
          <a:xfrm>
            <a:off x="5729611" y="2011363"/>
            <a:ext cx="1204590" cy="304800"/>
            <a:chOff x="2429" y="1890"/>
            <a:chExt cx="1571" cy="397"/>
          </a:xfrm>
        </p:grpSpPr>
        <p:sp>
          <p:nvSpPr>
            <p:cNvPr id="19544" name="AutoShape 130"/>
            <p:cNvSpPr>
              <a:spLocks noChangeArrowheads="1"/>
            </p:cNvSpPr>
            <p:nvPr/>
          </p:nvSpPr>
          <p:spPr bwMode="auto">
            <a:xfrm>
              <a:off x="3586" y="1890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e</a:t>
              </a:r>
            </a:p>
          </p:txBody>
        </p:sp>
        <p:cxnSp>
          <p:nvCxnSpPr>
            <p:cNvPr id="19545" name="AutoShape 131"/>
            <p:cNvCxnSpPr>
              <a:cxnSpLocks noChangeShapeType="1"/>
              <a:stCxn id="19552" idx="6"/>
              <a:endCxn id="19544" idx="2"/>
            </p:cNvCxnSpPr>
            <p:nvPr/>
          </p:nvCxnSpPr>
          <p:spPr bwMode="auto">
            <a:xfrm flipV="1">
              <a:off x="2429" y="2089"/>
              <a:ext cx="1157" cy="159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797828" name="AutoShape 132"/>
          <p:cNvSpPr>
            <a:spLocks noChangeArrowheads="1"/>
          </p:cNvSpPr>
          <p:nvPr/>
        </p:nvSpPr>
        <p:spPr bwMode="auto">
          <a:xfrm>
            <a:off x="7156450" y="2744791"/>
            <a:ext cx="317500" cy="303213"/>
          </a:xfrm>
          <a:prstGeom prst="flowChartConnector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algn="ctr"/>
            <a:r>
              <a:rPr lang="en-US" sz="1500" i="1" dirty="0"/>
              <a:t>r</a:t>
            </a:r>
          </a:p>
        </p:txBody>
      </p:sp>
      <p:cxnSp>
        <p:nvCxnSpPr>
          <p:cNvPr id="797829" name="AutoShape 133"/>
          <p:cNvCxnSpPr>
            <a:cxnSpLocks noChangeShapeType="1"/>
            <a:stCxn id="19544" idx="5"/>
            <a:endCxn id="797828" idx="1"/>
          </p:cNvCxnSpPr>
          <p:nvPr/>
        </p:nvCxnSpPr>
        <p:spPr bwMode="auto">
          <a:xfrm>
            <a:off x="6888161" y="2290766"/>
            <a:ext cx="314325" cy="479425"/>
          </a:xfrm>
          <a:prstGeom prst="straightConnector1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</p:cxnSp>
      <p:grpSp>
        <p:nvGrpSpPr>
          <p:cNvPr id="17" name="Group 134"/>
          <p:cNvGrpSpPr>
            <a:grpSpLocks/>
          </p:cNvGrpSpPr>
          <p:nvPr/>
        </p:nvGrpSpPr>
        <p:grpSpPr bwMode="auto">
          <a:xfrm>
            <a:off x="5316538" y="1408117"/>
            <a:ext cx="855337" cy="389758"/>
            <a:chOff x="1891" y="1104"/>
            <a:chExt cx="1116" cy="508"/>
          </a:xfrm>
        </p:grpSpPr>
        <p:cxnSp>
          <p:nvCxnSpPr>
            <p:cNvPr id="19542" name="AutoShape 135"/>
            <p:cNvCxnSpPr>
              <a:cxnSpLocks noChangeShapeType="1"/>
              <a:stCxn id="19546" idx="2"/>
              <a:endCxn id="19543" idx="6"/>
            </p:cNvCxnSpPr>
            <p:nvPr/>
          </p:nvCxnSpPr>
          <p:spPr bwMode="auto">
            <a:xfrm flipH="1" flipV="1">
              <a:off x="2304" y="1302"/>
              <a:ext cx="703" cy="31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43" name="AutoShape 136"/>
            <p:cNvSpPr>
              <a:spLocks noChangeArrowheads="1"/>
            </p:cNvSpPr>
            <p:nvPr/>
          </p:nvSpPr>
          <p:spPr bwMode="auto">
            <a:xfrm>
              <a:off x="1891" y="1104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500" i="1" dirty="0"/>
            </a:p>
          </p:txBody>
        </p:sp>
      </p:grpSp>
      <p:grpSp>
        <p:nvGrpSpPr>
          <p:cNvPr id="18" name="Group 137"/>
          <p:cNvGrpSpPr>
            <a:grpSpLocks/>
          </p:cNvGrpSpPr>
          <p:nvPr/>
        </p:nvGrpSpPr>
        <p:grpSpPr bwMode="auto">
          <a:xfrm>
            <a:off x="6186488" y="1655767"/>
            <a:ext cx="1143767" cy="583895"/>
            <a:chOff x="3024" y="1427"/>
            <a:chExt cx="1492" cy="760"/>
          </a:xfrm>
        </p:grpSpPr>
        <p:cxnSp>
          <p:nvCxnSpPr>
            <p:cNvPr id="19540" name="AutoShape 138"/>
            <p:cNvCxnSpPr>
              <a:cxnSpLocks noChangeShapeType="1"/>
              <a:stCxn id="19556" idx="1"/>
              <a:endCxn id="19546" idx="6"/>
            </p:cNvCxnSpPr>
            <p:nvPr/>
          </p:nvCxnSpPr>
          <p:spPr bwMode="auto">
            <a:xfrm rot="16200000" flipV="1">
              <a:off x="3680" y="1352"/>
              <a:ext cx="575" cy="1096"/>
            </a:xfrm>
            <a:prstGeom prst="curvedConnector2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41" name="AutoShape 139"/>
            <p:cNvSpPr>
              <a:spLocks noChangeArrowheads="1"/>
            </p:cNvSpPr>
            <p:nvPr/>
          </p:nvSpPr>
          <p:spPr bwMode="auto">
            <a:xfrm>
              <a:off x="3024" y="1427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500" i="1" dirty="0"/>
            </a:p>
          </p:txBody>
        </p:sp>
      </p:grpSp>
      <p:sp>
        <p:nvSpPr>
          <p:cNvPr id="19485" name="Line 140"/>
          <p:cNvSpPr>
            <a:spLocks noChangeShapeType="1"/>
          </p:cNvSpPr>
          <p:nvPr/>
        </p:nvSpPr>
        <p:spPr bwMode="auto">
          <a:xfrm>
            <a:off x="3" y="3371851"/>
            <a:ext cx="121919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37" name="Oval 141"/>
          <p:cNvSpPr>
            <a:spLocks noChangeArrowheads="1"/>
          </p:cNvSpPr>
          <p:nvPr/>
        </p:nvSpPr>
        <p:spPr bwMode="auto">
          <a:xfrm>
            <a:off x="6140455" y="3478213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38" name="Oval 142"/>
          <p:cNvSpPr>
            <a:spLocks noChangeArrowheads="1"/>
          </p:cNvSpPr>
          <p:nvPr/>
        </p:nvSpPr>
        <p:spPr bwMode="auto">
          <a:xfrm>
            <a:off x="3729039" y="3971930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39" name="Oval 143"/>
          <p:cNvSpPr>
            <a:spLocks noChangeArrowheads="1"/>
          </p:cNvSpPr>
          <p:nvPr/>
        </p:nvSpPr>
        <p:spPr bwMode="auto">
          <a:xfrm>
            <a:off x="3165481" y="4451356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0" name="Oval 144"/>
          <p:cNvSpPr>
            <a:spLocks noChangeArrowheads="1"/>
          </p:cNvSpPr>
          <p:nvPr/>
        </p:nvSpPr>
        <p:spPr bwMode="auto">
          <a:xfrm>
            <a:off x="3865563" y="445135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1" name="Oval 145"/>
          <p:cNvSpPr>
            <a:spLocks noChangeArrowheads="1"/>
          </p:cNvSpPr>
          <p:nvPr/>
        </p:nvSpPr>
        <p:spPr bwMode="auto">
          <a:xfrm>
            <a:off x="4686305" y="4433888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2" name="Oval 146"/>
          <p:cNvSpPr>
            <a:spLocks noChangeArrowheads="1"/>
          </p:cNvSpPr>
          <p:nvPr/>
        </p:nvSpPr>
        <p:spPr bwMode="auto">
          <a:xfrm>
            <a:off x="3163888" y="5006981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3" name="Oval 147"/>
          <p:cNvSpPr>
            <a:spLocks noChangeArrowheads="1"/>
          </p:cNvSpPr>
          <p:nvPr/>
        </p:nvSpPr>
        <p:spPr bwMode="auto">
          <a:xfrm>
            <a:off x="3856039" y="4999039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4" name="Oval 148"/>
          <p:cNvSpPr>
            <a:spLocks noChangeArrowheads="1"/>
          </p:cNvSpPr>
          <p:nvPr/>
        </p:nvSpPr>
        <p:spPr bwMode="auto">
          <a:xfrm>
            <a:off x="4325939" y="4981581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5" name="Oval 149"/>
          <p:cNvSpPr>
            <a:spLocks noChangeArrowheads="1"/>
          </p:cNvSpPr>
          <p:nvPr/>
        </p:nvSpPr>
        <p:spPr bwMode="auto">
          <a:xfrm>
            <a:off x="5002213" y="497205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6" name="Oval 150"/>
          <p:cNvSpPr>
            <a:spLocks noChangeArrowheads="1"/>
          </p:cNvSpPr>
          <p:nvPr/>
        </p:nvSpPr>
        <p:spPr bwMode="auto">
          <a:xfrm>
            <a:off x="4087813" y="5510213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7" name="Oval 151"/>
          <p:cNvSpPr>
            <a:spLocks noChangeArrowheads="1"/>
          </p:cNvSpPr>
          <p:nvPr/>
        </p:nvSpPr>
        <p:spPr bwMode="auto">
          <a:xfrm>
            <a:off x="4532313" y="551815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8" name="Oval 152"/>
          <p:cNvSpPr>
            <a:spLocks noChangeArrowheads="1"/>
          </p:cNvSpPr>
          <p:nvPr/>
        </p:nvSpPr>
        <p:spPr bwMode="auto">
          <a:xfrm>
            <a:off x="4105281" y="6015039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9" name="Oval 153"/>
          <p:cNvSpPr>
            <a:spLocks noChangeArrowheads="1"/>
          </p:cNvSpPr>
          <p:nvPr/>
        </p:nvSpPr>
        <p:spPr bwMode="auto">
          <a:xfrm>
            <a:off x="4992688" y="5519739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0" name="Oval 154"/>
          <p:cNvSpPr>
            <a:spLocks noChangeArrowheads="1"/>
          </p:cNvSpPr>
          <p:nvPr/>
        </p:nvSpPr>
        <p:spPr bwMode="auto">
          <a:xfrm>
            <a:off x="4772030" y="6007105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1" name="Oval 155"/>
          <p:cNvSpPr>
            <a:spLocks noChangeArrowheads="1"/>
          </p:cNvSpPr>
          <p:nvPr/>
        </p:nvSpPr>
        <p:spPr bwMode="auto">
          <a:xfrm>
            <a:off x="5254630" y="6034088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2" name="Oval 156"/>
          <p:cNvSpPr>
            <a:spLocks noChangeArrowheads="1"/>
          </p:cNvSpPr>
          <p:nvPr/>
        </p:nvSpPr>
        <p:spPr bwMode="auto">
          <a:xfrm>
            <a:off x="4787905" y="6477005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3" name="Line 157"/>
          <p:cNvSpPr>
            <a:spLocks noChangeShapeType="1"/>
          </p:cNvSpPr>
          <p:nvPr/>
        </p:nvSpPr>
        <p:spPr bwMode="auto">
          <a:xfrm flipH="1" flipV="1">
            <a:off x="4824413" y="4733930"/>
            <a:ext cx="309563" cy="180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4" name="Line 158"/>
          <p:cNvSpPr>
            <a:spLocks noChangeShapeType="1"/>
          </p:cNvSpPr>
          <p:nvPr/>
        </p:nvSpPr>
        <p:spPr bwMode="auto">
          <a:xfrm flipH="1" flipV="1">
            <a:off x="4438653" y="5254630"/>
            <a:ext cx="258763" cy="2143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5" name="Line 159"/>
          <p:cNvSpPr>
            <a:spLocks noChangeShapeType="1"/>
          </p:cNvSpPr>
          <p:nvPr/>
        </p:nvSpPr>
        <p:spPr bwMode="auto">
          <a:xfrm flipH="1" flipV="1">
            <a:off x="5138743" y="5253040"/>
            <a:ext cx="3175" cy="2238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6" name="Line 160"/>
          <p:cNvSpPr>
            <a:spLocks noChangeShapeType="1"/>
          </p:cNvSpPr>
          <p:nvPr/>
        </p:nvSpPr>
        <p:spPr bwMode="auto">
          <a:xfrm flipH="1" flipV="1">
            <a:off x="5129213" y="5791201"/>
            <a:ext cx="258763" cy="196851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7" name="Line 161"/>
          <p:cNvSpPr>
            <a:spLocks noChangeShapeType="1"/>
          </p:cNvSpPr>
          <p:nvPr/>
        </p:nvSpPr>
        <p:spPr bwMode="auto">
          <a:xfrm flipV="1">
            <a:off x="4918076" y="5792788"/>
            <a:ext cx="212725" cy="1635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8" name="Line 162"/>
          <p:cNvSpPr>
            <a:spLocks noChangeShapeType="1"/>
          </p:cNvSpPr>
          <p:nvPr/>
        </p:nvSpPr>
        <p:spPr bwMode="auto">
          <a:xfrm flipV="1">
            <a:off x="4900618" y="6280154"/>
            <a:ext cx="7937" cy="1730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9508" name="Oval 163"/>
          <p:cNvSpPr>
            <a:spLocks noChangeArrowheads="1"/>
          </p:cNvSpPr>
          <p:nvPr/>
        </p:nvSpPr>
        <p:spPr bwMode="auto">
          <a:xfrm>
            <a:off x="6142037" y="3479805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0" name="Oval 164"/>
          <p:cNvSpPr>
            <a:spLocks noChangeArrowheads="1"/>
          </p:cNvSpPr>
          <p:nvPr/>
        </p:nvSpPr>
        <p:spPr bwMode="auto">
          <a:xfrm>
            <a:off x="3730630" y="397351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1" name="Oval 165"/>
          <p:cNvSpPr>
            <a:spLocks noChangeArrowheads="1"/>
          </p:cNvSpPr>
          <p:nvPr/>
        </p:nvSpPr>
        <p:spPr bwMode="auto">
          <a:xfrm>
            <a:off x="6524630" y="39068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2" name="Oval 166"/>
          <p:cNvSpPr>
            <a:spLocks noChangeArrowheads="1"/>
          </p:cNvSpPr>
          <p:nvPr/>
        </p:nvSpPr>
        <p:spPr bwMode="auto">
          <a:xfrm>
            <a:off x="8269288" y="3922713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3" name="Oval 167"/>
          <p:cNvSpPr>
            <a:spLocks noChangeArrowheads="1"/>
          </p:cNvSpPr>
          <p:nvPr/>
        </p:nvSpPr>
        <p:spPr bwMode="auto">
          <a:xfrm>
            <a:off x="3167063" y="4452939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4" name="Oval 168"/>
          <p:cNvSpPr>
            <a:spLocks noChangeArrowheads="1"/>
          </p:cNvSpPr>
          <p:nvPr/>
        </p:nvSpPr>
        <p:spPr bwMode="auto">
          <a:xfrm>
            <a:off x="3867156" y="44529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5" name="Oval 169"/>
          <p:cNvSpPr>
            <a:spLocks noChangeArrowheads="1"/>
          </p:cNvSpPr>
          <p:nvPr/>
        </p:nvSpPr>
        <p:spPr bwMode="auto">
          <a:xfrm>
            <a:off x="4687888" y="4435481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6" name="Oval 170"/>
          <p:cNvSpPr>
            <a:spLocks noChangeArrowheads="1"/>
          </p:cNvSpPr>
          <p:nvPr/>
        </p:nvSpPr>
        <p:spPr bwMode="auto">
          <a:xfrm>
            <a:off x="3165481" y="500856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7" name="Oval 171"/>
          <p:cNvSpPr>
            <a:spLocks noChangeArrowheads="1"/>
          </p:cNvSpPr>
          <p:nvPr/>
        </p:nvSpPr>
        <p:spPr bwMode="auto">
          <a:xfrm>
            <a:off x="3857630" y="4992688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8" name="Oval 172"/>
          <p:cNvSpPr>
            <a:spLocks noChangeArrowheads="1"/>
          </p:cNvSpPr>
          <p:nvPr/>
        </p:nvSpPr>
        <p:spPr bwMode="auto">
          <a:xfrm>
            <a:off x="4327530" y="498316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9" name="Oval 173"/>
          <p:cNvSpPr>
            <a:spLocks noChangeArrowheads="1"/>
          </p:cNvSpPr>
          <p:nvPr/>
        </p:nvSpPr>
        <p:spPr bwMode="auto">
          <a:xfrm>
            <a:off x="5003805" y="49736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0" name="Oval 174"/>
          <p:cNvSpPr>
            <a:spLocks noChangeArrowheads="1"/>
          </p:cNvSpPr>
          <p:nvPr/>
        </p:nvSpPr>
        <p:spPr bwMode="auto">
          <a:xfrm>
            <a:off x="4089405" y="5511805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1" name="Oval 175"/>
          <p:cNvSpPr>
            <a:spLocks noChangeArrowheads="1"/>
          </p:cNvSpPr>
          <p:nvPr/>
        </p:nvSpPr>
        <p:spPr bwMode="auto">
          <a:xfrm>
            <a:off x="4533905" y="55197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2" name="Oval 176"/>
          <p:cNvSpPr>
            <a:spLocks noChangeArrowheads="1"/>
          </p:cNvSpPr>
          <p:nvPr/>
        </p:nvSpPr>
        <p:spPr bwMode="auto">
          <a:xfrm>
            <a:off x="4114805" y="6016630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3" name="Oval 177"/>
          <p:cNvSpPr>
            <a:spLocks noChangeArrowheads="1"/>
          </p:cNvSpPr>
          <p:nvPr/>
        </p:nvSpPr>
        <p:spPr bwMode="auto">
          <a:xfrm>
            <a:off x="4994281" y="5521330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4" name="Oval 178"/>
          <p:cNvSpPr>
            <a:spLocks noChangeArrowheads="1"/>
          </p:cNvSpPr>
          <p:nvPr/>
        </p:nvSpPr>
        <p:spPr bwMode="auto">
          <a:xfrm>
            <a:off x="4773613" y="6008688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5" name="Oval 179"/>
          <p:cNvSpPr>
            <a:spLocks noChangeArrowheads="1"/>
          </p:cNvSpPr>
          <p:nvPr/>
        </p:nvSpPr>
        <p:spPr bwMode="auto">
          <a:xfrm>
            <a:off x="5256213" y="6035681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6" name="Oval 180"/>
          <p:cNvSpPr>
            <a:spLocks noChangeArrowheads="1"/>
          </p:cNvSpPr>
          <p:nvPr/>
        </p:nvSpPr>
        <p:spPr bwMode="auto">
          <a:xfrm>
            <a:off x="4789488" y="6478588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7" name="Oval 181"/>
          <p:cNvSpPr>
            <a:spLocks noChangeArrowheads="1"/>
          </p:cNvSpPr>
          <p:nvPr/>
        </p:nvSpPr>
        <p:spPr bwMode="auto">
          <a:xfrm>
            <a:off x="3165481" y="5000630"/>
            <a:ext cx="290513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8" name="Oval 182"/>
          <p:cNvSpPr>
            <a:spLocks noChangeArrowheads="1"/>
          </p:cNvSpPr>
          <p:nvPr/>
        </p:nvSpPr>
        <p:spPr bwMode="auto">
          <a:xfrm>
            <a:off x="3167063" y="4445005"/>
            <a:ext cx="290512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9" name="Oval 183"/>
          <p:cNvSpPr>
            <a:spLocks noChangeArrowheads="1"/>
          </p:cNvSpPr>
          <p:nvPr/>
        </p:nvSpPr>
        <p:spPr bwMode="auto">
          <a:xfrm>
            <a:off x="3857630" y="4992688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0" name="Oval 184"/>
          <p:cNvSpPr>
            <a:spLocks noChangeArrowheads="1"/>
          </p:cNvSpPr>
          <p:nvPr/>
        </p:nvSpPr>
        <p:spPr bwMode="auto">
          <a:xfrm>
            <a:off x="3867156" y="4445005"/>
            <a:ext cx="290513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1" name="Oval 185"/>
          <p:cNvSpPr>
            <a:spLocks noChangeArrowheads="1"/>
          </p:cNvSpPr>
          <p:nvPr/>
        </p:nvSpPr>
        <p:spPr bwMode="auto">
          <a:xfrm>
            <a:off x="4089405" y="5503863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2" name="Oval 186"/>
          <p:cNvSpPr>
            <a:spLocks noChangeArrowheads="1"/>
          </p:cNvSpPr>
          <p:nvPr/>
        </p:nvSpPr>
        <p:spPr bwMode="auto">
          <a:xfrm>
            <a:off x="4106863" y="6008688"/>
            <a:ext cx="290512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grpSp>
        <p:nvGrpSpPr>
          <p:cNvPr id="19" name="Group 187"/>
          <p:cNvGrpSpPr>
            <a:grpSpLocks/>
          </p:cNvGrpSpPr>
          <p:nvPr/>
        </p:nvGrpSpPr>
        <p:grpSpPr bwMode="auto">
          <a:xfrm>
            <a:off x="5821364" y="2698751"/>
            <a:ext cx="588963" cy="431800"/>
            <a:chOff x="2762" y="1745"/>
            <a:chExt cx="371" cy="272"/>
          </a:xfrm>
        </p:grpSpPr>
        <p:cxnSp>
          <p:nvCxnSpPr>
            <p:cNvPr id="19538" name="AutoShape 188"/>
            <p:cNvCxnSpPr>
              <a:cxnSpLocks noChangeShapeType="1"/>
            </p:cNvCxnSpPr>
            <p:nvPr/>
          </p:nvCxnSpPr>
          <p:spPr bwMode="auto">
            <a:xfrm flipH="1">
              <a:off x="2934" y="1745"/>
              <a:ext cx="199" cy="114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39" name="AutoShape 189"/>
            <p:cNvSpPr>
              <a:spLocks noChangeArrowheads="1"/>
            </p:cNvSpPr>
            <p:nvPr/>
          </p:nvSpPr>
          <p:spPr bwMode="auto">
            <a:xfrm>
              <a:off x="2762" y="1825"/>
              <a:ext cx="200" cy="192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500" i="1" dirty="0"/>
            </a:p>
          </p:txBody>
        </p:sp>
      </p:grpSp>
      <p:sp>
        <p:nvSpPr>
          <p:cNvPr id="797886" name="Oval 190"/>
          <p:cNvSpPr>
            <a:spLocks noChangeArrowheads="1"/>
          </p:cNvSpPr>
          <p:nvPr/>
        </p:nvSpPr>
        <p:spPr bwMode="auto">
          <a:xfrm>
            <a:off x="4327530" y="4983163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7" name="Oval 191"/>
          <p:cNvSpPr>
            <a:spLocks noChangeArrowheads="1"/>
          </p:cNvSpPr>
          <p:nvPr/>
        </p:nvSpPr>
        <p:spPr bwMode="auto">
          <a:xfrm>
            <a:off x="4533905" y="5519739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8" name="Oval 192"/>
          <p:cNvSpPr>
            <a:spLocks noChangeArrowheads="1"/>
          </p:cNvSpPr>
          <p:nvPr/>
        </p:nvSpPr>
        <p:spPr bwMode="auto">
          <a:xfrm>
            <a:off x="4773613" y="6008688"/>
            <a:ext cx="290512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9" name="Oval 193"/>
          <p:cNvSpPr>
            <a:spLocks noChangeArrowheads="1"/>
          </p:cNvSpPr>
          <p:nvPr/>
        </p:nvSpPr>
        <p:spPr bwMode="auto">
          <a:xfrm>
            <a:off x="4789488" y="6478588"/>
            <a:ext cx="290512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9537" name="Text Box 194"/>
          <p:cNvSpPr txBox="1">
            <a:spLocks noChangeArrowheads="1"/>
          </p:cNvSpPr>
          <p:nvPr/>
        </p:nvSpPr>
        <p:spPr bwMode="auto">
          <a:xfrm>
            <a:off x="381000" y="1371602"/>
            <a:ext cx="2281237" cy="133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Strategy: expand </a:t>
            </a:r>
            <a:r>
              <a:rPr lang="en-US" i="1" dirty="0" smtClean="0">
                <a:latin typeface="Calibri" pitchFamily="34" charset="0"/>
              </a:rPr>
              <a:t>a deepest </a:t>
            </a:r>
            <a:r>
              <a:rPr lang="en-US" i="1" dirty="0">
                <a:latin typeface="Calibri" pitchFamily="34" charset="0"/>
              </a:rPr>
              <a:t>node first</a:t>
            </a:r>
          </a:p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Implementation: Fringe is a LIFO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57" grpId="0" animBg="1"/>
      <p:bldP spid="797758" grpId="0" animBg="1"/>
      <p:bldP spid="797758" grpId="1" animBg="1"/>
      <p:bldP spid="797759" grpId="0" animBg="1"/>
      <p:bldP spid="797759" grpId="1" animBg="1"/>
      <p:bldP spid="797760" grpId="0" animBg="1"/>
      <p:bldP spid="797760" grpId="1" animBg="1"/>
      <p:bldP spid="797761" grpId="0" animBg="1"/>
      <p:bldP spid="797761" grpId="1" animBg="1"/>
      <p:bldP spid="797762" grpId="0" animBg="1"/>
      <p:bldP spid="797763" grpId="0" animBg="1"/>
      <p:bldP spid="797763" grpId="1" animBg="1"/>
      <p:bldP spid="797764" grpId="0" animBg="1"/>
      <p:bldP spid="797764" grpId="1" animBg="1"/>
      <p:bldP spid="797765" grpId="0" animBg="1"/>
      <p:bldP spid="797765" grpId="1" animBg="1"/>
      <p:bldP spid="797765" grpId="2" animBg="1"/>
      <p:bldP spid="797828" grpId="0" animBg="1"/>
      <p:bldP spid="797837" grpId="0" animBg="1"/>
      <p:bldP spid="797838" grpId="0" animBg="1"/>
      <p:bldP spid="797839" grpId="0" animBg="1"/>
      <p:bldP spid="797839" grpId="1" animBg="1"/>
      <p:bldP spid="797840" grpId="0" animBg="1"/>
      <p:bldP spid="797840" grpId="1" animBg="1"/>
      <p:bldP spid="797841" grpId="0" animBg="1"/>
      <p:bldP spid="797842" grpId="0" animBg="1"/>
      <p:bldP spid="797842" grpId="1" animBg="1"/>
      <p:bldP spid="797843" grpId="0" animBg="1"/>
      <p:bldP spid="797843" grpId="1" animBg="1"/>
      <p:bldP spid="797844" grpId="0" animBg="1"/>
      <p:bldP spid="797844" grpId="1" animBg="1"/>
      <p:bldP spid="797845" grpId="0" animBg="1"/>
      <p:bldP spid="797846" grpId="0" animBg="1"/>
      <p:bldP spid="797846" grpId="1" animBg="1"/>
      <p:bldP spid="797847" grpId="0" animBg="1"/>
      <p:bldP spid="797847" grpId="1" animBg="1"/>
      <p:bldP spid="797848" grpId="0" animBg="1"/>
      <p:bldP spid="797848" grpId="1" animBg="1"/>
      <p:bldP spid="797849" grpId="0" animBg="1"/>
      <p:bldP spid="797850" grpId="0" animBg="1"/>
      <p:bldP spid="797850" grpId="1" animBg="1"/>
      <p:bldP spid="797851" grpId="0" animBg="1"/>
      <p:bldP spid="797852" grpId="0" animBg="1"/>
      <p:bldP spid="797852" grpId="1" animBg="1"/>
      <p:bldP spid="797853" grpId="0" animBg="1"/>
      <p:bldP spid="797854" grpId="0" animBg="1"/>
      <p:bldP spid="797854" grpId="1" animBg="1"/>
      <p:bldP spid="797855" grpId="0" animBg="1"/>
      <p:bldP spid="797856" grpId="0" animBg="1"/>
      <p:bldP spid="797857" grpId="0" animBg="1"/>
      <p:bldP spid="797857" grpId="1" animBg="1"/>
      <p:bldP spid="797858" grpId="0" animBg="1"/>
      <p:bldP spid="797858" grpId="1" animBg="1"/>
      <p:bldP spid="797860" grpId="0" animBg="1"/>
      <p:bldP spid="797861" grpId="0" animBg="1"/>
      <p:bldP spid="797862" grpId="0" animBg="1"/>
      <p:bldP spid="797863" grpId="0" animBg="1"/>
      <p:bldP spid="797864" grpId="0" animBg="1"/>
      <p:bldP spid="797865" grpId="0" animBg="1"/>
      <p:bldP spid="797866" grpId="0" animBg="1"/>
      <p:bldP spid="797867" grpId="0" animBg="1"/>
      <p:bldP spid="797868" grpId="0" animBg="1"/>
      <p:bldP spid="797869" grpId="0" animBg="1"/>
      <p:bldP spid="797870" grpId="0" animBg="1"/>
      <p:bldP spid="797871" grpId="0" animBg="1"/>
      <p:bldP spid="797872" grpId="0" animBg="1"/>
      <p:bldP spid="797873" grpId="0" animBg="1"/>
      <p:bldP spid="797874" grpId="0" animBg="1"/>
      <p:bldP spid="797875" grpId="0" animBg="1"/>
      <p:bldP spid="797876" grpId="0" animBg="1"/>
      <p:bldP spid="797877" grpId="0" animBg="1"/>
      <p:bldP spid="797878" grpId="0" animBg="1"/>
      <p:bldP spid="797879" grpId="0" animBg="1"/>
      <p:bldP spid="797880" grpId="0" animBg="1"/>
      <p:bldP spid="797881" grpId="0" animBg="1"/>
      <p:bldP spid="797882" grpId="0" animBg="1"/>
      <p:bldP spid="797886" grpId="0" animBg="1"/>
      <p:bldP spid="797887" grpId="0" animBg="1"/>
      <p:bldP spid="797888" grpId="0" animBg="1"/>
      <p:bldP spid="79788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Search Algorithm Properties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228975" y="1443038"/>
            <a:ext cx="5838824" cy="44100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67732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Search Algorithm Properties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406400" y="1295402"/>
            <a:ext cx="11379200" cy="4729164"/>
          </a:xfrm>
        </p:spPr>
        <p:txBody>
          <a:bodyPr/>
          <a:lstStyle/>
          <a:p>
            <a:r>
              <a:rPr lang="en-US" sz="2400" dirty="0" smtClean="0"/>
              <a:t>Complete: Guaranteed to find a solution if one exists?</a:t>
            </a:r>
          </a:p>
          <a:p>
            <a:r>
              <a:rPr lang="en-US" sz="2400" dirty="0" smtClean="0"/>
              <a:t>Optimal: Guaranteed to find the least cost path?</a:t>
            </a:r>
          </a:p>
          <a:p>
            <a:r>
              <a:rPr lang="en-US" sz="2400" dirty="0" smtClean="0"/>
              <a:t>Time complexity?</a:t>
            </a:r>
          </a:p>
          <a:p>
            <a:r>
              <a:rPr lang="en-US" sz="2400" dirty="0" smtClean="0"/>
              <a:t>Space complexity?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Cartoon of search tree:</a:t>
            </a:r>
          </a:p>
          <a:p>
            <a:pPr lvl="1"/>
            <a:r>
              <a:rPr lang="en-US" sz="2000" dirty="0" smtClean="0"/>
              <a:t>b is the branching factor</a:t>
            </a:r>
          </a:p>
          <a:p>
            <a:pPr lvl="1"/>
            <a:r>
              <a:rPr lang="en-US" sz="2000" dirty="0" smtClean="0"/>
              <a:t>m is the maximum depth</a:t>
            </a:r>
          </a:p>
          <a:p>
            <a:pPr lvl="1"/>
            <a:r>
              <a:rPr lang="en-US" sz="2000" dirty="0" smtClean="0"/>
              <a:t>solutions at various depths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Number of nodes in entire tree?</a:t>
            </a:r>
          </a:p>
          <a:p>
            <a:pPr lvl="1"/>
            <a:r>
              <a:rPr lang="en-US" sz="2000" dirty="0" smtClean="0"/>
              <a:t>1 + b + b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…. </a:t>
            </a:r>
            <a:r>
              <a:rPr lang="en-US" sz="2000" dirty="0" err="1" smtClean="0"/>
              <a:t>b</a:t>
            </a:r>
            <a:r>
              <a:rPr lang="en-US" sz="2000" baseline="30000" dirty="0" err="1" smtClean="0"/>
              <a:t>m</a:t>
            </a:r>
            <a:r>
              <a:rPr lang="en-US" sz="2000" dirty="0" smtClean="0"/>
              <a:t> = O(</a:t>
            </a:r>
            <a:r>
              <a:rPr lang="en-US" sz="2000" dirty="0" err="1" smtClean="0"/>
              <a:t>b</a:t>
            </a:r>
            <a:r>
              <a:rPr lang="en-US" sz="2000" baseline="30000" dirty="0" err="1" smtClean="0"/>
              <a:t>m</a:t>
            </a:r>
            <a:r>
              <a:rPr lang="en-US" sz="2000" dirty="0" smtClean="0"/>
              <a:t>)</a:t>
            </a:r>
          </a:p>
          <a:p>
            <a:endParaRPr lang="en-US" sz="2400" dirty="0"/>
          </a:p>
        </p:txBody>
      </p:sp>
      <p:sp>
        <p:nvSpPr>
          <p:cNvPr id="6" name="Freeform 30"/>
          <p:cNvSpPr>
            <a:spLocks/>
          </p:cNvSpPr>
          <p:nvPr/>
        </p:nvSpPr>
        <p:spPr bwMode="auto">
          <a:xfrm>
            <a:off x="6737351" y="2763841"/>
            <a:ext cx="2927351" cy="2554287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7" name="Oval 31"/>
          <p:cNvSpPr>
            <a:spLocks noChangeArrowheads="1"/>
          </p:cNvSpPr>
          <p:nvPr/>
        </p:nvSpPr>
        <p:spPr bwMode="auto">
          <a:xfrm>
            <a:off x="8091487" y="2693989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8" name="Oval 32"/>
          <p:cNvSpPr>
            <a:spLocks noChangeArrowheads="1"/>
          </p:cNvSpPr>
          <p:nvPr/>
        </p:nvSpPr>
        <p:spPr bwMode="auto">
          <a:xfrm>
            <a:off x="7859714" y="3119440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9" name="Oval 33"/>
          <p:cNvSpPr>
            <a:spLocks noChangeArrowheads="1"/>
          </p:cNvSpPr>
          <p:nvPr/>
        </p:nvSpPr>
        <p:spPr bwMode="auto">
          <a:xfrm>
            <a:off x="8335963" y="3109913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7989890" y="2970214"/>
            <a:ext cx="274639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…</a:t>
            </a:r>
          </a:p>
        </p:txBody>
      </p:sp>
      <p:sp>
        <p:nvSpPr>
          <p:cNvPr id="11" name="Freeform 35"/>
          <p:cNvSpPr>
            <a:spLocks/>
          </p:cNvSpPr>
          <p:nvPr/>
        </p:nvSpPr>
        <p:spPr bwMode="auto">
          <a:xfrm>
            <a:off x="7972427" y="2924175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8374061" y="2722565"/>
            <a:ext cx="2984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13" name="Text Box 37"/>
          <p:cNvSpPr txBox="1">
            <a:spLocks noChangeArrowheads="1"/>
          </p:cNvSpPr>
          <p:nvPr/>
        </p:nvSpPr>
        <p:spPr bwMode="auto">
          <a:xfrm>
            <a:off x="9801225" y="2574926"/>
            <a:ext cx="111918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1 node</a:t>
            </a:r>
          </a:p>
        </p:txBody>
      </p:sp>
      <p:sp>
        <p:nvSpPr>
          <p:cNvPr id="14" name="Text Box 38"/>
          <p:cNvSpPr txBox="1">
            <a:spLocks noChangeArrowheads="1"/>
          </p:cNvSpPr>
          <p:nvPr/>
        </p:nvSpPr>
        <p:spPr bwMode="auto">
          <a:xfrm>
            <a:off x="9802814" y="2928937"/>
            <a:ext cx="111918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 nodes</a:t>
            </a:r>
          </a:p>
        </p:txBody>
      </p:sp>
      <p:sp>
        <p:nvSpPr>
          <p:cNvPr id="15" name="Text Box 39"/>
          <p:cNvSpPr txBox="1">
            <a:spLocks noChangeArrowheads="1"/>
          </p:cNvSpPr>
          <p:nvPr/>
        </p:nvSpPr>
        <p:spPr bwMode="auto">
          <a:xfrm>
            <a:off x="9802814" y="3340100"/>
            <a:ext cx="111918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  <a:r>
              <a:rPr lang="en-US" baseline="30000"/>
              <a:t>2</a:t>
            </a:r>
            <a:r>
              <a:rPr lang="en-US"/>
              <a:t> nodes</a:t>
            </a:r>
          </a:p>
        </p:txBody>
      </p:sp>
      <p:sp>
        <p:nvSpPr>
          <p:cNvPr id="16" name="Text Box 40"/>
          <p:cNvSpPr txBox="1">
            <a:spLocks noChangeArrowheads="1"/>
          </p:cNvSpPr>
          <p:nvPr/>
        </p:nvSpPr>
        <p:spPr bwMode="auto">
          <a:xfrm>
            <a:off x="9817102" y="4965702"/>
            <a:ext cx="1460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b</a:t>
            </a:r>
            <a:r>
              <a:rPr lang="en-US" baseline="30000" dirty="0" err="1"/>
              <a:t>m</a:t>
            </a:r>
            <a:r>
              <a:rPr lang="en-US" dirty="0"/>
              <a:t> nodes</a:t>
            </a:r>
          </a:p>
        </p:txBody>
      </p:sp>
      <p:sp>
        <p:nvSpPr>
          <p:cNvPr id="17" name="Oval 41"/>
          <p:cNvSpPr>
            <a:spLocks noChangeArrowheads="1"/>
          </p:cNvSpPr>
          <p:nvPr/>
        </p:nvSpPr>
        <p:spPr bwMode="auto">
          <a:xfrm>
            <a:off x="8050213" y="5235575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18" name="Oval 42"/>
          <p:cNvSpPr>
            <a:spLocks noChangeArrowheads="1"/>
          </p:cNvSpPr>
          <p:nvPr/>
        </p:nvSpPr>
        <p:spPr bwMode="auto">
          <a:xfrm>
            <a:off x="8583614" y="4159251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1" name="AutoShape 45"/>
          <p:cNvSpPr>
            <a:spLocks/>
          </p:cNvSpPr>
          <p:nvPr/>
        </p:nvSpPr>
        <p:spPr bwMode="auto">
          <a:xfrm>
            <a:off x="6305551" y="2514603"/>
            <a:ext cx="265112" cy="2811463"/>
          </a:xfrm>
          <a:prstGeom prst="leftBrace">
            <a:avLst>
              <a:gd name="adj1" fmla="val 8837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" name="Text Box 46"/>
          <p:cNvSpPr txBox="1">
            <a:spLocks noChangeArrowheads="1"/>
          </p:cNvSpPr>
          <p:nvPr/>
        </p:nvSpPr>
        <p:spPr bwMode="auto">
          <a:xfrm>
            <a:off x="5235576" y="3725865"/>
            <a:ext cx="126523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m tiers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/>
      <p:bldP spid="13" grpId="0"/>
      <p:bldP spid="14" grpId="0"/>
      <p:bldP spid="15" grpId="0"/>
      <p:bldP spid="16" grpId="0"/>
      <p:bldP spid="17" grpId="0" animBg="1"/>
      <p:bldP spid="18" grpId="0" animBg="1"/>
      <p:bldP spid="21" grpId="0" animBg="1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47"/>
          <p:cNvSpPr>
            <a:spLocks/>
          </p:cNvSpPr>
          <p:nvPr/>
        </p:nvSpPr>
        <p:spPr bwMode="auto">
          <a:xfrm>
            <a:off x="7348535" y="2003423"/>
            <a:ext cx="1906588" cy="2554288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0000"/>
              <a:gd name="connsiteY0" fmla="*/ 10000 h 10000"/>
              <a:gd name="connsiteX1" fmla="*/ 10000 w 10000"/>
              <a:gd name="connsiteY1" fmla="*/ 9975 h 10000"/>
              <a:gd name="connsiteX2" fmla="*/ 9018 w 10000"/>
              <a:gd name="connsiteY2" fmla="*/ 4388 h 10000"/>
              <a:gd name="connsiteX3" fmla="*/ 7619 w 10000"/>
              <a:gd name="connsiteY3" fmla="*/ 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10000" y="9975"/>
                </a:lnTo>
                <a:cubicBezTo>
                  <a:pt x="9806" y="8135"/>
                  <a:pt x="9212" y="6228"/>
                  <a:pt x="9018" y="4388"/>
                </a:cubicBezTo>
                <a:lnTo>
                  <a:pt x="7619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Depth-First Search (DFS) Properties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6019800" y="1752601"/>
            <a:ext cx="5867400" cy="2900363"/>
            <a:chOff x="1328738" y="2012950"/>
            <a:chExt cx="5867400" cy="2900363"/>
          </a:xfrm>
        </p:grpSpPr>
        <p:sp>
          <p:nvSpPr>
            <p:cNvPr id="23585" name="Freeform 30"/>
            <p:cNvSpPr>
              <a:spLocks/>
            </p:cNvSpPr>
            <p:nvPr/>
          </p:nvSpPr>
          <p:spPr bwMode="auto">
            <a:xfrm>
              <a:off x="2655888" y="2262188"/>
              <a:ext cx="2927350" cy="2554287"/>
            </a:xfrm>
            <a:custGeom>
              <a:avLst/>
              <a:gdLst>
                <a:gd name="T0" fmla="*/ 0 w 1844"/>
                <a:gd name="T1" fmla="*/ 2147483647 h 1609"/>
                <a:gd name="T2" fmla="*/ 2147483647 w 1844"/>
                <a:gd name="T3" fmla="*/ 2147483647 h 1609"/>
                <a:gd name="T4" fmla="*/ 2147483647 w 1844"/>
                <a:gd name="T5" fmla="*/ 0 h 1609"/>
                <a:gd name="T6" fmla="*/ 0 w 1844"/>
                <a:gd name="T7" fmla="*/ 2147483647 h 16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4"/>
                <a:gd name="T13" fmla="*/ 0 h 1609"/>
                <a:gd name="T14" fmla="*/ 1844 w 1844"/>
                <a:gd name="T15" fmla="*/ 1609 h 16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4" h="1609">
                  <a:moveTo>
                    <a:pt x="0" y="1609"/>
                  </a:moveTo>
                  <a:lnTo>
                    <a:pt x="1844" y="1609"/>
                  </a:lnTo>
                  <a:lnTo>
                    <a:pt x="915" y="0"/>
                  </a:lnTo>
                  <a:lnTo>
                    <a:pt x="0" y="160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Oval 31"/>
            <p:cNvSpPr>
              <a:spLocks noChangeArrowheads="1"/>
            </p:cNvSpPr>
            <p:nvPr/>
          </p:nvSpPr>
          <p:spPr bwMode="auto">
            <a:xfrm>
              <a:off x="4010025" y="2192338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7" name="Oval 32"/>
            <p:cNvSpPr>
              <a:spLocks noChangeArrowheads="1"/>
            </p:cNvSpPr>
            <p:nvPr/>
          </p:nvSpPr>
          <p:spPr bwMode="auto">
            <a:xfrm>
              <a:off x="3778250" y="2617788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8" name="Oval 33"/>
            <p:cNvSpPr>
              <a:spLocks noChangeArrowheads="1"/>
            </p:cNvSpPr>
            <p:nvPr/>
          </p:nvSpPr>
          <p:spPr bwMode="auto">
            <a:xfrm>
              <a:off x="4254500" y="2608263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9" name="Text Box 34"/>
            <p:cNvSpPr txBox="1">
              <a:spLocks noChangeArrowheads="1"/>
            </p:cNvSpPr>
            <p:nvPr/>
          </p:nvSpPr>
          <p:spPr bwMode="auto">
            <a:xfrm>
              <a:off x="3908425" y="2468563"/>
              <a:ext cx="27463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…</a:t>
              </a:r>
            </a:p>
          </p:txBody>
        </p:sp>
        <p:sp>
          <p:nvSpPr>
            <p:cNvPr id="23590" name="Freeform 35"/>
            <p:cNvSpPr>
              <a:spLocks/>
            </p:cNvSpPr>
            <p:nvPr/>
          </p:nvSpPr>
          <p:spPr bwMode="auto">
            <a:xfrm>
              <a:off x="3890963" y="2422525"/>
              <a:ext cx="444500" cy="88900"/>
            </a:xfrm>
            <a:custGeom>
              <a:avLst/>
              <a:gdLst>
                <a:gd name="T0" fmla="*/ 0 w 280"/>
                <a:gd name="T1" fmla="*/ 2147483647 h 56"/>
                <a:gd name="T2" fmla="*/ 2147483647 w 280"/>
                <a:gd name="T3" fmla="*/ 2147483647 h 56"/>
                <a:gd name="T4" fmla="*/ 2147483647 w 280"/>
                <a:gd name="T5" fmla="*/ 0 h 56"/>
                <a:gd name="T6" fmla="*/ 0 60000 65536"/>
                <a:gd name="T7" fmla="*/ 0 60000 65536"/>
                <a:gd name="T8" fmla="*/ 0 60000 65536"/>
                <a:gd name="T9" fmla="*/ 0 w 280"/>
                <a:gd name="T10" fmla="*/ 0 h 56"/>
                <a:gd name="T11" fmla="*/ 280 w 280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56">
                  <a:moveTo>
                    <a:pt x="0" y="11"/>
                  </a:moveTo>
                  <a:cubicBezTo>
                    <a:pt x="52" y="33"/>
                    <a:pt x="104" y="56"/>
                    <a:pt x="151" y="54"/>
                  </a:cubicBezTo>
                  <a:cubicBezTo>
                    <a:pt x="198" y="52"/>
                    <a:pt x="239" y="26"/>
                    <a:pt x="28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Text Box 36"/>
            <p:cNvSpPr txBox="1">
              <a:spLocks noChangeArrowheads="1"/>
            </p:cNvSpPr>
            <p:nvPr/>
          </p:nvSpPr>
          <p:spPr bwMode="auto">
            <a:xfrm>
              <a:off x="4292599" y="2220913"/>
              <a:ext cx="29845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  <p:sp>
          <p:nvSpPr>
            <p:cNvPr id="23592" name="Text Box 37"/>
            <p:cNvSpPr txBox="1">
              <a:spLocks noChangeArrowheads="1"/>
            </p:cNvSpPr>
            <p:nvPr/>
          </p:nvSpPr>
          <p:spPr bwMode="auto">
            <a:xfrm>
              <a:off x="5719763" y="2073275"/>
              <a:ext cx="11191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 node</a:t>
              </a:r>
            </a:p>
          </p:txBody>
        </p:sp>
        <p:sp>
          <p:nvSpPr>
            <p:cNvPr id="23593" name="Text Box 38"/>
            <p:cNvSpPr txBox="1">
              <a:spLocks noChangeArrowheads="1"/>
            </p:cNvSpPr>
            <p:nvPr/>
          </p:nvSpPr>
          <p:spPr bwMode="auto">
            <a:xfrm>
              <a:off x="5721350" y="2427287"/>
              <a:ext cx="11191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 nodes</a:t>
              </a:r>
            </a:p>
          </p:txBody>
        </p:sp>
        <p:sp>
          <p:nvSpPr>
            <p:cNvPr id="23594" name="Text Box 39"/>
            <p:cNvSpPr txBox="1">
              <a:spLocks noChangeArrowheads="1"/>
            </p:cNvSpPr>
            <p:nvPr/>
          </p:nvSpPr>
          <p:spPr bwMode="auto">
            <a:xfrm>
              <a:off x="5721350" y="2838450"/>
              <a:ext cx="11191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r>
                <a:rPr lang="en-US" baseline="30000"/>
                <a:t>2</a:t>
              </a:r>
              <a:r>
                <a:rPr lang="en-US"/>
                <a:t> nodes</a:t>
              </a:r>
            </a:p>
          </p:txBody>
        </p:sp>
        <p:sp>
          <p:nvSpPr>
            <p:cNvPr id="23595" name="Text Box 40"/>
            <p:cNvSpPr txBox="1">
              <a:spLocks noChangeArrowheads="1"/>
            </p:cNvSpPr>
            <p:nvPr/>
          </p:nvSpPr>
          <p:spPr bwMode="auto">
            <a:xfrm>
              <a:off x="5735638" y="4464050"/>
              <a:ext cx="14605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r>
                <a:rPr lang="en-US" baseline="30000"/>
                <a:t>m</a:t>
              </a:r>
              <a:r>
                <a:rPr lang="en-US"/>
                <a:t> nodes</a:t>
              </a:r>
            </a:p>
          </p:txBody>
        </p:sp>
        <p:sp>
          <p:nvSpPr>
            <p:cNvPr id="23596" name="Oval 41"/>
            <p:cNvSpPr>
              <a:spLocks noChangeArrowheads="1"/>
            </p:cNvSpPr>
            <p:nvPr/>
          </p:nvSpPr>
          <p:spPr bwMode="auto">
            <a:xfrm>
              <a:off x="4502151" y="4733925"/>
              <a:ext cx="179387" cy="179388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AutoShape 45"/>
            <p:cNvSpPr>
              <a:spLocks/>
            </p:cNvSpPr>
            <p:nvPr/>
          </p:nvSpPr>
          <p:spPr bwMode="auto">
            <a:xfrm>
              <a:off x="2224088" y="2012950"/>
              <a:ext cx="265112" cy="2811463"/>
            </a:xfrm>
            <a:prstGeom prst="leftBrace">
              <a:avLst>
                <a:gd name="adj1" fmla="val 8837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1" name="Text Box 46"/>
            <p:cNvSpPr txBox="1">
              <a:spLocks noChangeArrowheads="1"/>
            </p:cNvSpPr>
            <p:nvPr/>
          </p:nvSpPr>
          <p:spPr bwMode="auto">
            <a:xfrm>
              <a:off x="1328738" y="3224213"/>
              <a:ext cx="12652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m tiers</a:t>
              </a:r>
            </a:p>
          </p:txBody>
        </p:sp>
      </p:grp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254000" y="1366836"/>
            <a:ext cx="5461000" cy="4729164"/>
          </a:xfrm>
        </p:spPr>
        <p:txBody>
          <a:bodyPr/>
          <a:lstStyle/>
          <a:p>
            <a:r>
              <a:rPr lang="en-US" sz="2400" dirty="0" smtClean="0"/>
              <a:t>What nodes DFS expand?</a:t>
            </a:r>
          </a:p>
          <a:p>
            <a:pPr lvl="1"/>
            <a:r>
              <a:rPr lang="en-US" sz="2000" dirty="0" smtClean="0"/>
              <a:t>Some left prefix of the tree.</a:t>
            </a:r>
          </a:p>
          <a:p>
            <a:pPr lvl="1"/>
            <a:r>
              <a:rPr lang="en-US" sz="2000" dirty="0" smtClean="0"/>
              <a:t>Could process the whole tree!</a:t>
            </a:r>
          </a:p>
          <a:p>
            <a:pPr lvl="1"/>
            <a:r>
              <a:rPr lang="en-US" sz="2000" dirty="0" smtClean="0"/>
              <a:t>If m is finite, takes time O(</a:t>
            </a:r>
            <a:r>
              <a:rPr lang="en-US" sz="2000" dirty="0" err="1" smtClean="0"/>
              <a:t>b</a:t>
            </a:r>
            <a:r>
              <a:rPr lang="en-US" sz="2000" baseline="30000" dirty="0" err="1" smtClean="0"/>
              <a:t>m</a:t>
            </a:r>
            <a:r>
              <a:rPr lang="en-US" sz="2000" dirty="0" smtClean="0"/>
              <a:t>)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How much space does the fringe take?</a:t>
            </a:r>
          </a:p>
          <a:p>
            <a:pPr lvl="1"/>
            <a:r>
              <a:rPr lang="en-US" sz="2000" dirty="0" smtClean="0"/>
              <a:t>Only has siblings on path to root, so O(</a:t>
            </a:r>
            <a:r>
              <a:rPr lang="en-US" sz="2000" dirty="0" err="1" smtClean="0"/>
              <a:t>bm</a:t>
            </a:r>
            <a:r>
              <a:rPr lang="en-US" sz="2000" dirty="0" smtClean="0"/>
              <a:t>)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Is it complete?</a:t>
            </a:r>
          </a:p>
          <a:p>
            <a:pPr lvl="1"/>
            <a:r>
              <a:rPr lang="en-US" sz="2000" dirty="0" smtClean="0"/>
              <a:t>m could be infinite, so only if we prevent cycles (more later)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Is it optimal?</a:t>
            </a:r>
          </a:p>
          <a:p>
            <a:pPr lvl="1"/>
            <a:r>
              <a:rPr lang="en-US" sz="2000" dirty="0" smtClean="0"/>
              <a:t>No, it finds the “leftmost” solution, regardless of depth or cost</a:t>
            </a:r>
          </a:p>
          <a:p>
            <a:pPr lvl="1"/>
            <a:endParaRPr lang="en-US" sz="2000" dirty="0" smtClean="0"/>
          </a:p>
        </p:txBody>
      </p:sp>
      <p:sp>
        <p:nvSpPr>
          <p:cNvPr id="31" name="Freeform 47"/>
          <p:cNvSpPr>
            <a:spLocks/>
          </p:cNvSpPr>
          <p:nvPr/>
        </p:nvSpPr>
        <p:spPr bwMode="auto">
          <a:xfrm>
            <a:off x="7389813" y="2057317"/>
            <a:ext cx="1373163" cy="2478171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1997"/>
              <a:gd name="connsiteY0" fmla="*/ 9702 h 9702"/>
              <a:gd name="connsiteX1" fmla="*/ 10000 w 11997"/>
              <a:gd name="connsiteY1" fmla="*/ 9677 h 9702"/>
              <a:gd name="connsiteX2" fmla="*/ 9417 w 11997"/>
              <a:gd name="connsiteY2" fmla="*/ 4158 h 9702"/>
              <a:gd name="connsiteX3" fmla="*/ 11997 w 11997"/>
              <a:gd name="connsiteY3" fmla="*/ 0 h 9702"/>
              <a:gd name="connsiteX4" fmla="*/ 0 w 11997"/>
              <a:gd name="connsiteY4" fmla="*/ 9702 h 9702"/>
              <a:gd name="connsiteX0" fmla="*/ 0 w 10000"/>
              <a:gd name="connsiteY0" fmla="*/ 10000 h 10000"/>
              <a:gd name="connsiteX1" fmla="*/ 8335 w 10000"/>
              <a:gd name="connsiteY1" fmla="*/ 9974 h 10000"/>
              <a:gd name="connsiteX2" fmla="*/ 8890 w 10000"/>
              <a:gd name="connsiteY2" fmla="*/ 4305 h 10000"/>
              <a:gd name="connsiteX3" fmla="*/ 10000 w 10000"/>
              <a:gd name="connsiteY3" fmla="*/ 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8335" y="9974"/>
                </a:lnTo>
                <a:cubicBezTo>
                  <a:pt x="8174" y="8078"/>
                  <a:pt x="9052" y="6201"/>
                  <a:pt x="8890" y="4305"/>
                </a:cubicBezTo>
                <a:lnTo>
                  <a:pt x="10000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2" name="Freeform 47"/>
          <p:cNvSpPr>
            <a:spLocks/>
          </p:cNvSpPr>
          <p:nvPr/>
        </p:nvSpPr>
        <p:spPr bwMode="auto">
          <a:xfrm>
            <a:off x="7389840" y="2057403"/>
            <a:ext cx="1373179" cy="2514599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1997"/>
              <a:gd name="connsiteY0" fmla="*/ 9702 h 9702"/>
              <a:gd name="connsiteX1" fmla="*/ 10000 w 11997"/>
              <a:gd name="connsiteY1" fmla="*/ 9677 h 9702"/>
              <a:gd name="connsiteX2" fmla="*/ 9417 w 11997"/>
              <a:gd name="connsiteY2" fmla="*/ 4158 h 9702"/>
              <a:gd name="connsiteX3" fmla="*/ 11997 w 11997"/>
              <a:gd name="connsiteY3" fmla="*/ 0 h 9702"/>
              <a:gd name="connsiteX4" fmla="*/ 0 w 11997"/>
              <a:gd name="connsiteY4" fmla="*/ 9702 h 9702"/>
              <a:gd name="connsiteX0" fmla="*/ 0 w 10000"/>
              <a:gd name="connsiteY0" fmla="*/ 10000 h 10000"/>
              <a:gd name="connsiteX1" fmla="*/ 8335 w 10000"/>
              <a:gd name="connsiteY1" fmla="*/ 9974 h 10000"/>
              <a:gd name="connsiteX2" fmla="*/ 8890 w 10000"/>
              <a:gd name="connsiteY2" fmla="*/ 4305 h 10000"/>
              <a:gd name="connsiteX3" fmla="*/ 10000 w 10000"/>
              <a:gd name="connsiteY3" fmla="*/ 0 h 10000"/>
              <a:gd name="connsiteX4" fmla="*/ 0 w 10000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8890 w 16352"/>
              <a:gd name="connsiteY2" fmla="*/ 4305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10907 w 16352"/>
              <a:gd name="connsiteY2" fmla="*/ 4612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10907 w 16352"/>
              <a:gd name="connsiteY2" fmla="*/ 4612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147"/>
              <a:gd name="connsiteX1" fmla="*/ 6370 w 16352"/>
              <a:gd name="connsiteY1" fmla="*/ 10147 h 10147"/>
              <a:gd name="connsiteX2" fmla="*/ 10907 w 16352"/>
              <a:gd name="connsiteY2" fmla="*/ 4612 h 10147"/>
              <a:gd name="connsiteX3" fmla="*/ 16352 w 16352"/>
              <a:gd name="connsiteY3" fmla="*/ 0 h 10147"/>
              <a:gd name="connsiteX4" fmla="*/ 0 w 16352"/>
              <a:gd name="connsiteY4" fmla="*/ 10000 h 10147"/>
              <a:gd name="connsiteX0" fmla="*/ 0 w 16352"/>
              <a:gd name="connsiteY0" fmla="*/ 10000 h 10147"/>
              <a:gd name="connsiteX1" fmla="*/ 6370 w 16352"/>
              <a:gd name="connsiteY1" fmla="*/ 10147 h 10147"/>
              <a:gd name="connsiteX2" fmla="*/ 10907 w 16352"/>
              <a:gd name="connsiteY2" fmla="*/ 4612 h 10147"/>
              <a:gd name="connsiteX3" fmla="*/ 16352 w 16352"/>
              <a:gd name="connsiteY3" fmla="*/ 0 h 10147"/>
              <a:gd name="connsiteX4" fmla="*/ 0 w 16352"/>
              <a:gd name="connsiteY4" fmla="*/ 10000 h 1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2" h="10147">
                <a:moveTo>
                  <a:pt x="0" y="10000"/>
                </a:moveTo>
                <a:lnTo>
                  <a:pt x="6370" y="10147"/>
                </a:lnTo>
                <a:cubicBezTo>
                  <a:pt x="6209" y="8251"/>
                  <a:pt x="8940" y="7679"/>
                  <a:pt x="10907" y="4612"/>
                </a:cubicBezTo>
                <a:lnTo>
                  <a:pt x="16352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3" name="Oval 41"/>
          <p:cNvSpPr>
            <a:spLocks noChangeArrowheads="1"/>
          </p:cNvSpPr>
          <p:nvPr/>
        </p:nvSpPr>
        <p:spPr bwMode="auto">
          <a:xfrm>
            <a:off x="9421813" y="3429002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1" grpId="1" animBg="1"/>
      <p:bldP spid="32" grpId="0" animBg="1"/>
      <p:bldP spid="32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133600" y="457200"/>
            <a:ext cx="7802880" cy="58521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Breadth-First Search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3219447" y="3498853"/>
            <a:ext cx="5486400" cy="3355591"/>
            <a:chOff x="48" y="2332"/>
            <a:chExt cx="3456" cy="2406"/>
          </a:xfrm>
        </p:grpSpPr>
        <p:sp>
          <p:nvSpPr>
            <p:cNvPr id="20539" name="Text Box 4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S</a:t>
              </a:r>
            </a:p>
          </p:txBody>
        </p:sp>
        <p:sp>
          <p:nvSpPr>
            <p:cNvPr id="20540" name="Text Box 5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0541" name="Text Box 6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20542" name="Text Box 7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d</a:t>
              </a:r>
            </a:p>
          </p:txBody>
        </p:sp>
        <p:sp>
          <p:nvSpPr>
            <p:cNvPr id="20543" name="Text Box 8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p</a:t>
              </a:r>
            </a:p>
          </p:txBody>
        </p:sp>
        <p:sp>
          <p:nvSpPr>
            <p:cNvPr id="20544" name="Text Box 9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0545" name="Text Box 10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cxnSp>
          <p:nvCxnSpPr>
            <p:cNvPr id="20546" name="AutoShape 11"/>
            <p:cNvCxnSpPr>
              <a:cxnSpLocks noChangeShapeType="1"/>
              <a:stCxn id="20542" idx="2"/>
              <a:endCxn id="20541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7" name="AutoShape 12"/>
            <p:cNvCxnSpPr>
              <a:cxnSpLocks noChangeShapeType="1"/>
              <a:stCxn id="20542" idx="2"/>
              <a:endCxn id="20545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8" name="AutoShape 13"/>
            <p:cNvCxnSpPr>
              <a:cxnSpLocks noChangeShapeType="1"/>
              <a:stCxn id="20541" idx="2"/>
              <a:endCxn id="20540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9" name="AutoShape 14"/>
            <p:cNvCxnSpPr>
              <a:cxnSpLocks noChangeShapeType="1"/>
              <a:stCxn id="20545" idx="2"/>
              <a:endCxn id="20544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0550" name="Group 15"/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20577" name="Text Box 16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0578" name="Text Box 17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0579" name="Text Box 18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0580" name="Text Box 19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0581" name="Text Box 20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0582" name="Text Box 21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83" name="Text Box 22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84" name="Text Box 23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0585" name="Text Box 24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20586" name="Text Box 25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0587" name="AutoShape 26"/>
              <p:cNvCxnSpPr>
                <a:cxnSpLocks noChangeShapeType="1"/>
                <a:stCxn id="20577" idx="2"/>
                <a:endCxn id="20579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88" name="AutoShape 27"/>
              <p:cNvCxnSpPr>
                <a:cxnSpLocks noChangeShapeType="1"/>
                <a:stCxn id="20577" idx="2"/>
                <a:endCxn id="20581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89" name="AutoShape 28"/>
              <p:cNvCxnSpPr>
                <a:cxnSpLocks noChangeShapeType="1"/>
                <a:stCxn id="20579" idx="2"/>
                <a:endCxn id="20578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0" name="AutoShape 29"/>
              <p:cNvCxnSpPr>
                <a:cxnSpLocks noChangeShapeType="1"/>
                <a:stCxn id="20579" idx="2"/>
                <a:endCxn id="20582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1" name="AutoShape 30"/>
              <p:cNvCxnSpPr>
                <a:cxnSpLocks noChangeShapeType="1"/>
                <a:stCxn id="20581" idx="2"/>
                <a:endCxn id="20580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2" name="AutoShape 31"/>
              <p:cNvCxnSpPr>
                <a:cxnSpLocks noChangeShapeType="1"/>
                <a:stCxn id="20578" idx="2"/>
                <a:endCxn id="20583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3" name="AutoShape 32"/>
              <p:cNvCxnSpPr>
                <a:cxnSpLocks noChangeShapeType="1"/>
                <a:stCxn id="20580" idx="2"/>
                <a:endCxn id="20584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4" name="AutoShape 33"/>
              <p:cNvCxnSpPr>
                <a:cxnSpLocks noChangeShapeType="1"/>
                <a:stCxn id="20580" idx="2"/>
                <a:endCxn id="20585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5" name="AutoShape 34"/>
              <p:cNvCxnSpPr>
                <a:cxnSpLocks noChangeShapeType="1"/>
                <a:stCxn id="20584" idx="2"/>
                <a:endCxn id="20586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0551" name="Text Box 35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20552" name="AutoShape 36"/>
            <p:cNvCxnSpPr>
              <a:cxnSpLocks noChangeShapeType="1"/>
              <a:stCxn id="20543" idx="2"/>
              <a:endCxn id="20551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0553" name="Group 37"/>
            <p:cNvGrpSpPr>
              <a:grpSpLocks/>
            </p:cNvGrpSpPr>
            <p:nvPr/>
          </p:nvGrpSpPr>
          <p:grpSpPr bwMode="auto"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20558" name="Text Box 38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0559" name="Text Box 39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0560" name="Text Box 40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0561" name="Text Box 41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0562" name="Text Box 42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0563" name="Text Box 43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64" name="Text Box 44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65" name="Text Box 45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0566" name="Text Box 46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i="1" dirty="0"/>
                  <a:t>G</a:t>
                </a:r>
              </a:p>
            </p:txBody>
          </p:sp>
          <p:sp>
            <p:nvSpPr>
              <p:cNvPr id="20567" name="Text Box 47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0568" name="AutoShape 48"/>
              <p:cNvCxnSpPr>
                <a:cxnSpLocks noChangeShapeType="1"/>
                <a:stCxn id="20558" idx="2"/>
                <a:endCxn id="20560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69" name="AutoShape 49"/>
              <p:cNvCxnSpPr>
                <a:cxnSpLocks noChangeShapeType="1"/>
                <a:stCxn id="20558" idx="2"/>
                <a:endCxn id="20562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0" name="AutoShape 50"/>
              <p:cNvCxnSpPr>
                <a:cxnSpLocks noChangeShapeType="1"/>
                <a:stCxn id="20560" idx="2"/>
                <a:endCxn id="20559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1" name="AutoShape 51"/>
              <p:cNvCxnSpPr>
                <a:cxnSpLocks noChangeShapeType="1"/>
                <a:stCxn id="20560" idx="2"/>
                <a:endCxn id="20563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2" name="AutoShape 52"/>
              <p:cNvCxnSpPr>
                <a:cxnSpLocks noChangeShapeType="1"/>
                <a:stCxn id="20562" idx="2"/>
                <a:endCxn id="20561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3" name="AutoShape 53"/>
              <p:cNvCxnSpPr>
                <a:cxnSpLocks noChangeShapeType="1"/>
                <a:stCxn id="20559" idx="2"/>
                <a:endCxn id="20564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4" name="AutoShape 54"/>
              <p:cNvCxnSpPr>
                <a:cxnSpLocks noChangeShapeType="1"/>
                <a:stCxn id="20561" idx="2"/>
                <a:endCxn id="20565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5" name="AutoShape 55"/>
              <p:cNvCxnSpPr>
                <a:cxnSpLocks noChangeShapeType="1"/>
                <a:stCxn id="20561" idx="2"/>
                <a:endCxn id="20566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6" name="AutoShape 56"/>
              <p:cNvCxnSpPr>
                <a:cxnSpLocks noChangeShapeType="1"/>
                <a:stCxn id="20565" idx="2"/>
                <a:endCxn id="20567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20554" name="AutoShape 57"/>
            <p:cNvCxnSpPr>
              <a:cxnSpLocks noChangeShapeType="1"/>
              <a:stCxn id="20542" idx="2"/>
              <a:endCxn id="20558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5" name="AutoShape 58"/>
            <p:cNvCxnSpPr>
              <a:cxnSpLocks noChangeShapeType="1"/>
              <a:stCxn id="20539" idx="2"/>
              <a:endCxn id="20542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6" name="AutoShape 59"/>
            <p:cNvCxnSpPr>
              <a:cxnSpLocks noChangeShapeType="1"/>
              <a:stCxn id="20539" idx="2"/>
              <a:endCxn id="20577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7" name="AutoShape 60"/>
            <p:cNvCxnSpPr>
              <a:cxnSpLocks noChangeShapeType="1"/>
              <a:stCxn id="20539" idx="2"/>
              <a:endCxn id="20543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20484" name="Group 61"/>
          <p:cNvGrpSpPr>
            <a:grpSpLocks/>
          </p:cNvGrpSpPr>
          <p:nvPr/>
        </p:nvGrpSpPr>
        <p:grpSpPr bwMode="auto">
          <a:xfrm>
            <a:off x="4589461" y="1358902"/>
            <a:ext cx="3030539" cy="1765300"/>
            <a:chOff x="624" y="1134"/>
            <a:chExt cx="4368" cy="2544"/>
          </a:xfrm>
        </p:grpSpPr>
        <p:sp>
          <p:nvSpPr>
            <p:cNvPr id="20511" name="AutoShape 62"/>
            <p:cNvSpPr>
              <a:spLocks noChangeArrowheads="1"/>
            </p:cNvSpPr>
            <p:nvPr/>
          </p:nvSpPr>
          <p:spPr bwMode="auto">
            <a:xfrm>
              <a:off x="624" y="2625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20512" name="AutoShape 63"/>
            <p:cNvSpPr>
              <a:spLocks noChangeArrowheads="1"/>
            </p:cNvSpPr>
            <p:nvPr/>
          </p:nvSpPr>
          <p:spPr bwMode="auto">
            <a:xfrm>
              <a:off x="4560" y="1134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20513" name="AutoShape 64"/>
            <p:cNvSpPr>
              <a:spLocks noChangeArrowheads="1"/>
            </p:cNvSpPr>
            <p:nvPr/>
          </p:nvSpPr>
          <p:spPr bwMode="auto">
            <a:xfrm>
              <a:off x="1878" y="2231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d</a:t>
              </a:r>
            </a:p>
          </p:txBody>
        </p:sp>
        <p:sp>
          <p:nvSpPr>
            <p:cNvPr id="20514" name="AutoShape 65"/>
            <p:cNvSpPr>
              <a:spLocks noChangeArrowheads="1"/>
            </p:cNvSpPr>
            <p:nvPr/>
          </p:nvSpPr>
          <p:spPr bwMode="auto">
            <a:xfrm>
              <a:off x="970" y="1573"/>
              <a:ext cx="432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b</a:t>
              </a:r>
            </a:p>
          </p:txBody>
        </p:sp>
        <p:sp>
          <p:nvSpPr>
            <p:cNvPr id="20515" name="AutoShape 66"/>
            <p:cNvSpPr>
              <a:spLocks noChangeArrowheads="1"/>
            </p:cNvSpPr>
            <p:nvPr/>
          </p:nvSpPr>
          <p:spPr bwMode="auto">
            <a:xfrm>
              <a:off x="1402" y="3108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p</a:t>
              </a:r>
            </a:p>
          </p:txBody>
        </p:sp>
        <p:sp>
          <p:nvSpPr>
            <p:cNvPr id="20516" name="AutoShape 67"/>
            <p:cNvSpPr>
              <a:spLocks noChangeArrowheads="1"/>
            </p:cNvSpPr>
            <p:nvPr/>
          </p:nvSpPr>
          <p:spPr bwMode="auto">
            <a:xfrm>
              <a:off x="2440" y="3239"/>
              <a:ext cx="433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q</a:t>
              </a:r>
            </a:p>
          </p:txBody>
        </p:sp>
        <p:sp>
          <p:nvSpPr>
            <p:cNvPr id="20517" name="AutoShape 68"/>
            <p:cNvSpPr>
              <a:spLocks noChangeArrowheads="1"/>
            </p:cNvSpPr>
            <p:nvPr/>
          </p:nvSpPr>
          <p:spPr bwMode="auto">
            <a:xfrm>
              <a:off x="2916" y="1529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c</a:t>
              </a:r>
            </a:p>
          </p:txBody>
        </p:sp>
        <p:sp>
          <p:nvSpPr>
            <p:cNvPr id="20518" name="AutoShape 69"/>
            <p:cNvSpPr>
              <a:spLocks noChangeArrowheads="1"/>
            </p:cNvSpPr>
            <p:nvPr/>
          </p:nvSpPr>
          <p:spPr bwMode="auto">
            <a:xfrm>
              <a:off x="3522" y="2055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e</a:t>
              </a:r>
            </a:p>
          </p:txBody>
        </p:sp>
        <p:sp>
          <p:nvSpPr>
            <p:cNvPr id="20519" name="AutoShape 70"/>
            <p:cNvSpPr>
              <a:spLocks noChangeArrowheads="1"/>
            </p:cNvSpPr>
            <p:nvPr/>
          </p:nvSpPr>
          <p:spPr bwMode="auto">
            <a:xfrm>
              <a:off x="3176" y="2669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20520" name="AutoShape 71"/>
            <p:cNvSpPr>
              <a:spLocks noChangeArrowheads="1"/>
            </p:cNvSpPr>
            <p:nvPr/>
          </p:nvSpPr>
          <p:spPr bwMode="auto">
            <a:xfrm>
              <a:off x="1748" y="1178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a</a:t>
              </a:r>
            </a:p>
          </p:txBody>
        </p:sp>
        <p:sp>
          <p:nvSpPr>
            <p:cNvPr id="20521" name="AutoShape 72"/>
            <p:cNvSpPr>
              <a:spLocks noChangeArrowheads="1"/>
            </p:cNvSpPr>
            <p:nvPr/>
          </p:nvSpPr>
          <p:spPr bwMode="auto">
            <a:xfrm>
              <a:off x="4430" y="2318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f</a:t>
              </a:r>
            </a:p>
          </p:txBody>
        </p:sp>
        <p:sp>
          <p:nvSpPr>
            <p:cNvPr id="20522" name="AutoShape 73"/>
            <p:cNvSpPr>
              <a:spLocks noChangeArrowheads="1"/>
            </p:cNvSpPr>
            <p:nvPr/>
          </p:nvSpPr>
          <p:spPr bwMode="auto">
            <a:xfrm>
              <a:off x="4257" y="3108"/>
              <a:ext cx="432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r</a:t>
              </a:r>
            </a:p>
          </p:txBody>
        </p:sp>
        <p:cxnSp>
          <p:nvCxnSpPr>
            <p:cNvPr id="20523" name="AutoShape 74"/>
            <p:cNvCxnSpPr>
              <a:cxnSpLocks noChangeShapeType="1"/>
              <a:stCxn id="20511" idx="5"/>
              <a:endCxn id="20515" idx="2"/>
            </p:cNvCxnSpPr>
            <p:nvPr/>
          </p:nvCxnSpPr>
          <p:spPr bwMode="auto">
            <a:xfrm>
              <a:off x="993" y="3012"/>
              <a:ext cx="397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4" name="AutoShape 75"/>
            <p:cNvCxnSpPr>
              <a:cxnSpLocks noChangeShapeType="1"/>
              <a:stCxn id="20515" idx="5"/>
              <a:endCxn id="20516" idx="2"/>
            </p:cNvCxnSpPr>
            <p:nvPr/>
          </p:nvCxnSpPr>
          <p:spPr bwMode="auto">
            <a:xfrm flipV="1">
              <a:off x="1772" y="3459"/>
              <a:ext cx="656" cy="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5" name="AutoShape 76"/>
            <p:cNvCxnSpPr>
              <a:cxnSpLocks noChangeShapeType="1"/>
              <a:stCxn id="20519" idx="3"/>
              <a:endCxn id="20516" idx="7"/>
            </p:cNvCxnSpPr>
            <p:nvPr/>
          </p:nvCxnSpPr>
          <p:spPr bwMode="auto">
            <a:xfrm flipH="1">
              <a:off x="2810" y="3056"/>
              <a:ext cx="429" cy="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6" name="AutoShape 77"/>
            <p:cNvCxnSpPr>
              <a:cxnSpLocks noChangeShapeType="1"/>
              <a:stCxn id="20519" idx="2"/>
              <a:endCxn id="20515" idx="6"/>
            </p:cNvCxnSpPr>
            <p:nvPr/>
          </p:nvCxnSpPr>
          <p:spPr bwMode="auto">
            <a:xfrm flipH="1">
              <a:off x="1847" y="2889"/>
              <a:ext cx="1317" cy="4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7" name="AutoShape 78"/>
            <p:cNvCxnSpPr>
              <a:cxnSpLocks noChangeShapeType="1"/>
              <a:stCxn id="20518" idx="4"/>
              <a:endCxn id="20519" idx="7"/>
            </p:cNvCxnSpPr>
            <p:nvPr/>
          </p:nvCxnSpPr>
          <p:spPr bwMode="auto">
            <a:xfrm flipH="1">
              <a:off x="3545" y="2506"/>
              <a:ext cx="193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8" name="AutoShape 79"/>
            <p:cNvCxnSpPr>
              <a:cxnSpLocks noChangeShapeType="1"/>
              <a:stCxn id="20518" idx="5"/>
              <a:endCxn id="20522" idx="1"/>
            </p:cNvCxnSpPr>
            <p:nvPr/>
          </p:nvCxnSpPr>
          <p:spPr bwMode="auto">
            <a:xfrm>
              <a:off x="3891" y="2442"/>
              <a:ext cx="429" cy="7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9" name="AutoShape 80"/>
            <p:cNvCxnSpPr>
              <a:cxnSpLocks noChangeShapeType="1"/>
              <a:stCxn id="20522" idx="0"/>
              <a:endCxn id="20521" idx="4"/>
            </p:cNvCxnSpPr>
            <p:nvPr/>
          </p:nvCxnSpPr>
          <p:spPr bwMode="auto">
            <a:xfrm flipV="1">
              <a:off x="4473" y="2769"/>
              <a:ext cx="173" cy="32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0" name="AutoShape 81"/>
            <p:cNvCxnSpPr>
              <a:cxnSpLocks noChangeShapeType="1"/>
              <a:stCxn id="20521" idx="0"/>
              <a:endCxn id="20512" idx="4"/>
            </p:cNvCxnSpPr>
            <p:nvPr/>
          </p:nvCxnSpPr>
          <p:spPr bwMode="auto">
            <a:xfrm flipV="1">
              <a:off x="4646" y="1585"/>
              <a:ext cx="130" cy="7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1" name="AutoShape 82"/>
            <p:cNvCxnSpPr>
              <a:cxnSpLocks noChangeShapeType="1"/>
              <a:stCxn id="20511" idx="7"/>
            </p:cNvCxnSpPr>
            <p:nvPr/>
          </p:nvCxnSpPr>
          <p:spPr bwMode="auto">
            <a:xfrm flipV="1">
              <a:off x="993" y="2438"/>
              <a:ext cx="885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2" name="AutoShape 83"/>
            <p:cNvCxnSpPr>
              <a:cxnSpLocks noChangeShapeType="1"/>
              <a:stCxn id="20513" idx="1"/>
              <a:endCxn id="20514" idx="5"/>
            </p:cNvCxnSpPr>
            <p:nvPr/>
          </p:nvCxnSpPr>
          <p:spPr bwMode="auto">
            <a:xfrm flipH="1" flipV="1">
              <a:off x="1339" y="1959"/>
              <a:ext cx="602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3" name="AutoShape 84"/>
            <p:cNvCxnSpPr>
              <a:cxnSpLocks noChangeShapeType="1"/>
              <a:endCxn id="20520" idx="2"/>
            </p:cNvCxnSpPr>
            <p:nvPr/>
          </p:nvCxnSpPr>
          <p:spPr bwMode="auto">
            <a:xfrm flipV="1">
              <a:off x="1347" y="1397"/>
              <a:ext cx="389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4" name="AutoShape 85"/>
            <p:cNvCxnSpPr>
              <a:cxnSpLocks noChangeShapeType="1"/>
              <a:stCxn id="20517" idx="2"/>
              <a:endCxn id="20520" idx="6"/>
            </p:cNvCxnSpPr>
            <p:nvPr/>
          </p:nvCxnSpPr>
          <p:spPr bwMode="auto">
            <a:xfrm flipH="1" flipV="1">
              <a:off x="2193" y="1397"/>
              <a:ext cx="711" cy="3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5" name="AutoShape 86"/>
            <p:cNvCxnSpPr>
              <a:cxnSpLocks noChangeShapeType="1"/>
              <a:stCxn id="20513" idx="7"/>
              <a:endCxn id="20517" idx="3"/>
            </p:cNvCxnSpPr>
            <p:nvPr/>
          </p:nvCxnSpPr>
          <p:spPr bwMode="auto">
            <a:xfrm flipV="1">
              <a:off x="2248" y="1915"/>
              <a:ext cx="731" cy="3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6" name="AutoShape 87"/>
            <p:cNvCxnSpPr>
              <a:cxnSpLocks noChangeShapeType="1"/>
              <a:stCxn id="20513" idx="6"/>
              <a:endCxn id="20518" idx="2"/>
            </p:cNvCxnSpPr>
            <p:nvPr/>
          </p:nvCxnSpPr>
          <p:spPr bwMode="auto">
            <a:xfrm flipV="1">
              <a:off x="2323" y="2275"/>
              <a:ext cx="1187" cy="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7" name="AutoShape 88"/>
            <p:cNvCxnSpPr>
              <a:cxnSpLocks noChangeShapeType="1"/>
              <a:stCxn id="20521" idx="1"/>
              <a:endCxn id="20517" idx="6"/>
            </p:cNvCxnSpPr>
            <p:nvPr/>
          </p:nvCxnSpPr>
          <p:spPr bwMode="auto">
            <a:xfrm rot="5400000" flipH="1">
              <a:off x="3616" y="1493"/>
              <a:ext cx="622" cy="113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8" name="AutoShape 89"/>
            <p:cNvCxnSpPr>
              <a:cxnSpLocks noChangeShapeType="1"/>
              <a:stCxn id="20511" idx="6"/>
              <a:endCxn id="20518" idx="3"/>
            </p:cNvCxnSpPr>
            <p:nvPr/>
          </p:nvCxnSpPr>
          <p:spPr bwMode="auto">
            <a:xfrm flipV="1">
              <a:off x="1068" y="2442"/>
              <a:ext cx="2517" cy="40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1447802" y="3532194"/>
            <a:ext cx="7337425" cy="2325687"/>
            <a:chOff x="132" y="2225"/>
            <a:chExt cx="4622" cy="1465"/>
          </a:xfrm>
        </p:grpSpPr>
        <p:sp>
          <p:nvSpPr>
            <p:cNvPr id="20504" name="Rectangle 91"/>
            <p:cNvSpPr>
              <a:spLocks noChangeArrowheads="1"/>
            </p:cNvSpPr>
            <p:nvPr/>
          </p:nvSpPr>
          <p:spPr bwMode="auto">
            <a:xfrm>
              <a:off x="1142" y="2225"/>
              <a:ext cx="3611" cy="17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Rectangle 92"/>
            <p:cNvSpPr>
              <a:spLocks noChangeArrowheads="1"/>
            </p:cNvSpPr>
            <p:nvPr/>
          </p:nvSpPr>
          <p:spPr bwMode="auto">
            <a:xfrm>
              <a:off x="1138" y="2516"/>
              <a:ext cx="3611" cy="172"/>
            </a:xfrm>
            <a:prstGeom prst="rect">
              <a:avLst/>
            </a:prstGeom>
            <a:solidFill>
              <a:srgbClr val="FF66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Rectangle 93"/>
            <p:cNvSpPr>
              <a:spLocks noChangeArrowheads="1"/>
            </p:cNvSpPr>
            <p:nvPr/>
          </p:nvSpPr>
          <p:spPr bwMode="auto">
            <a:xfrm>
              <a:off x="1143" y="2844"/>
              <a:ext cx="3611" cy="172"/>
            </a:xfrm>
            <a:prstGeom prst="rect">
              <a:avLst/>
            </a:prstGeom>
            <a:solidFill>
              <a:srgbClr val="0080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Rectangle 94"/>
            <p:cNvSpPr>
              <a:spLocks noChangeArrowheads="1"/>
            </p:cNvSpPr>
            <p:nvPr/>
          </p:nvSpPr>
          <p:spPr bwMode="auto">
            <a:xfrm>
              <a:off x="1139" y="3188"/>
              <a:ext cx="3607" cy="172"/>
            </a:xfrm>
            <a:prstGeom prst="rect">
              <a:avLst/>
            </a:prstGeom>
            <a:solidFill>
              <a:srgbClr val="00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AutoShape 95"/>
            <p:cNvSpPr>
              <a:spLocks/>
            </p:cNvSpPr>
            <p:nvPr/>
          </p:nvSpPr>
          <p:spPr bwMode="auto">
            <a:xfrm>
              <a:off x="807" y="2236"/>
              <a:ext cx="178" cy="1450"/>
            </a:xfrm>
            <a:prstGeom prst="leftBrace">
              <a:avLst>
                <a:gd name="adj1" fmla="val 6788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Text Box 96"/>
            <p:cNvSpPr txBox="1">
              <a:spLocks noChangeArrowheads="1"/>
            </p:cNvSpPr>
            <p:nvPr/>
          </p:nvSpPr>
          <p:spPr bwMode="auto">
            <a:xfrm>
              <a:off x="132" y="2693"/>
              <a:ext cx="602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Search</a:t>
              </a:r>
            </a:p>
            <a:p>
              <a:pPr algn="ctr">
                <a:spcBef>
                  <a:spcPct val="50000"/>
                </a:spcBef>
              </a:pPr>
              <a:r>
                <a:rPr lang="en-US"/>
                <a:t>Tiers</a:t>
              </a:r>
            </a:p>
          </p:txBody>
        </p:sp>
        <p:sp>
          <p:nvSpPr>
            <p:cNvPr id="20510" name="Rectangle 97"/>
            <p:cNvSpPr>
              <a:spLocks noChangeArrowheads="1"/>
            </p:cNvSpPr>
            <p:nvPr/>
          </p:nvSpPr>
          <p:spPr bwMode="auto">
            <a:xfrm>
              <a:off x="1143" y="3518"/>
              <a:ext cx="3607" cy="172"/>
            </a:xfrm>
            <a:prstGeom prst="rect">
              <a:avLst/>
            </a:prstGeom>
            <a:solidFill>
              <a:srgbClr val="CC00CC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818" name="Oval 98"/>
          <p:cNvSpPr>
            <a:spLocks noChangeArrowheads="1"/>
          </p:cNvSpPr>
          <p:nvPr/>
        </p:nvSpPr>
        <p:spPr bwMode="auto">
          <a:xfrm>
            <a:off x="6237287" y="3525839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0487" name="Oval 99"/>
          <p:cNvSpPr>
            <a:spLocks noChangeArrowheads="1"/>
          </p:cNvSpPr>
          <p:nvPr/>
        </p:nvSpPr>
        <p:spPr bwMode="auto">
          <a:xfrm>
            <a:off x="6237287" y="3525839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0" name="Oval 100"/>
          <p:cNvSpPr>
            <a:spLocks noChangeArrowheads="1"/>
          </p:cNvSpPr>
          <p:nvPr/>
        </p:nvSpPr>
        <p:spPr bwMode="auto">
          <a:xfrm>
            <a:off x="3808411" y="4021139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1" name="Oval 101"/>
          <p:cNvSpPr>
            <a:spLocks noChangeArrowheads="1"/>
          </p:cNvSpPr>
          <p:nvPr/>
        </p:nvSpPr>
        <p:spPr bwMode="auto">
          <a:xfrm>
            <a:off x="6629402" y="3976688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2" name="Oval 102"/>
          <p:cNvSpPr>
            <a:spLocks noChangeArrowheads="1"/>
          </p:cNvSpPr>
          <p:nvPr/>
        </p:nvSpPr>
        <p:spPr bwMode="auto">
          <a:xfrm>
            <a:off x="8380411" y="3990981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3" name="Oval 103"/>
          <p:cNvSpPr>
            <a:spLocks noChangeArrowheads="1"/>
          </p:cNvSpPr>
          <p:nvPr/>
        </p:nvSpPr>
        <p:spPr bwMode="auto">
          <a:xfrm>
            <a:off x="3278184" y="4521205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4" name="Oval 104"/>
          <p:cNvSpPr>
            <a:spLocks noChangeArrowheads="1"/>
          </p:cNvSpPr>
          <p:nvPr/>
        </p:nvSpPr>
        <p:spPr bwMode="auto">
          <a:xfrm>
            <a:off x="3952878" y="451326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5" name="Oval 105"/>
          <p:cNvSpPr>
            <a:spLocks noChangeArrowheads="1"/>
          </p:cNvSpPr>
          <p:nvPr/>
        </p:nvSpPr>
        <p:spPr bwMode="auto">
          <a:xfrm>
            <a:off x="4799011" y="4513263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6" name="Oval 106"/>
          <p:cNvSpPr>
            <a:spLocks noChangeArrowheads="1"/>
          </p:cNvSpPr>
          <p:nvPr/>
        </p:nvSpPr>
        <p:spPr bwMode="auto">
          <a:xfrm>
            <a:off x="6243635" y="4505330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7" name="Oval 107"/>
          <p:cNvSpPr>
            <a:spLocks noChangeArrowheads="1"/>
          </p:cNvSpPr>
          <p:nvPr/>
        </p:nvSpPr>
        <p:spPr bwMode="auto">
          <a:xfrm>
            <a:off x="6945311" y="4505330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8" name="Oval 108"/>
          <p:cNvSpPr>
            <a:spLocks noChangeArrowheads="1"/>
          </p:cNvSpPr>
          <p:nvPr/>
        </p:nvSpPr>
        <p:spPr bwMode="auto">
          <a:xfrm>
            <a:off x="8378828" y="4505330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9" name="Oval 109"/>
          <p:cNvSpPr>
            <a:spLocks noChangeArrowheads="1"/>
          </p:cNvSpPr>
          <p:nvPr/>
        </p:nvSpPr>
        <p:spPr bwMode="auto">
          <a:xfrm>
            <a:off x="3268660" y="5051430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0" name="Oval 110"/>
          <p:cNvSpPr>
            <a:spLocks noChangeArrowheads="1"/>
          </p:cNvSpPr>
          <p:nvPr/>
        </p:nvSpPr>
        <p:spPr bwMode="auto">
          <a:xfrm>
            <a:off x="3808411" y="4019556"/>
            <a:ext cx="290512" cy="265113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1" name="Oval 111"/>
          <p:cNvSpPr>
            <a:spLocks noChangeArrowheads="1"/>
          </p:cNvSpPr>
          <p:nvPr/>
        </p:nvSpPr>
        <p:spPr bwMode="auto">
          <a:xfrm>
            <a:off x="6632578" y="3978281"/>
            <a:ext cx="290513" cy="265113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2" name="Oval 112"/>
          <p:cNvSpPr>
            <a:spLocks noChangeArrowheads="1"/>
          </p:cNvSpPr>
          <p:nvPr/>
        </p:nvSpPr>
        <p:spPr bwMode="auto">
          <a:xfrm>
            <a:off x="8382002" y="3995739"/>
            <a:ext cx="290513" cy="265112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3" name="Oval 113"/>
          <p:cNvSpPr>
            <a:spLocks noChangeArrowheads="1"/>
          </p:cNvSpPr>
          <p:nvPr/>
        </p:nvSpPr>
        <p:spPr bwMode="auto">
          <a:xfrm>
            <a:off x="3281360" y="4516439"/>
            <a:ext cx="290512" cy="265112"/>
          </a:xfrm>
          <a:prstGeom prst="ellipse">
            <a:avLst/>
          </a:prstGeom>
          <a:solidFill>
            <a:srgbClr val="0080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0502" name="Line 114"/>
          <p:cNvSpPr>
            <a:spLocks noChangeShapeType="1"/>
          </p:cNvSpPr>
          <p:nvPr/>
        </p:nvSpPr>
        <p:spPr bwMode="auto">
          <a:xfrm>
            <a:off x="2" y="3371851"/>
            <a:ext cx="12192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0503" name="Text Box 115"/>
          <p:cNvSpPr txBox="1">
            <a:spLocks noChangeArrowheads="1"/>
          </p:cNvSpPr>
          <p:nvPr/>
        </p:nvSpPr>
        <p:spPr bwMode="auto">
          <a:xfrm>
            <a:off x="376237" y="1371602"/>
            <a:ext cx="2366963" cy="133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Strategy: </a:t>
            </a:r>
            <a:r>
              <a:rPr lang="en-US" i="1" dirty="0" smtClean="0">
                <a:latin typeface="Calibri" pitchFamily="34" charset="0"/>
              </a:rPr>
              <a:t>expand a </a:t>
            </a:r>
            <a:r>
              <a:rPr lang="en-US" i="1" dirty="0">
                <a:latin typeface="Calibri" pitchFamily="34" charset="0"/>
              </a:rPr>
              <a:t>shallowest node first</a:t>
            </a:r>
          </a:p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Implementation: Fringe is a FIFO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18" grpId="0" animBg="1"/>
      <p:bldP spid="798820" grpId="0" animBg="1"/>
      <p:bldP spid="798821" grpId="0" animBg="1"/>
      <p:bldP spid="798822" grpId="0" animBg="1"/>
      <p:bldP spid="798823" grpId="0" animBg="1"/>
      <p:bldP spid="798824" grpId="0" animBg="1"/>
      <p:bldP spid="798825" grpId="0" animBg="1"/>
      <p:bldP spid="798826" grpId="0" animBg="1"/>
      <p:bldP spid="798827" grpId="0" animBg="1"/>
      <p:bldP spid="798828" grpId="0" animBg="1"/>
      <p:bldP spid="798829" grpId="0" animBg="1"/>
      <p:bldP spid="798830" grpId="0" animBg="1"/>
      <p:bldP spid="798831" grpId="0" animBg="1"/>
      <p:bldP spid="798832" grpId="0" animBg="1"/>
      <p:bldP spid="7988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64"/>
          <p:cNvSpPr>
            <a:spLocks/>
          </p:cNvSpPr>
          <p:nvPr/>
        </p:nvSpPr>
        <p:spPr bwMode="auto">
          <a:xfrm>
            <a:off x="8526461" y="2038351"/>
            <a:ext cx="541339" cy="419100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802818" name="Freeform 2"/>
          <p:cNvSpPr>
            <a:spLocks/>
          </p:cNvSpPr>
          <p:nvPr/>
        </p:nvSpPr>
        <p:spPr bwMode="auto">
          <a:xfrm>
            <a:off x="7939088" y="2020890"/>
            <a:ext cx="1725613" cy="147002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5" name="Freeform 4"/>
          <p:cNvSpPr>
            <a:spLocks/>
          </p:cNvSpPr>
          <p:nvPr/>
        </p:nvSpPr>
        <p:spPr bwMode="auto">
          <a:xfrm>
            <a:off x="8077200" y="2038349"/>
            <a:ext cx="1447800" cy="1162051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7" name="Freeform 4"/>
          <p:cNvSpPr>
            <a:spLocks/>
          </p:cNvSpPr>
          <p:nvPr/>
        </p:nvSpPr>
        <p:spPr bwMode="auto">
          <a:xfrm>
            <a:off x="8305803" y="2038349"/>
            <a:ext cx="990599" cy="781051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Breadth-First Search (BFS) Properties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406400" y="1397003"/>
            <a:ext cx="5689600" cy="4729164"/>
          </a:xfrm>
        </p:spPr>
        <p:txBody>
          <a:bodyPr/>
          <a:lstStyle/>
          <a:p>
            <a:r>
              <a:rPr lang="en-US" sz="2400" dirty="0" smtClean="0"/>
              <a:t>What nodes does BFS expand?</a:t>
            </a:r>
          </a:p>
          <a:p>
            <a:pPr lvl="1"/>
            <a:r>
              <a:rPr lang="en-US" sz="2000" dirty="0" smtClean="0"/>
              <a:t>Processes all nodes above shallowest solution</a:t>
            </a:r>
          </a:p>
          <a:p>
            <a:pPr lvl="1"/>
            <a:r>
              <a:rPr lang="en-US" sz="2000" dirty="0" smtClean="0"/>
              <a:t>Let depth of shallowest solution be s</a:t>
            </a:r>
          </a:p>
          <a:p>
            <a:pPr lvl="1"/>
            <a:r>
              <a:rPr lang="en-US" sz="2000" dirty="0" smtClean="0"/>
              <a:t>Search takes time O(</a:t>
            </a:r>
            <a:r>
              <a:rPr lang="en-US" sz="2000" dirty="0" err="1" smtClean="0"/>
              <a:t>b</a:t>
            </a:r>
            <a:r>
              <a:rPr lang="en-US" sz="2000" baseline="30000" dirty="0" err="1" smtClean="0"/>
              <a:t>s</a:t>
            </a:r>
            <a:r>
              <a:rPr lang="en-US" sz="2000" dirty="0" smtClean="0"/>
              <a:t>)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How much space does the fringe take?</a:t>
            </a:r>
          </a:p>
          <a:p>
            <a:pPr lvl="1"/>
            <a:r>
              <a:rPr lang="en-US" sz="2000" dirty="0" smtClean="0"/>
              <a:t>Has roughly the last tier, so O(</a:t>
            </a:r>
            <a:r>
              <a:rPr lang="en-US" sz="2000" dirty="0" err="1" smtClean="0"/>
              <a:t>b</a:t>
            </a:r>
            <a:r>
              <a:rPr lang="en-US" sz="2000" baseline="30000" dirty="0" err="1" smtClean="0"/>
              <a:t>s</a:t>
            </a:r>
            <a:r>
              <a:rPr lang="en-US" sz="2000" dirty="0" smtClean="0"/>
              <a:t>)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Is it complete?</a:t>
            </a:r>
          </a:p>
          <a:p>
            <a:pPr lvl="1"/>
            <a:r>
              <a:rPr lang="en-US" sz="2000" dirty="0" smtClean="0"/>
              <a:t>s must be finite if a solution exists, so yes!</a:t>
            </a:r>
          </a:p>
          <a:p>
            <a:pPr lvl="2"/>
            <a:endParaRPr lang="en-US" sz="800" dirty="0" smtClean="0"/>
          </a:p>
          <a:p>
            <a:r>
              <a:rPr lang="en-US" sz="2400" dirty="0" smtClean="0"/>
              <a:t>Is it optimal?</a:t>
            </a:r>
          </a:p>
          <a:p>
            <a:pPr lvl="1"/>
            <a:r>
              <a:rPr lang="en-US" sz="2000" dirty="0" smtClean="0"/>
              <a:t>Only if costs are all 1 (more on costs later)</a:t>
            </a:r>
          </a:p>
          <a:p>
            <a:endParaRPr lang="en-US" dirty="0"/>
          </a:p>
        </p:txBody>
      </p:sp>
      <p:sp>
        <p:nvSpPr>
          <p:cNvPr id="24614" name="Freeform 38"/>
          <p:cNvSpPr>
            <a:spLocks/>
          </p:cNvSpPr>
          <p:nvPr/>
        </p:nvSpPr>
        <p:spPr bwMode="auto">
          <a:xfrm>
            <a:off x="7346954" y="2001835"/>
            <a:ext cx="2927351" cy="2554288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15" name="Oval 39"/>
          <p:cNvSpPr>
            <a:spLocks noChangeArrowheads="1"/>
          </p:cNvSpPr>
          <p:nvPr/>
        </p:nvSpPr>
        <p:spPr bwMode="auto">
          <a:xfrm>
            <a:off x="8701090" y="1931987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6" name="Oval 40"/>
          <p:cNvSpPr>
            <a:spLocks noChangeArrowheads="1"/>
          </p:cNvSpPr>
          <p:nvPr/>
        </p:nvSpPr>
        <p:spPr bwMode="auto">
          <a:xfrm>
            <a:off x="8469314" y="2357438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7" name="Oval 41"/>
          <p:cNvSpPr>
            <a:spLocks noChangeArrowheads="1"/>
          </p:cNvSpPr>
          <p:nvPr/>
        </p:nvSpPr>
        <p:spPr bwMode="auto">
          <a:xfrm>
            <a:off x="8945563" y="2347911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8599491" y="2208214"/>
            <a:ext cx="274639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24619" name="Freeform 43"/>
          <p:cNvSpPr>
            <a:spLocks/>
          </p:cNvSpPr>
          <p:nvPr/>
        </p:nvSpPr>
        <p:spPr bwMode="auto">
          <a:xfrm>
            <a:off x="8582026" y="2162175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8983664" y="1960562"/>
            <a:ext cx="2984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24621" name="Text Box 45"/>
          <p:cNvSpPr txBox="1">
            <a:spLocks noChangeArrowheads="1"/>
          </p:cNvSpPr>
          <p:nvPr/>
        </p:nvSpPr>
        <p:spPr bwMode="auto">
          <a:xfrm>
            <a:off x="10410828" y="1812926"/>
            <a:ext cx="111918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 node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10412414" y="2166935"/>
            <a:ext cx="111918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 nodes</a:t>
            </a:r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10412414" y="2578097"/>
            <a:ext cx="111918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  <a:r>
              <a:rPr lang="en-US" baseline="30000"/>
              <a:t>2</a:t>
            </a:r>
            <a:r>
              <a:rPr lang="en-US"/>
              <a:t> nodes</a:t>
            </a: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10426702" y="4203699"/>
            <a:ext cx="1460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  <a:r>
              <a:rPr lang="en-US" baseline="30000"/>
              <a:t>m</a:t>
            </a:r>
            <a:r>
              <a:rPr lang="en-US"/>
              <a:t> nodes</a:t>
            </a:r>
          </a:p>
        </p:txBody>
      </p:sp>
      <p:sp>
        <p:nvSpPr>
          <p:cNvPr id="24625" name="Oval 49"/>
          <p:cNvSpPr>
            <a:spLocks noChangeArrowheads="1"/>
          </p:cNvSpPr>
          <p:nvPr/>
        </p:nvSpPr>
        <p:spPr bwMode="auto">
          <a:xfrm>
            <a:off x="8140701" y="4473576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26" name="Oval 50"/>
          <p:cNvSpPr>
            <a:spLocks noChangeArrowheads="1"/>
          </p:cNvSpPr>
          <p:nvPr/>
        </p:nvSpPr>
        <p:spPr bwMode="auto">
          <a:xfrm>
            <a:off x="9193214" y="3397249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27" name="Oval 51"/>
          <p:cNvSpPr>
            <a:spLocks noChangeArrowheads="1"/>
          </p:cNvSpPr>
          <p:nvPr/>
        </p:nvSpPr>
        <p:spPr bwMode="auto">
          <a:xfrm>
            <a:off x="8713787" y="3952876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31" name="AutoShape 55"/>
          <p:cNvSpPr>
            <a:spLocks/>
          </p:cNvSpPr>
          <p:nvPr/>
        </p:nvSpPr>
        <p:spPr bwMode="auto">
          <a:xfrm>
            <a:off x="6915149" y="1752602"/>
            <a:ext cx="265112" cy="1684337"/>
          </a:xfrm>
          <a:prstGeom prst="leftBrace">
            <a:avLst>
              <a:gd name="adj1" fmla="val 529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32" name="Text Box 56"/>
          <p:cNvSpPr txBox="1">
            <a:spLocks noChangeArrowheads="1"/>
          </p:cNvSpPr>
          <p:nvPr/>
        </p:nvSpPr>
        <p:spPr bwMode="auto">
          <a:xfrm>
            <a:off x="5905503" y="2392362"/>
            <a:ext cx="126523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 tiers</a:t>
            </a:r>
          </a:p>
        </p:txBody>
      </p:sp>
      <p:sp>
        <p:nvSpPr>
          <p:cNvPr id="24637" name="Text Box 61"/>
          <p:cNvSpPr txBox="1">
            <a:spLocks noChangeArrowheads="1"/>
          </p:cNvSpPr>
          <p:nvPr/>
        </p:nvSpPr>
        <p:spPr bwMode="auto">
          <a:xfrm>
            <a:off x="10401302" y="3179762"/>
            <a:ext cx="1460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b</a:t>
            </a:r>
            <a:r>
              <a:rPr lang="en-US" baseline="30000" dirty="0" err="1"/>
              <a:t>s</a:t>
            </a:r>
            <a:r>
              <a:rPr lang="en-US" dirty="0"/>
              <a:t>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802818" grpId="0" animBg="1"/>
      <p:bldP spid="35" grpId="0" animBg="1"/>
      <p:bldP spid="35" grpId="1" animBg="1"/>
      <p:bldP spid="37" grpId="0" animBg="1"/>
      <p:bldP spid="37" grpId="1" animBg="1"/>
      <p:bldP spid="24631" grpId="0" animBg="1"/>
      <p:bldP spid="24632" grpId="0"/>
      <p:bldP spid="246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Quiz: DFS </a:t>
            </a:r>
            <a:r>
              <a:rPr lang="en-US" dirty="0" err="1" smtClean="0"/>
              <a:t>vs</a:t>
            </a:r>
            <a:r>
              <a:rPr lang="en-US" dirty="0" smtClean="0"/>
              <a:t> BFS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863979" y="1619074"/>
            <a:ext cx="4723641" cy="3543652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502779" y="1619535"/>
            <a:ext cx="4723641" cy="35427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96723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Planning Agents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5943599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Planning agents: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Ask “what if”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Decisions based on (hypothesized) consequences of 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Must have a model of how the world evolves in response to 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Must formulate a goal (test)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Consider how the world WOULD BE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Optimal vs. complete planning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Planning vs. </a:t>
            </a:r>
            <a:r>
              <a:rPr lang="en-US" sz="2400" dirty="0" err="1" smtClean="0"/>
              <a:t>replanning</a:t>
            </a:r>
            <a:endParaRPr lang="en-US" sz="2000" dirty="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6899276" y="4135444"/>
          <a:ext cx="4595813" cy="1622425"/>
        </p:xfrm>
        <a:graphic>
          <a:graphicData uri="http://schemas.openxmlformats.org/presentationml/2006/ole">
            <p:oleObj spid="_x0000_s2215" name="Photo Editor Photo" r:id="rId3" imgW="4595258" imgH="1623201" progId="">
              <p:embed/>
            </p:oleObj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6926266" y="1797049"/>
          <a:ext cx="4579937" cy="1608139"/>
        </p:xfrm>
        <a:graphic>
          <a:graphicData uri="http://schemas.openxmlformats.org/presentationml/2006/ole">
            <p:oleObj spid="_x0000_s2216" name="Photo Editor Photo" r:id="rId4" imgW="4580017" imgH="1607619" progId="">
              <p:embed/>
            </p:oleObj>
          </a:graphicData>
        </a:graphic>
      </p:graphicFrame>
      <p:pic>
        <p:nvPicPr>
          <p:cNvPr id="7" name="Picture 2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479043" y="1747400"/>
            <a:ext cx="5262855" cy="4119999"/>
          </a:xfrm>
          <a:prstGeom prst="rect">
            <a:avLst/>
          </a:prstGeom>
          <a:noFill/>
          <a:ln w="38100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Quiz: DFS </a:t>
            </a:r>
            <a:r>
              <a:rPr lang="en-US" dirty="0" err="1" smtClean="0"/>
              <a:t>vs</a:t>
            </a:r>
            <a:r>
              <a:rPr lang="en-US" dirty="0" smtClean="0"/>
              <a:t> BFS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971800" y="1397003"/>
            <a:ext cx="8813800" cy="4729164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When will BFS outperform DFS?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When will DFS outperform BFS?</a:t>
            </a:r>
          </a:p>
        </p:txBody>
      </p:sp>
      <p:sp>
        <p:nvSpPr>
          <p:cNvPr id="25604" name="TextBox 26"/>
          <p:cNvSpPr txBox="1">
            <a:spLocks noChangeArrowheads="1"/>
          </p:cNvSpPr>
          <p:nvPr/>
        </p:nvSpPr>
        <p:spPr bwMode="auto">
          <a:xfrm>
            <a:off x="8458200" y="6488672"/>
            <a:ext cx="37338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[Demo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err="1">
                <a:solidFill>
                  <a:srgbClr val="C00000"/>
                </a:solidFill>
              </a:rPr>
              <a:t>dfs</a:t>
            </a:r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dirty="0" err="1" smtClean="0">
                <a:solidFill>
                  <a:srgbClr val="C00000"/>
                </a:solidFill>
              </a:rPr>
              <a:t>bfs</a:t>
            </a:r>
            <a:r>
              <a:rPr lang="en-US" dirty="0" smtClean="0">
                <a:solidFill>
                  <a:srgbClr val="C00000"/>
                </a:solidFill>
              </a:rPr>
              <a:t> maze water (L2D6)]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Freeform 2"/>
          <p:cNvSpPr>
            <a:spLocks/>
          </p:cNvSpPr>
          <p:nvPr/>
        </p:nvSpPr>
        <p:spPr bwMode="auto">
          <a:xfrm>
            <a:off x="9250359" y="2112965"/>
            <a:ext cx="965200" cy="82867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821251" name="Freeform 3"/>
          <p:cNvSpPr>
            <a:spLocks/>
          </p:cNvSpPr>
          <p:nvPr/>
        </p:nvSpPr>
        <p:spPr bwMode="auto">
          <a:xfrm>
            <a:off x="8866184" y="2112968"/>
            <a:ext cx="1725613" cy="147002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821252" name="Freeform 4"/>
          <p:cNvSpPr>
            <a:spLocks/>
          </p:cNvSpPr>
          <p:nvPr/>
        </p:nvSpPr>
        <p:spPr bwMode="auto">
          <a:xfrm>
            <a:off x="9070978" y="2119313"/>
            <a:ext cx="1323975" cy="1162051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Iterative Deepening</a:t>
            </a:r>
          </a:p>
        </p:txBody>
      </p:sp>
      <p:sp>
        <p:nvSpPr>
          <p:cNvPr id="26679" name="Freeform 55"/>
          <p:cNvSpPr>
            <a:spLocks/>
          </p:cNvSpPr>
          <p:nvPr/>
        </p:nvSpPr>
        <p:spPr bwMode="auto">
          <a:xfrm>
            <a:off x="8274051" y="2093912"/>
            <a:ext cx="2927351" cy="2554288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6680" name="Oval 56"/>
          <p:cNvSpPr>
            <a:spLocks noChangeArrowheads="1"/>
          </p:cNvSpPr>
          <p:nvPr/>
        </p:nvSpPr>
        <p:spPr bwMode="auto">
          <a:xfrm>
            <a:off x="9628187" y="2024063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6681" name="Oval 57"/>
          <p:cNvSpPr>
            <a:spLocks noChangeArrowheads="1"/>
          </p:cNvSpPr>
          <p:nvPr/>
        </p:nvSpPr>
        <p:spPr bwMode="auto">
          <a:xfrm>
            <a:off x="9396411" y="2449515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6682" name="Oval 58"/>
          <p:cNvSpPr>
            <a:spLocks noChangeArrowheads="1"/>
          </p:cNvSpPr>
          <p:nvPr/>
        </p:nvSpPr>
        <p:spPr bwMode="auto">
          <a:xfrm>
            <a:off x="9872659" y="2439987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6683" name="Text Box 59"/>
          <p:cNvSpPr txBox="1">
            <a:spLocks noChangeArrowheads="1"/>
          </p:cNvSpPr>
          <p:nvPr/>
        </p:nvSpPr>
        <p:spPr bwMode="auto">
          <a:xfrm>
            <a:off x="9526589" y="2300291"/>
            <a:ext cx="274639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26684" name="Freeform 60"/>
          <p:cNvSpPr>
            <a:spLocks/>
          </p:cNvSpPr>
          <p:nvPr/>
        </p:nvSpPr>
        <p:spPr bwMode="auto">
          <a:xfrm>
            <a:off x="9509123" y="2254251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6685" name="Text Box 61"/>
          <p:cNvSpPr txBox="1">
            <a:spLocks noChangeArrowheads="1"/>
          </p:cNvSpPr>
          <p:nvPr/>
        </p:nvSpPr>
        <p:spPr bwMode="auto">
          <a:xfrm>
            <a:off x="9910761" y="2052639"/>
            <a:ext cx="2984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26686" name="Oval 62"/>
          <p:cNvSpPr>
            <a:spLocks noChangeArrowheads="1"/>
          </p:cNvSpPr>
          <p:nvPr/>
        </p:nvSpPr>
        <p:spPr bwMode="auto">
          <a:xfrm>
            <a:off x="10120311" y="3489325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21312" name="Freeform 64"/>
          <p:cNvSpPr>
            <a:spLocks/>
          </p:cNvSpPr>
          <p:nvPr/>
        </p:nvSpPr>
        <p:spPr bwMode="auto">
          <a:xfrm>
            <a:off x="9472614" y="2119315"/>
            <a:ext cx="511175" cy="419100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406400" y="1397003"/>
            <a:ext cx="6908800" cy="4729164"/>
          </a:xfrm>
        </p:spPr>
        <p:txBody>
          <a:bodyPr/>
          <a:lstStyle/>
          <a:p>
            <a:r>
              <a:rPr lang="en-US" sz="2800" dirty="0" smtClean="0"/>
              <a:t>Idea: get DFS’s space advantage with BFS’s time / shallow-solution advantages</a:t>
            </a:r>
          </a:p>
          <a:p>
            <a:pPr lvl="1"/>
            <a:r>
              <a:rPr lang="en-US" sz="2400" dirty="0" smtClean="0"/>
              <a:t>Run a DFS with depth limit 1.  If no solution…</a:t>
            </a:r>
          </a:p>
          <a:p>
            <a:pPr lvl="1"/>
            <a:r>
              <a:rPr lang="en-US" sz="2400" dirty="0" smtClean="0"/>
              <a:t>Run a DFS with depth limit 2.  If no solution…</a:t>
            </a:r>
          </a:p>
          <a:p>
            <a:pPr lvl="1"/>
            <a:r>
              <a:rPr lang="en-US" sz="2400" dirty="0" smtClean="0"/>
              <a:t>Run a DFS with depth limit 3.  …..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Isn’t that wastefully redundant?</a:t>
            </a:r>
          </a:p>
          <a:p>
            <a:pPr lvl="1"/>
            <a:r>
              <a:rPr lang="en-US" sz="2400" dirty="0" smtClean="0"/>
              <a:t>Generally most work happens in the lowest level searched, so not so bad!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0" grpId="0" animBg="1"/>
      <p:bldP spid="821251" grpId="0" animBg="1"/>
      <p:bldP spid="821252" grpId="0" animBg="1"/>
      <p:bldP spid="8213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Cost-Sensitive Search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5486401"/>
            <a:ext cx="12192000" cy="1227139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dirty="0" smtClean="0"/>
              <a:t>BFS finds the shortest path in terms of number of actions.</a:t>
            </a: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dirty="0" smtClean="0"/>
              <a:t>It does not find the least-cost path.  We will now cover</a:t>
            </a: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dirty="0" smtClean="0"/>
              <a:t>a similar algorithm which does find the least-cost path.  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2597149" y="1371603"/>
            <a:ext cx="6699251" cy="3840163"/>
            <a:chOff x="768" y="720"/>
            <a:chExt cx="4176" cy="2304"/>
          </a:xfrm>
        </p:grpSpPr>
        <p:grpSp>
          <p:nvGrpSpPr>
            <p:cNvPr id="27653" name="Group 5"/>
            <p:cNvGrpSpPr>
              <a:grpSpLocks/>
            </p:cNvGrpSpPr>
            <p:nvPr/>
          </p:nvGrpSpPr>
          <p:grpSpPr bwMode="auto">
            <a:xfrm>
              <a:off x="768" y="720"/>
              <a:ext cx="4176" cy="2304"/>
              <a:chOff x="336" y="576"/>
              <a:chExt cx="4848" cy="2784"/>
            </a:xfrm>
          </p:grpSpPr>
          <p:sp>
            <p:nvSpPr>
              <p:cNvPr id="27672" name="AutoShape 6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dirty="0"/>
                  <a:t>START</a:t>
                </a:r>
              </a:p>
            </p:txBody>
          </p:sp>
          <p:sp>
            <p:nvSpPr>
              <p:cNvPr id="27673" name="AutoShape 7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dirty="0"/>
                  <a:t>GOAL</a:t>
                </a:r>
              </a:p>
            </p:txBody>
          </p:sp>
          <p:sp>
            <p:nvSpPr>
              <p:cNvPr id="27674" name="AutoShape 8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d</a:t>
                </a:r>
              </a:p>
            </p:txBody>
          </p:sp>
          <p:sp>
            <p:nvSpPr>
              <p:cNvPr id="27675" name="AutoShape 9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b</a:t>
                </a:r>
              </a:p>
            </p:txBody>
          </p:sp>
          <p:sp>
            <p:nvSpPr>
              <p:cNvPr id="27676" name="AutoShape 10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p</a:t>
                </a:r>
              </a:p>
            </p:txBody>
          </p:sp>
          <p:sp>
            <p:nvSpPr>
              <p:cNvPr id="27677" name="AutoShape 11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q</a:t>
                </a:r>
              </a:p>
            </p:txBody>
          </p:sp>
          <p:sp>
            <p:nvSpPr>
              <p:cNvPr id="27678" name="AutoShape 12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c</a:t>
                </a:r>
              </a:p>
            </p:txBody>
          </p:sp>
          <p:sp>
            <p:nvSpPr>
              <p:cNvPr id="27679" name="AutoShape 13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e</a:t>
                </a:r>
              </a:p>
            </p:txBody>
          </p:sp>
          <p:sp>
            <p:nvSpPr>
              <p:cNvPr id="27680" name="AutoShape 14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h</a:t>
                </a:r>
              </a:p>
            </p:txBody>
          </p:sp>
          <p:sp>
            <p:nvSpPr>
              <p:cNvPr id="27681" name="AutoShape 15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a</a:t>
                </a:r>
              </a:p>
            </p:txBody>
          </p:sp>
          <p:sp>
            <p:nvSpPr>
              <p:cNvPr id="27682" name="AutoShape 16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f</a:t>
                </a:r>
              </a:p>
            </p:txBody>
          </p:sp>
          <p:sp>
            <p:nvSpPr>
              <p:cNvPr id="27683" name="AutoShape 17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r</a:t>
                </a:r>
              </a:p>
            </p:txBody>
          </p:sp>
          <p:cxnSp>
            <p:nvCxnSpPr>
              <p:cNvPr id="27684" name="AutoShape 18"/>
              <p:cNvCxnSpPr>
                <a:cxnSpLocks noChangeShapeType="1"/>
                <a:stCxn id="27672" idx="5"/>
                <a:endCxn id="27676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5" name="AutoShape 19"/>
              <p:cNvCxnSpPr>
                <a:cxnSpLocks noChangeShapeType="1"/>
                <a:stCxn id="27676" idx="5"/>
                <a:endCxn id="27677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6" name="AutoShape 20"/>
              <p:cNvCxnSpPr>
                <a:cxnSpLocks noChangeShapeType="1"/>
                <a:stCxn id="27680" idx="3"/>
                <a:endCxn id="27677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7" name="AutoShape 21"/>
              <p:cNvCxnSpPr>
                <a:cxnSpLocks noChangeShapeType="1"/>
                <a:stCxn id="27680" idx="2"/>
                <a:endCxn id="27676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8" name="AutoShape 22"/>
              <p:cNvCxnSpPr>
                <a:cxnSpLocks noChangeShapeType="1"/>
                <a:stCxn id="27679" idx="4"/>
                <a:endCxn id="27680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9" name="AutoShape 23"/>
              <p:cNvCxnSpPr>
                <a:cxnSpLocks noChangeShapeType="1"/>
                <a:stCxn id="27679" idx="5"/>
                <a:endCxn id="27683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0" name="AutoShape 24"/>
              <p:cNvCxnSpPr>
                <a:cxnSpLocks noChangeShapeType="1"/>
                <a:stCxn id="27683" idx="0"/>
                <a:endCxn id="27682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1" name="AutoShape 25"/>
              <p:cNvCxnSpPr>
                <a:cxnSpLocks noChangeShapeType="1"/>
                <a:stCxn id="27682" idx="0"/>
                <a:endCxn id="27673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2" name="AutoShape 26"/>
              <p:cNvCxnSpPr>
                <a:cxnSpLocks noChangeShapeType="1"/>
                <a:stCxn id="27672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3" name="AutoShape 27"/>
              <p:cNvCxnSpPr>
                <a:cxnSpLocks noChangeShapeType="1"/>
                <a:stCxn id="27674" idx="1"/>
                <a:endCxn id="27675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4" name="AutoShape 28"/>
              <p:cNvCxnSpPr>
                <a:cxnSpLocks noChangeShapeType="1"/>
                <a:endCxn id="27681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5" name="AutoShape 29"/>
              <p:cNvCxnSpPr>
                <a:cxnSpLocks noChangeShapeType="1"/>
                <a:stCxn id="27678" idx="2"/>
                <a:endCxn id="27681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6" name="AutoShape 30"/>
              <p:cNvCxnSpPr>
                <a:cxnSpLocks noChangeShapeType="1"/>
                <a:stCxn id="27674" idx="7"/>
                <a:endCxn id="27678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7" name="AutoShape 31"/>
              <p:cNvCxnSpPr>
                <a:cxnSpLocks noChangeShapeType="1"/>
                <a:stCxn id="27674" idx="6"/>
                <a:endCxn id="27679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8" name="AutoShape 32"/>
              <p:cNvCxnSpPr>
                <a:cxnSpLocks noChangeShapeType="1"/>
                <a:stCxn id="27682" idx="1"/>
                <a:endCxn id="27678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9" name="AutoShape 33"/>
              <p:cNvCxnSpPr>
                <a:cxnSpLocks noChangeShapeType="1"/>
                <a:stCxn id="27672" idx="6"/>
                <a:endCxn id="27679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27654" name="Text Box 34"/>
            <p:cNvSpPr txBox="1">
              <a:spLocks noChangeArrowheads="1"/>
            </p:cNvSpPr>
            <p:nvPr/>
          </p:nvSpPr>
          <p:spPr bwMode="auto">
            <a:xfrm>
              <a:off x="1440" y="912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27655" name="Text Box 35"/>
            <p:cNvSpPr txBox="1">
              <a:spLocks noChangeArrowheads="1"/>
            </p:cNvSpPr>
            <p:nvPr/>
          </p:nvSpPr>
          <p:spPr bwMode="auto">
            <a:xfrm>
              <a:off x="2544" y="1968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9</a:t>
              </a:r>
            </a:p>
          </p:txBody>
        </p:sp>
        <p:sp>
          <p:nvSpPr>
            <p:cNvPr id="27656" name="Text Box 36"/>
            <p:cNvSpPr txBox="1">
              <a:spLocks noChangeArrowheads="1"/>
            </p:cNvSpPr>
            <p:nvPr/>
          </p:nvSpPr>
          <p:spPr bwMode="auto">
            <a:xfrm>
              <a:off x="4032" y="2016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27657" name="Text Box 37"/>
            <p:cNvSpPr txBox="1">
              <a:spLocks noChangeArrowheads="1"/>
            </p:cNvSpPr>
            <p:nvPr/>
          </p:nvSpPr>
          <p:spPr bwMode="auto">
            <a:xfrm>
              <a:off x="2449" y="1440"/>
              <a:ext cx="191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8</a:t>
              </a:r>
            </a:p>
          </p:txBody>
        </p:sp>
        <p:sp>
          <p:nvSpPr>
            <p:cNvPr id="27658" name="Text Box 38"/>
            <p:cNvSpPr txBox="1">
              <a:spLocks noChangeArrowheads="1"/>
            </p:cNvSpPr>
            <p:nvPr/>
          </p:nvSpPr>
          <p:spPr bwMode="auto">
            <a:xfrm>
              <a:off x="1728" y="1440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27659" name="Text Box 39"/>
            <p:cNvSpPr txBox="1">
              <a:spLocks noChangeArrowheads="1"/>
            </p:cNvSpPr>
            <p:nvPr/>
          </p:nvSpPr>
          <p:spPr bwMode="auto">
            <a:xfrm>
              <a:off x="3648" y="1968"/>
              <a:ext cx="193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8</a:t>
              </a:r>
            </a:p>
          </p:txBody>
        </p:sp>
        <p:sp>
          <p:nvSpPr>
            <p:cNvPr id="27660" name="Text Box 40"/>
            <p:cNvSpPr txBox="1">
              <a:spLocks noChangeArrowheads="1"/>
            </p:cNvSpPr>
            <p:nvPr/>
          </p:nvSpPr>
          <p:spPr bwMode="auto">
            <a:xfrm>
              <a:off x="2592" y="960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27661" name="Text Box 41"/>
            <p:cNvSpPr txBox="1">
              <a:spLocks noChangeArrowheads="1"/>
            </p:cNvSpPr>
            <p:nvPr/>
          </p:nvSpPr>
          <p:spPr bwMode="auto">
            <a:xfrm>
              <a:off x="1344" y="1824"/>
              <a:ext cx="193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27662" name="Text Box 42"/>
            <p:cNvSpPr txBox="1">
              <a:spLocks noChangeArrowheads="1"/>
            </p:cNvSpPr>
            <p:nvPr/>
          </p:nvSpPr>
          <p:spPr bwMode="auto">
            <a:xfrm>
              <a:off x="4512" y="230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27663" name="Text Box 43"/>
            <p:cNvSpPr txBox="1">
              <a:spLocks noChangeArrowheads="1"/>
            </p:cNvSpPr>
            <p:nvPr/>
          </p:nvSpPr>
          <p:spPr bwMode="auto">
            <a:xfrm>
              <a:off x="3600" y="254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27664" name="Text Box 44"/>
            <p:cNvSpPr txBox="1">
              <a:spLocks noChangeArrowheads="1"/>
            </p:cNvSpPr>
            <p:nvPr/>
          </p:nvSpPr>
          <p:spPr bwMode="auto">
            <a:xfrm>
              <a:off x="3024" y="254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4</a:t>
              </a:r>
            </a:p>
          </p:txBody>
        </p:sp>
        <p:sp>
          <p:nvSpPr>
            <p:cNvPr id="27665" name="Text Box 45"/>
            <p:cNvSpPr txBox="1">
              <a:spLocks noChangeArrowheads="1"/>
            </p:cNvSpPr>
            <p:nvPr/>
          </p:nvSpPr>
          <p:spPr bwMode="auto">
            <a:xfrm>
              <a:off x="2352" y="230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4</a:t>
              </a:r>
            </a:p>
          </p:txBody>
        </p:sp>
        <p:sp>
          <p:nvSpPr>
            <p:cNvPr id="27666" name="Text Box 46"/>
            <p:cNvSpPr txBox="1">
              <a:spLocks noChangeArrowheads="1"/>
            </p:cNvSpPr>
            <p:nvPr/>
          </p:nvSpPr>
          <p:spPr bwMode="auto">
            <a:xfrm>
              <a:off x="2208" y="2640"/>
              <a:ext cx="288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15</a:t>
              </a:r>
            </a:p>
          </p:txBody>
        </p:sp>
        <p:sp>
          <p:nvSpPr>
            <p:cNvPr id="27667" name="Text Box 47"/>
            <p:cNvSpPr txBox="1">
              <a:spLocks noChangeArrowheads="1"/>
            </p:cNvSpPr>
            <p:nvPr/>
          </p:nvSpPr>
          <p:spPr bwMode="auto">
            <a:xfrm>
              <a:off x="1248" y="2352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27668" name="Text Box 48"/>
            <p:cNvSpPr txBox="1">
              <a:spLocks noChangeArrowheads="1"/>
            </p:cNvSpPr>
            <p:nvPr/>
          </p:nvSpPr>
          <p:spPr bwMode="auto">
            <a:xfrm>
              <a:off x="4080" y="1248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27669" name="Text Box 49"/>
            <p:cNvSpPr txBox="1">
              <a:spLocks noChangeArrowheads="1"/>
            </p:cNvSpPr>
            <p:nvPr/>
          </p:nvSpPr>
          <p:spPr bwMode="auto">
            <a:xfrm>
              <a:off x="4704" y="134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cxnSp>
          <p:nvCxnSpPr>
            <p:cNvPr id="27670" name="AutoShape 50"/>
            <p:cNvCxnSpPr>
              <a:cxnSpLocks noChangeShapeType="1"/>
              <a:stCxn id="27677" idx="6"/>
              <a:endCxn id="27683" idx="2"/>
            </p:cNvCxnSpPr>
            <p:nvPr/>
          </p:nvCxnSpPr>
          <p:spPr bwMode="auto">
            <a:xfrm flipV="1">
              <a:off x="2918" y="2707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  <p:sp>
          <p:nvSpPr>
            <p:cNvPr id="27671" name="Text Box 51"/>
            <p:cNvSpPr txBox="1">
              <a:spLocks noChangeArrowheads="1"/>
            </p:cNvSpPr>
            <p:nvPr/>
          </p:nvSpPr>
          <p:spPr bwMode="auto">
            <a:xfrm>
              <a:off x="2929" y="1632"/>
              <a:ext cx="191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Cost Search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255520" y="548640"/>
            <a:ext cx="7802880" cy="58521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441580" y="3408366"/>
            <a:ext cx="6716713" cy="3349625"/>
            <a:chOff x="657" y="2180"/>
            <a:chExt cx="4231" cy="2110"/>
          </a:xfrm>
        </p:grpSpPr>
        <p:sp>
          <p:nvSpPr>
            <p:cNvPr id="28823" name="Freeform 3"/>
            <p:cNvSpPr>
              <a:spLocks/>
            </p:cNvSpPr>
            <p:nvPr/>
          </p:nvSpPr>
          <p:spPr bwMode="auto">
            <a:xfrm>
              <a:off x="2261" y="2180"/>
              <a:ext cx="1938" cy="221"/>
            </a:xfrm>
            <a:custGeom>
              <a:avLst/>
              <a:gdLst>
                <a:gd name="T0" fmla="*/ 1938 w 1938"/>
                <a:gd name="T1" fmla="*/ 0 h 221"/>
                <a:gd name="T2" fmla="*/ 1066 w 1938"/>
                <a:gd name="T3" fmla="*/ 210 h 221"/>
                <a:gd name="T4" fmla="*/ 662 w 1938"/>
                <a:gd name="T5" fmla="*/ 221 h 221"/>
                <a:gd name="T6" fmla="*/ 0 w 1938"/>
                <a:gd name="T7" fmla="*/ 32 h 2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38"/>
                <a:gd name="T13" fmla="*/ 0 h 221"/>
                <a:gd name="T14" fmla="*/ 1938 w 1938"/>
                <a:gd name="T15" fmla="*/ 221 h 2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38" h="221">
                  <a:moveTo>
                    <a:pt x="1938" y="0"/>
                  </a:moveTo>
                  <a:lnTo>
                    <a:pt x="1066" y="210"/>
                  </a:lnTo>
                  <a:lnTo>
                    <a:pt x="662" y="221"/>
                  </a:lnTo>
                  <a:lnTo>
                    <a:pt x="0" y="32"/>
                  </a:lnTo>
                </a:path>
              </a:pathLst>
            </a:custGeom>
            <a:solidFill>
              <a:srgbClr val="FF3300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4" name="Freeform 4"/>
            <p:cNvSpPr>
              <a:spLocks/>
            </p:cNvSpPr>
            <p:nvPr/>
          </p:nvSpPr>
          <p:spPr bwMode="auto">
            <a:xfrm>
              <a:off x="657" y="2180"/>
              <a:ext cx="4231" cy="1271"/>
            </a:xfrm>
            <a:custGeom>
              <a:avLst/>
              <a:gdLst>
                <a:gd name="T0" fmla="*/ 4231 w 4231"/>
                <a:gd name="T1" fmla="*/ 32 h 1271"/>
                <a:gd name="T2" fmla="*/ 4150 w 4231"/>
                <a:gd name="T3" fmla="*/ 479 h 1271"/>
                <a:gd name="T4" fmla="*/ 3510 w 4231"/>
                <a:gd name="T5" fmla="*/ 544 h 1271"/>
                <a:gd name="T6" fmla="*/ 2853 w 4231"/>
                <a:gd name="T7" fmla="*/ 232 h 1271"/>
                <a:gd name="T8" fmla="*/ 2212 w 4231"/>
                <a:gd name="T9" fmla="*/ 285 h 1271"/>
                <a:gd name="T10" fmla="*/ 1846 w 4231"/>
                <a:gd name="T11" fmla="*/ 818 h 1271"/>
                <a:gd name="T12" fmla="*/ 1405 w 4231"/>
                <a:gd name="T13" fmla="*/ 824 h 1271"/>
                <a:gd name="T14" fmla="*/ 1259 w 4231"/>
                <a:gd name="T15" fmla="*/ 608 h 1271"/>
                <a:gd name="T16" fmla="*/ 942 w 4231"/>
                <a:gd name="T17" fmla="*/ 598 h 1271"/>
                <a:gd name="T18" fmla="*/ 845 w 4231"/>
                <a:gd name="T19" fmla="*/ 1179 h 1271"/>
                <a:gd name="T20" fmla="*/ 350 w 4231"/>
                <a:gd name="T21" fmla="*/ 1271 h 1271"/>
                <a:gd name="T22" fmla="*/ 0 w 4231"/>
                <a:gd name="T23" fmla="*/ 189 h 1271"/>
                <a:gd name="T24" fmla="*/ 1604 w 4231"/>
                <a:gd name="T25" fmla="*/ 27 h 1271"/>
                <a:gd name="T26" fmla="*/ 2234 w 4231"/>
                <a:gd name="T27" fmla="*/ 210 h 1271"/>
                <a:gd name="T28" fmla="*/ 2654 w 4231"/>
                <a:gd name="T29" fmla="*/ 216 h 1271"/>
                <a:gd name="T30" fmla="*/ 3526 w 4231"/>
                <a:gd name="T31" fmla="*/ 0 h 1271"/>
                <a:gd name="T32" fmla="*/ 4226 w 4231"/>
                <a:gd name="T33" fmla="*/ 27 h 127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231"/>
                <a:gd name="T52" fmla="*/ 0 h 1271"/>
                <a:gd name="T53" fmla="*/ 4231 w 4231"/>
                <a:gd name="T54" fmla="*/ 1271 h 127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231" h="1271">
                  <a:moveTo>
                    <a:pt x="4231" y="32"/>
                  </a:moveTo>
                  <a:lnTo>
                    <a:pt x="4150" y="479"/>
                  </a:lnTo>
                  <a:lnTo>
                    <a:pt x="3510" y="544"/>
                  </a:lnTo>
                  <a:lnTo>
                    <a:pt x="2853" y="232"/>
                  </a:lnTo>
                  <a:lnTo>
                    <a:pt x="2212" y="285"/>
                  </a:lnTo>
                  <a:lnTo>
                    <a:pt x="1846" y="818"/>
                  </a:lnTo>
                  <a:lnTo>
                    <a:pt x="1405" y="824"/>
                  </a:lnTo>
                  <a:lnTo>
                    <a:pt x="1259" y="608"/>
                  </a:lnTo>
                  <a:lnTo>
                    <a:pt x="942" y="598"/>
                  </a:lnTo>
                  <a:lnTo>
                    <a:pt x="845" y="1179"/>
                  </a:lnTo>
                  <a:lnTo>
                    <a:pt x="350" y="1271"/>
                  </a:lnTo>
                  <a:lnTo>
                    <a:pt x="0" y="189"/>
                  </a:lnTo>
                  <a:lnTo>
                    <a:pt x="1604" y="27"/>
                  </a:lnTo>
                  <a:lnTo>
                    <a:pt x="2234" y="210"/>
                  </a:lnTo>
                  <a:lnTo>
                    <a:pt x="2654" y="216"/>
                  </a:lnTo>
                  <a:lnTo>
                    <a:pt x="3526" y="0"/>
                  </a:lnTo>
                  <a:lnTo>
                    <a:pt x="4226" y="27"/>
                  </a:lnTo>
                </a:path>
              </a:pathLst>
            </a:custGeom>
            <a:solidFill>
              <a:srgbClr val="FF9900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5" name="Freeform 5"/>
            <p:cNvSpPr>
              <a:spLocks/>
            </p:cNvSpPr>
            <p:nvPr/>
          </p:nvSpPr>
          <p:spPr bwMode="auto">
            <a:xfrm>
              <a:off x="1007" y="2396"/>
              <a:ext cx="3789" cy="1313"/>
            </a:xfrm>
            <a:custGeom>
              <a:avLst/>
              <a:gdLst>
                <a:gd name="T0" fmla="*/ 3789 w 3789"/>
                <a:gd name="T1" fmla="*/ 269 h 1313"/>
                <a:gd name="T2" fmla="*/ 3784 w 3789"/>
                <a:gd name="T3" fmla="*/ 323 h 1313"/>
                <a:gd name="T4" fmla="*/ 3160 w 3789"/>
                <a:gd name="T5" fmla="*/ 387 h 1313"/>
                <a:gd name="T6" fmla="*/ 2072 w 3789"/>
                <a:gd name="T7" fmla="*/ 312 h 1313"/>
                <a:gd name="T8" fmla="*/ 1733 w 3789"/>
                <a:gd name="T9" fmla="*/ 635 h 1313"/>
                <a:gd name="T10" fmla="*/ 1668 w 3789"/>
                <a:gd name="T11" fmla="*/ 1302 h 1313"/>
                <a:gd name="T12" fmla="*/ 1270 w 3789"/>
                <a:gd name="T13" fmla="*/ 1313 h 1313"/>
                <a:gd name="T14" fmla="*/ 1152 w 3789"/>
                <a:gd name="T15" fmla="*/ 683 h 1313"/>
                <a:gd name="T16" fmla="*/ 920 w 3789"/>
                <a:gd name="T17" fmla="*/ 602 h 1313"/>
                <a:gd name="T18" fmla="*/ 818 w 3789"/>
                <a:gd name="T19" fmla="*/ 403 h 1313"/>
                <a:gd name="T20" fmla="*/ 608 w 3789"/>
                <a:gd name="T21" fmla="*/ 398 h 1313"/>
                <a:gd name="T22" fmla="*/ 516 w 3789"/>
                <a:gd name="T23" fmla="*/ 1012 h 1313"/>
                <a:gd name="T24" fmla="*/ 0 w 3789"/>
                <a:gd name="T25" fmla="*/ 1125 h 1313"/>
                <a:gd name="T26" fmla="*/ 0 w 3789"/>
                <a:gd name="T27" fmla="*/ 1049 h 1313"/>
                <a:gd name="T28" fmla="*/ 490 w 3789"/>
                <a:gd name="T29" fmla="*/ 958 h 1313"/>
                <a:gd name="T30" fmla="*/ 592 w 3789"/>
                <a:gd name="T31" fmla="*/ 376 h 1313"/>
                <a:gd name="T32" fmla="*/ 920 w 3789"/>
                <a:gd name="T33" fmla="*/ 387 h 1313"/>
                <a:gd name="T34" fmla="*/ 1049 w 3789"/>
                <a:gd name="T35" fmla="*/ 608 h 1313"/>
                <a:gd name="T36" fmla="*/ 1496 w 3789"/>
                <a:gd name="T37" fmla="*/ 597 h 1313"/>
                <a:gd name="T38" fmla="*/ 1857 w 3789"/>
                <a:gd name="T39" fmla="*/ 69 h 1313"/>
                <a:gd name="T40" fmla="*/ 2497 w 3789"/>
                <a:gd name="T41" fmla="*/ 0 h 1313"/>
                <a:gd name="T42" fmla="*/ 3170 w 3789"/>
                <a:gd name="T43" fmla="*/ 328 h 1313"/>
                <a:gd name="T44" fmla="*/ 3789 w 3789"/>
                <a:gd name="T45" fmla="*/ 269 h 131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789"/>
                <a:gd name="T70" fmla="*/ 0 h 1313"/>
                <a:gd name="T71" fmla="*/ 3789 w 3789"/>
                <a:gd name="T72" fmla="*/ 1313 h 131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789" h="1313">
                  <a:moveTo>
                    <a:pt x="3789" y="269"/>
                  </a:moveTo>
                  <a:lnTo>
                    <a:pt x="3784" y="323"/>
                  </a:lnTo>
                  <a:lnTo>
                    <a:pt x="3160" y="387"/>
                  </a:lnTo>
                  <a:lnTo>
                    <a:pt x="2072" y="312"/>
                  </a:lnTo>
                  <a:lnTo>
                    <a:pt x="1733" y="635"/>
                  </a:lnTo>
                  <a:lnTo>
                    <a:pt x="1668" y="1302"/>
                  </a:lnTo>
                  <a:lnTo>
                    <a:pt x="1270" y="1313"/>
                  </a:lnTo>
                  <a:lnTo>
                    <a:pt x="1152" y="683"/>
                  </a:lnTo>
                  <a:lnTo>
                    <a:pt x="920" y="602"/>
                  </a:lnTo>
                  <a:lnTo>
                    <a:pt x="818" y="403"/>
                  </a:lnTo>
                  <a:lnTo>
                    <a:pt x="608" y="398"/>
                  </a:lnTo>
                  <a:lnTo>
                    <a:pt x="516" y="1012"/>
                  </a:lnTo>
                  <a:lnTo>
                    <a:pt x="0" y="1125"/>
                  </a:lnTo>
                  <a:lnTo>
                    <a:pt x="0" y="1049"/>
                  </a:lnTo>
                  <a:lnTo>
                    <a:pt x="490" y="958"/>
                  </a:lnTo>
                  <a:lnTo>
                    <a:pt x="592" y="376"/>
                  </a:lnTo>
                  <a:lnTo>
                    <a:pt x="920" y="387"/>
                  </a:lnTo>
                  <a:lnTo>
                    <a:pt x="1049" y="608"/>
                  </a:lnTo>
                  <a:lnTo>
                    <a:pt x="1496" y="597"/>
                  </a:lnTo>
                  <a:lnTo>
                    <a:pt x="1857" y="69"/>
                  </a:lnTo>
                  <a:lnTo>
                    <a:pt x="2497" y="0"/>
                  </a:lnTo>
                  <a:lnTo>
                    <a:pt x="3170" y="328"/>
                  </a:lnTo>
                  <a:lnTo>
                    <a:pt x="3789" y="269"/>
                  </a:lnTo>
                  <a:close/>
                </a:path>
              </a:pathLst>
            </a:custGeom>
            <a:solidFill>
              <a:srgbClr val="008000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6" name="Freeform 6"/>
            <p:cNvSpPr>
              <a:spLocks/>
            </p:cNvSpPr>
            <p:nvPr/>
          </p:nvSpPr>
          <p:spPr bwMode="auto">
            <a:xfrm>
              <a:off x="996" y="2697"/>
              <a:ext cx="3784" cy="1330"/>
            </a:xfrm>
            <a:custGeom>
              <a:avLst/>
              <a:gdLst>
                <a:gd name="T0" fmla="*/ 3784 w 3784"/>
                <a:gd name="T1" fmla="*/ 27 h 1330"/>
                <a:gd name="T2" fmla="*/ 3768 w 3784"/>
                <a:gd name="T3" fmla="*/ 75 h 1330"/>
                <a:gd name="T4" fmla="*/ 3208 w 3784"/>
                <a:gd name="T5" fmla="*/ 113 h 1330"/>
                <a:gd name="T6" fmla="*/ 2094 w 3784"/>
                <a:gd name="T7" fmla="*/ 43 h 1330"/>
                <a:gd name="T8" fmla="*/ 1787 w 3784"/>
                <a:gd name="T9" fmla="*/ 350 h 1330"/>
                <a:gd name="T10" fmla="*/ 1723 w 3784"/>
                <a:gd name="T11" fmla="*/ 1287 h 1330"/>
                <a:gd name="T12" fmla="*/ 1400 w 3784"/>
                <a:gd name="T13" fmla="*/ 1330 h 1330"/>
                <a:gd name="T14" fmla="*/ 1378 w 3784"/>
                <a:gd name="T15" fmla="*/ 1055 h 1330"/>
                <a:gd name="T16" fmla="*/ 1216 w 3784"/>
                <a:gd name="T17" fmla="*/ 1039 h 1330"/>
                <a:gd name="T18" fmla="*/ 1120 w 3784"/>
                <a:gd name="T19" fmla="*/ 393 h 1330"/>
                <a:gd name="T20" fmla="*/ 899 w 3784"/>
                <a:gd name="T21" fmla="*/ 323 h 1330"/>
                <a:gd name="T22" fmla="*/ 791 w 3784"/>
                <a:gd name="T23" fmla="*/ 102 h 1330"/>
                <a:gd name="T24" fmla="*/ 630 w 3784"/>
                <a:gd name="T25" fmla="*/ 118 h 1330"/>
                <a:gd name="T26" fmla="*/ 549 w 3784"/>
                <a:gd name="T27" fmla="*/ 770 h 1330"/>
                <a:gd name="T28" fmla="*/ 21 w 3784"/>
                <a:gd name="T29" fmla="*/ 883 h 1330"/>
                <a:gd name="T30" fmla="*/ 0 w 3784"/>
                <a:gd name="T31" fmla="*/ 813 h 1330"/>
                <a:gd name="T32" fmla="*/ 517 w 3784"/>
                <a:gd name="T33" fmla="*/ 711 h 1330"/>
                <a:gd name="T34" fmla="*/ 619 w 3784"/>
                <a:gd name="T35" fmla="*/ 75 h 1330"/>
                <a:gd name="T36" fmla="*/ 840 w 3784"/>
                <a:gd name="T37" fmla="*/ 102 h 1330"/>
                <a:gd name="T38" fmla="*/ 931 w 3784"/>
                <a:gd name="T39" fmla="*/ 307 h 1330"/>
                <a:gd name="T40" fmla="*/ 1157 w 3784"/>
                <a:gd name="T41" fmla="*/ 377 h 1330"/>
                <a:gd name="T42" fmla="*/ 1276 w 3784"/>
                <a:gd name="T43" fmla="*/ 1001 h 1330"/>
                <a:gd name="T44" fmla="*/ 1674 w 3784"/>
                <a:gd name="T45" fmla="*/ 996 h 1330"/>
                <a:gd name="T46" fmla="*/ 1749 w 3784"/>
                <a:gd name="T47" fmla="*/ 328 h 1330"/>
                <a:gd name="T48" fmla="*/ 2089 w 3784"/>
                <a:gd name="T49" fmla="*/ 0 h 1330"/>
                <a:gd name="T50" fmla="*/ 3181 w 3784"/>
                <a:gd name="T51" fmla="*/ 81 h 1330"/>
                <a:gd name="T52" fmla="*/ 3784 w 3784"/>
                <a:gd name="T53" fmla="*/ 27 h 133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784"/>
                <a:gd name="T82" fmla="*/ 0 h 1330"/>
                <a:gd name="T83" fmla="*/ 3784 w 3784"/>
                <a:gd name="T84" fmla="*/ 1330 h 133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784" h="1330">
                  <a:moveTo>
                    <a:pt x="3784" y="27"/>
                  </a:moveTo>
                  <a:lnTo>
                    <a:pt x="3768" y="75"/>
                  </a:lnTo>
                  <a:lnTo>
                    <a:pt x="3208" y="113"/>
                  </a:lnTo>
                  <a:lnTo>
                    <a:pt x="2094" y="43"/>
                  </a:lnTo>
                  <a:lnTo>
                    <a:pt x="1787" y="350"/>
                  </a:lnTo>
                  <a:lnTo>
                    <a:pt x="1723" y="1287"/>
                  </a:lnTo>
                  <a:lnTo>
                    <a:pt x="1400" y="1330"/>
                  </a:lnTo>
                  <a:lnTo>
                    <a:pt x="1378" y="1055"/>
                  </a:lnTo>
                  <a:lnTo>
                    <a:pt x="1216" y="1039"/>
                  </a:lnTo>
                  <a:lnTo>
                    <a:pt x="1120" y="393"/>
                  </a:lnTo>
                  <a:lnTo>
                    <a:pt x="899" y="323"/>
                  </a:lnTo>
                  <a:lnTo>
                    <a:pt x="791" y="102"/>
                  </a:lnTo>
                  <a:lnTo>
                    <a:pt x="630" y="118"/>
                  </a:lnTo>
                  <a:lnTo>
                    <a:pt x="549" y="770"/>
                  </a:lnTo>
                  <a:lnTo>
                    <a:pt x="21" y="883"/>
                  </a:lnTo>
                  <a:lnTo>
                    <a:pt x="0" y="813"/>
                  </a:lnTo>
                  <a:lnTo>
                    <a:pt x="517" y="711"/>
                  </a:lnTo>
                  <a:lnTo>
                    <a:pt x="619" y="75"/>
                  </a:lnTo>
                  <a:lnTo>
                    <a:pt x="840" y="102"/>
                  </a:lnTo>
                  <a:lnTo>
                    <a:pt x="931" y="307"/>
                  </a:lnTo>
                  <a:lnTo>
                    <a:pt x="1157" y="377"/>
                  </a:lnTo>
                  <a:lnTo>
                    <a:pt x="1276" y="1001"/>
                  </a:lnTo>
                  <a:lnTo>
                    <a:pt x="1674" y="996"/>
                  </a:lnTo>
                  <a:lnTo>
                    <a:pt x="1749" y="328"/>
                  </a:lnTo>
                  <a:lnTo>
                    <a:pt x="2089" y="0"/>
                  </a:lnTo>
                  <a:lnTo>
                    <a:pt x="3181" y="81"/>
                  </a:lnTo>
                  <a:lnTo>
                    <a:pt x="3784" y="27"/>
                  </a:lnTo>
                  <a:close/>
                </a:path>
              </a:pathLst>
            </a:custGeom>
            <a:solidFill>
              <a:srgbClr val="0000FF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7" name="Freeform 7"/>
            <p:cNvSpPr>
              <a:spLocks/>
            </p:cNvSpPr>
            <p:nvPr/>
          </p:nvSpPr>
          <p:spPr bwMode="auto">
            <a:xfrm>
              <a:off x="1012" y="2735"/>
              <a:ext cx="3736" cy="1555"/>
            </a:xfrm>
            <a:custGeom>
              <a:avLst/>
              <a:gdLst>
                <a:gd name="T0" fmla="*/ 3736 w 3736"/>
                <a:gd name="T1" fmla="*/ 43 h 1555"/>
                <a:gd name="T2" fmla="*/ 3709 w 3736"/>
                <a:gd name="T3" fmla="*/ 350 h 1555"/>
                <a:gd name="T4" fmla="*/ 2460 w 3736"/>
                <a:gd name="T5" fmla="*/ 1410 h 1555"/>
                <a:gd name="T6" fmla="*/ 942 w 3736"/>
                <a:gd name="T7" fmla="*/ 1555 h 1555"/>
                <a:gd name="T8" fmla="*/ 70 w 3736"/>
                <a:gd name="T9" fmla="*/ 1405 h 1555"/>
                <a:gd name="T10" fmla="*/ 0 w 3736"/>
                <a:gd name="T11" fmla="*/ 845 h 1555"/>
                <a:gd name="T12" fmla="*/ 538 w 3736"/>
                <a:gd name="T13" fmla="*/ 732 h 1555"/>
                <a:gd name="T14" fmla="*/ 619 w 3736"/>
                <a:gd name="T15" fmla="*/ 59 h 1555"/>
                <a:gd name="T16" fmla="*/ 791 w 3736"/>
                <a:gd name="T17" fmla="*/ 70 h 1555"/>
                <a:gd name="T18" fmla="*/ 872 w 3736"/>
                <a:gd name="T19" fmla="*/ 290 h 1555"/>
                <a:gd name="T20" fmla="*/ 1109 w 3736"/>
                <a:gd name="T21" fmla="*/ 360 h 1555"/>
                <a:gd name="T22" fmla="*/ 1195 w 3736"/>
                <a:gd name="T23" fmla="*/ 990 h 1555"/>
                <a:gd name="T24" fmla="*/ 1362 w 3736"/>
                <a:gd name="T25" fmla="*/ 1017 h 1555"/>
                <a:gd name="T26" fmla="*/ 1389 w 3736"/>
                <a:gd name="T27" fmla="*/ 1275 h 1555"/>
                <a:gd name="T28" fmla="*/ 1696 w 3736"/>
                <a:gd name="T29" fmla="*/ 1259 h 1555"/>
                <a:gd name="T30" fmla="*/ 1776 w 3736"/>
                <a:gd name="T31" fmla="*/ 306 h 1555"/>
                <a:gd name="T32" fmla="*/ 2089 w 3736"/>
                <a:gd name="T33" fmla="*/ 0 h 1555"/>
                <a:gd name="T34" fmla="*/ 3208 w 3736"/>
                <a:gd name="T35" fmla="*/ 75 h 1555"/>
                <a:gd name="T36" fmla="*/ 3736 w 3736"/>
                <a:gd name="T37" fmla="*/ 43 h 155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736"/>
                <a:gd name="T58" fmla="*/ 0 h 1555"/>
                <a:gd name="T59" fmla="*/ 3736 w 3736"/>
                <a:gd name="T60" fmla="*/ 1555 h 155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736" h="1555">
                  <a:moveTo>
                    <a:pt x="3736" y="43"/>
                  </a:moveTo>
                  <a:lnTo>
                    <a:pt x="3709" y="350"/>
                  </a:lnTo>
                  <a:lnTo>
                    <a:pt x="2460" y="1410"/>
                  </a:lnTo>
                  <a:lnTo>
                    <a:pt x="942" y="1555"/>
                  </a:lnTo>
                  <a:lnTo>
                    <a:pt x="70" y="1405"/>
                  </a:lnTo>
                  <a:lnTo>
                    <a:pt x="0" y="845"/>
                  </a:lnTo>
                  <a:lnTo>
                    <a:pt x="538" y="732"/>
                  </a:lnTo>
                  <a:lnTo>
                    <a:pt x="619" y="59"/>
                  </a:lnTo>
                  <a:lnTo>
                    <a:pt x="791" y="70"/>
                  </a:lnTo>
                  <a:lnTo>
                    <a:pt x="872" y="290"/>
                  </a:lnTo>
                  <a:lnTo>
                    <a:pt x="1109" y="360"/>
                  </a:lnTo>
                  <a:lnTo>
                    <a:pt x="1195" y="990"/>
                  </a:lnTo>
                  <a:lnTo>
                    <a:pt x="1362" y="1017"/>
                  </a:lnTo>
                  <a:lnTo>
                    <a:pt x="1389" y="1275"/>
                  </a:lnTo>
                  <a:lnTo>
                    <a:pt x="1696" y="1259"/>
                  </a:lnTo>
                  <a:lnTo>
                    <a:pt x="1776" y="306"/>
                  </a:lnTo>
                  <a:lnTo>
                    <a:pt x="2089" y="0"/>
                  </a:lnTo>
                  <a:lnTo>
                    <a:pt x="3208" y="75"/>
                  </a:lnTo>
                  <a:lnTo>
                    <a:pt x="3736" y="43"/>
                  </a:ln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7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Uniform Cost Search</a:t>
            </a:r>
          </a:p>
        </p:txBody>
      </p:sp>
      <p:grpSp>
        <p:nvGrpSpPr>
          <p:cNvPr id="28676" name="Group 9"/>
          <p:cNvGrpSpPr>
            <a:grpSpLocks/>
          </p:cNvGrpSpPr>
          <p:nvPr/>
        </p:nvGrpSpPr>
        <p:grpSpPr bwMode="auto">
          <a:xfrm>
            <a:off x="3227388" y="3381373"/>
            <a:ext cx="5486400" cy="3355591"/>
            <a:chOff x="48" y="2332"/>
            <a:chExt cx="3456" cy="2406"/>
          </a:xfrm>
        </p:grpSpPr>
        <p:sp>
          <p:nvSpPr>
            <p:cNvPr id="28766" name="Text Box 10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S</a:t>
              </a:r>
            </a:p>
          </p:txBody>
        </p:sp>
        <p:sp>
          <p:nvSpPr>
            <p:cNvPr id="28767" name="Text Box 11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8768" name="Text Box 12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28769" name="Text Box 13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d</a:t>
              </a:r>
            </a:p>
          </p:txBody>
        </p:sp>
        <p:sp>
          <p:nvSpPr>
            <p:cNvPr id="28770" name="Text Box 14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p</a:t>
              </a:r>
            </a:p>
          </p:txBody>
        </p:sp>
        <p:sp>
          <p:nvSpPr>
            <p:cNvPr id="28771" name="Text Box 15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8772" name="Text Box 16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cxnSp>
          <p:nvCxnSpPr>
            <p:cNvPr id="28773" name="AutoShape 17"/>
            <p:cNvCxnSpPr>
              <a:cxnSpLocks noChangeShapeType="1"/>
              <a:stCxn id="28769" idx="2"/>
              <a:endCxn id="28768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74" name="AutoShape 18"/>
            <p:cNvCxnSpPr>
              <a:cxnSpLocks noChangeShapeType="1"/>
              <a:stCxn id="28769" idx="2"/>
              <a:endCxn id="28772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75" name="AutoShape 19"/>
            <p:cNvCxnSpPr>
              <a:cxnSpLocks noChangeShapeType="1"/>
              <a:stCxn id="28768" idx="2"/>
              <a:endCxn id="28767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76" name="AutoShape 20"/>
            <p:cNvCxnSpPr>
              <a:cxnSpLocks noChangeShapeType="1"/>
              <a:stCxn id="28772" idx="2"/>
              <a:endCxn id="28771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8777" name="Group 21"/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28804" name="Text Box 22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8805" name="Text Box 23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8806" name="Text Box 24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8807" name="Text Box 25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8808" name="Text Box 26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8809" name="Text Box 27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8810" name="Text Box 28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8811" name="Text Box 29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8812" name="Text Box 30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28813" name="Text Box 31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8814" name="AutoShape 32"/>
              <p:cNvCxnSpPr>
                <a:cxnSpLocks noChangeShapeType="1"/>
                <a:stCxn id="28804" idx="2"/>
                <a:endCxn id="28806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5" name="AutoShape 33"/>
              <p:cNvCxnSpPr>
                <a:cxnSpLocks noChangeShapeType="1"/>
                <a:stCxn id="28804" idx="2"/>
                <a:endCxn id="28808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6" name="AutoShape 34"/>
              <p:cNvCxnSpPr>
                <a:cxnSpLocks noChangeShapeType="1"/>
                <a:stCxn id="28806" idx="2"/>
                <a:endCxn id="28805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7" name="AutoShape 35"/>
              <p:cNvCxnSpPr>
                <a:cxnSpLocks noChangeShapeType="1"/>
                <a:stCxn id="28806" idx="2"/>
                <a:endCxn id="28809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8" name="AutoShape 36"/>
              <p:cNvCxnSpPr>
                <a:cxnSpLocks noChangeShapeType="1"/>
                <a:stCxn id="28808" idx="2"/>
                <a:endCxn id="28807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9" name="AutoShape 37"/>
              <p:cNvCxnSpPr>
                <a:cxnSpLocks noChangeShapeType="1"/>
                <a:stCxn id="28805" idx="2"/>
                <a:endCxn id="28810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20" name="AutoShape 38"/>
              <p:cNvCxnSpPr>
                <a:cxnSpLocks noChangeShapeType="1"/>
                <a:stCxn id="28807" idx="2"/>
                <a:endCxn id="28811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21" name="AutoShape 39"/>
              <p:cNvCxnSpPr>
                <a:cxnSpLocks noChangeShapeType="1"/>
                <a:stCxn id="28807" idx="2"/>
                <a:endCxn id="28812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22" name="AutoShape 40"/>
              <p:cNvCxnSpPr>
                <a:cxnSpLocks noChangeShapeType="1"/>
                <a:stCxn id="28811" idx="2"/>
                <a:endCxn id="28813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8778" name="Text Box 41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28779" name="AutoShape 42"/>
            <p:cNvCxnSpPr>
              <a:cxnSpLocks noChangeShapeType="1"/>
              <a:stCxn id="28770" idx="2"/>
              <a:endCxn id="28778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8780" name="Group 43"/>
            <p:cNvGrpSpPr>
              <a:grpSpLocks/>
            </p:cNvGrpSpPr>
            <p:nvPr/>
          </p:nvGrpSpPr>
          <p:grpSpPr bwMode="auto"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28785" name="Text Box 44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8786" name="Text Box 45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8787" name="Text Box 46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8788" name="Text Box 47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8789" name="Text Box 48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8790" name="Text Box 49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8791" name="Text Box 50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8792" name="Text Box 51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8793" name="Text Box 52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28794" name="Text Box 53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8795" name="AutoShape 54"/>
              <p:cNvCxnSpPr>
                <a:cxnSpLocks noChangeShapeType="1"/>
                <a:stCxn id="28785" idx="2"/>
                <a:endCxn id="28787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6" name="AutoShape 55"/>
              <p:cNvCxnSpPr>
                <a:cxnSpLocks noChangeShapeType="1"/>
                <a:stCxn id="28785" idx="2"/>
                <a:endCxn id="28789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7" name="AutoShape 56"/>
              <p:cNvCxnSpPr>
                <a:cxnSpLocks noChangeShapeType="1"/>
                <a:stCxn id="28787" idx="2"/>
                <a:endCxn id="28786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8" name="AutoShape 57"/>
              <p:cNvCxnSpPr>
                <a:cxnSpLocks noChangeShapeType="1"/>
                <a:stCxn id="28787" idx="2"/>
                <a:endCxn id="28790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9" name="AutoShape 58"/>
              <p:cNvCxnSpPr>
                <a:cxnSpLocks noChangeShapeType="1"/>
                <a:stCxn id="28789" idx="2"/>
                <a:endCxn id="28788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0" name="AutoShape 59"/>
              <p:cNvCxnSpPr>
                <a:cxnSpLocks noChangeShapeType="1"/>
                <a:stCxn id="28786" idx="2"/>
                <a:endCxn id="28791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1" name="AutoShape 60"/>
              <p:cNvCxnSpPr>
                <a:cxnSpLocks noChangeShapeType="1"/>
                <a:stCxn id="28788" idx="2"/>
                <a:endCxn id="28792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2" name="AutoShape 61"/>
              <p:cNvCxnSpPr>
                <a:cxnSpLocks noChangeShapeType="1"/>
                <a:stCxn id="28788" idx="2"/>
                <a:endCxn id="28793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3" name="AutoShape 62"/>
              <p:cNvCxnSpPr>
                <a:cxnSpLocks noChangeShapeType="1"/>
                <a:stCxn id="28792" idx="2"/>
                <a:endCxn id="28794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28781" name="AutoShape 63"/>
            <p:cNvCxnSpPr>
              <a:cxnSpLocks noChangeShapeType="1"/>
              <a:stCxn id="28769" idx="2"/>
              <a:endCxn id="28785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82" name="AutoShape 64"/>
            <p:cNvCxnSpPr>
              <a:cxnSpLocks noChangeShapeType="1"/>
              <a:stCxn id="28766" idx="2"/>
              <a:endCxn id="28769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83" name="AutoShape 65"/>
            <p:cNvCxnSpPr>
              <a:cxnSpLocks noChangeShapeType="1"/>
              <a:stCxn id="28766" idx="2"/>
              <a:endCxn id="28804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84" name="AutoShape 66"/>
            <p:cNvCxnSpPr>
              <a:cxnSpLocks noChangeShapeType="1"/>
              <a:stCxn id="28766" idx="2"/>
              <a:endCxn id="28770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8677" name="Line 67"/>
          <p:cNvSpPr>
            <a:spLocks noChangeShapeType="1"/>
          </p:cNvSpPr>
          <p:nvPr/>
        </p:nvSpPr>
        <p:spPr bwMode="auto">
          <a:xfrm>
            <a:off x="3" y="3276600"/>
            <a:ext cx="121919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805956" name="Oval 68"/>
          <p:cNvSpPr>
            <a:spLocks noChangeArrowheads="1"/>
          </p:cNvSpPr>
          <p:nvPr/>
        </p:nvSpPr>
        <p:spPr bwMode="auto">
          <a:xfrm>
            <a:off x="6243639" y="342582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8679" name="Oval 69"/>
          <p:cNvSpPr>
            <a:spLocks noChangeArrowheads="1"/>
          </p:cNvSpPr>
          <p:nvPr/>
        </p:nvSpPr>
        <p:spPr bwMode="auto">
          <a:xfrm>
            <a:off x="6245230" y="3427411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58" name="Oval 70"/>
          <p:cNvSpPr>
            <a:spLocks noChangeArrowheads="1"/>
          </p:cNvSpPr>
          <p:nvPr/>
        </p:nvSpPr>
        <p:spPr bwMode="auto">
          <a:xfrm>
            <a:off x="3833815" y="3921126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59" name="Oval 71"/>
          <p:cNvSpPr>
            <a:spLocks noChangeArrowheads="1"/>
          </p:cNvSpPr>
          <p:nvPr/>
        </p:nvSpPr>
        <p:spPr bwMode="auto">
          <a:xfrm>
            <a:off x="6627815" y="3854451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60" name="Oval 72"/>
          <p:cNvSpPr>
            <a:spLocks noChangeArrowheads="1"/>
          </p:cNvSpPr>
          <p:nvPr/>
        </p:nvSpPr>
        <p:spPr bwMode="auto">
          <a:xfrm>
            <a:off x="8372480" y="3870326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8683" name="Text Box 73"/>
          <p:cNvSpPr txBox="1">
            <a:spLocks noChangeArrowheads="1"/>
          </p:cNvSpPr>
          <p:nvPr/>
        </p:nvSpPr>
        <p:spPr bwMode="auto">
          <a:xfrm>
            <a:off x="381002" y="1447800"/>
            <a:ext cx="2928937" cy="133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/>
              <a:t>Strategy: expand a cheapest </a:t>
            </a:r>
            <a:r>
              <a:rPr lang="en-US" i="1" dirty="0"/>
              <a:t>node first:</a:t>
            </a:r>
          </a:p>
          <a:p>
            <a:pPr>
              <a:spcBef>
                <a:spcPct val="50000"/>
              </a:spcBef>
            </a:pPr>
            <a:r>
              <a:rPr lang="en-US" i="1" dirty="0"/>
              <a:t>Fringe is a priority queue (priority: cumulative cost)</a:t>
            </a:r>
          </a:p>
        </p:txBody>
      </p:sp>
      <p:grpSp>
        <p:nvGrpSpPr>
          <p:cNvPr id="28684" name="Group 74"/>
          <p:cNvGrpSpPr>
            <a:grpSpLocks/>
          </p:cNvGrpSpPr>
          <p:nvPr/>
        </p:nvGrpSpPr>
        <p:grpSpPr bwMode="auto">
          <a:xfrm>
            <a:off x="4572001" y="1270001"/>
            <a:ext cx="3205163" cy="1768475"/>
            <a:chOff x="816" y="1056"/>
            <a:chExt cx="4176" cy="2304"/>
          </a:xfrm>
        </p:grpSpPr>
        <p:grpSp>
          <p:nvGrpSpPr>
            <p:cNvPr id="28736" name="Group 75"/>
            <p:cNvGrpSpPr>
              <a:grpSpLocks/>
            </p:cNvGrpSpPr>
            <p:nvPr/>
          </p:nvGrpSpPr>
          <p:grpSpPr bwMode="auto"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28738" name="AutoShape 76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28739" name="AutoShape 77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28740" name="AutoShape 78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d</a:t>
                </a:r>
              </a:p>
            </p:txBody>
          </p:sp>
          <p:sp>
            <p:nvSpPr>
              <p:cNvPr id="28741" name="AutoShape 79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b</a:t>
                </a:r>
              </a:p>
            </p:txBody>
          </p:sp>
          <p:sp>
            <p:nvSpPr>
              <p:cNvPr id="28742" name="AutoShape 80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p</a:t>
                </a:r>
              </a:p>
            </p:txBody>
          </p:sp>
          <p:sp>
            <p:nvSpPr>
              <p:cNvPr id="28743" name="AutoShape 81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q</a:t>
                </a:r>
              </a:p>
            </p:txBody>
          </p:sp>
          <p:sp>
            <p:nvSpPr>
              <p:cNvPr id="28744" name="AutoShape 82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c</a:t>
                </a:r>
              </a:p>
            </p:txBody>
          </p:sp>
          <p:sp>
            <p:nvSpPr>
              <p:cNvPr id="28745" name="AutoShape 83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e</a:t>
                </a:r>
              </a:p>
            </p:txBody>
          </p:sp>
          <p:sp>
            <p:nvSpPr>
              <p:cNvPr id="28746" name="AutoShape 84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h</a:t>
                </a:r>
              </a:p>
            </p:txBody>
          </p:sp>
          <p:sp>
            <p:nvSpPr>
              <p:cNvPr id="28747" name="AutoShape 85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a</a:t>
                </a:r>
              </a:p>
            </p:txBody>
          </p:sp>
          <p:sp>
            <p:nvSpPr>
              <p:cNvPr id="28748" name="AutoShape 86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f</a:t>
                </a:r>
              </a:p>
            </p:txBody>
          </p:sp>
          <p:sp>
            <p:nvSpPr>
              <p:cNvPr id="28749" name="AutoShape 87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r</a:t>
                </a:r>
              </a:p>
            </p:txBody>
          </p:sp>
          <p:cxnSp>
            <p:nvCxnSpPr>
              <p:cNvPr id="28750" name="AutoShape 88"/>
              <p:cNvCxnSpPr>
                <a:cxnSpLocks noChangeShapeType="1"/>
                <a:stCxn id="28738" idx="5"/>
                <a:endCxn id="28742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1" name="AutoShape 89"/>
              <p:cNvCxnSpPr>
                <a:cxnSpLocks noChangeShapeType="1"/>
                <a:stCxn id="28742" idx="5"/>
                <a:endCxn id="28743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2" name="AutoShape 90"/>
              <p:cNvCxnSpPr>
                <a:cxnSpLocks noChangeShapeType="1"/>
                <a:stCxn id="28746" idx="3"/>
                <a:endCxn id="28743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3" name="AutoShape 91"/>
              <p:cNvCxnSpPr>
                <a:cxnSpLocks noChangeShapeType="1"/>
                <a:stCxn id="28746" idx="2"/>
                <a:endCxn id="28742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4" name="AutoShape 92"/>
              <p:cNvCxnSpPr>
                <a:cxnSpLocks noChangeShapeType="1"/>
                <a:stCxn id="28745" idx="4"/>
                <a:endCxn id="28746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5" name="AutoShape 93"/>
              <p:cNvCxnSpPr>
                <a:cxnSpLocks noChangeShapeType="1"/>
                <a:stCxn id="28745" idx="5"/>
                <a:endCxn id="28749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6" name="AutoShape 94"/>
              <p:cNvCxnSpPr>
                <a:cxnSpLocks noChangeShapeType="1"/>
                <a:stCxn id="28749" idx="0"/>
                <a:endCxn id="28748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7" name="AutoShape 95"/>
              <p:cNvCxnSpPr>
                <a:cxnSpLocks noChangeShapeType="1"/>
                <a:stCxn id="28748" idx="0"/>
                <a:endCxn id="28739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8" name="AutoShape 96"/>
              <p:cNvCxnSpPr>
                <a:cxnSpLocks noChangeShapeType="1"/>
                <a:stCxn id="28738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9" name="AutoShape 97"/>
              <p:cNvCxnSpPr>
                <a:cxnSpLocks noChangeShapeType="1"/>
                <a:stCxn id="28740" idx="1"/>
                <a:endCxn id="28741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0" name="AutoShape 98"/>
              <p:cNvCxnSpPr>
                <a:cxnSpLocks noChangeShapeType="1"/>
                <a:endCxn id="28747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1" name="AutoShape 99"/>
              <p:cNvCxnSpPr>
                <a:cxnSpLocks noChangeShapeType="1"/>
                <a:stCxn id="28744" idx="2"/>
                <a:endCxn id="28747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2" name="AutoShape 100"/>
              <p:cNvCxnSpPr>
                <a:cxnSpLocks noChangeShapeType="1"/>
                <a:stCxn id="28740" idx="7"/>
                <a:endCxn id="28744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3" name="AutoShape 101"/>
              <p:cNvCxnSpPr>
                <a:cxnSpLocks noChangeShapeType="1"/>
                <a:stCxn id="28740" idx="6"/>
                <a:endCxn id="28745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4" name="AutoShape 102"/>
              <p:cNvCxnSpPr>
                <a:cxnSpLocks noChangeShapeType="1"/>
                <a:stCxn id="28748" idx="1"/>
                <a:endCxn id="28744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5" name="AutoShape 103"/>
              <p:cNvCxnSpPr>
                <a:cxnSpLocks noChangeShapeType="1"/>
                <a:stCxn id="28738" idx="6"/>
                <a:endCxn id="28745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8737" name="AutoShape 104"/>
            <p:cNvCxnSpPr>
              <a:cxnSpLocks noChangeShapeType="1"/>
              <a:stCxn id="28743" idx="6"/>
              <a:endCxn id="28749" idx="2"/>
            </p:cNvCxnSpPr>
            <p:nvPr/>
          </p:nvCxnSpPr>
          <p:spPr bwMode="auto">
            <a:xfrm flipV="1">
              <a:off x="2966" y="3043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</p:grpSp>
      <p:sp>
        <p:nvSpPr>
          <p:cNvPr id="805993" name="Text Box 105"/>
          <p:cNvSpPr txBox="1">
            <a:spLocks noChangeArrowheads="1"/>
          </p:cNvSpPr>
          <p:nvPr/>
        </p:nvSpPr>
        <p:spPr bwMode="auto">
          <a:xfrm>
            <a:off x="4267201" y="3868738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805994" name="Text Box 106"/>
          <p:cNvSpPr txBox="1">
            <a:spLocks noChangeArrowheads="1"/>
          </p:cNvSpPr>
          <p:nvPr/>
        </p:nvSpPr>
        <p:spPr bwMode="auto">
          <a:xfrm>
            <a:off x="7024689" y="3798887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805995" name="Text Box 107"/>
          <p:cNvSpPr txBox="1">
            <a:spLocks noChangeArrowheads="1"/>
          </p:cNvSpPr>
          <p:nvPr/>
        </p:nvSpPr>
        <p:spPr bwMode="auto">
          <a:xfrm>
            <a:off x="8734429" y="37957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805996" name="Oval 108"/>
          <p:cNvSpPr>
            <a:spLocks noChangeArrowheads="1"/>
          </p:cNvSpPr>
          <p:nvPr/>
        </p:nvSpPr>
        <p:spPr bwMode="auto">
          <a:xfrm>
            <a:off x="8370888" y="3868735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97" name="Oval 109"/>
          <p:cNvSpPr>
            <a:spLocks noChangeArrowheads="1"/>
          </p:cNvSpPr>
          <p:nvPr/>
        </p:nvSpPr>
        <p:spPr bwMode="auto">
          <a:xfrm>
            <a:off x="8388356" y="4381502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98" name="Text Box 110"/>
          <p:cNvSpPr txBox="1">
            <a:spLocks noChangeArrowheads="1"/>
          </p:cNvSpPr>
          <p:nvPr/>
        </p:nvSpPr>
        <p:spPr bwMode="auto">
          <a:xfrm>
            <a:off x="8759829" y="43037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16</a:t>
            </a:r>
          </a:p>
        </p:txBody>
      </p:sp>
      <p:sp>
        <p:nvSpPr>
          <p:cNvPr id="805999" name="Oval 111"/>
          <p:cNvSpPr>
            <a:spLocks noChangeArrowheads="1"/>
          </p:cNvSpPr>
          <p:nvPr/>
        </p:nvSpPr>
        <p:spPr bwMode="auto">
          <a:xfrm>
            <a:off x="3276606" y="4398961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0" name="Oval 112"/>
          <p:cNvSpPr>
            <a:spLocks noChangeArrowheads="1"/>
          </p:cNvSpPr>
          <p:nvPr/>
        </p:nvSpPr>
        <p:spPr bwMode="auto">
          <a:xfrm>
            <a:off x="3960815" y="4397378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1" name="Oval 113"/>
          <p:cNvSpPr>
            <a:spLocks noChangeArrowheads="1"/>
          </p:cNvSpPr>
          <p:nvPr/>
        </p:nvSpPr>
        <p:spPr bwMode="auto">
          <a:xfrm>
            <a:off x="4789488" y="4389435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2" name="Text Box 114"/>
          <p:cNvSpPr txBox="1">
            <a:spLocks noChangeArrowheads="1"/>
          </p:cNvSpPr>
          <p:nvPr/>
        </p:nvSpPr>
        <p:spPr bwMode="auto">
          <a:xfrm>
            <a:off x="3565529" y="43545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806003" name="Text Box 115"/>
          <p:cNvSpPr txBox="1">
            <a:spLocks noChangeArrowheads="1"/>
          </p:cNvSpPr>
          <p:nvPr/>
        </p:nvSpPr>
        <p:spPr bwMode="auto">
          <a:xfrm>
            <a:off x="4154489" y="45069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806004" name="Text Box 116"/>
          <p:cNvSpPr txBox="1">
            <a:spLocks noChangeArrowheads="1"/>
          </p:cNvSpPr>
          <p:nvPr/>
        </p:nvSpPr>
        <p:spPr bwMode="auto">
          <a:xfrm>
            <a:off x="5084765" y="4327526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806005" name="Oval 117"/>
          <p:cNvSpPr>
            <a:spLocks noChangeArrowheads="1"/>
          </p:cNvSpPr>
          <p:nvPr/>
        </p:nvSpPr>
        <p:spPr bwMode="auto">
          <a:xfrm>
            <a:off x="3833815" y="392112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6" name="Oval 118"/>
          <p:cNvSpPr>
            <a:spLocks noChangeArrowheads="1"/>
          </p:cNvSpPr>
          <p:nvPr/>
        </p:nvSpPr>
        <p:spPr bwMode="auto">
          <a:xfrm>
            <a:off x="3276606" y="4398961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7" name="Oval 119"/>
          <p:cNvSpPr>
            <a:spLocks noChangeArrowheads="1"/>
          </p:cNvSpPr>
          <p:nvPr/>
        </p:nvSpPr>
        <p:spPr bwMode="auto">
          <a:xfrm>
            <a:off x="3257556" y="4945061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8" name="Oval 120"/>
          <p:cNvSpPr>
            <a:spLocks noChangeArrowheads="1"/>
          </p:cNvSpPr>
          <p:nvPr/>
        </p:nvSpPr>
        <p:spPr bwMode="auto">
          <a:xfrm>
            <a:off x="3259139" y="4945061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9" name="Oval 121"/>
          <p:cNvSpPr>
            <a:spLocks noChangeArrowheads="1"/>
          </p:cNvSpPr>
          <p:nvPr/>
        </p:nvSpPr>
        <p:spPr bwMode="auto">
          <a:xfrm>
            <a:off x="4787906" y="4391026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0" name="Oval 122"/>
          <p:cNvSpPr>
            <a:spLocks noChangeArrowheads="1"/>
          </p:cNvSpPr>
          <p:nvPr/>
        </p:nvSpPr>
        <p:spPr bwMode="auto">
          <a:xfrm>
            <a:off x="4437063" y="4918078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1" name="Oval 123"/>
          <p:cNvSpPr>
            <a:spLocks noChangeArrowheads="1"/>
          </p:cNvSpPr>
          <p:nvPr/>
        </p:nvSpPr>
        <p:spPr bwMode="auto">
          <a:xfrm>
            <a:off x="5113339" y="4926011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2" name="Text Box 124"/>
          <p:cNvSpPr txBox="1">
            <a:spLocks noChangeArrowheads="1"/>
          </p:cNvSpPr>
          <p:nvPr/>
        </p:nvSpPr>
        <p:spPr bwMode="auto">
          <a:xfrm>
            <a:off x="5387977" y="48625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806013" name="Text Box 125"/>
          <p:cNvSpPr txBox="1">
            <a:spLocks noChangeArrowheads="1"/>
          </p:cNvSpPr>
          <p:nvPr/>
        </p:nvSpPr>
        <p:spPr bwMode="auto">
          <a:xfrm>
            <a:off x="4686301" y="4868863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13</a:t>
            </a:r>
          </a:p>
        </p:txBody>
      </p:sp>
      <p:sp>
        <p:nvSpPr>
          <p:cNvPr id="806014" name="Oval 126"/>
          <p:cNvSpPr>
            <a:spLocks noChangeArrowheads="1"/>
          </p:cNvSpPr>
          <p:nvPr/>
        </p:nvSpPr>
        <p:spPr bwMode="auto">
          <a:xfrm>
            <a:off x="5114930" y="4927602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5" name="Oval 127"/>
          <p:cNvSpPr>
            <a:spLocks noChangeArrowheads="1"/>
          </p:cNvSpPr>
          <p:nvPr/>
        </p:nvSpPr>
        <p:spPr bwMode="auto">
          <a:xfrm>
            <a:off x="5111756" y="5453061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6" name="Text Box 128"/>
          <p:cNvSpPr txBox="1">
            <a:spLocks noChangeArrowheads="1"/>
          </p:cNvSpPr>
          <p:nvPr/>
        </p:nvSpPr>
        <p:spPr bwMode="auto">
          <a:xfrm>
            <a:off x="5376865" y="5397502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806017" name="Oval 129"/>
          <p:cNvSpPr>
            <a:spLocks noChangeArrowheads="1"/>
          </p:cNvSpPr>
          <p:nvPr/>
        </p:nvSpPr>
        <p:spPr bwMode="auto">
          <a:xfrm>
            <a:off x="5113339" y="5454653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8" name="Oval 130"/>
          <p:cNvSpPr>
            <a:spLocks noChangeArrowheads="1"/>
          </p:cNvSpPr>
          <p:nvPr/>
        </p:nvSpPr>
        <p:spPr bwMode="auto">
          <a:xfrm>
            <a:off x="5375280" y="5981702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9" name="Text Box 131"/>
          <p:cNvSpPr txBox="1">
            <a:spLocks noChangeArrowheads="1"/>
          </p:cNvSpPr>
          <p:nvPr/>
        </p:nvSpPr>
        <p:spPr bwMode="auto">
          <a:xfrm>
            <a:off x="5641977" y="5924550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806020" name="Text Box 132"/>
          <p:cNvSpPr txBox="1">
            <a:spLocks noChangeArrowheads="1"/>
          </p:cNvSpPr>
          <p:nvPr/>
        </p:nvSpPr>
        <p:spPr bwMode="auto">
          <a:xfrm>
            <a:off x="4481513" y="5924550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806021" name="Oval 133"/>
          <p:cNvSpPr>
            <a:spLocks noChangeArrowheads="1"/>
          </p:cNvSpPr>
          <p:nvPr/>
        </p:nvSpPr>
        <p:spPr bwMode="auto">
          <a:xfrm>
            <a:off x="4860930" y="5962653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22" name="Oval 134"/>
          <p:cNvSpPr>
            <a:spLocks noChangeArrowheads="1"/>
          </p:cNvSpPr>
          <p:nvPr/>
        </p:nvSpPr>
        <p:spPr bwMode="auto">
          <a:xfrm>
            <a:off x="6623056" y="3856035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23" name="Oval 135"/>
          <p:cNvSpPr>
            <a:spLocks noChangeArrowheads="1"/>
          </p:cNvSpPr>
          <p:nvPr/>
        </p:nvSpPr>
        <p:spPr bwMode="auto">
          <a:xfrm>
            <a:off x="6954839" y="4384678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24" name="Oval 136"/>
          <p:cNvSpPr>
            <a:spLocks noChangeArrowheads="1"/>
          </p:cNvSpPr>
          <p:nvPr/>
        </p:nvSpPr>
        <p:spPr bwMode="auto">
          <a:xfrm>
            <a:off x="6253163" y="4383085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25" name="Text Box 137"/>
          <p:cNvSpPr txBox="1">
            <a:spLocks noChangeArrowheads="1"/>
          </p:cNvSpPr>
          <p:nvPr/>
        </p:nvSpPr>
        <p:spPr bwMode="auto">
          <a:xfrm>
            <a:off x="6488113" y="4327526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17</a:t>
            </a:r>
          </a:p>
        </p:txBody>
      </p:sp>
      <p:sp>
        <p:nvSpPr>
          <p:cNvPr id="806026" name="Text Box 138"/>
          <p:cNvSpPr txBox="1">
            <a:spLocks noChangeArrowheads="1"/>
          </p:cNvSpPr>
          <p:nvPr/>
        </p:nvSpPr>
        <p:spPr bwMode="auto">
          <a:xfrm>
            <a:off x="7204077" y="43164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806027" name="Oval 139"/>
          <p:cNvSpPr>
            <a:spLocks noChangeArrowheads="1"/>
          </p:cNvSpPr>
          <p:nvPr/>
        </p:nvSpPr>
        <p:spPr bwMode="auto">
          <a:xfrm>
            <a:off x="5375280" y="5983285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8720" name="Text Box 140"/>
          <p:cNvSpPr txBox="1">
            <a:spLocks noChangeArrowheads="1"/>
          </p:cNvSpPr>
          <p:nvPr/>
        </p:nvSpPr>
        <p:spPr bwMode="auto">
          <a:xfrm>
            <a:off x="6550029" y="3352802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0</a:t>
            </a:r>
          </a:p>
        </p:txBody>
      </p:sp>
      <p:sp>
        <p:nvSpPr>
          <p:cNvPr id="806029" name="Text Box 141"/>
          <p:cNvSpPr txBox="1">
            <a:spLocks noChangeArrowheads="1"/>
          </p:cNvSpPr>
          <p:nvPr/>
        </p:nvSpPr>
        <p:spPr bwMode="auto">
          <a:xfrm>
            <a:off x="3554413" y="486727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28722" name="Text Box 142"/>
          <p:cNvSpPr txBox="1">
            <a:spLocks noChangeArrowheads="1"/>
          </p:cNvSpPr>
          <p:nvPr/>
        </p:nvSpPr>
        <p:spPr bwMode="auto">
          <a:xfrm>
            <a:off x="4884737" y="197485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28723" name="Text Box 143"/>
          <p:cNvSpPr txBox="1">
            <a:spLocks noChangeArrowheads="1"/>
          </p:cNvSpPr>
          <p:nvPr/>
        </p:nvSpPr>
        <p:spPr bwMode="auto">
          <a:xfrm>
            <a:off x="5878513" y="2128839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28724" name="Text Box 144"/>
          <p:cNvSpPr txBox="1">
            <a:spLocks noChangeArrowheads="1"/>
          </p:cNvSpPr>
          <p:nvPr/>
        </p:nvSpPr>
        <p:spPr bwMode="auto">
          <a:xfrm>
            <a:off x="4735513" y="262255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8725" name="Text Box 145"/>
          <p:cNvSpPr txBox="1">
            <a:spLocks noChangeArrowheads="1"/>
          </p:cNvSpPr>
          <p:nvPr/>
        </p:nvSpPr>
        <p:spPr bwMode="auto">
          <a:xfrm>
            <a:off x="5224461" y="165735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8726" name="Text Box 146"/>
          <p:cNvSpPr txBox="1">
            <a:spLocks noChangeArrowheads="1"/>
          </p:cNvSpPr>
          <p:nvPr/>
        </p:nvSpPr>
        <p:spPr bwMode="auto">
          <a:xfrm>
            <a:off x="5035549" y="1219202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28727" name="Text Box 147"/>
          <p:cNvSpPr txBox="1">
            <a:spLocks noChangeArrowheads="1"/>
          </p:cNvSpPr>
          <p:nvPr/>
        </p:nvSpPr>
        <p:spPr bwMode="auto">
          <a:xfrm>
            <a:off x="5753101" y="1639890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28728" name="Text Box 148"/>
          <p:cNvSpPr txBox="1">
            <a:spLocks noChangeArrowheads="1"/>
          </p:cNvSpPr>
          <p:nvPr/>
        </p:nvSpPr>
        <p:spPr bwMode="auto">
          <a:xfrm>
            <a:off x="6683377" y="2252666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28729" name="Text Box 149"/>
          <p:cNvSpPr txBox="1">
            <a:spLocks noChangeArrowheads="1"/>
          </p:cNvSpPr>
          <p:nvPr/>
        </p:nvSpPr>
        <p:spPr bwMode="auto">
          <a:xfrm>
            <a:off x="7013573" y="2125666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28730" name="Text Box 150"/>
          <p:cNvSpPr txBox="1">
            <a:spLocks noChangeArrowheads="1"/>
          </p:cNvSpPr>
          <p:nvPr/>
        </p:nvSpPr>
        <p:spPr bwMode="auto">
          <a:xfrm>
            <a:off x="5467353" y="285115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15</a:t>
            </a:r>
          </a:p>
        </p:txBody>
      </p:sp>
      <p:sp>
        <p:nvSpPr>
          <p:cNvPr id="28731" name="Text Box 151"/>
          <p:cNvSpPr txBox="1">
            <a:spLocks noChangeArrowheads="1"/>
          </p:cNvSpPr>
          <p:nvPr/>
        </p:nvSpPr>
        <p:spPr bwMode="auto">
          <a:xfrm>
            <a:off x="7540625" y="2371727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8732" name="Text Box 152"/>
          <p:cNvSpPr txBox="1">
            <a:spLocks noChangeArrowheads="1"/>
          </p:cNvSpPr>
          <p:nvPr/>
        </p:nvSpPr>
        <p:spPr bwMode="auto">
          <a:xfrm>
            <a:off x="7556501" y="172085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806041" name="AutoShape 153"/>
          <p:cNvSpPr>
            <a:spLocks/>
          </p:cNvSpPr>
          <p:nvPr/>
        </p:nvSpPr>
        <p:spPr bwMode="auto">
          <a:xfrm>
            <a:off x="1909765" y="3613147"/>
            <a:ext cx="396875" cy="2986088"/>
          </a:xfrm>
          <a:prstGeom prst="leftBrace">
            <a:avLst>
              <a:gd name="adj1" fmla="val 627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42" name="Text Box 154"/>
          <p:cNvSpPr txBox="1">
            <a:spLocks noChangeArrowheads="1"/>
          </p:cNvSpPr>
          <p:nvPr/>
        </p:nvSpPr>
        <p:spPr bwMode="auto">
          <a:xfrm>
            <a:off x="914401" y="4827588"/>
            <a:ext cx="1158875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Cost contours</a:t>
            </a:r>
          </a:p>
        </p:txBody>
      </p:sp>
      <p:sp>
        <p:nvSpPr>
          <p:cNvPr id="28735" name="Text Box 155"/>
          <p:cNvSpPr txBox="1">
            <a:spLocks noChangeArrowheads="1"/>
          </p:cNvSpPr>
          <p:nvPr/>
        </p:nvSpPr>
        <p:spPr bwMode="auto">
          <a:xfrm>
            <a:off x="6134101" y="182721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956" grpId="0" animBg="1"/>
      <p:bldP spid="805958" grpId="0" animBg="1"/>
      <p:bldP spid="805959" grpId="0" animBg="1"/>
      <p:bldP spid="805960" grpId="0" animBg="1"/>
      <p:bldP spid="805993" grpId="0"/>
      <p:bldP spid="805994" grpId="0"/>
      <p:bldP spid="805995" grpId="0"/>
      <p:bldP spid="805996" grpId="0" animBg="1"/>
      <p:bldP spid="805997" grpId="0" animBg="1"/>
      <p:bldP spid="805998" grpId="0"/>
      <p:bldP spid="805999" grpId="0" animBg="1"/>
      <p:bldP spid="806000" grpId="0" animBg="1"/>
      <p:bldP spid="806001" grpId="0" animBg="1"/>
      <p:bldP spid="806002" grpId="0"/>
      <p:bldP spid="806003" grpId="0"/>
      <p:bldP spid="806004" grpId="0"/>
      <p:bldP spid="806005" grpId="0" animBg="1"/>
      <p:bldP spid="806006" grpId="0" animBg="1"/>
      <p:bldP spid="806007" grpId="0" animBg="1"/>
      <p:bldP spid="806008" grpId="0" animBg="1"/>
      <p:bldP spid="806009" grpId="0" animBg="1"/>
      <p:bldP spid="806010" grpId="0" animBg="1"/>
      <p:bldP spid="806011" grpId="0" animBg="1"/>
      <p:bldP spid="806012" grpId="0"/>
      <p:bldP spid="806013" grpId="0"/>
      <p:bldP spid="806014" grpId="0" animBg="1"/>
      <p:bldP spid="806015" grpId="0" animBg="1"/>
      <p:bldP spid="806016" grpId="0"/>
      <p:bldP spid="806017" grpId="0" animBg="1"/>
      <p:bldP spid="806018" grpId="0" animBg="1"/>
      <p:bldP spid="806019" grpId="0"/>
      <p:bldP spid="806020" grpId="0"/>
      <p:bldP spid="806021" grpId="0" animBg="1"/>
      <p:bldP spid="806022" grpId="0" animBg="1"/>
      <p:bldP spid="806023" grpId="0" animBg="1"/>
      <p:bldP spid="806024" grpId="0" animBg="1"/>
      <p:bldP spid="806025" grpId="0"/>
      <p:bldP spid="806026" grpId="0"/>
      <p:bldP spid="806027" grpId="0" animBg="1"/>
      <p:bldP spid="806029" grpId="0"/>
      <p:bldP spid="806041" grpId="0" animBg="1"/>
      <p:bldP spid="80604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7"/>
          <p:cNvSpPr>
            <a:spLocks/>
          </p:cNvSpPr>
          <p:nvPr/>
        </p:nvSpPr>
        <p:spPr bwMode="auto">
          <a:xfrm>
            <a:off x="9144001" y="1828801"/>
            <a:ext cx="1616075" cy="238125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18" h="1500">
                <a:moveTo>
                  <a:pt x="636" y="164"/>
                </a:moveTo>
                <a:cubicBezTo>
                  <a:pt x="714" y="273"/>
                  <a:pt x="995" y="706"/>
                  <a:pt x="1018" y="842"/>
                </a:cubicBezTo>
                <a:cubicBezTo>
                  <a:pt x="963" y="845"/>
                  <a:pt x="797" y="942"/>
                  <a:pt x="772" y="978"/>
                </a:cubicBezTo>
                <a:cubicBezTo>
                  <a:pt x="771" y="1024"/>
                  <a:pt x="817" y="1372"/>
                  <a:pt x="691" y="1446"/>
                </a:cubicBezTo>
                <a:cubicBezTo>
                  <a:pt x="662" y="1493"/>
                  <a:pt x="626" y="1495"/>
                  <a:pt x="573" y="1500"/>
                </a:cubicBezTo>
                <a:cubicBezTo>
                  <a:pt x="531" y="1490"/>
                  <a:pt x="524" y="1490"/>
                  <a:pt x="492" y="1468"/>
                </a:cubicBezTo>
                <a:cubicBezTo>
                  <a:pt x="474" y="1442"/>
                  <a:pt x="433" y="1401"/>
                  <a:pt x="406" y="1382"/>
                </a:cubicBezTo>
                <a:cubicBezTo>
                  <a:pt x="370" y="1332"/>
                  <a:pt x="390" y="1355"/>
                  <a:pt x="347" y="1312"/>
                </a:cubicBezTo>
                <a:cubicBezTo>
                  <a:pt x="276" y="1241"/>
                  <a:pt x="350" y="1294"/>
                  <a:pt x="304" y="1263"/>
                </a:cubicBezTo>
                <a:cubicBezTo>
                  <a:pt x="236" y="1164"/>
                  <a:pt x="115" y="1184"/>
                  <a:pt x="0" y="1181"/>
                </a:cubicBezTo>
                <a:cubicBezTo>
                  <a:pt x="46" y="1005"/>
                  <a:pt x="460" y="338"/>
                  <a:pt x="566" y="169"/>
                </a:cubicBezTo>
                <a:cubicBezTo>
                  <a:pt x="672" y="0"/>
                  <a:pt x="622" y="165"/>
                  <a:pt x="636" y="164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6" name="Freeform 67"/>
          <p:cNvSpPr>
            <a:spLocks/>
          </p:cNvSpPr>
          <p:nvPr/>
        </p:nvSpPr>
        <p:spPr bwMode="auto">
          <a:xfrm>
            <a:off x="9296401" y="1828802"/>
            <a:ext cx="1371600" cy="190484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986 w 10000"/>
              <a:gd name="connsiteY8" fmla="*/ 8420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5000 w 10000"/>
              <a:gd name="connsiteY5" fmla="*/ 9615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9761"/>
              <a:gd name="connsiteX1" fmla="*/ 10000 w 10000"/>
              <a:gd name="connsiteY1" fmla="*/ 5613 h 9761"/>
              <a:gd name="connsiteX2" fmla="*/ 7583 w 10000"/>
              <a:gd name="connsiteY2" fmla="*/ 6520 h 9761"/>
              <a:gd name="connsiteX3" fmla="*/ 6667 w 10000"/>
              <a:gd name="connsiteY3" fmla="*/ 8846 h 9761"/>
              <a:gd name="connsiteX4" fmla="*/ 5556 w 10000"/>
              <a:gd name="connsiteY4" fmla="*/ 9615 h 9761"/>
              <a:gd name="connsiteX5" fmla="*/ 5000 w 10000"/>
              <a:gd name="connsiteY5" fmla="*/ 9615 h 9761"/>
              <a:gd name="connsiteX6" fmla="*/ 3988 w 10000"/>
              <a:gd name="connsiteY6" fmla="*/ 9213 h 9761"/>
              <a:gd name="connsiteX7" fmla="*/ 3409 w 10000"/>
              <a:gd name="connsiteY7" fmla="*/ 8747 h 9761"/>
              <a:gd name="connsiteX8" fmla="*/ 2778 w 10000"/>
              <a:gd name="connsiteY8" fmla="*/ 8077 h 9761"/>
              <a:gd name="connsiteX9" fmla="*/ 0 w 10000"/>
              <a:gd name="connsiteY9" fmla="*/ 7873 h 9761"/>
              <a:gd name="connsiteX10" fmla="*/ 5560 w 10000"/>
              <a:gd name="connsiteY10" fmla="*/ 1127 h 9761"/>
              <a:gd name="connsiteX11" fmla="*/ 6248 w 10000"/>
              <a:gd name="connsiteY11" fmla="*/ 1093 h 9761"/>
              <a:gd name="connsiteX0" fmla="*/ 6248 w 10000"/>
              <a:gd name="connsiteY0" fmla="*/ 1120 h 9850"/>
              <a:gd name="connsiteX1" fmla="*/ 10000 w 10000"/>
              <a:gd name="connsiteY1" fmla="*/ 5750 h 9850"/>
              <a:gd name="connsiteX2" fmla="*/ 7583 w 10000"/>
              <a:gd name="connsiteY2" fmla="*/ 6680 h 9850"/>
              <a:gd name="connsiteX3" fmla="*/ 6667 w 10000"/>
              <a:gd name="connsiteY3" fmla="*/ 9063 h 9850"/>
              <a:gd name="connsiteX4" fmla="*/ 5000 w 10000"/>
              <a:gd name="connsiteY4" fmla="*/ 9850 h 9850"/>
              <a:gd name="connsiteX5" fmla="*/ 3988 w 10000"/>
              <a:gd name="connsiteY5" fmla="*/ 9439 h 9850"/>
              <a:gd name="connsiteX6" fmla="*/ 3409 w 10000"/>
              <a:gd name="connsiteY6" fmla="*/ 8961 h 9850"/>
              <a:gd name="connsiteX7" fmla="*/ 2778 w 10000"/>
              <a:gd name="connsiteY7" fmla="*/ 8275 h 9850"/>
              <a:gd name="connsiteX8" fmla="*/ 0 w 10000"/>
              <a:gd name="connsiteY8" fmla="*/ 8066 h 9850"/>
              <a:gd name="connsiteX9" fmla="*/ 5560 w 10000"/>
              <a:gd name="connsiteY9" fmla="*/ 1155 h 9850"/>
              <a:gd name="connsiteX10" fmla="*/ 6248 w 10000"/>
              <a:gd name="connsiteY10" fmla="*/ 1120 h 985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5000 w 10000"/>
              <a:gd name="connsiteY3" fmla="*/ 10000 h 10000"/>
              <a:gd name="connsiteX4" fmla="*/ 3988 w 10000"/>
              <a:gd name="connsiteY4" fmla="*/ 9583 h 10000"/>
              <a:gd name="connsiteX5" fmla="*/ 3409 w 10000"/>
              <a:gd name="connsiteY5" fmla="*/ 9097 h 10000"/>
              <a:gd name="connsiteX6" fmla="*/ 2778 w 10000"/>
              <a:gd name="connsiteY6" fmla="*/ 8401 h 10000"/>
              <a:gd name="connsiteX7" fmla="*/ 0 w 10000"/>
              <a:gd name="connsiteY7" fmla="*/ 8189 h 10000"/>
              <a:gd name="connsiteX8" fmla="*/ 5560 w 10000"/>
              <a:gd name="connsiteY8" fmla="*/ 1173 h 10000"/>
              <a:gd name="connsiteX9" fmla="*/ 6248 w 10000"/>
              <a:gd name="connsiteY9" fmla="*/ 1137 h 1000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6667 w 10000"/>
              <a:gd name="connsiteY3" fmla="*/ 8401 h 10000"/>
              <a:gd name="connsiteX4" fmla="*/ 5000 w 10000"/>
              <a:gd name="connsiteY4" fmla="*/ 10000 h 10000"/>
              <a:gd name="connsiteX5" fmla="*/ 3988 w 10000"/>
              <a:gd name="connsiteY5" fmla="*/ 9583 h 10000"/>
              <a:gd name="connsiteX6" fmla="*/ 3409 w 10000"/>
              <a:gd name="connsiteY6" fmla="*/ 9097 h 10000"/>
              <a:gd name="connsiteX7" fmla="*/ 2778 w 10000"/>
              <a:gd name="connsiteY7" fmla="*/ 8401 h 10000"/>
              <a:gd name="connsiteX8" fmla="*/ 0 w 10000"/>
              <a:gd name="connsiteY8" fmla="*/ 8189 h 10000"/>
              <a:gd name="connsiteX9" fmla="*/ 5560 w 10000"/>
              <a:gd name="connsiteY9" fmla="*/ 1173 h 10000"/>
              <a:gd name="connsiteX10" fmla="*/ 6248 w 10000"/>
              <a:gd name="connsiteY10" fmla="*/ 113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10000">
                <a:moveTo>
                  <a:pt x="6248" y="1137"/>
                </a:moveTo>
                <a:cubicBezTo>
                  <a:pt x="7014" y="1893"/>
                  <a:pt x="9774" y="4895"/>
                  <a:pt x="10000" y="5838"/>
                </a:cubicBezTo>
                <a:cubicBezTo>
                  <a:pt x="9460" y="5859"/>
                  <a:pt x="7829" y="6532"/>
                  <a:pt x="7583" y="6782"/>
                </a:cubicBezTo>
                <a:cubicBezTo>
                  <a:pt x="6981" y="7171"/>
                  <a:pt x="7098" y="7865"/>
                  <a:pt x="6667" y="8401"/>
                </a:cubicBezTo>
                <a:cubicBezTo>
                  <a:pt x="6237" y="8937"/>
                  <a:pt x="5400" y="9765"/>
                  <a:pt x="5000" y="10000"/>
                </a:cubicBezTo>
                <a:cubicBezTo>
                  <a:pt x="4823" y="9819"/>
                  <a:pt x="4253" y="9715"/>
                  <a:pt x="3988" y="9583"/>
                </a:cubicBezTo>
                <a:cubicBezTo>
                  <a:pt x="3635" y="9236"/>
                  <a:pt x="3831" y="9395"/>
                  <a:pt x="3409" y="9097"/>
                </a:cubicBezTo>
                <a:cubicBezTo>
                  <a:pt x="2711" y="8605"/>
                  <a:pt x="3230" y="8616"/>
                  <a:pt x="2778" y="8401"/>
                </a:cubicBezTo>
                <a:cubicBezTo>
                  <a:pt x="2110" y="7715"/>
                  <a:pt x="1130" y="8209"/>
                  <a:pt x="0" y="8189"/>
                </a:cubicBezTo>
                <a:cubicBezTo>
                  <a:pt x="452" y="6969"/>
                  <a:pt x="4519" y="2343"/>
                  <a:pt x="5560" y="1173"/>
                </a:cubicBezTo>
                <a:cubicBezTo>
                  <a:pt x="6601" y="0"/>
                  <a:pt x="6110" y="1144"/>
                  <a:pt x="6248" y="1137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9907589" y="2208214"/>
            <a:ext cx="274639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…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Uniform Cost Search (UCS) Properties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406400" y="1366838"/>
            <a:ext cx="7366000" cy="4729164"/>
          </a:xfrm>
        </p:spPr>
        <p:txBody>
          <a:bodyPr/>
          <a:lstStyle/>
          <a:p>
            <a:r>
              <a:rPr lang="en-US" sz="2400" dirty="0" smtClean="0"/>
              <a:t>What nodes </a:t>
            </a:r>
            <a:r>
              <a:rPr lang="en-US" sz="2400" smtClean="0"/>
              <a:t>does UCS </a:t>
            </a:r>
            <a:r>
              <a:rPr lang="en-US" sz="2400" dirty="0" smtClean="0"/>
              <a:t>expand?</a:t>
            </a:r>
          </a:p>
          <a:p>
            <a:pPr lvl="1"/>
            <a:r>
              <a:rPr lang="en-US" sz="2000" dirty="0" smtClean="0"/>
              <a:t>Processes all nodes with cost less than cheapest solution!</a:t>
            </a:r>
          </a:p>
          <a:p>
            <a:pPr lvl="1"/>
            <a:r>
              <a:rPr lang="en-US" sz="2000" dirty="0" smtClean="0"/>
              <a:t>If that solution costs </a:t>
            </a:r>
            <a:r>
              <a:rPr lang="en-US" sz="2000" i="1" dirty="0" smtClean="0">
                <a:latin typeface="Times New Roman" pitchFamily="18" charset="0"/>
              </a:rPr>
              <a:t>C* </a:t>
            </a:r>
            <a:r>
              <a:rPr lang="en-US" sz="2000" dirty="0" smtClean="0"/>
              <a:t>and arcs cost at least </a:t>
            </a:r>
            <a:r>
              <a:rPr lang="en-US" sz="2000" i="1" dirty="0" smtClean="0">
                <a:latin typeface="Times New Roman" pitchFamily="18" charset="0"/>
                <a:sym typeface="Symbol" pitchFamily="18" charset="2"/>
              </a:rPr>
              <a:t> </a:t>
            </a:r>
            <a:r>
              <a:rPr lang="en-US" sz="2000" i="1" dirty="0" smtClean="0">
                <a:sym typeface="Symbol" pitchFamily="18" charset="2"/>
              </a:rPr>
              <a:t>,</a:t>
            </a:r>
            <a:r>
              <a:rPr lang="en-US" sz="2000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then the “effective depth” is roughly </a:t>
            </a:r>
            <a:r>
              <a:rPr lang="en-US" sz="2000" i="1" dirty="0" smtClean="0">
                <a:latin typeface="Times New Roman" pitchFamily="18" charset="0"/>
              </a:rPr>
              <a:t>C*/</a:t>
            </a:r>
            <a:r>
              <a:rPr lang="en-US" sz="2000" i="1" dirty="0" smtClean="0">
                <a:latin typeface="Times New Roman" pitchFamily="18" charset="0"/>
                <a:sym typeface="Symbol" pitchFamily="18" charset="2"/>
              </a:rPr>
              <a:t></a:t>
            </a:r>
            <a:endParaRPr lang="en-US" sz="2000" dirty="0" smtClean="0"/>
          </a:p>
          <a:p>
            <a:pPr lvl="1"/>
            <a:r>
              <a:rPr lang="en-US" sz="2000" dirty="0" smtClean="0"/>
              <a:t>Takes time O(</a:t>
            </a:r>
            <a:r>
              <a:rPr lang="en-US" sz="2000" dirty="0" err="1" smtClean="0"/>
              <a:t>b</a:t>
            </a:r>
            <a:r>
              <a:rPr lang="en-US" sz="2000" i="1" baseline="30000" dirty="0" err="1" smtClean="0">
                <a:latin typeface="Times New Roman" pitchFamily="18" charset="0"/>
              </a:rPr>
              <a:t>C</a:t>
            </a:r>
            <a:r>
              <a:rPr lang="en-US" sz="2000" i="1" baseline="30000" dirty="0" smtClean="0">
                <a:latin typeface="Times New Roman" pitchFamily="18" charset="0"/>
              </a:rPr>
              <a:t>*/</a:t>
            </a:r>
            <a:r>
              <a:rPr lang="en-US" sz="2000" i="1" baseline="30000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 dirty="0" smtClean="0"/>
              <a:t>) (exponential in effective depth)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How much space does the fringe take?</a:t>
            </a:r>
          </a:p>
          <a:p>
            <a:pPr lvl="1"/>
            <a:r>
              <a:rPr lang="en-US" sz="2000" dirty="0" smtClean="0"/>
              <a:t>Has roughly the last tier, so O(</a:t>
            </a:r>
            <a:r>
              <a:rPr lang="en-US" sz="2000" dirty="0" err="1" smtClean="0"/>
              <a:t>b</a:t>
            </a:r>
            <a:r>
              <a:rPr lang="en-US" sz="2000" i="1" baseline="30000" dirty="0" err="1" smtClean="0">
                <a:latin typeface="Times New Roman" pitchFamily="18" charset="0"/>
              </a:rPr>
              <a:t>C</a:t>
            </a:r>
            <a:r>
              <a:rPr lang="en-US" sz="2000" i="1" baseline="30000" dirty="0" smtClean="0">
                <a:latin typeface="Times New Roman" pitchFamily="18" charset="0"/>
              </a:rPr>
              <a:t>*/</a:t>
            </a:r>
            <a:r>
              <a:rPr lang="en-US" sz="2000" i="1" baseline="30000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 dirty="0" smtClean="0"/>
              <a:t>)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Is it complete?</a:t>
            </a:r>
          </a:p>
          <a:p>
            <a:pPr lvl="1"/>
            <a:r>
              <a:rPr lang="en-US" sz="2000" dirty="0" smtClean="0"/>
              <a:t>Assuming best solution has a finite cost and minimum arc cost is positive, yes!</a:t>
            </a:r>
          </a:p>
          <a:p>
            <a:pPr lvl="2"/>
            <a:endParaRPr lang="en-US" sz="800" dirty="0" smtClean="0"/>
          </a:p>
          <a:p>
            <a:r>
              <a:rPr lang="en-US" sz="2400" dirty="0" smtClean="0"/>
              <a:t>Is it optimal?</a:t>
            </a:r>
          </a:p>
          <a:p>
            <a:pPr lvl="1"/>
            <a:r>
              <a:rPr lang="en-US" sz="2000" dirty="0" smtClean="0"/>
              <a:t>Yes!  (Proof next lecture via A*)</a:t>
            </a:r>
          </a:p>
          <a:p>
            <a:endParaRPr lang="en-US" dirty="0"/>
          </a:p>
        </p:txBody>
      </p:sp>
      <p:sp>
        <p:nvSpPr>
          <p:cNvPr id="24614" name="Freeform 38"/>
          <p:cNvSpPr>
            <a:spLocks/>
          </p:cNvSpPr>
          <p:nvPr/>
        </p:nvSpPr>
        <p:spPr bwMode="auto">
          <a:xfrm>
            <a:off x="8655051" y="2001835"/>
            <a:ext cx="2927351" cy="2554288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15" name="Oval 39"/>
          <p:cNvSpPr>
            <a:spLocks noChangeArrowheads="1"/>
          </p:cNvSpPr>
          <p:nvPr/>
        </p:nvSpPr>
        <p:spPr bwMode="auto">
          <a:xfrm>
            <a:off x="10009187" y="1931987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6" name="Oval 40"/>
          <p:cNvSpPr>
            <a:spLocks noChangeArrowheads="1"/>
          </p:cNvSpPr>
          <p:nvPr/>
        </p:nvSpPr>
        <p:spPr bwMode="auto">
          <a:xfrm>
            <a:off x="9777411" y="2357438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7" name="Oval 41"/>
          <p:cNvSpPr>
            <a:spLocks noChangeArrowheads="1"/>
          </p:cNvSpPr>
          <p:nvPr/>
        </p:nvSpPr>
        <p:spPr bwMode="auto">
          <a:xfrm>
            <a:off x="10253663" y="2347911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9" name="Freeform 43"/>
          <p:cNvSpPr>
            <a:spLocks/>
          </p:cNvSpPr>
          <p:nvPr/>
        </p:nvSpPr>
        <p:spPr bwMode="auto">
          <a:xfrm>
            <a:off x="9890123" y="2162175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9601201" y="1981202"/>
            <a:ext cx="2984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b</a:t>
            </a:r>
          </a:p>
        </p:txBody>
      </p:sp>
      <p:sp>
        <p:nvSpPr>
          <p:cNvPr id="24625" name="Oval 49"/>
          <p:cNvSpPr>
            <a:spLocks noChangeArrowheads="1"/>
          </p:cNvSpPr>
          <p:nvPr/>
        </p:nvSpPr>
        <p:spPr bwMode="auto">
          <a:xfrm>
            <a:off x="9448801" y="4473576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26" name="Oval 50"/>
          <p:cNvSpPr>
            <a:spLocks noChangeArrowheads="1"/>
          </p:cNvSpPr>
          <p:nvPr/>
        </p:nvSpPr>
        <p:spPr bwMode="auto">
          <a:xfrm>
            <a:off x="10501311" y="3397249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27" name="Oval 51"/>
          <p:cNvSpPr>
            <a:spLocks noChangeArrowheads="1"/>
          </p:cNvSpPr>
          <p:nvPr/>
        </p:nvSpPr>
        <p:spPr bwMode="auto">
          <a:xfrm>
            <a:off x="10021887" y="3952876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31" name="AutoShape 55"/>
          <p:cNvSpPr>
            <a:spLocks/>
          </p:cNvSpPr>
          <p:nvPr/>
        </p:nvSpPr>
        <p:spPr bwMode="auto">
          <a:xfrm>
            <a:off x="8534400" y="1828800"/>
            <a:ext cx="265112" cy="1981200"/>
          </a:xfrm>
          <a:prstGeom prst="leftBrace">
            <a:avLst>
              <a:gd name="adj1" fmla="val 529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32" name="Text Box 56"/>
          <p:cNvSpPr txBox="1">
            <a:spLocks noChangeArrowheads="1"/>
          </p:cNvSpPr>
          <p:nvPr/>
        </p:nvSpPr>
        <p:spPr bwMode="auto">
          <a:xfrm>
            <a:off x="7239000" y="2602472"/>
            <a:ext cx="14478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latin typeface="Times New Roman" pitchFamily="18" charset="0"/>
              </a:rPr>
              <a:t>C*/</a:t>
            </a:r>
            <a:r>
              <a:rPr lang="en-US" i="1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dirty="0" smtClean="0"/>
              <a:t>  “tiers”</a:t>
            </a:r>
          </a:p>
        </p:txBody>
      </p:sp>
      <p:sp>
        <p:nvSpPr>
          <p:cNvPr id="27" name="Freeform 67"/>
          <p:cNvSpPr>
            <a:spLocks/>
          </p:cNvSpPr>
          <p:nvPr/>
        </p:nvSpPr>
        <p:spPr bwMode="auto">
          <a:xfrm>
            <a:off x="9601200" y="1905162"/>
            <a:ext cx="838200" cy="121904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986 w 10000"/>
              <a:gd name="connsiteY8" fmla="*/ 8420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5000 w 10000"/>
              <a:gd name="connsiteY5" fmla="*/ 9615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9761"/>
              <a:gd name="connsiteX1" fmla="*/ 10000 w 10000"/>
              <a:gd name="connsiteY1" fmla="*/ 5613 h 9761"/>
              <a:gd name="connsiteX2" fmla="*/ 7583 w 10000"/>
              <a:gd name="connsiteY2" fmla="*/ 6520 h 9761"/>
              <a:gd name="connsiteX3" fmla="*/ 6667 w 10000"/>
              <a:gd name="connsiteY3" fmla="*/ 8846 h 9761"/>
              <a:gd name="connsiteX4" fmla="*/ 5556 w 10000"/>
              <a:gd name="connsiteY4" fmla="*/ 9615 h 9761"/>
              <a:gd name="connsiteX5" fmla="*/ 5000 w 10000"/>
              <a:gd name="connsiteY5" fmla="*/ 9615 h 9761"/>
              <a:gd name="connsiteX6" fmla="*/ 3988 w 10000"/>
              <a:gd name="connsiteY6" fmla="*/ 9213 h 9761"/>
              <a:gd name="connsiteX7" fmla="*/ 3409 w 10000"/>
              <a:gd name="connsiteY7" fmla="*/ 8747 h 9761"/>
              <a:gd name="connsiteX8" fmla="*/ 2778 w 10000"/>
              <a:gd name="connsiteY8" fmla="*/ 8077 h 9761"/>
              <a:gd name="connsiteX9" fmla="*/ 0 w 10000"/>
              <a:gd name="connsiteY9" fmla="*/ 7873 h 9761"/>
              <a:gd name="connsiteX10" fmla="*/ 5560 w 10000"/>
              <a:gd name="connsiteY10" fmla="*/ 1127 h 9761"/>
              <a:gd name="connsiteX11" fmla="*/ 6248 w 10000"/>
              <a:gd name="connsiteY11" fmla="*/ 1093 h 9761"/>
              <a:gd name="connsiteX0" fmla="*/ 6248 w 10000"/>
              <a:gd name="connsiteY0" fmla="*/ 1120 h 9850"/>
              <a:gd name="connsiteX1" fmla="*/ 10000 w 10000"/>
              <a:gd name="connsiteY1" fmla="*/ 5750 h 9850"/>
              <a:gd name="connsiteX2" fmla="*/ 7583 w 10000"/>
              <a:gd name="connsiteY2" fmla="*/ 6680 h 9850"/>
              <a:gd name="connsiteX3" fmla="*/ 6667 w 10000"/>
              <a:gd name="connsiteY3" fmla="*/ 9063 h 9850"/>
              <a:gd name="connsiteX4" fmla="*/ 5000 w 10000"/>
              <a:gd name="connsiteY4" fmla="*/ 9850 h 9850"/>
              <a:gd name="connsiteX5" fmla="*/ 3988 w 10000"/>
              <a:gd name="connsiteY5" fmla="*/ 9439 h 9850"/>
              <a:gd name="connsiteX6" fmla="*/ 3409 w 10000"/>
              <a:gd name="connsiteY6" fmla="*/ 8961 h 9850"/>
              <a:gd name="connsiteX7" fmla="*/ 2778 w 10000"/>
              <a:gd name="connsiteY7" fmla="*/ 8275 h 9850"/>
              <a:gd name="connsiteX8" fmla="*/ 0 w 10000"/>
              <a:gd name="connsiteY8" fmla="*/ 8066 h 9850"/>
              <a:gd name="connsiteX9" fmla="*/ 5560 w 10000"/>
              <a:gd name="connsiteY9" fmla="*/ 1155 h 9850"/>
              <a:gd name="connsiteX10" fmla="*/ 6248 w 10000"/>
              <a:gd name="connsiteY10" fmla="*/ 1120 h 985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5000 w 10000"/>
              <a:gd name="connsiteY3" fmla="*/ 10000 h 10000"/>
              <a:gd name="connsiteX4" fmla="*/ 3988 w 10000"/>
              <a:gd name="connsiteY4" fmla="*/ 9583 h 10000"/>
              <a:gd name="connsiteX5" fmla="*/ 3409 w 10000"/>
              <a:gd name="connsiteY5" fmla="*/ 9097 h 10000"/>
              <a:gd name="connsiteX6" fmla="*/ 2778 w 10000"/>
              <a:gd name="connsiteY6" fmla="*/ 8401 h 10000"/>
              <a:gd name="connsiteX7" fmla="*/ 0 w 10000"/>
              <a:gd name="connsiteY7" fmla="*/ 8189 h 10000"/>
              <a:gd name="connsiteX8" fmla="*/ 5560 w 10000"/>
              <a:gd name="connsiteY8" fmla="*/ 1173 h 10000"/>
              <a:gd name="connsiteX9" fmla="*/ 6248 w 10000"/>
              <a:gd name="connsiteY9" fmla="*/ 1137 h 1000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6667 w 10000"/>
              <a:gd name="connsiteY3" fmla="*/ 8401 h 10000"/>
              <a:gd name="connsiteX4" fmla="*/ 5000 w 10000"/>
              <a:gd name="connsiteY4" fmla="*/ 10000 h 10000"/>
              <a:gd name="connsiteX5" fmla="*/ 3988 w 10000"/>
              <a:gd name="connsiteY5" fmla="*/ 9583 h 10000"/>
              <a:gd name="connsiteX6" fmla="*/ 3409 w 10000"/>
              <a:gd name="connsiteY6" fmla="*/ 9097 h 10000"/>
              <a:gd name="connsiteX7" fmla="*/ 2778 w 10000"/>
              <a:gd name="connsiteY7" fmla="*/ 8401 h 10000"/>
              <a:gd name="connsiteX8" fmla="*/ 0 w 10000"/>
              <a:gd name="connsiteY8" fmla="*/ 8189 h 10000"/>
              <a:gd name="connsiteX9" fmla="*/ 5560 w 10000"/>
              <a:gd name="connsiteY9" fmla="*/ 1173 h 10000"/>
              <a:gd name="connsiteX10" fmla="*/ 6248 w 10000"/>
              <a:gd name="connsiteY10" fmla="*/ 113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10000">
                <a:moveTo>
                  <a:pt x="6248" y="1137"/>
                </a:moveTo>
                <a:cubicBezTo>
                  <a:pt x="7014" y="1893"/>
                  <a:pt x="9774" y="4895"/>
                  <a:pt x="10000" y="5838"/>
                </a:cubicBezTo>
                <a:cubicBezTo>
                  <a:pt x="9460" y="5859"/>
                  <a:pt x="7829" y="6532"/>
                  <a:pt x="7583" y="6782"/>
                </a:cubicBezTo>
                <a:cubicBezTo>
                  <a:pt x="6981" y="7171"/>
                  <a:pt x="7098" y="7865"/>
                  <a:pt x="6667" y="8401"/>
                </a:cubicBezTo>
                <a:cubicBezTo>
                  <a:pt x="6237" y="8937"/>
                  <a:pt x="5400" y="9765"/>
                  <a:pt x="5000" y="10000"/>
                </a:cubicBezTo>
                <a:cubicBezTo>
                  <a:pt x="4823" y="9819"/>
                  <a:pt x="4253" y="9715"/>
                  <a:pt x="3988" y="9583"/>
                </a:cubicBezTo>
                <a:cubicBezTo>
                  <a:pt x="3635" y="9236"/>
                  <a:pt x="3831" y="9395"/>
                  <a:pt x="3409" y="9097"/>
                </a:cubicBezTo>
                <a:cubicBezTo>
                  <a:pt x="2711" y="8605"/>
                  <a:pt x="3230" y="8616"/>
                  <a:pt x="2778" y="8401"/>
                </a:cubicBezTo>
                <a:cubicBezTo>
                  <a:pt x="2110" y="7715"/>
                  <a:pt x="1130" y="8209"/>
                  <a:pt x="0" y="8189"/>
                </a:cubicBezTo>
                <a:cubicBezTo>
                  <a:pt x="452" y="6969"/>
                  <a:pt x="4519" y="2343"/>
                  <a:pt x="5560" y="1173"/>
                </a:cubicBezTo>
                <a:cubicBezTo>
                  <a:pt x="6601" y="0"/>
                  <a:pt x="6110" y="1144"/>
                  <a:pt x="6248" y="1137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10995027" y="2865436"/>
            <a:ext cx="825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 </a:t>
            </a:r>
            <a:r>
              <a:rPr lang="en-US">
                <a:sym typeface="Symbol" pitchFamily="18" charset="2"/>
              </a:rPr>
              <a:t> 3</a:t>
            </a: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10820402" y="2470148"/>
            <a:ext cx="825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 </a:t>
            </a:r>
            <a:r>
              <a:rPr lang="en-US" dirty="0">
                <a:sym typeface="Symbol" pitchFamily="18" charset="2"/>
              </a:rPr>
              <a:t> 2</a:t>
            </a: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10604502" y="2092324"/>
            <a:ext cx="825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 </a:t>
            </a:r>
            <a:r>
              <a:rPr lang="en-US" dirty="0">
                <a:sym typeface="Symbol" pitchFamily="18" charset="2"/>
              </a:rPr>
              <a:t>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6" grpId="1" animBg="1"/>
      <p:bldP spid="27" grpId="0" animBg="1"/>
      <p:bldP spid="27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val 2"/>
          <p:cNvSpPr>
            <a:spLocks noChangeArrowheads="1"/>
          </p:cNvSpPr>
          <p:nvPr/>
        </p:nvSpPr>
        <p:spPr bwMode="auto">
          <a:xfrm>
            <a:off x="8472494" y="4114800"/>
            <a:ext cx="1912937" cy="1771651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Uniform Cost Issues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idx="1"/>
          </p:nvPr>
        </p:nvSpPr>
        <p:spPr>
          <a:xfrm>
            <a:off x="457203" y="1447801"/>
            <a:ext cx="6476999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Remember: UCS explores increasing cost contours</a:t>
            </a:r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The good: UCS is complete and optimal!</a:t>
            </a:r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The bad: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Explores options in every “direction”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No information about goal location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We’ll fix that soon!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9375780" y="4891091"/>
            <a:ext cx="163513" cy="1539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9113839" y="5006979"/>
            <a:ext cx="914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Start</a:t>
            </a:r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10302880" y="4913315"/>
            <a:ext cx="163513" cy="15398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10363200" y="5030791"/>
            <a:ext cx="914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Goal</a:t>
            </a:r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9007479" y="4549779"/>
            <a:ext cx="869951" cy="8699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243320" y="1371602"/>
            <a:ext cx="2577080" cy="2244724"/>
            <a:chOff x="8023224" y="1412876"/>
            <a:chExt cx="3101976" cy="2701926"/>
          </a:xfrm>
        </p:grpSpPr>
        <p:sp>
          <p:nvSpPr>
            <p:cNvPr id="31747" name="Freeform 3"/>
            <p:cNvSpPr>
              <a:spLocks/>
            </p:cNvSpPr>
            <p:nvPr/>
          </p:nvSpPr>
          <p:spPr bwMode="auto">
            <a:xfrm>
              <a:off x="8516935" y="1412876"/>
              <a:ext cx="1616075" cy="2381251"/>
            </a:xfrm>
            <a:custGeom>
              <a:avLst/>
              <a:gdLst>
                <a:gd name="T0" fmla="*/ 2147483647 w 1018"/>
                <a:gd name="T1" fmla="*/ 2147483647 h 1500"/>
                <a:gd name="T2" fmla="*/ 2147483647 w 1018"/>
                <a:gd name="T3" fmla="*/ 2147483647 h 1500"/>
                <a:gd name="T4" fmla="*/ 2147483647 w 1018"/>
                <a:gd name="T5" fmla="*/ 2147483647 h 1500"/>
                <a:gd name="T6" fmla="*/ 2147483647 w 1018"/>
                <a:gd name="T7" fmla="*/ 2147483647 h 1500"/>
                <a:gd name="T8" fmla="*/ 2147483647 w 1018"/>
                <a:gd name="T9" fmla="*/ 2147483647 h 1500"/>
                <a:gd name="T10" fmla="*/ 2147483647 w 1018"/>
                <a:gd name="T11" fmla="*/ 2147483647 h 1500"/>
                <a:gd name="T12" fmla="*/ 2147483647 w 1018"/>
                <a:gd name="T13" fmla="*/ 2147483647 h 1500"/>
                <a:gd name="T14" fmla="*/ 2147483647 w 1018"/>
                <a:gd name="T15" fmla="*/ 2147483647 h 1500"/>
                <a:gd name="T16" fmla="*/ 2147483647 w 1018"/>
                <a:gd name="T17" fmla="*/ 2147483647 h 1500"/>
                <a:gd name="T18" fmla="*/ 0 w 1018"/>
                <a:gd name="T19" fmla="*/ 2147483647 h 1500"/>
                <a:gd name="T20" fmla="*/ 2147483647 w 1018"/>
                <a:gd name="T21" fmla="*/ 2147483647 h 1500"/>
                <a:gd name="T22" fmla="*/ 2147483647 w 1018"/>
                <a:gd name="T23" fmla="*/ 2147483647 h 15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8"/>
                <a:gd name="T37" fmla="*/ 0 h 1500"/>
                <a:gd name="T38" fmla="*/ 1018 w 1018"/>
                <a:gd name="T39" fmla="*/ 1500 h 15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8" h="1500">
                  <a:moveTo>
                    <a:pt x="636" y="164"/>
                  </a:moveTo>
                  <a:cubicBezTo>
                    <a:pt x="714" y="273"/>
                    <a:pt x="995" y="706"/>
                    <a:pt x="1018" y="842"/>
                  </a:cubicBezTo>
                  <a:cubicBezTo>
                    <a:pt x="963" y="845"/>
                    <a:pt x="797" y="942"/>
                    <a:pt x="772" y="978"/>
                  </a:cubicBezTo>
                  <a:cubicBezTo>
                    <a:pt x="771" y="1024"/>
                    <a:pt x="817" y="1372"/>
                    <a:pt x="691" y="1446"/>
                  </a:cubicBezTo>
                  <a:cubicBezTo>
                    <a:pt x="662" y="1493"/>
                    <a:pt x="626" y="1495"/>
                    <a:pt x="573" y="1500"/>
                  </a:cubicBezTo>
                  <a:cubicBezTo>
                    <a:pt x="531" y="1490"/>
                    <a:pt x="524" y="1490"/>
                    <a:pt x="492" y="1468"/>
                  </a:cubicBezTo>
                  <a:cubicBezTo>
                    <a:pt x="474" y="1442"/>
                    <a:pt x="433" y="1401"/>
                    <a:pt x="406" y="1382"/>
                  </a:cubicBezTo>
                  <a:cubicBezTo>
                    <a:pt x="370" y="1332"/>
                    <a:pt x="390" y="1355"/>
                    <a:pt x="347" y="1312"/>
                  </a:cubicBezTo>
                  <a:cubicBezTo>
                    <a:pt x="276" y="1241"/>
                    <a:pt x="350" y="1294"/>
                    <a:pt x="304" y="1263"/>
                  </a:cubicBezTo>
                  <a:cubicBezTo>
                    <a:pt x="236" y="1164"/>
                    <a:pt x="115" y="1184"/>
                    <a:pt x="0" y="1181"/>
                  </a:cubicBezTo>
                  <a:cubicBezTo>
                    <a:pt x="46" y="1005"/>
                    <a:pt x="460" y="338"/>
                    <a:pt x="566" y="169"/>
                  </a:cubicBezTo>
                  <a:cubicBezTo>
                    <a:pt x="672" y="0"/>
                    <a:pt x="622" y="165"/>
                    <a:pt x="636" y="164"/>
                  </a:cubicBez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31754" name="Freeform 10"/>
            <p:cNvSpPr>
              <a:spLocks/>
            </p:cNvSpPr>
            <p:nvPr/>
          </p:nvSpPr>
          <p:spPr bwMode="auto">
            <a:xfrm>
              <a:off x="8023224" y="1560515"/>
              <a:ext cx="2927351" cy="2554287"/>
            </a:xfrm>
            <a:custGeom>
              <a:avLst/>
              <a:gdLst>
                <a:gd name="T0" fmla="*/ 0 w 1844"/>
                <a:gd name="T1" fmla="*/ 2147483647 h 1609"/>
                <a:gd name="T2" fmla="*/ 2147483647 w 1844"/>
                <a:gd name="T3" fmla="*/ 2147483647 h 1609"/>
                <a:gd name="T4" fmla="*/ 2147483647 w 1844"/>
                <a:gd name="T5" fmla="*/ 0 h 1609"/>
                <a:gd name="T6" fmla="*/ 0 w 1844"/>
                <a:gd name="T7" fmla="*/ 2147483647 h 16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4"/>
                <a:gd name="T13" fmla="*/ 0 h 1609"/>
                <a:gd name="T14" fmla="*/ 1844 w 1844"/>
                <a:gd name="T15" fmla="*/ 1609 h 16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4" h="1609">
                  <a:moveTo>
                    <a:pt x="0" y="1609"/>
                  </a:moveTo>
                  <a:lnTo>
                    <a:pt x="1844" y="1609"/>
                  </a:lnTo>
                  <a:lnTo>
                    <a:pt x="915" y="0"/>
                  </a:lnTo>
                  <a:lnTo>
                    <a:pt x="0" y="160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31755" name="Oval 11"/>
            <p:cNvSpPr>
              <a:spLocks noChangeArrowheads="1"/>
            </p:cNvSpPr>
            <p:nvPr/>
          </p:nvSpPr>
          <p:spPr bwMode="auto">
            <a:xfrm>
              <a:off x="9145585" y="1916113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6" tIns="45718" rIns="91436" bIns="45718" anchor="ctr"/>
            <a:lstStyle/>
            <a:p>
              <a:endParaRPr lang="en-US"/>
            </a:p>
          </p:txBody>
        </p:sp>
        <p:sp>
          <p:nvSpPr>
            <p:cNvPr id="31756" name="Oval 12"/>
            <p:cNvSpPr>
              <a:spLocks noChangeArrowheads="1"/>
            </p:cNvSpPr>
            <p:nvPr/>
          </p:nvSpPr>
          <p:spPr bwMode="auto">
            <a:xfrm>
              <a:off x="9621837" y="1906589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6" tIns="45718" rIns="91436" bIns="45718" anchor="ctr"/>
            <a:lstStyle/>
            <a:p>
              <a:endParaRPr lang="en-US"/>
            </a:p>
          </p:txBody>
        </p:sp>
        <p:sp>
          <p:nvSpPr>
            <p:cNvPr id="31757" name="Text Box 13"/>
            <p:cNvSpPr txBox="1">
              <a:spLocks noChangeArrowheads="1"/>
            </p:cNvSpPr>
            <p:nvPr/>
          </p:nvSpPr>
          <p:spPr bwMode="auto">
            <a:xfrm>
              <a:off x="9275761" y="1766891"/>
              <a:ext cx="274639" cy="444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…</a:t>
              </a:r>
            </a:p>
          </p:txBody>
        </p:sp>
        <p:sp>
          <p:nvSpPr>
            <p:cNvPr id="31758" name="Oval 14"/>
            <p:cNvSpPr>
              <a:spLocks noChangeArrowheads="1"/>
            </p:cNvSpPr>
            <p:nvPr/>
          </p:nvSpPr>
          <p:spPr bwMode="auto">
            <a:xfrm>
              <a:off x="9869485" y="2955927"/>
              <a:ext cx="179388" cy="179388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6" tIns="45718" rIns="91436" bIns="45718" anchor="ctr"/>
            <a:lstStyle/>
            <a:p>
              <a:endParaRPr lang="en-US"/>
            </a:p>
          </p:txBody>
        </p:sp>
        <p:sp>
          <p:nvSpPr>
            <p:cNvPr id="31759" name="Oval 15"/>
            <p:cNvSpPr>
              <a:spLocks noChangeArrowheads="1"/>
            </p:cNvSpPr>
            <p:nvPr/>
          </p:nvSpPr>
          <p:spPr bwMode="auto">
            <a:xfrm>
              <a:off x="9390061" y="3511550"/>
              <a:ext cx="179388" cy="179388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6" tIns="45718" rIns="91436" bIns="45718" anchor="ctr"/>
            <a:lstStyle/>
            <a:p>
              <a:endParaRPr lang="en-US"/>
            </a:p>
          </p:txBody>
        </p:sp>
        <p:sp>
          <p:nvSpPr>
            <p:cNvPr id="31762" name="Oval 18"/>
            <p:cNvSpPr>
              <a:spLocks noChangeArrowheads="1"/>
            </p:cNvSpPr>
            <p:nvPr/>
          </p:nvSpPr>
          <p:spPr bwMode="auto">
            <a:xfrm>
              <a:off x="9377361" y="1490665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6" tIns="45718" rIns="91436" bIns="45718" anchor="ctr"/>
            <a:lstStyle/>
            <a:p>
              <a:endParaRPr lang="en-US"/>
            </a:p>
          </p:txBody>
        </p:sp>
        <p:sp>
          <p:nvSpPr>
            <p:cNvPr id="31763" name="Freeform 19"/>
            <p:cNvSpPr>
              <a:spLocks/>
            </p:cNvSpPr>
            <p:nvPr/>
          </p:nvSpPr>
          <p:spPr bwMode="auto">
            <a:xfrm>
              <a:off x="8805861" y="2395539"/>
              <a:ext cx="1181100" cy="557212"/>
            </a:xfrm>
            <a:custGeom>
              <a:avLst/>
              <a:gdLst>
                <a:gd name="T0" fmla="*/ 2147483647 w 744"/>
                <a:gd name="T1" fmla="*/ 0 h 351"/>
                <a:gd name="T2" fmla="*/ 2147483647 w 744"/>
                <a:gd name="T3" fmla="*/ 2147483647 h 351"/>
                <a:gd name="T4" fmla="*/ 2147483647 w 744"/>
                <a:gd name="T5" fmla="*/ 2147483647 h 351"/>
                <a:gd name="T6" fmla="*/ 2147483647 w 744"/>
                <a:gd name="T7" fmla="*/ 2147483647 h 351"/>
                <a:gd name="T8" fmla="*/ 0 w 744"/>
                <a:gd name="T9" fmla="*/ 2147483647 h 3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51"/>
                <a:gd name="T17" fmla="*/ 744 w 744"/>
                <a:gd name="T18" fmla="*/ 351 h 3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51">
                  <a:moveTo>
                    <a:pt x="744" y="0"/>
                  </a:moveTo>
                  <a:cubicBezTo>
                    <a:pt x="672" y="25"/>
                    <a:pt x="600" y="51"/>
                    <a:pt x="547" y="105"/>
                  </a:cubicBezTo>
                  <a:cubicBezTo>
                    <a:pt x="494" y="159"/>
                    <a:pt x="485" y="295"/>
                    <a:pt x="428" y="323"/>
                  </a:cubicBezTo>
                  <a:cubicBezTo>
                    <a:pt x="371" y="351"/>
                    <a:pt x="274" y="293"/>
                    <a:pt x="203" y="274"/>
                  </a:cubicBezTo>
                  <a:cubicBezTo>
                    <a:pt x="132" y="255"/>
                    <a:pt x="66" y="233"/>
                    <a:pt x="0" y="21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31764" name="Freeform 20"/>
            <p:cNvSpPr>
              <a:spLocks/>
            </p:cNvSpPr>
            <p:nvPr/>
          </p:nvSpPr>
          <p:spPr bwMode="auto">
            <a:xfrm>
              <a:off x="9061449" y="2127251"/>
              <a:ext cx="747712" cy="293688"/>
            </a:xfrm>
            <a:custGeom>
              <a:avLst/>
              <a:gdLst>
                <a:gd name="T0" fmla="*/ 2147483647 w 471"/>
                <a:gd name="T1" fmla="*/ 0 h 185"/>
                <a:gd name="T2" fmla="*/ 2147483647 w 471"/>
                <a:gd name="T3" fmla="*/ 2147483647 h 185"/>
                <a:gd name="T4" fmla="*/ 0 w 471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471"/>
                <a:gd name="T10" fmla="*/ 0 h 185"/>
                <a:gd name="T11" fmla="*/ 471 w 471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1" h="185">
                  <a:moveTo>
                    <a:pt x="471" y="0"/>
                  </a:moveTo>
                  <a:cubicBezTo>
                    <a:pt x="394" y="76"/>
                    <a:pt x="317" y="153"/>
                    <a:pt x="239" y="169"/>
                  </a:cubicBezTo>
                  <a:cubicBezTo>
                    <a:pt x="161" y="185"/>
                    <a:pt x="80" y="142"/>
                    <a:pt x="0" y="9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31766" name="Text Box 22"/>
            <p:cNvSpPr txBox="1">
              <a:spLocks noChangeArrowheads="1"/>
            </p:cNvSpPr>
            <p:nvPr/>
          </p:nvSpPr>
          <p:spPr bwMode="auto">
            <a:xfrm>
              <a:off x="10299700" y="2495551"/>
              <a:ext cx="825500" cy="444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 </a:t>
              </a:r>
              <a:r>
                <a:rPr lang="en-US">
                  <a:sym typeface="Symbol" pitchFamily="18" charset="2"/>
                </a:rPr>
                <a:t> 3</a:t>
              </a:r>
            </a:p>
          </p:txBody>
        </p:sp>
        <p:sp>
          <p:nvSpPr>
            <p:cNvPr id="31767" name="Text Box 23"/>
            <p:cNvSpPr txBox="1">
              <a:spLocks noChangeArrowheads="1"/>
            </p:cNvSpPr>
            <p:nvPr/>
          </p:nvSpPr>
          <p:spPr bwMode="auto">
            <a:xfrm>
              <a:off x="10172700" y="2100263"/>
              <a:ext cx="825500" cy="444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 </a:t>
              </a:r>
              <a:r>
                <a:rPr lang="en-US">
                  <a:sym typeface="Symbol" pitchFamily="18" charset="2"/>
                </a:rPr>
                <a:t> 2</a:t>
              </a:r>
            </a:p>
          </p:txBody>
        </p:sp>
        <p:sp>
          <p:nvSpPr>
            <p:cNvPr id="31768" name="Text Box 24"/>
            <p:cNvSpPr txBox="1">
              <a:spLocks noChangeArrowheads="1"/>
            </p:cNvSpPr>
            <p:nvPr/>
          </p:nvSpPr>
          <p:spPr bwMode="auto">
            <a:xfrm>
              <a:off x="9972673" y="1722440"/>
              <a:ext cx="825500" cy="444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 </a:t>
              </a:r>
              <a:r>
                <a:rPr lang="en-US">
                  <a:sym typeface="Symbol" pitchFamily="18" charset="2"/>
                </a:rPr>
                <a:t> 1</a:t>
              </a:r>
            </a:p>
          </p:txBody>
        </p:sp>
      </p:grpSp>
      <p:sp>
        <p:nvSpPr>
          <p:cNvPr id="31769" name="TextBox 26"/>
          <p:cNvSpPr txBox="1">
            <a:spLocks noChangeArrowheads="1"/>
          </p:cNvSpPr>
          <p:nvPr/>
        </p:nvSpPr>
        <p:spPr bwMode="auto">
          <a:xfrm>
            <a:off x="8467725" y="5943600"/>
            <a:ext cx="3724275" cy="92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[Demo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>
                <a:solidFill>
                  <a:srgbClr val="C00000"/>
                </a:solidFill>
              </a:rPr>
              <a:t>empty grid UCS (L2D5)]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[Demo: maze with deep/shallow water DFS/BFS/UCS (L2D7)]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nimBg="1"/>
      <p:bldP spid="31750" grpId="0" animBg="1"/>
      <p:bldP spid="31751" grpId="0"/>
      <p:bldP spid="31752" grpId="0" animBg="1"/>
      <p:bldP spid="31753" grpId="0"/>
      <p:bldP spid="3176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One Queue</a:t>
            </a:r>
          </a:p>
        </p:txBody>
      </p:sp>
      <p:sp>
        <p:nvSpPr>
          <p:cNvPr id="29711" name="Rectangle 15"/>
          <p:cNvSpPr>
            <a:spLocks noGrp="1" noChangeArrowheads="1"/>
          </p:cNvSpPr>
          <p:nvPr>
            <p:ph idx="1"/>
          </p:nvPr>
        </p:nvSpPr>
        <p:spPr>
          <a:xfrm>
            <a:off x="381000" y="1443036"/>
            <a:ext cx="5842000" cy="4729164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All these search algorithms are the same except for fringe strategies</a:t>
            </a:r>
          </a:p>
          <a:p>
            <a:pPr lvl="1"/>
            <a:r>
              <a:rPr lang="en-US" sz="2400" dirty="0" smtClean="0"/>
              <a:t>Conceptually, all fringes are priority queues (i.e. collections of nodes with attached priorities)</a:t>
            </a:r>
          </a:p>
          <a:p>
            <a:pPr lvl="1"/>
            <a:r>
              <a:rPr lang="en-US" sz="2400" dirty="0" smtClean="0"/>
              <a:t>Practically, for DFS and BFS, you can avoid the log(n) overhead from an actual priority queue, by using stacks and queues</a:t>
            </a:r>
          </a:p>
          <a:p>
            <a:pPr lvl="1"/>
            <a:r>
              <a:rPr lang="en-US" sz="2400" dirty="0" smtClean="0"/>
              <a:t>Can even code one implementation that takes a variable queuing object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057900" y="1296458"/>
            <a:ext cx="5753099" cy="44746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5660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and Models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06400" y="1524000"/>
            <a:ext cx="4699000" cy="4729164"/>
          </a:xfrm>
        </p:spPr>
        <p:txBody>
          <a:bodyPr/>
          <a:lstStyle/>
          <a:p>
            <a:r>
              <a:rPr lang="en-US" dirty="0" smtClean="0"/>
              <a:t>Search operates over models of the world</a:t>
            </a:r>
          </a:p>
          <a:p>
            <a:pPr lvl="1"/>
            <a:r>
              <a:rPr lang="en-US" dirty="0" smtClean="0"/>
              <a:t>The agent doesn’t actually try all the plans out in the real world!</a:t>
            </a:r>
          </a:p>
          <a:p>
            <a:pPr lvl="1"/>
            <a:r>
              <a:rPr lang="en-US" dirty="0" smtClean="0"/>
              <a:t>Planning is all “in simulation”</a:t>
            </a:r>
          </a:p>
          <a:p>
            <a:pPr lvl="1"/>
            <a:r>
              <a:rPr lang="en-US" dirty="0" smtClean="0"/>
              <a:t>Your search is only as good as your models…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965391" y="1532614"/>
            <a:ext cx="6552150" cy="45547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Search Problems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835164" y="1144408"/>
            <a:ext cx="8524096" cy="52264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9398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Search Problems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447800"/>
            <a:ext cx="8229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FF0000"/>
                </a:solidFill>
              </a:rPr>
              <a:t>search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problem</a:t>
            </a:r>
            <a:r>
              <a:rPr lang="en-US" sz="2800" dirty="0" smtClean="0"/>
              <a:t> consists of: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 state space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 successor function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(with actions, costs)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 start state and a goal test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FF0000"/>
                </a:solidFill>
              </a:rPr>
              <a:t>solution</a:t>
            </a:r>
            <a:r>
              <a:rPr lang="en-US" sz="2800" dirty="0" smtClean="0"/>
              <a:t> is a sequence of actions (a plan) which transforms the start state to a goal state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3" y="2174876"/>
            <a:ext cx="56038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19949" y="2174875"/>
            <a:ext cx="552451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96405" y="2174875"/>
            <a:ext cx="544513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1" y="2174875"/>
            <a:ext cx="552451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91549" y="2174877"/>
            <a:ext cx="552451" cy="55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97813" y="2174875"/>
            <a:ext cx="560387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81605" y="2174875"/>
            <a:ext cx="544513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7951" y="3671888"/>
            <a:ext cx="56038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39101" y="3325813"/>
            <a:ext cx="552451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58149" y="4087813"/>
            <a:ext cx="552451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6" name="Line 14"/>
          <p:cNvSpPr>
            <a:spLocks noChangeShapeType="1"/>
          </p:cNvSpPr>
          <p:nvPr/>
        </p:nvSpPr>
        <p:spPr bwMode="auto">
          <a:xfrm flipV="1">
            <a:off x="7162800" y="35814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7162800" y="41148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6934200" y="3200400"/>
            <a:ext cx="9906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“N”, 1.0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6934200" y="4419602"/>
            <a:ext cx="11430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“E”, 1.0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6" grpId="0" animBg="1"/>
      <p:bldP spid="8207" grpId="0" animBg="1"/>
      <p:bldP spid="8208" grpId="0"/>
      <p:bldP spid="82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Problems Are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057400" y="1372097"/>
            <a:ext cx="8302482" cy="43559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Traveling in Romania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781803" y="1676401"/>
            <a:ext cx="4495799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State space:</a:t>
            </a:r>
          </a:p>
          <a:p>
            <a:pPr lvl="1" eaLnBrk="1" hangingPunct="1"/>
            <a:r>
              <a:rPr lang="en-US" sz="2000" dirty="0" smtClean="0"/>
              <a:t>Cities</a:t>
            </a:r>
          </a:p>
          <a:p>
            <a:pPr eaLnBrk="1" hangingPunct="1"/>
            <a:r>
              <a:rPr lang="en-US" sz="2400" dirty="0" smtClean="0"/>
              <a:t>Successor function:</a:t>
            </a:r>
          </a:p>
          <a:p>
            <a:pPr lvl="1" eaLnBrk="1" hangingPunct="1"/>
            <a:r>
              <a:rPr lang="en-US" sz="2000" dirty="0" smtClean="0"/>
              <a:t>Roads: Go to adjacent city with cost = distance</a:t>
            </a:r>
          </a:p>
          <a:p>
            <a:pPr eaLnBrk="1" hangingPunct="1"/>
            <a:r>
              <a:rPr lang="en-US" sz="2400" dirty="0" smtClean="0"/>
              <a:t>Start state:</a:t>
            </a:r>
          </a:p>
          <a:p>
            <a:pPr lvl="1" eaLnBrk="1" hangingPunct="1"/>
            <a:r>
              <a:rPr lang="en-US" sz="2000" dirty="0" smtClean="0"/>
              <a:t>Arad</a:t>
            </a:r>
          </a:p>
          <a:p>
            <a:pPr eaLnBrk="1" hangingPunct="1"/>
            <a:r>
              <a:rPr lang="en-US" sz="2400" dirty="0" smtClean="0"/>
              <a:t>Goal test:</a:t>
            </a:r>
          </a:p>
          <a:p>
            <a:pPr lvl="1" eaLnBrk="1" hangingPunct="1"/>
            <a:r>
              <a:rPr lang="en-US" sz="2000" dirty="0" smtClean="0"/>
              <a:t>Is state == Bucharest?</a:t>
            </a:r>
          </a:p>
          <a:p>
            <a:pPr lvl="3" eaLnBrk="1" hangingPunct="1"/>
            <a:endParaRPr lang="en-US" sz="1200" dirty="0" smtClean="0"/>
          </a:p>
          <a:p>
            <a:pPr eaLnBrk="1" hangingPunct="1"/>
            <a:r>
              <a:rPr lang="en-US" sz="2400" dirty="0" smtClean="0"/>
              <a:t>Solution?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057400"/>
            <a:ext cx="5557837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219200" y="3505200"/>
            <a:ext cx="9829800" cy="3048000"/>
          </a:xfrm>
          <a:prstGeom prst="roundRect">
            <a:avLst/>
          </a:prstGeom>
          <a:solidFill>
            <a:srgbClr val="D5DFFF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8" rIns="91432" bIns="45718" anchor="ctr"/>
          <a:lstStyle/>
          <a:p>
            <a:pPr algn="ctr">
              <a:defRPr/>
            </a:pPr>
            <a:endParaRPr lang="en-US"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19202" y="1273178"/>
            <a:ext cx="9829801" cy="2003425"/>
          </a:xfrm>
          <a:prstGeom prst="roundRect">
            <a:avLst/>
          </a:prstGeom>
          <a:solidFill>
            <a:srgbClr val="D5DFFF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8" rIns="91432" bIns="45718" anchor="ctr"/>
          <a:lstStyle/>
          <a:p>
            <a:pPr algn="ctr">
              <a:defRPr/>
            </a:pPr>
            <a:endParaRPr lang="en-US">
              <a:latin typeface="Calibri" pitchFamily="34" charset="0"/>
            </a:endParaRPr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in a State Space?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600200" y="4086225"/>
            <a:ext cx="4038600" cy="2413000"/>
          </a:xfrm>
        </p:spPr>
        <p:txBody>
          <a:bodyPr/>
          <a:lstStyle/>
          <a:p>
            <a:r>
              <a:rPr lang="en-US" sz="2400" dirty="0" smtClean="0"/>
              <a:t>Problem: </a:t>
            </a:r>
            <a:r>
              <a:rPr lang="en-US" sz="2400" dirty="0" err="1" smtClean="0"/>
              <a:t>Pathing</a:t>
            </a:r>
            <a:endParaRPr lang="en-US" sz="2400" dirty="0" smtClean="0"/>
          </a:p>
          <a:p>
            <a:pPr lvl="1"/>
            <a:r>
              <a:rPr lang="en-US" sz="2000" dirty="0" smtClean="0"/>
              <a:t>States: (</a:t>
            </a:r>
            <a:r>
              <a:rPr lang="en-US" sz="2000" dirty="0" err="1" smtClean="0"/>
              <a:t>x,y</a:t>
            </a:r>
            <a:r>
              <a:rPr lang="en-US" sz="2000" dirty="0" smtClean="0"/>
              <a:t>) location</a:t>
            </a:r>
          </a:p>
          <a:p>
            <a:pPr lvl="1"/>
            <a:r>
              <a:rPr lang="en-US" sz="2000" dirty="0" smtClean="0"/>
              <a:t>Actions: NSEW</a:t>
            </a:r>
          </a:p>
          <a:p>
            <a:pPr lvl="1"/>
            <a:r>
              <a:rPr lang="en-US" sz="2000" dirty="0" smtClean="0"/>
              <a:t>Successor: update location only</a:t>
            </a:r>
          </a:p>
          <a:p>
            <a:pPr lvl="1"/>
            <a:r>
              <a:rPr lang="en-US" sz="2000" dirty="0" smtClean="0"/>
              <a:t>Goal test: is (</a:t>
            </a:r>
            <a:r>
              <a:rPr lang="en-US" sz="2000" dirty="0" err="1" smtClean="0"/>
              <a:t>x,y</a:t>
            </a:r>
            <a:r>
              <a:rPr lang="en-US" sz="2000" dirty="0" smtClean="0"/>
              <a:t>)=END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477000" y="4094167"/>
            <a:ext cx="3962400" cy="2405063"/>
          </a:xfrm>
        </p:spPr>
        <p:txBody>
          <a:bodyPr/>
          <a:lstStyle/>
          <a:p>
            <a:r>
              <a:rPr lang="en-US" sz="2400" dirty="0" smtClean="0"/>
              <a:t>Problem: Eat-All-Dots</a:t>
            </a:r>
          </a:p>
          <a:p>
            <a:pPr lvl="1"/>
            <a:r>
              <a:rPr lang="en-US" sz="2000" dirty="0" smtClean="0"/>
              <a:t>States: {(</a:t>
            </a:r>
            <a:r>
              <a:rPr lang="en-US" sz="2000" dirty="0" err="1" smtClean="0"/>
              <a:t>x,y</a:t>
            </a:r>
            <a:r>
              <a:rPr lang="en-US" sz="2000" dirty="0" smtClean="0"/>
              <a:t>), dot </a:t>
            </a:r>
            <a:r>
              <a:rPr lang="en-US" sz="2000" dirty="0" err="1" smtClean="0"/>
              <a:t>booleans</a:t>
            </a:r>
            <a:r>
              <a:rPr lang="en-US" sz="2000" dirty="0" smtClean="0"/>
              <a:t>}</a:t>
            </a:r>
          </a:p>
          <a:p>
            <a:pPr lvl="1"/>
            <a:r>
              <a:rPr lang="en-US" sz="2000" dirty="0" smtClean="0"/>
              <a:t>Actions: NSEW</a:t>
            </a:r>
          </a:p>
          <a:p>
            <a:pPr lvl="1"/>
            <a:r>
              <a:rPr lang="en-US" sz="2000" dirty="0" smtClean="0"/>
              <a:t>Successor: update location and possibly a dot </a:t>
            </a:r>
            <a:r>
              <a:rPr lang="en-US" sz="2000" dirty="0" err="1" smtClean="0"/>
              <a:t>boolean</a:t>
            </a:r>
            <a:endParaRPr lang="en-US" sz="2000" dirty="0" smtClean="0"/>
          </a:p>
          <a:p>
            <a:pPr lvl="1"/>
            <a:r>
              <a:rPr lang="en-US" sz="2000" dirty="0" smtClean="0"/>
              <a:t>Goal test: dots all false</a:t>
            </a:r>
          </a:p>
        </p:txBody>
      </p:sp>
      <p:sp>
        <p:nvSpPr>
          <p:cNvPr id="10247" name="TextBox 4"/>
          <p:cNvSpPr txBox="1">
            <a:spLocks noChangeArrowheads="1"/>
          </p:cNvSpPr>
          <p:nvPr/>
        </p:nvSpPr>
        <p:spPr bwMode="auto">
          <a:xfrm>
            <a:off x="1219201" y="1352497"/>
            <a:ext cx="9753600" cy="400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world state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includes every </a:t>
            </a:r>
            <a:r>
              <a:rPr lang="en-US" sz="2000" dirty="0">
                <a:latin typeface="Calibri" pitchFamily="34" charset="0"/>
              </a:rPr>
              <a:t>last detail of the environment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" y="3579814"/>
            <a:ext cx="12192000" cy="400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A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search state</a:t>
            </a:r>
            <a:r>
              <a:rPr lang="en-US" sz="2000" dirty="0">
                <a:latin typeface="Calibri" pitchFamily="34" charset="0"/>
              </a:rPr>
              <a:t> keeps only the details needed </a:t>
            </a:r>
            <a:r>
              <a:rPr lang="en-US" sz="2000" dirty="0" smtClean="0">
                <a:latin typeface="Calibri" pitchFamily="34" charset="0"/>
              </a:rPr>
              <a:t>for planning (abstraction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752600"/>
            <a:ext cx="4953000" cy="1397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uiExpand="1" build="p"/>
      <p:bldP spid="9" grpId="0" build="p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 Space Sizes?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600200" y="1558925"/>
            <a:ext cx="5943600" cy="4525963"/>
          </a:xfrm>
        </p:spPr>
        <p:txBody>
          <a:bodyPr/>
          <a:lstStyle/>
          <a:p>
            <a:r>
              <a:rPr lang="en-US" sz="2400" dirty="0" smtClean="0"/>
              <a:t>World state:</a:t>
            </a:r>
          </a:p>
          <a:p>
            <a:pPr lvl="1"/>
            <a:r>
              <a:rPr lang="en-US" sz="2000" dirty="0" smtClean="0"/>
              <a:t>Agent positions: 120</a:t>
            </a:r>
          </a:p>
          <a:p>
            <a:pPr lvl="1"/>
            <a:r>
              <a:rPr lang="en-US" sz="2000" dirty="0" smtClean="0"/>
              <a:t>Food count: 30</a:t>
            </a:r>
          </a:p>
          <a:p>
            <a:pPr lvl="1"/>
            <a:r>
              <a:rPr lang="en-US" sz="2000" dirty="0" smtClean="0"/>
              <a:t>Ghost positions: 12</a:t>
            </a:r>
          </a:p>
          <a:p>
            <a:pPr lvl="1"/>
            <a:r>
              <a:rPr lang="en-US" sz="2000" dirty="0" smtClean="0"/>
              <a:t>Agent facing: NSEW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400" dirty="0" smtClean="0"/>
              <a:t>How many</a:t>
            </a:r>
          </a:p>
          <a:p>
            <a:pPr lvl="1"/>
            <a:r>
              <a:rPr lang="en-US" sz="2000" dirty="0" smtClean="0"/>
              <a:t>World states?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/>
              <a:t>	120x(2</a:t>
            </a:r>
            <a:r>
              <a:rPr lang="en-US" sz="2000" baseline="30000" dirty="0" smtClean="0"/>
              <a:t>30</a:t>
            </a:r>
            <a:r>
              <a:rPr lang="en-US" sz="2000" dirty="0" smtClean="0"/>
              <a:t>)x(12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)x4</a:t>
            </a:r>
          </a:p>
          <a:p>
            <a:pPr lvl="1"/>
            <a:r>
              <a:rPr lang="en-US" sz="2000" dirty="0" smtClean="0"/>
              <a:t>States for </a:t>
            </a:r>
            <a:r>
              <a:rPr lang="en-US" sz="2000" dirty="0" err="1" smtClean="0"/>
              <a:t>pathing</a:t>
            </a:r>
            <a:r>
              <a:rPr lang="en-US" sz="2000" dirty="0" smtClean="0"/>
              <a:t>?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/>
              <a:t>	120</a:t>
            </a:r>
          </a:p>
          <a:p>
            <a:pPr lvl="1"/>
            <a:r>
              <a:rPr lang="en-US" sz="2000" dirty="0" smtClean="0"/>
              <a:t>States for eat-all-dots?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/>
              <a:t>	120x(2</a:t>
            </a:r>
            <a:r>
              <a:rPr lang="en-US" sz="2000" baseline="30000" dirty="0" smtClean="0"/>
              <a:t>30</a:t>
            </a:r>
            <a:r>
              <a:rPr lang="en-US" sz="2000" dirty="0" smtClean="0"/>
              <a:t>)</a:t>
            </a:r>
          </a:p>
          <a:p>
            <a:pPr lvl="1">
              <a:buFont typeface="Wingdings" pitchFamily="2" charset="2"/>
              <a:buNone/>
            </a:pPr>
            <a:endParaRPr lang="en-US" sz="2000" dirty="0" smtClean="0"/>
          </a:p>
        </p:txBody>
      </p:sp>
      <p:pic>
        <p:nvPicPr>
          <p:cNvPr id="11268" name="Picture 3" descr="Z:\Shared with PC\boxSearc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3" y="1905001"/>
            <a:ext cx="4030663" cy="409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infty  template TPT1  env TPENV1  fore 0  back 16777215  eqnno 1"/>
  <p:tag name="FILENAME" val="TP_tmp"/>
  <p:tag name="ORIGWIDTH" val="10"/>
  <p:tag name="PICTUREFILESIZE" val="1058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ED4A241252C948A6570CBF597C30C6" ma:contentTypeVersion="2" ma:contentTypeDescription="Create a new document." ma:contentTypeScope="" ma:versionID="642ab835f9e2758627252205c5329807">
  <xsd:schema xmlns:xsd="http://www.w3.org/2001/XMLSchema" xmlns:xs="http://www.w3.org/2001/XMLSchema" xmlns:p="http://schemas.microsoft.com/office/2006/metadata/properties" xmlns:ns2="2ccdc9e6-d4c0-4e94-abfa-623fd4851f43" targetNamespace="http://schemas.microsoft.com/office/2006/metadata/properties" ma:root="true" ma:fieldsID="b5cbe6211db0a1474812987228916e1c" ns2:_="">
    <xsd:import namespace="2ccdc9e6-d4c0-4e94-abfa-623fd4851f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cdc9e6-d4c0-4e94-abfa-623fd4851f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891374-C010-4E93-8628-8262DA265E44}"/>
</file>

<file path=customXml/itemProps2.xml><?xml version="1.0" encoding="utf-8"?>
<ds:datastoreItem xmlns:ds="http://schemas.openxmlformats.org/officeDocument/2006/customXml" ds:itemID="{BC908327-F4C7-4A78-85ED-3E8F491B8077}"/>
</file>

<file path=customXml/itemProps3.xml><?xml version="1.0" encoding="utf-8"?>
<ds:datastoreItem xmlns:ds="http://schemas.openxmlformats.org/officeDocument/2006/customXml" ds:itemID="{E95F7F02-8609-4892-9807-85E69F2DB735}"/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37471</TotalTime>
  <Words>1845</Words>
  <Application>Microsoft Macintosh PowerPoint</Application>
  <PresentationFormat>Custom</PresentationFormat>
  <Paragraphs>577</Paragraphs>
  <Slides>38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dan-berkeley-nlp-v1</vt:lpstr>
      <vt:lpstr>Photo Editor Photo</vt:lpstr>
      <vt:lpstr>Today</vt:lpstr>
      <vt:lpstr>Reflex Agents</vt:lpstr>
      <vt:lpstr>Planning Agents</vt:lpstr>
      <vt:lpstr>Search Problems</vt:lpstr>
      <vt:lpstr>Search Problems</vt:lpstr>
      <vt:lpstr>Search Problems Are Models</vt:lpstr>
      <vt:lpstr>Example: Traveling in Romania</vt:lpstr>
      <vt:lpstr>What’s in a State Space?</vt:lpstr>
      <vt:lpstr>State Space Sizes?</vt:lpstr>
      <vt:lpstr>State Space Graphs and Search Trees</vt:lpstr>
      <vt:lpstr>State Space Graphs</vt:lpstr>
      <vt:lpstr>State Space Graphs</vt:lpstr>
      <vt:lpstr>Search Trees</vt:lpstr>
      <vt:lpstr>State Space Graphs vs. Search Trees</vt:lpstr>
      <vt:lpstr>Quiz: State Space Graphs vs. Search Trees</vt:lpstr>
      <vt:lpstr>Tree Search</vt:lpstr>
      <vt:lpstr>Search Example: Romania</vt:lpstr>
      <vt:lpstr>Searching with a Search Tree</vt:lpstr>
      <vt:lpstr>General Tree Search</vt:lpstr>
      <vt:lpstr>Example: Tree Search</vt:lpstr>
      <vt:lpstr>Depth-First Search</vt:lpstr>
      <vt:lpstr>Depth-First Search</vt:lpstr>
      <vt:lpstr>Search Algorithm Properties</vt:lpstr>
      <vt:lpstr>Search Algorithm Properties</vt:lpstr>
      <vt:lpstr>Depth-First Search (DFS) Properties</vt:lpstr>
      <vt:lpstr>Breadth-First Search</vt:lpstr>
      <vt:lpstr>Breadth-First Search</vt:lpstr>
      <vt:lpstr>Breadth-First Search (BFS) Properties</vt:lpstr>
      <vt:lpstr>Quiz: DFS vs BFS</vt:lpstr>
      <vt:lpstr>Quiz: DFS vs BFS</vt:lpstr>
      <vt:lpstr>Iterative Deepening</vt:lpstr>
      <vt:lpstr>Cost-Sensitive Search</vt:lpstr>
      <vt:lpstr>Uniform Cost Search</vt:lpstr>
      <vt:lpstr>Uniform Cost Search</vt:lpstr>
      <vt:lpstr>Uniform Cost Search (UCS) Properties</vt:lpstr>
      <vt:lpstr>Uniform Cost Issues</vt:lpstr>
      <vt:lpstr>The One Queue</vt:lpstr>
      <vt:lpstr>Search and Models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Windows User</cp:lastModifiedBy>
  <cp:revision>2002</cp:revision>
  <cp:lastPrinted>2014-01-23T07:59:40Z</cp:lastPrinted>
  <dcterms:created xsi:type="dcterms:W3CDTF">2004-08-27T04:16:05Z</dcterms:created>
  <dcterms:modified xsi:type="dcterms:W3CDTF">2020-09-29T03:29:15Z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0x010100D4ED4A241252C948A6570CBF597C30C6</vt:lpwstr>
  </property>
</Properties>
</file>