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11"/>
  </p:notesMasterIdLst>
  <p:handoutMasterIdLst>
    <p:handoutMasterId r:id="rId12"/>
  </p:handoutMasterIdLst>
  <p:sldIdLst>
    <p:sldId id="570" r:id="rId2"/>
    <p:sldId id="543" r:id="rId3"/>
    <p:sldId id="556" r:id="rId4"/>
    <p:sldId id="493" r:id="rId5"/>
    <p:sldId id="544" r:id="rId6"/>
    <p:sldId id="557" r:id="rId7"/>
    <p:sldId id="546" r:id="rId8"/>
    <p:sldId id="453" r:id="rId9"/>
    <p:sldId id="587" r:id="rId10"/>
  </p:sldIdLst>
  <p:sldSz cx="12192000" cy="6858000"/>
  <p:notesSz cx="7315200" cy="96012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8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37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5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943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131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320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509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CC"/>
    <a:srgbClr val="FFCCFF"/>
    <a:srgbClr val="FFCC99"/>
    <a:srgbClr val="99CCFF"/>
    <a:srgbClr val="008000"/>
    <a:srgbClr val="CC6600"/>
    <a:srgbClr val="996600"/>
    <a:srgbClr val="663300"/>
    <a:srgbClr val="2D2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93" autoAdjust="0"/>
    <p:restoredTop sz="80567" autoAdjust="0"/>
  </p:normalViewPr>
  <p:slideViewPr>
    <p:cSldViewPr>
      <p:cViewPr varScale="1">
        <p:scale>
          <a:sx n="63" d="100"/>
          <a:sy n="63" d="100"/>
        </p:scale>
        <p:origin x="9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39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F38672AD-12AE-4354-8ADE-1E86BC48C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1576"/>
            <a:ext cx="5852814" cy="431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684C7023-1648-4F51-874D-1B6680E39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39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56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7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98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</a:rPr>
              <a:t>A* expanded 8100 ; Path cost = 33</a:t>
            </a:r>
          </a:p>
          <a:p>
            <a:r>
              <a:rPr lang="en-US">
                <a:latin typeface="Arial" charset="0"/>
              </a:rPr>
              <a:t>UCS expanded 25263 . Path cost = 33</a:t>
            </a:r>
          </a:p>
          <a:p>
            <a:r>
              <a:rPr lang="en-US">
                <a:latin typeface="Arial" charset="0"/>
              </a:rPr>
              <a:t>Greedy expanded 10 . Path cost = 41</a:t>
            </a:r>
          </a:p>
          <a:p>
            <a:r>
              <a:rPr lang="en-US">
                <a:latin typeface="Arial" charset="0"/>
              </a:rPr>
              <a:t>[0, 7, 5, 3, 2, 1, 4, 6]</a:t>
            </a:r>
          </a:p>
          <a:p>
            <a:r>
              <a:rPr lang="en-US">
                <a:latin typeface="Arial" charset="0"/>
              </a:rPr>
              <a:t>(7, 0, 5, 3, 2, 1, 4, 6)</a:t>
            </a:r>
          </a:p>
          <a:p>
            <a:r>
              <a:rPr lang="en-US">
                <a:latin typeface="Arial" charset="0"/>
              </a:rPr>
              <a:t>(6, 4, 1, 2, 3, 5, 0, 7)</a:t>
            </a:r>
          </a:p>
          <a:p>
            <a:r>
              <a:rPr lang="en-US">
                <a:latin typeface="Arial" charset="0"/>
              </a:rPr>
              <a:t>(3, 2, 1, 4, 6, 5, 0, 7)</a:t>
            </a:r>
          </a:p>
          <a:p>
            <a:r>
              <a:rPr lang="en-US">
                <a:latin typeface="Arial" charset="0"/>
              </a:rPr>
              <a:t>(1, 2, 3, 4, 6, 5, 0, 7)</a:t>
            </a:r>
          </a:p>
          <a:p>
            <a:r>
              <a:rPr lang="en-US">
                <a:latin typeface="Arial" charset="0"/>
              </a:rPr>
              <a:t>(5, 6, 4, 3, 2, 1, 0, 7)</a:t>
            </a:r>
          </a:p>
          <a:p>
            <a:r>
              <a:rPr lang="en-US">
                <a:latin typeface="Arial" charset="0"/>
              </a:rPr>
              <a:t>(6, 5, 4, 3, 2, 1, 0, 7)</a:t>
            </a:r>
          </a:p>
          <a:p>
            <a:r>
              <a:rPr lang="en-US">
                <a:latin typeface="Arial" charset="0"/>
              </a:rPr>
              <a:t>(0, 1, 2, 3, 4, 5, 6, 7)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CDAF64-B086-440E-BFF9-B4CF7AA4786C}" type="slidenum">
              <a:rPr lang="en-US" smtClean="0">
                <a:latin typeface="Arial" charset="0"/>
              </a:rPr>
              <a:pPr/>
              <a:t>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217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</a:rPr>
              <a:t>For any search problem, you know the goal.  Now, you have an idea of how far away you are from the goal.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2CE179-B2C7-46EC-9538-A27EC550BBF7}" type="slidenum">
              <a:rPr lang="en-US" smtClean="0">
                <a:latin typeface="Arial" charset="0"/>
              </a:rPr>
              <a:pPr/>
              <a:t>8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388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A559F-2ED3-42FB-97D7-7C336CEBC9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028D4-0D48-40B4-A2B4-AA16B583E8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581A5-8CD7-46EA-B6E3-B84F6F7DE5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AE4EA-EF72-4592-B966-0919EDBC0A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D84D3-0B6F-43E9-96DD-B384A1346F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CD15-A186-434C-A76C-E16FE73CAB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F1A73-48D6-4B22-86A8-533683877D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BE99A-4DC5-4CD3-AA5A-F0648462A6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7EAA6-40E0-4638-8426-274C359A2A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8C8E3-8727-4A80-8860-67A2C5A4D4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00F85-53AA-4CB9-B5F3-E0A7D91F13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7BFCCC65-4CBD-445E-A057-E1EE8E8797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5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Informed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4691" y="1603435"/>
            <a:ext cx="6463617" cy="42624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858412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Search Heuristics</a:t>
            </a:r>
          </a:p>
        </p:txBody>
      </p:sp>
      <p:pic>
        <p:nvPicPr>
          <p:cNvPr id="32771" name="Picture 2" descr="Z:\Shared with PC\smallMaz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498849"/>
            <a:ext cx="6623051" cy="297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457200" y="1219200"/>
            <a:ext cx="6858000" cy="170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/>
          <a:lstStyle/>
          <a:p>
            <a:pPr marL="342866" indent="-342866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800" kern="0" dirty="0">
                <a:solidFill>
                  <a:schemeClr val="accent2"/>
                </a:solidFill>
                <a:latin typeface="Calibri" pitchFamily="34" charset="0"/>
                <a:cs typeface="+mn-cs"/>
              </a:rPr>
              <a:t>A heuristic is:</a:t>
            </a:r>
          </a:p>
          <a:p>
            <a:pPr marL="800021" lvl="1" indent="-342866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latin typeface="Calibri" pitchFamily="34" charset="0"/>
                <a:cs typeface="+mn-cs"/>
              </a:rPr>
              <a:t>A function that </a:t>
            </a:r>
            <a:r>
              <a:rPr lang="en-US" sz="2000" i="1" kern="0" dirty="0">
                <a:latin typeface="Calibri" pitchFamily="34" charset="0"/>
                <a:cs typeface="+mn-cs"/>
              </a:rPr>
              <a:t>estimates</a:t>
            </a:r>
            <a:r>
              <a:rPr lang="en-US" sz="2000" kern="0" dirty="0">
                <a:latin typeface="Calibri" pitchFamily="34" charset="0"/>
                <a:cs typeface="+mn-cs"/>
              </a:rPr>
              <a:t> how close a state is to a goal</a:t>
            </a:r>
          </a:p>
          <a:p>
            <a:pPr marL="800021" lvl="1" indent="-342866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latin typeface="Calibri" pitchFamily="34" charset="0"/>
                <a:cs typeface="+mn-cs"/>
              </a:rPr>
              <a:t>Designed for a particular search problem</a:t>
            </a:r>
          </a:p>
          <a:p>
            <a:pPr marL="800021" lvl="1" indent="-342866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latin typeface="Calibri" pitchFamily="34" charset="0"/>
                <a:cs typeface="+mn-cs"/>
              </a:rPr>
              <a:t>Examples: Manhattan distance, Euclidean distance for </a:t>
            </a:r>
            <a:r>
              <a:rPr lang="en-US" sz="2000" kern="0" dirty="0" err="1">
                <a:latin typeface="Calibri" pitchFamily="34" charset="0"/>
                <a:cs typeface="+mn-cs"/>
              </a:rPr>
              <a:t>pathing</a:t>
            </a:r>
            <a:endParaRPr lang="en-US" sz="2000" kern="0" dirty="0">
              <a:latin typeface="Calibri" pitchFamily="34" charset="0"/>
              <a:cs typeface="+mn-cs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903293" y="4078286"/>
            <a:ext cx="3025775" cy="1924051"/>
            <a:chOff x="1573306" y="4155142"/>
            <a:chExt cx="3025588" cy="1922929"/>
          </a:xfrm>
        </p:grpSpPr>
        <p:sp>
          <p:nvSpPr>
            <p:cNvPr id="13" name="Freeform 12"/>
            <p:cNvSpPr/>
            <p:nvPr/>
          </p:nvSpPr>
          <p:spPr>
            <a:xfrm>
              <a:off x="1573306" y="4578757"/>
              <a:ext cx="3025588" cy="1499314"/>
            </a:xfrm>
            <a:custGeom>
              <a:avLst/>
              <a:gdLst>
                <a:gd name="connsiteX0" fmla="*/ 3065929 w 3065929"/>
                <a:gd name="connsiteY0" fmla="*/ 13447 h 1479177"/>
                <a:gd name="connsiteX1" fmla="*/ 0 w 3065929"/>
                <a:gd name="connsiteY1" fmla="*/ 0 h 1479177"/>
                <a:gd name="connsiteX2" fmla="*/ 26894 w 3065929"/>
                <a:gd name="connsiteY2" fmla="*/ 1479177 h 1479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5929" h="1479177">
                  <a:moveTo>
                    <a:pt x="3065929" y="13447"/>
                  </a:moveTo>
                  <a:lnTo>
                    <a:pt x="0" y="0"/>
                  </a:lnTo>
                  <a:lnTo>
                    <a:pt x="26894" y="1479177"/>
                  </a:lnTo>
                </a:path>
              </a:pathLst>
            </a:cu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778" name="TextBox 15"/>
            <p:cNvSpPr txBox="1">
              <a:spLocks noChangeArrowheads="1"/>
            </p:cNvSpPr>
            <p:nvPr/>
          </p:nvSpPr>
          <p:spPr bwMode="auto">
            <a:xfrm>
              <a:off x="2164976" y="4155142"/>
              <a:ext cx="441119" cy="369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32779" name="TextBox 16"/>
            <p:cNvSpPr txBox="1">
              <a:spLocks noChangeArrowheads="1"/>
            </p:cNvSpPr>
            <p:nvPr/>
          </p:nvSpPr>
          <p:spPr bwMode="auto">
            <a:xfrm>
              <a:off x="1591236" y="4953001"/>
              <a:ext cx="312887" cy="369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5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984257" y="4495801"/>
            <a:ext cx="2978143" cy="1506537"/>
            <a:chOff x="1653989" y="4572529"/>
            <a:chExt cx="2978334" cy="150554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1653989" y="4572529"/>
              <a:ext cx="2978334" cy="1505542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776" name="TextBox 17"/>
            <p:cNvSpPr txBox="1">
              <a:spLocks noChangeArrowheads="1"/>
            </p:cNvSpPr>
            <p:nvPr/>
          </p:nvSpPr>
          <p:spPr bwMode="auto">
            <a:xfrm>
              <a:off x="3016625" y="5356413"/>
              <a:ext cx="620787" cy="369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11.2</a:t>
              </a:r>
            </a:p>
          </p:txBody>
        </p:sp>
      </p:grp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9223" y="1524000"/>
            <a:ext cx="3407831" cy="2300286"/>
          </a:xfrm>
          <a:prstGeom prst="rect">
            <a:avLst/>
          </a:prstGeom>
          <a:noFill/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000" y="4116375"/>
            <a:ext cx="3476133" cy="237424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Heuristic Function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689" y="1640445"/>
            <a:ext cx="8329612" cy="409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8991600" y="5943600"/>
            <a:ext cx="1143000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C00000"/>
                </a:solidFill>
              </a:rPr>
              <a:t>h(x)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458200" y="1600200"/>
            <a:ext cx="1905000" cy="42672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Heuristic Function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71851" y="2563812"/>
            <a:ext cx="495300" cy="0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300413" y="2660650"/>
            <a:ext cx="636587" cy="0"/>
          </a:xfrm>
          <a:prstGeom prst="line">
            <a:avLst/>
          </a:prstGeom>
          <a:ln w="381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124200" y="2465388"/>
            <a:ext cx="1025525" cy="1587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230563" y="2755900"/>
            <a:ext cx="812800" cy="1588"/>
          </a:xfrm>
          <a:prstGeom prst="line">
            <a:avLst/>
          </a:prstGeom>
          <a:ln w="381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316289" y="3789363"/>
            <a:ext cx="636587" cy="1587"/>
          </a:xfrm>
          <a:prstGeom prst="line">
            <a:avLst/>
          </a:prstGeom>
          <a:ln w="381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87726" y="3595687"/>
            <a:ext cx="495300" cy="0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40076" y="3692524"/>
            <a:ext cx="1025525" cy="0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246439" y="3884612"/>
            <a:ext cx="812800" cy="1587"/>
          </a:xfrm>
          <a:prstGeom prst="line">
            <a:avLst/>
          </a:prstGeom>
          <a:ln w="381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262564" y="2333625"/>
            <a:ext cx="1025525" cy="1588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510214" y="2236787"/>
            <a:ext cx="495300" cy="0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438775" y="2139950"/>
            <a:ext cx="636588" cy="0"/>
          </a:xfrm>
          <a:prstGeom prst="line">
            <a:avLst/>
          </a:prstGeom>
          <a:ln w="381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368925" y="2043112"/>
            <a:ext cx="812800" cy="1587"/>
          </a:xfrm>
          <a:prstGeom prst="line">
            <a:avLst/>
          </a:prstGeom>
          <a:ln w="381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279" name="Group 81"/>
          <p:cNvGrpSpPr>
            <a:grpSpLocks/>
          </p:cNvGrpSpPr>
          <p:nvPr/>
        </p:nvGrpSpPr>
        <p:grpSpPr bwMode="auto">
          <a:xfrm flipV="1">
            <a:off x="2438400" y="4751388"/>
            <a:ext cx="1025525" cy="195263"/>
            <a:chOff x="914400" y="6033654"/>
            <a:chExt cx="1025380" cy="194975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1090588" y="6227044"/>
              <a:ext cx="636497" cy="1585"/>
            </a:xfrm>
            <a:prstGeom prst="line">
              <a:avLst/>
            </a:prstGeom>
            <a:ln w="38100">
              <a:solidFill>
                <a:srgbClr val="CC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162015" y="6033654"/>
              <a:ext cx="495230" cy="1585"/>
            </a:xfrm>
            <a:prstGeom prst="line">
              <a:avLst/>
            </a:prstGeom>
            <a:ln w="38100">
              <a:solidFill>
                <a:srgbClr val="CC99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914400" y="6130349"/>
              <a:ext cx="1025380" cy="1586"/>
            </a:xfrm>
            <a:prstGeom prst="line">
              <a:avLst/>
            </a:prstGeom>
            <a:ln w="38100">
              <a:solidFill>
                <a:srgbClr val="6633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/>
          <p:cNvCxnSpPr/>
          <p:nvPr/>
        </p:nvCxnSpPr>
        <p:spPr>
          <a:xfrm flipV="1">
            <a:off x="2544763" y="5041900"/>
            <a:ext cx="812800" cy="1588"/>
          </a:xfrm>
          <a:prstGeom prst="line">
            <a:avLst/>
          </a:prstGeom>
          <a:ln w="381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281" name="Group 87"/>
          <p:cNvGrpSpPr>
            <a:grpSpLocks/>
          </p:cNvGrpSpPr>
          <p:nvPr/>
        </p:nvGrpSpPr>
        <p:grpSpPr bwMode="auto">
          <a:xfrm flipV="1">
            <a:off x="4419600" y="4419600"/>
            <a:ext cx="1025525" cy="290513"/>
            <a:chOff x="2175020" y="6019800"/>
            <a:chExt cx="1025380" cy="290946"/>
          </a:xfrm>
        </p:grpSpPr>
        <p:grpSp>
          <p:nvGrpSpPr>
            <p:cNvPr id="11354" name="Group 82"/>
            <p:cNvGrpSpPr>
              <a:grpSpLocks/>
            </p:cNvGrpSpPr>
            <p:nvPr/>
          </p:nvGrpSpPr>
          <p:grpSpPr bwMode="auto">
            <a:xfrm>
              <a:off x="2175020" y="6019800"/>
              <a:ext cx="1025380" cy="194975"/>
              <a:chOff x="914400" y="6033654"/>
              <a:chExt cx="1025380" cy="194975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V="1">
                <a:off x="1090588" y="6227617"/>
                <a:ext cx="636497" cy="1590"/>
              </a:xfrm>
              <a:prstGeom prst="line">
                <a:avLst/>
              </a:prstGeom>
              <a:ln w="38100">
                <a:solidFill>
                  <a:srgbClr val="CC66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162015" y="6033654"/>
                <a:ext cx="495230" cy="1590"/>
              </a:xfrm>
              <a:prstGeom prst="line">
                <a:avLst/>
              </a:prstGeom>
              <a:ln w="38100">
                <a:solidFill>
                  <a:srgbClr val="CC99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914400" y="6130636"/>
                <a:ext cx="1025380" cy="1589"/>
              </a:xfrm>
              <a:prstGeom prst="line">
                <a:avLst/>
              </a:prstGeom>
              <a:ln w="38100">
                <a:solidFill>
                  <a:srgbClr val="6633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 flipV="1">
              <a:off x="2281368" y="6309156"/>
              <a:ext cx="812685" cy="1590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/>
          <p:cNvCxnSpPr/>
          <p:nvPr/>
        </p:nvCxnSpPr>
        <p:spPr>
          <a:xfrm>
            <a:off x="9220200" y="4252912"/>
            <a:ext cx="1025525" cy="0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9467851" y="3962400"/>
            <a:ext cx="495300" cy="1588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9396413" y="4059238"/>
            <a:ext cx="636587" cy="1587"/>
          </a:xfrm>
          <a:prstGeom prst="line">
            <a:avLst/>
          </a:prstGeom>
          <a:ln w="381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9326563" y="4156074"/>
            <a:ext cx="812800" cy="0"/>
          </a:xfrm>
          <a:prstGeom prst="line">
            <a:avLst/>
          </a:prstGeom>
          <a:ln w="381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216526" y="3656012"/>
            <a:ext cx="1025525" cy="1587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464175" y="3559174"/>
            <a:ext cx="495300" cy="1588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288" name="Group 94"/>
          <p:cNvGrpSpPr>
            <a:grpSpLocks/>
          </p:cNvGrpSpPr>
          <p:nvPr/>
        </p:nvGrpSpPr>
        <p:grpSpPr bwMode="auto">
          <a:xfrm flipV="1">
            <a:off x="5322888" y="3367087"/>
            <a:ext cx="812800" cy="96837"/>
            <a:chOff x="6278274" y="6096000"/>
            <a:chExt cx="813233" cy="96982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6349749" y="6191393"/>
              <a:ext cx="635338" cy="1589"/>
            </a:xfrm>
            <a:prstGeom prst="line">
              <a:avLst/>
            </a:prstGeom>
            <a:ln w="38100">
              <a:solidFill>
                <a:srgbClr val="CC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278274" y="6096000"/>
              <a:ext cx="813233" cy="1589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 rot="10800000" flipV="1">
            <a:off x="4302125" y="2362199"/>
            <a:ext cx="574675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 flipH="1" flipV="1">
            <a:off x="3390900" y="3189287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3048000" y="4065587"/>
            <a:ext cx="60960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0800000">
            <a:off x="4073525" y="4114799"/>
            <a:ext cx="3048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692775" y="5561012"/>
            <a:ext cx="495300" cy="1587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294" name="Group 80"/>
          <p:cNvGrpSpPr>
            <a:grpSpLocks/>
          </p:cNvGrpSpPr>
          <p:nvPr/>
        </p:nvGrpSpPr>
        <p:grpSpPr bwMode="auto">
          <a:xfrm flipV="1">
            <a:off x="5445126" y="5272088"/>
            <a:ext cx="1025525" cy="193675"/>
            <a:chOff x="3200400" y="5791200"/>
            <a:chExt cx="1025380" cy="193964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3376588" y="5886592"/>
              <a:ext cx="636497" cy="1590"/>
            </a:xfrm>
            <a:prstGeom prst="line">
              <a:avLst/>
            </a:prstGeom>
            <a:ln w="38100">
              <a:solidFill>
                <a:srgbClr val="CC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3200400" y="5983575"/>
              <a:ext cx="1025380" cy="1589"/>
            </a:xfrm>
            <a:prstGeom prst="line">
              <a:avLst/>
            </a:prstGeom>
            <a:ln w="38100">
              <a:solidFill>
                <a:srgbClr val="6633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3306748" y="5791200"/>
              <a:ext cx="812685" cy="1590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/>
          <p:cNvCxnSpPr/>
          <p:nvPr/>
        </p:nvCxnSpPr>
        <p:spPr>
          <a:xfrm flipV="1">
            <a:off x="2609851" y="5861050"/>
            <a:ext cx="495300" cy="0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296" name="Group 86"/>
          <p:cNvGrpSpPr>
            <a:grpSpLocks/>
          </p:cNvGrpSpPr>
          <p:nvPr/>
        </p:nvGrpSpPr>
        <p:grpSpPr bwMode="auto">
          <a:xfrm flipV="1">
            <a:off x="2362200" y="5665788"/>
            <a:ext cx="1025525" cy="98425"/>
            <a:chOff x="1752600" y="5562600"/>
            <a:chExt cx="1025380" cy="97993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1928788" y="5562600"/>
              <a:ext cx="636497" cy="1581"/>
            </a:xfrm>
            <a:prstGeom prst="line">
              <a:avLst/>
            </a:prstGeom>
            <a:ln w="38100">
              <a:solidFill>
                <a:srgbClr val="CC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1752600" y="5659013"/>
              <a:ext cx="1025380" cy="1580"/>
            </a:xfrm>
            <a:prstGeom prst="line">
              <a:avLst/>
            </a:prstGeom>
            <a:ln w="38100">
              <a:solidFill>
                <a:srgbClr val="6633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6" name="Straight Connector 85"/>
          <p:cNvCxnSpPr/>
          <p:nvPr/>
        </p:nvCxnSpPr>
        <p:spPr>
          <a:xfrm flipV="1">
            <a:off x="2468563" y="5956300"/>
            <a:ext cx="812800" cy="1588"/>
          </a:xfrm>
          <a:prstGeom prst="line">
            <a:avLst/>
          </a:prstGeom>
          <a:ln w="381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298" name="Group 92"/>
          <p:cNvGrpSpPr>
            <a:grpSpLocks/>
          </p:cNvGrpSpPr>
          <p:nvPr/>
        </p:nvGrpSpPr>
        <p:grpSpPr bwMode="auto">
          <a:xfrm flipV="1">
            <a:off x="3851276" y="6034087"/>
            <a:ext cx="1025525" cy="290512"/>
            <a:chOff x="2479820" y="6019800"/>
            <a:chExt cx="1025380" cy="290946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2727435" y="6213764"/>
              <a:ext cx="495230" cy="1589"/>
            </a:xfrm>
            <a:prstGeom prst="line">
              <a:avLst/>
            </a:prstGeom>
            <a:ln w="38100">
              <a:solidFill>
                <a:srgbClr val="CC99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343" name="Group 88"/>
            <p:cNvGrpSpPr>
              <a:grpSpLocks/>
            </p:cNvGrpSpPr>
            <p:nvPr/>
          </p:nvGrpSpPr>
          <p:grpSpPr bwMode="auto">
            <a:xfrm flipV="1">
              <a:off x="2479820" y="6019800"/>
              <a:ext cx="1025380" cy="97993"/>
              <a:chOff x="1752600" y="5562600"/>
              <a:chExt cx="1025380" cy="9799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1928788" y="5562021"/>
                <a:ext cx="636497" cy="1590"/>
              </a:xfrm>
              <a:prstGeom prst="line">
                <a:avLst/>
              </a:prstGeom>
              <a:ln w="38100">
                <a:solidFill>
                  <a:srgbClr val="CC66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1752600" y="5659004"/>
                <a:ext cx="1025380" cy="1589"/>
              </a:xfrm>
              <a:prstGeom prst="line">
                <a:avLst/>
              </a:prstGeom>
              <a:ln w="38100">
                <a:solidFill>
                  <a:srgbClr val="6633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Straight Connector 91"/>
            <p:cNvCxnSpPr/>
            <p:nvPr/>
          </p:nvCxnSpPr>
          <p:spPr>
            <a:xfrm flipV="1">
              <a:off x="2586168" y="6309157"/>
              <a:ext cx="812685" cy="1589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99" name="Group 98"/>
          <p:cNvGrpSpPr>
            <a:grpSpLocks/>
          </p:cNvGrpSpPr>
          <p:nvPr/>
        </p:nvGrpSpPr>
        <p:grpSpPr bwMode="auto">
          <a:xfrm flipV="1">
            <a:off x="7045326" y="3886200"/>
            <a:ext cx="1025525" cy="290513"/>
            <a:chOff x="4267200" y="5119254"/>
            <a:chExt cx="1025380" cy="290946"/>
          </a:xfrm>
        </p:grpSpPr>
        <p:cxnSp>
          <p:nvCxnSpPr>
            <p:cNvPr id="94" name="Straight Connector 93"/>
            <p:cNvCxnSpPr/>
            <p:nvPr/>
          </p:nvCxnSpPr>
          <p:spPr>
            <a:xfrm flipV="1">
              <a:off x="4514815" y="5408610"/>
              <a:ext cx="495230" cy="1590"/>
            </a:xfrm>
            <a:prstGeom prst="line">
              <a:avLst/>
            </a:prstGeom>
            <a:ln w="38100">
              <a:solidFill>
                <a:srgbClr val="CC99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338" name="Group 94"/>
            <p:cNvGrpSpPr>
              <a:grpSpLocks/>
            </p:cNvGrpSpPr>
            <p:nvPr/>
          </p:nvGrpSpPr>
          <p:grpSpPr bwMode="auto">
            <a:xfrm flipV="1">
              <a:off x="4267200" y="5119254"/>
              <a:ext cx="1025380" cy="193964"/>
              <a:chOff x="3200400" y="5791200"/>
              <a:chExt cx="1025380" cy="193964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3376588" y="5886592"/>
                <a:ext cx="636497" cy="1589"/>
              </a:xfrm>
              <a:prstGeom prst="line">
                <a:avLst/>
              </a:prstGeom>
              <a:ln w="38100">
                <a:solidFill>
                  <a:srgbClr val="CC66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V="1">
                <a:off x="3200400" y="5983574"/>
                <a:ext cx="1025380" cy="1590"/>
              </a:xfrm>
              <a:prstGeom prst="line">
                <a:avLst/>
              </a:prstGeom>
              <a:ln w="38100">
                <a:solidFill>
                  <a:srgbClr val="6633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3306748" y="5791200"/>
                <a:ext cx="812685" cy="1589"/>
              </a:xfrm>
              <a:prstGeom prst="line">
                <a:avLst/>
              </a:prstGeom>
              <a:ln w="38100">
                <a:solidFill>
                  <a:srgbClr val="9966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6" name="Straight Connector 105"/>
          <p:cNvCxnSpPr/>
          <p:nvPr/>
        </p:nvCxnSpPr>
        <p:spPr>
          <a:xfrm flipV="1">
            <a:off x="8305800" y="6005512"/>
            <a:ext cx="1025525" cy="0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301" name="Group 106"/>
          <p:cNvGrpSpPr>
            <a:grpSpLocks/>
          </p:cNvGrpSpPr>
          <p:nvPr/>
        </p:nvGrpSpPr>
        <p:grpSpPr bwMode="auto">
          <a:xfrm flipV="1">
            <a:off x="8412163" y="5715000"/>
            <a:ext cx="812800" cy="193675"/>
            <a:chOff x="4338494" y="6019800"/>
            <a:chExt cx="813233" cy="193964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4479856" y="6115192"/>
              <a:ext cx="495564" cy="1589"/>
            </a:xfrm>
            <a:prstGeom prst="line">
              <a:avLst/>
            </a:prstGeom>
            <a:ln w="38100">
              <a:solidFill>
                <a:srgbClr val="CC99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4409969" y="6212174"/>
              <a:ext cx="635338" cy="1590"/>
            </a:xfrm>
            <a:prstGeom prst="line">
              <a:avLst/>
            </a:prstGeom>
            <a:ln w="38100">
              <a:solidFill>
                <a:srgbClr val="CC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338494" y="6019800"/>
              <a:ext cx="813233" cy="1589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0" name="Straight Arrow Connector 109"/>
          <p:cNvCxnSpPr/>
          <p:nvPr/>
        </p:nvCxnSpPr>
        <p:spPr>
          <a:xfrm rot="5400000" flipH="1" flipV="1">
            <a:off x="2777332" y="5334794"/>
            <a:ext cx="304800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10800000">
            <a:off x="3463925" y="5791199"/>
            <a:ext cx="3810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rot="10800000" flipV="1">
            <a:off x="4911725" y="5867399"/>
            <a:ext cx="29718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rot="10800000">
            <a:off x="5292725" y="4876799"/>
            <a:ext cx="3048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rot="10800000" flipV="1">
            <a:off x="6054725" y="4343399"/>
            <a:ext cx="91440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6400800" y="3428999"/>
            <a:ext cx="7620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5400000">
            <a:off x="5482432" y="2858294"/>
            <a:ext cx="533400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450138" y="5083174"/>
            <a:ext cx="636587" cy="1588"/>
          </a:xfrm>
          <a:prstGeom prst="line">
            <a:avLst/>
          </a:prstGeom>
          <a:ln w="381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7273926" y="5180012"/>
            <a:ext cx="1025525" cy="1587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311" name="Group 131"/>
          <p:cNvGrpSpPr>
            <a:grpSpLocks/>
          </p:cNvGrpSpPr>
          <p:nvPr/>
        </p:nvGrpSpPr>
        <p:grpSpPr bwMode="auto">
          <a:xfrm flipV="1">
            <a:off x="7380288" y="4891087"/>
            <a:ext cx="812800" cy="96837"/>
            <a:chOff x="6472094" y="4738254"/>
            <a:chExt cx="813233" cy="97993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6613456" y="4738254"/>
              <a:ext cx="495564" cy="1606"/>
            </a:xfrm>
            <a:prstGeom prst="line">
              <a:avLst/>
            </a:prstGeom>
            <a:ln w="38100">
              <a:solidFill>
                <a:srgbClr val="CC99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472094" y="4834641"/>
              <a:ext cx="813233" cy="1606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4" name="Straight Arrow Connector 133"/>
          <p:cNvCxnSpPr/>
          <p:nvPr/>
        </p:nvCxnSpPr>
        <p:spPr>
          <a:xfrm rot="10800000">
            <a:off x="6511925" y="2514599"/>
            <a:ext cx="2438400" cy="1371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rot="16200000" flipH="1">
            <a:off x="7464425" y="4457699"/>
            <a:ext cx="4572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7959725" y="5333999"/>
            <a:ext cx="6096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rot="5400000" flipH="1" flipV="1">
            <a:off x="8759825" y="4610099"/>
            <a:ext cx="1066800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>
            <a:spLocks noChangeArrowheads="1"/>
          </p:cNvSpPr>
          <p:nvPr/>
        </p:nvSpPr>
        <p:spPr bwMode="auto">
          <a:xfrm>
            <a:off x="0" y="1229382"/>
            <a:ext cx="12192000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Heuristic: the number of the largest pancake that is still out of place</a:t>
            </a:r>
          </a:p>
        </p:txBody>
      </p:sp>
      <p:grpSp>
        <p:nvGrpSpPr>
          <p:cNvPr id="26" name="Group 168"/>
          <p:cNvGrpSpPr>
            <a:grpSpLocks/>
          </p:cNvGrpSpPr>
          <p:nvPr/>
        </p:nvGrpSpPr>
        <p:grpSpPr bwMode="auto">
          <a:xfrm>
            <a:off x="2057400" y="1981200"/>
            <a:ext cx="7086600" cy="4408068"/>
            <a:chOff x="457200" y="2133600"/>
            <a:chExt cx="7086600" cy="4408744"/>
          </a:xfrm>
        </p:grpSpPr>
        <p:sp>
          <p:nvSpPr>
            <p:cNvPr id="11319" name="TextBox 150"/>
            <p:cNvSpPr txBox="1">
              <a:spLocks noChangeArrowheads="1"/>
            </p:cNvSpPr>
            <p:nvPr/>
          </p:nvSpPr>
          <p:spPr bwMode="auto">
            <a:xfrm>
              <a:off x="1143000" y="2590799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11320" name="TextBox 154"/>
            <p:cNvSpPr txBox="1">
              <a:spLocks noChangeArrowheads="1"/>
            </p:cNvSpPr>
            <p:nvPr/>
          </p:nvSpPr>
          <p:spPr bwMode="auto">
            <a:xfrm>
              <a:off x="3352800" y="2133600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1321" name="TextBox 156"/>
            <p:cNvSpPr txBox="1">
              <a:spLocks noChangeArrowheads="1"/>
            </p:cNvSpPr>
            <p:nvPr/>
          </p:nvSpPr>
          <p:spPr bwMode="auto">
            <a:xfrm>
              <a:off x="7239000" y="4038600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1322" name="TextBox 157"/>
            <p:cNvSpPr txBox="1">
              <a:spLocks noChangeArrowheads="1"/>
            </p:cNvSpPr>
            <p:nvPr/>
          </p:nvSpPr>
          <p:spPr bwMode="auto">
            <a:xfrm>
              <a:off x="6400800" y="5791200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1323" name="TextBox 158"/>
            <p:cNvSpPr txBox="1">
              <a:spLocks noChangeArrowheads="1"/>
            </p:cNvSpPr>
            <p:nvPr/>
          </p:nvSpPr>
          <p:spPr bwMode="auto">
            <a:xfrm>
              <a:off x="5334000" y="4953000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1324" name="TextBox 159"/>
            <p:cNvSpPr txBox="1">
              <a:spLocks noChangeArrowheads="1"/>
            </p:cNvSpPr>
            <p:nvPr/>
          </p:nvSpPr>
          <p:spPr bwMode="auto">
            <a:xfrm>
              <a:off x="5181600" y="3962400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1325" name="TextBox 161"/>
            <p:cNvSpPr txBox="1">
              <a:spLocks noChangeArrowheads="1"/>
            </p:cNvSpPr>
            <p:nvPr/>
          </p:nvSpPr>
          <p:spPr bwMode="auto">
            <a:xfrm>
              <a:off x="3276600" y="3429000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1326" name="TextBox 162"/>
            <p:cNvSpPr txBox="1">
              <a:spLocks noChangeArrowheads="1"/>
            </p:cNvSpPr>
            <p:nvPr/>
          </p:nvSpPr>
          <p:spPr bwMode="auto">
            <a:xfrm>
              <a:off x="2438400" y="4495800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11327" name="TextBox 163"/>
            <p:cNvSpPr txBox="1">
              <a:spLocks noChangeArrowheads="1"/>
            </p:cNvSpPr>
            <p:nvPr/>
          </p:nvSpPr>
          <p:spPr bwMode="auto">
            <a:xfrm>
              <a:off x="3505200" y="5334000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11328" name="TextBox 164"/>
            <p:cNvSpPr txBox="1">
              <a:spLocks noChangeArrowheads="1"/>
            </p:cNvSpPr>
            <p:nvPr/>
          </p:nvSpPr>
          <p:spPr bwMode="auto">
            <a:xfrm>
              <a:off x="1905000" y="6096000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1329" name="TextBox 165"/>
            <p:cNvSpPr txBox="1">
              <a:spLocks noChangeArrowheads="1"/>
            </p:cNvSpPr>
            <p:nvPr/>
          </p:nvSpPr>
          <p:spPr bwMode="auto">
            <a:xfrm>
              <a:off x="457200" y="4876801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11330" name="TextBox 166"/>
            <p:cNvSpPr txBox="1">
              <a:spLocks noChangeArrowheads="1"/>
            </p:cNvSpPr>
            <p:nvPr/>
          </p:nvSpPr>
          <p:spPr bwMode="auto">
            <a:xfrm>
              <a:off x="457200" y="5715000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11331" name="TextBox 167"/>
            <p:cNvSpPr txBox="1">
              <a:spLocks noChangeArrowheads="1"/>
            </p:cNvSpPr>
            <p:nvPr/>
          </p:nvSpPr>
          <p:spPr bwMode="auto">
            <a:xfrm>
              <a:off x="1219200" y="3657600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4</a:t>
              </a:r>
            </a:p>
          </p:txBody>
        </p:sp>
      </p:grpSp>
      <p:sp>
        <p:nvSpPr>
          <p:cNvPr id="103" name="Text Box 6"/>
          <p:cNvSpPr txBox="1">
            <a:spLocks noChangeArrowheads="1"/>
          </p:cNvSpPr>
          <p:nvPr/>
        </p:nvSpPr>
        <p:spPr bwMode="auto">
          <a:xfrm>
            <a:off x="8763000" y="2209799"/>
            <a:ext cx="1143000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CC0000"/>
                </a:solidFill>
              </a:rPr>
              <a:t>h(x)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1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-457200"/>
            <a:ext cx="9753599" cy="7315199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Heuristic Function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689" y="1640445"/>
            <a:ext cx="8329612" cy="409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8991600" y="5943600"/>
            <a:ext cx="1143000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C00000"/>
                </a:solidFill>
              </a:rPr>
              <a:t>h(x)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458200" y="1600200"/>
            <a:ext cx="1905000" cy="42672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315200" y="914400"/>
            <a:ext cx="4876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5400"/>
            <a:ext cx="9448800" cy="1143000"/>
          </a:xfrm>
        </p:spPr>
        <p:txBody>
          <a:bodyPr/>
          <a:lstStyle/>
          <a:p>
            <a:pPr eaLnBrk="1" hangingPunct="1"/>
            <a:r>
              <a:rPr lang="en-US" dirty="0"/>
              <a:t>Greedy Search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39861"/>
            <a:ext cx="8229600" cy="488473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Expand the node that seems closest…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What can go wrong?</a:t>
            </a:r>
          </a:p>
        </p:txBody>
      </p:sp>
      <p:pic>
        <p:nvPicPr>
          <p:cNvPr id="8161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0177" y="2268535"/>
            <a:ext cx="11223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61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3993" y="2311399"/>
            <a:ext cx="6535737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613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22394" y="2362200"/>
            <a:ext cx="7877175" cy="212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613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19218" y="2343153"/>
            <a:ext cx="7880351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6200" y="3962400"/>
            <a:ext cx="3238498" cy="2428874"/>
          </a:xfrm>
          <a:prstGeom prst="rect">
            <a:avLst/>
          </a:prstGeom>
          <a:noFill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1803"/>
          <a:stretch>
            <a:fillRect/>
          </a:stretch>
        </p:blipFill>
        <p:spPr bwMode="auto">
          <a:xfrm>
            <a:off x="7339093" y="0"/>
            <a:ext cx="485290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reeform 28"/>
          <p:cNvSpPr>
            <a:spLocks/>
          </p:cNvSpPr>
          <p:nvPr/>
        </p:nvSpPr>
        <p:spPr bwMode="auto">
          <a:xfrm>
            <a:off x="8094662" y="3833812"/>
            <a:ext cx="2884488" cy="2263775"/>
          </a:xfrm>
          <a:custGeom>
            <a:avLst/>
            <a:gdLst>
              <a:gd name="T0" fmla="*/ 2147483647 w 1817"/>
              <a:gd name="T1" fmla="*/ 2147483647 h 1714"/>
              <a:gd name="T2" fmla="*/ 2147483647 w 1817"/>
              <a:gd name="T3" fmla="*/ 2147483647 h 1714"/>
              <a:gd name="T4" fmla="*/ 2147483647 w 1817"/>
              <a:gd name="T5" fmla="*/ 2147483647 h 1714"/>
              <a:gd name="T6" fmla="*/ 2147483647 w 1817"/>
              <a:gd name="T7" fmla="*/ 2147483647 h 1714"/>
              <a:gd name="T8" fmla="*/ 2147483647 w 1817"/>
              <a:gd name="T9" fmla="*/ 2147483647 h 1714"/>
              <a:gd name="T10" fmla="*/ 2147483647 w 1817"/>
              <a:gd name="T11" fmla="*/ 2147483647 h 1714"/>
              <a:gd name="T12" fmla="*/ 2147483647 w 1817"/>
              <a:gd name="T13" fmla="*/ 2147483647 h 1714"/>
              <a:gd name="T14" fmla="*/ 2147483647 w 1817"/>
              <a:gd name="T15" fmla="*/ 2147483647 h 1714"/>
              <a:gd name="T16" fmla="*/ 2147483647 w 1817"/>
              <a:gd name="T17" fmla="*/ 2147483647 h 1714"/>
              <a:gd name="T18" fmla="*/ 2147483647 w 1817"/>
              <a:gd name="T19" fmla="*/ 2147483647 h 17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17"/>
              <a:gd name="T31" fmla="*/ 0 h 1714"/>
              <a:gd name="T32" fmla="*/ 1817 w 1817"/>
              <a:gd name="T33" fmla="*/ 1714 h 17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17" h="1714">
                <a:moveTo>
                  <a:pt x="938" y="164"/>
                </a:moveTo>
                <a:cubicBezTo>
                  <a:pt x="1096" y="407"/>
                  <a:pt x="1716" y="1413"/>
                  <a:pt x="1817" y="1625"/>
                </a:cubicBezTo>
                <a:cubicBezTo>
                  <a:pt x="1741" y="1629"/>
                  <a:pt x="1331" y="1650"/>
                  <a:pt x="1054" y="1649"/>
                </a:cubicBezTo>
                <a:cubicBezTo>
                  <a:pt x="1021" y="1539"/>
                  <a:pt x="1101" y="1279"/>
                  <a:pt x="1036" y="1021"/>
                </a:cubicBezTo>
                <a:cubicBezTo>
                  <a:pt x="1008" y="965"/>
                  <a:pt x="973" y="949"/>
                  <a:pt x="897" y="973"/>
                </a:cubicBezTo>
                <a:cubicBezTo>
                  <a:pt x="855" y="963"/>
                  <a:pt x="618" y="1676"/>
                  <a:pt x="586" y="1654"/>
                </a:cubicBezTo>
                <a:cubicBezTo>
                  <a:pt x="468" y="1651"/>
                  <a:pt x="44" y="1714"/>
                  <a:pt x="47" y="1649"/>
                </a:cubicBezTo>
                <a:cubicBezTo>
                  <a:pt x="0" y="1570"/>
                  <a:pt x="165" y="1427"/>
                  <a:pt x="302" y="1181"/>
                </a:cubicBezTo>
                <a:cubicBezTo>
                  <a:pt x="348" y="1005"/>
                  <a:pt x="762" y="338"/>
                  <a:pt x="868" y="169"/>
                </a:cubicBezTo>
                <a:cubicBezTo>
                  <a:pt x="974" y="0"/>
                  <a:pt x="924" y="165"/>
                  <a:pt x="938" y="164"/>
                </a:cubicBez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Greedy Search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086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Strategy: expand a node that you think is closest to a goal state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Heuristic: estimate of distance to nearest goal for each state</a:t>
            </a:r>
          </a:p>
          <a:p>
            <a:pPr lvl="1" eaLnBrk="1" hangingPunct="1">
              <a:lnSpc>
                <a:spcPct val="80000"/>
              </a:lnSpc>
            </a:pPr>
            <a:endParaRPr lang="en-US" sz="1200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A common case: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Best-first takes you straight to the (wrong) goal</a:t>
            </a:r>
          </a:p>
          <a:p>
            <a:pPr eaLnBrk="1" hangingPunct="1">
              <a:lnSpc>
                <a:spcPct val="80000"/>
              </a:lnSpc>
            </a:pPr>
            <a:endParaRPr lang="en-US" sz="1200" dirty="0"/>
          </a:p>
          <a:p>
            <a:pPr eaLnBrk="1" hangingPunct="1">
              <a:lnSpc>
                <a:spcPct val="80000"/>
              </a:lnSpc>
            </a:pPr>
            <a:endParaRPr lang="en-US" sz="1200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Worst-case: like a badly-guided DFS</a:t>
            </a:r>
          </a:p>
        </p:txBody>
      </p:sp>
      <p:sp>
        <p:nvSpPr>
          <p:cNvPr id="13317" name="Freeform 30"/>
          <p:cNvSpPr>
            <a:spLocks/>
          </p:cNvSpPr>
          <p:nvPr/>
        </p:nvSpPr>
        <p:spPr bwMode="auto">
          <a:xfrm>
            <a:off x="9348787" y="1219200"/>
            <a:ext cx="846139" cy="1774825"/>
          </a:xfrm>
          <a:custGeom>
            <a:avLst/>
            <a:gdLst>
              <a:gd name="T0" fmla="*/ 2147483647 w 533"/>
              <a:gd name="T1" fmla="*/ 2147483647 h 1118"/>
              <a:gd name="T2" fmla="*/ 2147483647 w 533"/>
              <a:gd name="T3" fmla="*/ 2147483647 h 1118"/>
              <a:gd name="T4" fmla="*/ 2147483647 w 533"/>
              <a:gd name="T5" fmla="*/ 2147483647 h 1118"/>
              <a:gd name="T6" fmla="*/ 2147483647 w 533"/>
              <a:gd name="T7" fmla="*/ 2147483647 h 1118"/>
              <a:gd name="T8" fmla="*/ 2147483647 w 533"/>
              <a:gd name="T9" fmla="*/ 2147483647 h 1118"/>
              <a:gd name="T10" fmla="*/ 2147483647 w 533"/>
              <a:gd name="T11" fmla="*/ 2147483647 h 11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33"/>
              <a:gd name="T19" fmla="*/ 0 h 1118"/>
              <a:gd name="T20" fmla="*/ 533 w 533"/>
              <a:gd name="T21" fmla="*/ 1118 h 11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33" h="1118">
                <a:moveTo>
                  <a:pt x="100" y="137"/>
                </a:moveTo>
                <a:cubicBezTo>
                  <a:pt x="172" y="245"/>
                  <a:pt x="395" y="656"/>
                  <a:pt x="464" y="788"/>
                </a:cubicBezTo>
                <a:cubicBezTo>
                  <a:pt x="533" y="920"/>
                  <a:pt x="513" y="858"/>
                  <a:pt x="513" y="928"/>
                </a:cubicBezTo>
                <a:cubicBezTo>
                  <a:pt x="472" y="988"/>
                  <a:pt x="380" y="1118"/>
                  <a:pt x="281" y="991"/>
                </a:cubicBezTo>
                <a:cubicBezTo>
                  <a:pt x="260" y="823"/>
                  <a:pt x="60" y="284"/>
                  <a:pt x="30" y="142"/>
                </a:cubicBezTo>
                <a:cubicBezTo>
                  <a:pt x="0" y="0"/>
                  <a:pt x="32" y="29"/>
                  <a:pt x="100" y="137"/>
                </a:cubicBez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3318" name="Freeform 4"/>
          <p:cNvSpPr>
            <a:spLocks/>
          </p:cNvSpPr>
          <p:nvPr/>
        </p:nvSpPr>
        <p:spPr bwMode="auto">
          <a:xfrm>
            <a:off x="8001000" y="1322386"/>
            <a:ext cx="2927351" cy="2108200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3319" name="Oval 5"/>
          <p:cNvSpPr>
            <a:spLocks noChangeArrowheads="1"/>
          </p:cNvSpPr>
          <p:nvPr/>
        </p:nvSpPr>
        <p:spPr bwMode="auto">
          <a:xfrm>
            <a:off x="9123363" y="1677987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3320" name="Oval 6"/>
          <p:cNvSpPr>
            <a:spLocks noChangeArrowheads="1"/>
          </p:cNvSpPr>
          <p:nvPr/>
        </p:nvSpPr>
        <p:spPr bwMode="auto">
          <a:xfrm>
            <a:off x="9599613" y="1668461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3321" name="Text Box 7"/>
          <p:cNvSpPr txBox="1">
            <a:spLocks noChangeArrowheads="1"/>
          </p:cNvSpPr>
          <p:nvPr/>
        </p:nvSpPr>
        <p:spPr bwMode="auto">
          <a:xfrm>
            <a:off x="9253537" y="1528763"/>
            <a:ext cx="274639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13322" name="Freeform 8"/>
          <p:cNvSpPr>
            <a:spLocks/>
          </p:cNvSpPr>
          <p:nvPr/>
        </p:nvSpPr>
        <p:spPr bwMode="auto">
          <a:xfrm>
            <a:off x="9236076" y="1482725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3323" name="Text Box 9"/>
          <p:cNvSpPr txBox="1">
            <a:spLocks noChangeArrowheads="1"/>
          </p:cNvSpPr>
          <p:nvPr/>
        </p:nvSpPr>
        <p:spPr bwMode="auto">
          <a:xfrm>
            <a:off x="9637711" y="1281112"/>
            <a:ext cx="298451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13324" name="Oval 11"/>
          <p:cNvSpPr>
            <a:spLocks noChangeArrowheads="1"/>
          </p:cNvSpPr>
          <p:nvPr/>
        </p:nvSpPr>
        <p:spPr bwMode="auto">
          <a:xfrm>
            <a:off x="9847263" y="2592387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3325" name="Oval 17"/>
          <p:cNvSpPr>
            <a:spLocks noChangeArrowheads="1"/>
          </p:cNvSpPr>
          <p:nvPr/>
        </p:nvSpPr>
        <p:spPr bwMode="auto">
          <a:xfrm>
            <a:off x="9355137" y="1252537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3326" name="Freeform 18"/>
          <p:cNvSpPr>
            <a:spLocks/>
          </p:cNvSpPr>
          <p:nvPr/>
        </p:nvSpPr>
        <p:spPr bwMode="auto">
          <a:xfrm>
            <a:off x="8080376" y="3959223"/>
            <a:ext cx="2927351" cy="2062163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3327" name="Oval 19"/>
          <p:cNvSpPr>
            <a:spLocks noChangeArrowheads="1"/>
          </p:cNvSpPr>
          <p:nvPr/>
        </p:nvSpPr>
        <p:spPr bwMode="auto">
          <a:xfrm>
            <a:off x="9202737" y="4314825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3328" name="Oval 20"/>
          <p:cNvSpPr>
            <a:spLocks noChangeArrowheads="1"/>
          </p:cNvSpPr>
          <p:nvPr/>
        </p:nvSpPr>
        <p:spPr bwMode="auto">
          <a:xfrm>
            <a:off x="9678988" y="4305299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3329" name="Text Box 21"/>
          <p:cNvSpPr txBox="1">
            <a:spLocks noChangeArrowheads="1"/>
          </p:cNvSpPr>
          <p:nvPr/>
        </p:nvSpPr>
        <p:spPr bwMode="auto">
          <a:xfrm>
            <a:off x="9332912" y="4165600"/>
            <a:ext cx="274639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13330" name="Freeform 22"/>
          <p:cNvSpPr>
            <a:spLocks/>
          </p:cNvSpPr>
          <p:nvPr/>
        </p:nvSpPr>
        <p:spPr bwMode="auto">
          <a:xfrm>
            <a:off x="9315451" y="4119561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3331" name="Text Box 23"/>
          <p:cNvSpPr txBox="1">
            <a:spLocks noChangeArrowheads="1"/>
          </p:cNvSpPr>
          <p:nvPr/>
        </p:nvSpPr>
        <p:spPr bwMode="auto">
          <a:xfrm>
            <a:off x="9717087" y="3917950"/>
            <a:ext cx="298451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13332" name="Oval 25"/>
          <p:cNvSpPr>
            <a:spLocks noChangeArrowheads="1"/>
          </p:cNvSpPr>
          <p:nvPr/>
        </p:nvSpPr>
        <p:spPr bwMode="auto">
          <a:xfrm>
            <a:off x="9466263" y="5335587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3333" name="Oval 29"/>
          <p:cNvSpPr>
            <a:spLocks noChangeArrowheads="1"/>
          </p:cNvSpPr>
          <p:nvPr/>
        </p:nvSpPr>
        <p:spPr bwMode="auto">
          <a:xfrm>
            <a:off x="9434513" y="3889375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3334" name="TextBox 18"/>
          <p:cNvSpPr txBox="1">
            <a:spLocks noChangeArrowheads="1"/>
          </p:cNvSpPr>
          <p:nvPr/>
        </p:nvSpPr>
        <p:spPr bwMode="auto">
          <a:xfrm>
            <a:off x="7086600" y="6211671"/>
            <a:ext cx="5105400" cy="64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/>
                <a:cs typeface="Calibri"/>
              </a:rPr>
              <a:t>[Demo: contours greedy empty (L3D1)] </a:t>
            </a:r>
          </a:p>
          <a:p>
            <a:r>
              <a:rPr lang="en-US" dirty="0">
                <a:solidFill>
                  <a:srgbClr val="C00000"/>
                </a:solidFill>
                <a:latin typeface="Calibri"/>
                <a:cs typeface="Calibri"/>
              </a:rPr>
              <a:t>[Demo: contours greedy </a:t>
            </a:r>
            <a:r>
              <a:rPr lang="en-US" dirty="0" err="1">
                <a:solidFill>
                  <a:srgbClr val="C00000"/>
                </a:solidFill>
                <a:latin typeface="Calibri"/>
                <a:cs typeface="Calibri"/>
              </a:rPr>
              <a:t>pacman</a:t>
            </a:r>
            <a:r>
              <a:rPr lang="en-US" dirty="0">
                <a:solidFill>
                  <a:srgbClr val="C00000"/>
                </a:solidFill>
                <a:latin typeface="Calibri"/>
                <a:cs typeface="Calibri"/>
              </a:rPr>
              <a:t> small maze (L3D4)]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  <p:bldP spid="13326" grpId="0" animBg="1"/>
      <p:bldP spid="13327" grpId="0" animBg="1"/>
      <p:bldP spid="13328" grpId="0" animBg="1"/>
      <p:bldP spid="13329" grpId="0"/>
      <p:bldP spid="13330" grpId="0" animBg="1"/>
      <p:bldP spid="13331" grpId="0"/>
      <p:bldP spid="13332" grpId="0" animBg="1"/>
      <p:bldP spid="133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Video of Demo Contours Greedy (</a:t>
            </a:r>
            <a:r>
              <a:rPr lang="en-US" sz="4000" dirty="0" err="1"/>
              <a:t>Pacman</a:t>
            </a:r>
            <a:r>
              <a:rPr lang="en-US" sz="4000" dirty="0"/>
              <a:t> Small Maze)</a:t>
            </a:r>
          </a:p>
        </p:txBody>
      </p:sp>
      <p:pic>
        <p:nvPicPr>
          <p:cNvPr id="3" name="ContoursPacmanSmallMaze-greedy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28361" y="1143000"/>
            <a:ext cx="9335278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7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  <p:tag name="FIRSTDAN@SGFAKZNFUVWXY5M7" val="3532"/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91438" tIns="45719" rIns="91438" bIns="45719">
        <a:spAutoFit/>
      </a:bodyPr>
      <a:lstStyle>
        <a:defPPr>
          <a:defRPr>
            <a:solidFill>
              <a:schemeClr val="bg2"/>
            </a:solidFill>
            <a:latin typeface="Calibri"/>
            <a:cs typeface="Calibri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ED4A241252C948A6570CBF597C30C6" ma:contentTypeVersion="3" ma:contentTypeDescription="Create a new document." ma:contentTypeScope="" ma:versionID="e80368974e608db4edbfd3df7d8687b0">
  <xsd:schema xmlns:xsd="http://www.w3.org/2001/XMLSchema" xmlns:xs="http://www.w3.org/2001/XMLSchema" xmlns:p="http://schemas.microsoft.com/office/2006/metadata/properties" xmlns:ns2="2ccdc9e6-d4c0-4e94-abfa-623fd4851f43" targetNamespace="http://schemas.microsoft.com/office/2006/metadata/properties" ma:root="true" ma:fieldsID="a616610b27c1edefad48546d420e63df" ns2:_="">
    <xsd:import namespace="2ccdc9e6-d4c0-4e94-abfa-623fd4851f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cdc9e6-d4c0-4e94-abfa-623fd4851f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3FDCFB-9C48-4640-8901-C3576279A350}"/>
</file>

<file path=customXml/itemProps2.xml><?xml version="1.0" encoding="utf-8"?>
<ds:datastoreItem xmlns:ds="http://schemas.openxmlformats.org/officeDocument/2006/customXml" ds:itemID="{D47A5D36-DBC9-4430-B9FC-A14EC3F19653}"/>
</file>

<file path=customXml/itemProps3.xml><?xml version="1.0" encoding="utf-8"?>
<ds:datastoreItem xmlns:ds="http://schemas.openxmlformats.org/officeDocument/2006/customXml" ds:itemID="{A7BF4964-A94C-434A-9426-AB740E6EF7BE}"/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38955</TotalTime>
  <Words>376</Words>
  <Application>Microsoft Office PowerPoint</Application>
  <PresentationFormat>Widescreen</PresentationFormat>
  <Paragraphs>74</Paragraphs>
  <Slides>9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dan-berkeley-nlp-v1</vt:lpstr>
      <vt:lpstr>Informed Search</vt:lpstr>
      <vt:lpstr>Search Heuristics</vt:lpstr>
      <vt:lpstr>Example: Heuristic Function</vt:lpstr>
      <vt:lpstr>Example: Heuristic Function</vt:lpstr>
      <vt:lpstr>Greedy Search</vt:lpstr>
      <vt:lpstr>Example: Heuristic Function</vt:lpstr>
      <vt:lpstr>Greedy Search</vt:lpstr>
      <vt:lpstr>Greedy Search</vt:lpstr>
      <vt:lpstr>Video of Demo Contours Greedy (Pacman Small Maze)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Georg Christoph Gutjahr</cp:lastModifiedBy>
  <cp:revision>2263</cp:revision>
  <cp:lastPrinted>2014-01-28T19:38:34Z</cp:lastPrinted>
  <dcterms:created xsi:type="dcterms:W3CDTF">2004-08-27T04:16:05Z</dcterms:created>
  <dcterms:modified xsi:type="dcterms:W3CDTF">2020-10-20T02:50:48Z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0x010100D4ED4A241252C948A6570CBF597C30C6</vt:lpwstr>
  </property>
</Properties>
</file>