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wmf" ContentType="image/x-wmf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2"/>
  </p:notesMasterIdLst>
  <p:handoutMasterIdLst>
    <p:handoutMasterId r:id="rId13"/>
  </p:handoutMasterIdLst>
  <p:sldIdLst>
    <p:sldId id="258" r:id="rId2"/>
    <p:sldId id="569" r:id="rId3"/>
    <p:sldId id="489" r:id="rId4"/>
    <p:sldId id="515" r:id="rId5"/>
    <p:sldId id="520" r:id="rId6"/>
    <p:sldId id="494" r:id="rId7"/>
    <p:sldId id="541" r:id="rId8"/>
    <p:sldId id="547" r:id="rId9"/>
    <p:sldId id="441" r:id="rId10"/>
    <p:sldId id="584" r:id="rId11"/>
  </p:sldIdLst>
  <p:sldSz cx="12192000" cy="6858000"/>
  <p:notesSz cx="7315200" cy="9601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CCFF"/>
    <a:srgbClr val="FFCC99"/>
    <a:srgbClr val="99CCFF"/>
    <a:srgbClr val="008000"/>
    <a:srgbClr val="CC6600"/>
    <a:srgbClr val="996600"/>
    <a:srgbClr val="663300"/>
    <a:srgbClr val="2D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3" autoAdjust="0"/>
    <p:restoredTop sz="80567" autoAdjust="0"/>
  </p:normalViewPr>
  <p:slideViewPr>
    <p:cSldViewPr>
      <p:cViewPr varScale="1">
        <p:scale>
          <a:sx n="63" d="100"/>
          <a:sy n="63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3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Gates, W. and Papadimitriou, C., "Bounds for Sorting by Prefix Reversal.", Discrete Mathematics. 27, 47-57, 1979.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1D48C-6E2A-4EE0-9086-47A40D7FB81E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5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A* expanded 8100 ; Path cost = 33</a:t>
            </a:r>
          </a:p>
          <a:p>
            <a:r>
              <a:rPr lang="en-US">
                <a:latin typeface="Arial" charset="0"/>
              </a:rPr>
              <a:t>UCS expanded 25263 . Path cost = 33</a:t>
            </a:r>
          </a:p>
          <a:p>
            <a:r>
              <a:rPr lang="en-US">
                <a:latin typeface="Arial" charset="0"/>
              </a:rPr>
              <a:t>Greedy expanded 10 . Path cost = 41</a:t>
            </a:r>
          </a:p>
          <a:p>
            <a:r>
              <a:rPr lang="en-US">
                <a:latin typeface="Arial" charset="0"/>
              </a:rPr>
              <a:t>[0, 7, 5, 3, 2, 1, 4, 6]</a:t>
            </a:r>
          </a:p>
          <a:p>
            <a:r>
              <a:rPr lang="en-US">
                <a:latin typeface="Arial" charset="0"/>
              </a:rPr>
              <a:t>(7, 0, 5, 3, 2, 1, 4, 6)</a:t>
            </a:r>
          </a:p>
          <a:p>
            <a:r>
              <a:rPr lang="en-US">
                <a:latin typeface="Arial" charset="0"/>
              </a:rPr>
              <a:t>(6, 4, 1, 2, 3, 5, 0, 7)</a:t>
            </a:r>
          </a:p>
          <a:p>
            <a:r>
              <a:rPr lang="en-US">
                <a:latin typeface="Arial" charset="0"/>
              </a:rPr>
              <a:t>(3, 2, 1, 4, 6, 5, 0, 7)</a:t>
            </a:r>
          </a:p>
          <a:p>
            <a:r>
              <a:rPr lang="en-US">
                <a:latin typeface="Arial" charset="0"/>
              </a:rPr>
              <a:t>(1, 2, 3, 4, 6, 5, 0, 7)</a:t>
            </a:r>
          </a:p>
          <a:p>
            <a:r>
              <a:rPr lang="en-US">
                <a:latin typeface="Arial" charset="0"/>
              </a:rPr>
              <a:t>(5, 6, 4, 3, 2, 1, 0, 7)</a:t>
            </a:r>
          </a:p>
          <a:p>
            <a:r>
              <a:rPr lang="en-US">
                <a:latin typeface="Arial" charset="0"/>
              </a:rPr>
              <a:t>(6, 5, 4, 3, 2, 1, 0, 7)</a:t>
            </a:r>
          </a:p>
          <a:p>
            <a:r>
              <a:rPr lang="en-US">
                <a:latin typeface="Arial" charset="0"/>
              </a:rPr>
              <a:t>(0, 1, 2, 3, 4, 5, 6, 7)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9D4EE-71CB-479F-AF32-9365A8F44758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7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You know exactly where you came from and how you got there, but you have no idea where you’re going.  But, you’ll know it when you see it.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C17AD-3C99-472D-9877-AC50EDB6C845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2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/>
              <a:t>T</a:t>
            </a:r>
            <a:r>
              <a:rPr lang="en-US" dirty="0" err="1"/>
              <a:t>oday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4436"/>
            <a:ext cx="10642600" cy="4729164"/>
          </a:xfrm>
        </p:spPr>
        <p:txBody>
          <a:bodyPr/>
          <a:lstStyle/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Informed Search</a:t>
            </a:r>
          </a:p>
          <a:p>
            <a:pPr lvl="1"/>
            <a:r>
              <a:rPr lang="en-US" sz="3200" dirty="0"/>
              <a:t>Heuristics</a:t>
            </a:r>
          </a:p>
          <a:p>
            <a:pPr lvl="1"/>
            <a:r>
              <a:rPr lang="en-US" sz="3200" dirty="0"/>
              <a:t>Greedy Search</a:t>
            </a:r>
          </a:p>
          <a:p>
            <a:pPr lvl="1"/>
            <a:r>
              <a:rPr lang="en-US" sz="3200" dirty="0"/>
              <a:t>A</a:t>
            </a:r>
            <a:r>
              <a:rPr lang="en-US" sz="3200"/>
              <a:t>* Search</a:t>
            </a:r>
            <a:endParaRPr lang="en-US" sz="3600" dirty="0"/>
          </a:p>
          <a:p>
            <a:pPr lvl="2"/>
            <a:endParaRPr lang="en-US" sz="2800" dirty="0"/>
          </a:p>
          <a:p>
            <a:pPr lvl="1" eaLnBrk="1" hangingPunct="1"/>
            <a:endParaRPr lang="en-US" sz="3200" dirty="0"/>
          </a:p>
          <a:p>
            <a:pPr eaLnBrk="1" hangingPunct="1"/>
            <a:endParaRPr lang="en-US" sz="3600" dirty="0"/>
          </a:p>
          <a:p>
            <a:pPr eaLnBrk="1" hangingPunct="1"/>
            <a:endParaRPr lang="en-US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380" y="1297622"/>
            <a:ext cx="5682419" cy="4416827"/>
          </a:xfrm>
          <a:prstGeom prst="rect">
            <a:avLst/>
          </a:prstGeom>
          <a:noFill/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A3BD878-2AFD-4D8D-BD21-627C301667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33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Video of Demo Contours UCS </a:t>
            </a:r>
            <a:r>
              <a:rPr lang="en-US" dirty="0" err="1"/>
              <a:t>Pacman</a:t>
            </a:r>
            <a:r>
              <a:rPr lang="en-US" dirty="0"/>
              <a:t> Small Maze</a:t>
            </a:r>
          </a:p>
        </p:txBody>
      </p:sp>
      <p:pic>
        <p:nvPicPr>
          <p:cNvPr id="2" name="ContoursPacmanSmallMaze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5183" y="1143000"/>
            <a:ext cx="1012163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Recap: Search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873" y="76200"/>
            <a:ext cx="8067052" cy="605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26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Search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States (configurations of the world)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Actions and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Successor function (world dynamics)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Start state and goal test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Search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Nodes: represent plans for reaching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Plans have costs (sum of action costs)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Search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Systematically builds a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Chooses an ordering of the fringe (unexplored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Optimal: finds least-cost plans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277" y="514350"/>
            <a:ext cx="6164445" cy="462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Pancake Problem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05201" y="3808413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52801" y="3656013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1801" y="3960813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1" y="3505201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gonal Stripe 22"/>
          <p:cNvSpPr/>
          <p:nvPr/>
        </p:nvSpPr>
        <p:spPr>
          <a:xfrm flipV="1">
            <a:off x="2438401" y="3505200"/>
            <a:ext cx="990600" cy="228600"/>
          </a:xfrm>
          <a:prstGeom prst="diagStri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3" idx="1"/>
          </p:cNvCxnSpPr>
          <p:nvPr/>
        </p:nvCxnSpPr>
        <p:spPr>
          <a:xfrm rot="10800000">
            <a:off x="1752601" y="2590801"/>
            <a:ext cx="685800" cy="97155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72401" y="2513012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1" y="2209800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9001" y="2665412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67601" y="2360612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72401" y="3429000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20001" y="3579812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39001" y="3884612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67601" y="3732212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772401" y="4876799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20001" y="5027611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39001" y="4724399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67601" y="5180011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eft Arrow 48"/>
          <p:cNvSpPr/>
          <p:nvPr/>
        </p:nvSpPr>
        <p:spPr>
          <a:xfrm rot="19800000" flipH="1">
            <a:off x="5867401" y="2616322"/>
            <a:ext cx="914400" cy="381000"/>
          </a:xfrm>
          <a:prstGeom prst="lef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Left Arrow 49"/>
          <p:cNvSpPr/>
          <p:nvPr/>
        </p:nvSpPr>
        <p:spPr>
          <a:xfrm flipH="1">
            <a:off x="5867401" y="3505200"/>
            <a:ext cx="914400" cy="381000"/>
          </a:xfrm>
          <a:prstGeom prst="lef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Left Arrow 50"/>
          <p:cNvSpPr/>
          <p:nvPr/>
        </p:nvSpPr>
        <p:spPr>
          <a:xfrm rot="1800000" flipH="1">
            <a:off x="5825197" y="4368922"/>
            <a:ext cx="914400" cy="381000"/>
          </a:xfrm>
          <a:prstGeom prst="lef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92" name="TextBox 59"/>
          <p:cNvSpPr txBox="1">
            <a:spLocks noChangeArrowheads="1"/>
          </p:cNvSpPr>
          <p:nvPr/>
        </p:nvSpPr>
        <p:spPr bwMode="auto">
          <a:xfrm>
            <a:off x="0" y="6019800"/>
            <a:ext cx="12192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Cost: Number of pancakes flipped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71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Pancake Problem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84526" y="2501900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13088" y="2598738"/>
            <a:ext cx="636587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36875" y="2403476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43238" y="2693988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28964" y="3727451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0401" y="3533775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2751" y="36306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59114" y="3822700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75239" y="2271713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22889" y="2174875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1450" y="2078038"/>
            <a:ext cx="636588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81600" y="1981200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07" name="Group 81"/>
          <p:cNvGrpSpPr>
            <a:grpSpLocks/>
          </p:cNvGrpSpPr>
          <p:nvPr/>
        </p:nvGrpSpPr>
        <p:grpSpPr bwMode="auto">
          <a:xfrm flipV="1">
            <a:off x="2251075" y="4689476"/>
            <a:ext cx="1025525" cy="195263"/>
            <a:chOff x="914400" y="6033654"/>
            <a:chExt cx="1025380" cy="19497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090588" y="6227044"/>
              <a:ext cx="636497" cy="1585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2015" y="6033654"/>
              <a:ext cx="495230" cy="1585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14400" y="6130349"/>
              <a:ext cx="1025380" cy="1586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flipV="1">
            <a:off x="2357438" y="4979988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09" name="Group 87"/>
          <p:cNvGrpSpPr>
            <a:grpSpLocks/>
          </p:cNvGrpSpPr>
          <p:nvPr/>
        </p:nvGrpSpPr>
        <p:grpSpPr bwMode="auto">
          <a:xfrm flipV="1">
            <a:off x="4232275" y="4357688"/>
            <a:ext cx="1025525" cy="290513"/>
            <a:chOff x="2175020" y="6019800"/>
            <a:chExt cx="1025380" cy="290946"/>
          </a:xfrm>
        </p:grpSpPr>
        <p:grpSp>
          <p:nvGrpSpPr>
            <p:cNvPr id="8281" name="Group 82"/>
            <p:cNvGrpSpPr>
              <a:grpSpLocks/>
            </p:cNvGrpSpPr>
            <p:nvPr/>
          </p:nvGrpSpPr>
          <p:grpSpPr bwMode="auto">
            <a:xfrm>
              <a:off x="2175020" y="6019800"/>
              <a:ext cx="1025380" cy="194975"/>
              <a:chOff x="914400" y="6033654"/>
              <a:chExt cx="1025380" cy="19497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1090588" y="6227617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62015" y="6033654"/>
                <a:ext cx="495230" cy="159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4400" y="6130636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2281368" y="6309156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9032875" y="4191000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280526" y="3900488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209088" y="3997326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139238" y="4094162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29201" y="3594100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76850" y="3497262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16" name="Group 94"/>
          <p:cNvGrpSpPr>
            <a:grpSpLocks/>
          </p:cNvGrpSpPr>
          <p:nvPr/>
        </p:nvGrpSpPr>
        <p:grpSpPr bwMode="auto">
          <a:xfrm flipV="1">
            <a:off x="5135563" y="3305175"/>
            <a:ext cx="812800" cy="96837"/>
            <a:chOff x="6278274" y="6096000"/>
            <a:chExt cx="813233" cy="9698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349749" y="6191393"/>
              <a:ext cx="635338" cy="1589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8274" y="60960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rot="10800000" flipV="1">
            <a:off x="4114800" y="2300287"/>
            <a:ext cx="574675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3203575" y="3127375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860675" y="4003675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3886200" y="4052887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05450" y="5499100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2" name="Group 80"/>
          <p:cNvGrpSpPr>
            <a:grpSpLocks/>
          </p:cNvGrpSpPr>
          <p:nvPr/>
        </p:nvGrpSpPr>
        <p:grpSpPr bwMode="auto">
          <a:xfrm flipV="1">
            <a:off x="5257801" y="5210176"/>
            <a:ext cx="1025525" cy="193675"/>
            <a:chOff x="3200400" y="5791200"/>
            <a:chExt cx="1025380" cy="19396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376588" y="5886592"/>
              <a:ext cx="63649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200400" y="5983575"/>
              <a:ext cx="1025380" cy="1589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06748" y="5791200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 flipV="1">
            <a:off x="2422526" y="5799138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4" name="Group 86"/>
          <p:cNvGrpSpPr>
            <a:grpSpLocks/>
          </p:cNvGrpSpPr>
          <p:nvPr/>
        </p:nvGrpSpPr>
        <p:grpSpPr bwMode="auto">
          <a:xfrm flipV="1">
            <a:off x="2174875" y="5603876"/>
            <a:ext cx="1025525" cy="98425"/>
            <a:chOff x="1752600" y="5562600"/>
            <a:chExt cx="1025380" cy="9799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928788" y="5562600"/>
              <a:ext cx="636497" cy="1581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752600" y="5659013"/>
              <a:ext cx="1025380" cy="158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2281238" y="5894388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6" name="Group 92"/>
          <p:cNvGrpSpPr>
            <a:grpSpLocks/>
          </p:cNvGrpSpPr>
          <p:nvPr/>
        </p:nvGrpSpPr>
        <p:grpSpPr bwMode="auto">
          <a:xfrm flipV="1">
            <a:off x="3663951" y="5972175"/>
            <a:ext cx="1025525" cy="290512"/>
            <a:chOff x="2479820" y="6019800"/>
            <a:chExt cx="1025380" cy="290946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727435" y="6213764"/>
              <a:ext cx="495230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70" name="Group 88"/>
            <p:cNvGrpSpPr>
              <a:grpSpLocks/>
            </p:cNvGrpSpPr>
            <p:nvPr/>
          </p:nvGrpSpPr>
          <p:grpSpPr bwMode="auto">
            <a:xfrm flipV="1">
              <a:off x="2479820" y="6019800"/>
              <a:ext cx="1025380" cy="97993"/>
              <a:chOff x="1752600" y="5562600"/>
              <a:chExt cx="1025380" cy="9799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928788" y="5562021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752600" y="5659004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 flipV="1">
              <a:off x="2586168" y="6309157"/>
              <a:ext cx="812685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27" name="Group 98"/>
          <p:cNvGrpSpPr>
            <a:grpSpLocks/>
          </p:cNvGrpSpPr>
          <p:nvPr/>
        </p:nvGrpSpPr>
        <p:grpSpPr bwMode="auto">
          <a:xfrm flipV="1">
            <a:off x="6858001" y="3824288"/>
            <a:ext cx="1025525" cy="290513"/>
            <a:chOff x="4267200" y="5119254"/>
            <a:chExt cx="1025380" cy="29094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4514815" y="5408610"/>
              <a:ext cx="495230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65" name="Group 94"/>
            <p:cNvGrpSpPr>
              <a:grpSpLocks/>
            </p:cNvGrpSpPr>
            <p:nvPr/>
          </p:nvGrpSpPr>
          <p:grpSpPr bwMode="auto">
            <a:xfrm flipV="1">
              <a:off x="4267200" y="5119254"/>
              <a:ext cx="1025380" cy="193964"/>
              <a:chOff x="3200400" y="5791200"/>
              <a:chExt cx="1025380" cy="19396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376588" y="5886592"/>
                <a:ext cx="636497" cy="1589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3200400" y="5983574"/>
                <a:ext cx="1025380" cy="159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306748" y="5791200"/>
                <a:ext cx="812685" cy="1589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/>
          <p:cNvCxnSpPr/>
          <p:nvPr/>
        </p:nvCxnSpPr>
        <p:spPr>
          <a:xfrm flipV="1">
            <a:off x="8118475" y="5943600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9" name="Group 106"/>
          <p:cNvGrpSpPr>
            <a:grpSpLocks/>
          </p:cNvGrpSpPr>
          <p:nvPr/>
        </p:nvGrpSpPr>
        <p:grpSpPr bwMode="auto">
          <a:xfrm flipV="1">
            <a:off x="8224838" y="5653088"/>
            <a:ext cx="812800" cy="193675"/>
            <a:chOff x="4338494" y="6019800"/>
            <a:chExt cx="813233" cy="193964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479856" y="6115192"/>
              <a:ext cx="495564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09969" y="6212174"/>
              <a:ext cx="63533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338494" y="60198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rot="5400000" flipH="1" flipV="1">
            <a:off x="2590007" y="5272882"/>
            <a:ext cx="3048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3276600" y="5729287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 flipV="1">
            <a:off x="4724400" y="5805487"/>
            <a:ext cx="2971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0800000">
            <a:off x="5105400" y="4814887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 flipV="1">
            <a:off x="5867400" y="4281487"/>
            <a:ext cx="914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213475" y="3367087"/>
            <a:ext cx="762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5295107" y="2796382"/>
            <a:ext cx="533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262813" y="5021262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7086601" y="5118100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39" name="Group 131"/>
          <p:cNvGrpSpPr>
            <a:grpSpLocks/>
          </p:cNvGrpSpPr>
          <p:nvPr/>
        </p:nvGrpSpPr>
        <p:grpSpPr bwMode="auto">
          <a:xfrm flipV="1">
            <a:off x="7192963" y="4829175"/>
            <a:ext cx="812800" cy="96837"/>
            <a:chOff x="6472094" y="4738254"/>
            <a:chExt cx="813233" cy="9799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613456" y="4738254"/>
              <a:ext cx="495564" cy="1606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472094" y="4834641"/>
              <a:ext cx="813233" cy="1606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rot="10800000">
            <a:off x="6324600" y="2452687"/>
            <a:ext cx="24384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H="1">
            <a:off x="7277100" y="4395787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772400" y="5272087"/>
            <a:ext cx="609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8572500" y="4548187"/>
            <a:ext cx="1066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44" name="TextBox 154"/>
          <p:cNvSpPr txBox="1">
            <a:spLocks noChangeArrowheads="1"/>
          </p:cNvSpPr>
          <p:nvPr/>
        </p:nvSpPr>
        <p:spPr bwMode="auto">
          <a:xfrm>
            <a:off x="7432675" y="2757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45" name="TextBox 154"/>
          <p:cNvSpPr txBox="1">
            <a:spLocks noChangeArrowheads="1"/>
          </p:cNvSpPr>
          <p:nvPr/>
        </p:nvSpPr>
        <p:spPr bwMode="auto">
          <a:xfrm>
            <a:off x="9109075" y="4841876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46" name="TextBox 154"/>
          <p:cNvSpPr txBox="1">
            <a:spLocks noChangeArrowheads="1"/>
          </p:cNvSpPr>
          <p:nvPr/>
        </p:nvSpPr>
        <p:spPr bwMode="auto">
          <a:xfrm>
            <a:off x="6061075" y="4281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47" name="TextBox 154"/>
          <p:cNvSpPr txBox="1">
            <a:spLocks noChangeArrowheads="1"/>
          </p:cNvSpPr>
          <p:nvPr/>
        </p:nvSpPr>
        <p:spPr bwMode="auto">
          <a:xfrm>
            <a:off x="6518275" y="3165476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48" name="TextBox 154"/>
          <p:cNvSpPr txBox="1">
            <a:spLocks noChangeArrowheads="1"/>
          </p:cNvSpPr>
          <p:nvPr/>
        </p:nvSpPr>
        <p:spPr bwMode="auto">
          <a:xfrm>
            <a:off x="5984875" y="58816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49" name="TextBox 154"/>
          <p:cNvSpPr txBox="1">
            <a:spLocks noChangeArrowheads="1"/>
          </p:cNvSpPr>
          <p:nvPr/>
        </p:nvSpPr>
        <p:spPr bwMode="auto">
          <a:xfrm>
            <a:off x="7585075" y="4281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50" name="TextBox 154"/>
          <p:cNvSpPr txBox="1">
            <a:spLocks noChangeArrowheads="1"/>
          </p:cNvSpPr>
          <p:nvPr/>
        </p:nvSpPr>
        <p:spPr bwMode="auto">
          <a:xfrm>
            <a:off x="2784475" y="508635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51" name="TextBox 154"/>
          <p:cNvSpPr txBox="1">
            <a:spLocks noChangeArrowheads="1"/>
          </p:cNvSpPr>
          <p:nvPr/>
        </p:nvSpPr>
        <p:spPr bwMode="auto">
          <a:xfrm>
            <a:off x="3470275" y="29098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52" name="TextBox 154"/>
          <p:cNvSpPr txBox="1">
            <a:spLocks noChangeArrowheads="1"/>
          </p:cNvSpPr>
          <p:nvPr/>
        </p:nvSpPr>
        <p:spPr bwMode="auto">
          <a:xfrm>
            <a:off x="4308475" y="2376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53" name="TextBox 115"/>
          <p:cNvSpPr txBox="1">
            <a:spLocks noChangeArrowheads="1"/>
          </p:cNvSpPr>
          <p:nvPr/>
        </p:nvSpPr>
        <p:spPr bwMode="auto">
          <a:xfrm>
            <a:off x="0" y="1219200"/>
            <a:ext cx="12191999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State space graph with costs as weights</a:t>
            </a:r>
          </a:p>
        </p:txBody>
      </p:sp>
      <p:sp>
        <p:nvSpPr>
          <p:cNvPr id="8254" name="TextBox 154"/>
          <p:cNvSpPr txBox="1">
            <a:spLocks noChangeArrowheads="1"/>
          </p:cNvSpPr>
          <p:nvPr/>
        </p:nvSpPr>
        <p:spPr bwMode="auto">
          <a:xfrm>
            <a:off x="3165475" y="41290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55" name="TextBox 154"/>
          <p:cNvSpPr txBox="1">
            <a:spLocks noChangeArrowheads="1"/>
          </p:cNvSpPr>
          <p:nvPr/>
        </p:nvSpPr>
        <p:spPr bwMode="auto">
          <a:xfrm>
            <a:off x="4079875" y="38242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56" name="TextBox 154"/>
          <p:cNvSpPr txBox="1">
            <a:spLocks noChangeArrowheads="1"/>
          </p:cNvSpPr>
          <p:nvPr/>
        </p:nvSpPr>
        <p:spPr bwMode="auto">
          <a:xfrm>
            <a:off x="4841875" y="48148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57" name="TextBox 154"/>
          <p:cNvSpPr txBox="1">
            <a:spLocks noChangeArrowheads="1"/>
          </p:cNvSpPr>
          <p:nvPr/>
        </p:nvSpPr>
        <p:spPr bwMode="auto">
          <a:xfrm>
            <a:off x="3470275" y="5424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58" name="TextBox 154"/>
          <p:cNvSpPr txBox="1">
            <a:spLocks noChangeArrowheads="1"/>
          </p:cNvSpPr>
          <p:nvPr/>
        </p:nvSpPr>
        <p:spPr bwMode="auto">
          <a:xfrm>
            <a:off x="5222875" y="26812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2514600" y="4724400"/>
            <a:ext cx="6858000" cy="83820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General Tree Search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2" y="1390650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 flipV="1">
            <a:off x="5734051" y="4287839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62613" y="4384675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486400" y="4191001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92763" y="4481513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1981200" y="4495801"/>
            <a:ext cx="5029200" cy="2087563"/>
            <a:chOff x="685800" y="4724400"/>
            <a:chExt cx="5029200" cy="2087106"/>
          </a:xfrm>
        </p:grpSpPr>
        <p:sp>
          <p:nvSpPr>
            <p:cNvPr id="107" name="Rectangle 106"/>
            <p:cNvSpPr/>
            <p:nvPr/>
          </p:nvSpPr>
          <p:spPr>
            <a:xfrm>
              <a:off x="990600" y="4724400"/>
              <a:ext cx="3048000" cy="1142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5800" y="5790966"/>
              <a:ext cx="2819400" cy="838017"/>
            </a:xfrm>
            <a:prstGeom prst="round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52800" y="5821123"/>
              <a:ext cx="2362200" cy="9903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3314792" y="4990958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3314792" y="5828975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" name="Group 109"/>
          <p:cNvGrpSpPr>
            <a:grpSpLocks/>
          </p:cNvGrpSpPr>
          <p:nvPr/>
        </p:nvGrpSpPr>
        <p:grpSpPr bwMode="auto">
          <a:xfrm flipH="1">
            <a:off x="5562600" y="4541837"/>
            <a:ext cx="4419600" cy="2087563"/>
            <a:chOff x="685800" y="4724400"/>
            <a:chExt cx="4419600" cy="2087106"/>
          </a:xfrm>
        </p:grpSpPr>
        <p:sp>
          <p:nvSpPr>
            <p:cNvPr id="111" name="Rectangle 110"/>
            <p:cNvSpPr/>
            <p:nvPr/>
          </p:nvSpPr>
          <p:spPr>
            <a:xfrm>
              <a:off x="990600" y="4724400"/>
              <a:ext cx="3048000" cy="1142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85800" y="5790967"/>
              <a:ext cx="2819400" cy="838017"/>
            </a:xfrm>
            <a:prstGeom prst="round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352800" y="5821122"/>
              <a:ext cx="1752600" cy="9903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3314792" y="4990959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3314792" y="5828975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871789" y="5002213"/>
            <a:ext cx="6272212" cy="331787"/>
            <a:chOff x="1575811" y="5230090"/>
            <a:chExt cx="6272789" cy="332510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752039" y="5424187"/>
              <a:ext cx="63664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823484" y="5230090"/>
              <a:ext cx="495346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75811" y="5327138"/>
              <a:ext cx="1025619" cy="1591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682183" y="5519645"/>
              <a:ext cx="81287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403408" y="5368503"/>
              <a:ext cx="495346" cy="1591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333552" y="5271455"/>
              <a:ext cx="63664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55735" y="5465552"/>
              <a:ext cx="1025619" cy="159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262108" y="5561010"/>
              <a:ext cx="81287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822981" y="5561010"/>
              <a:ext cx="1025619" cy="159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070653" y="5463961"/>
              <a:ext cx="495346" cy="1591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000797" y="5366913"/>
              <a:ext cx="63505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929353" y="5271455"/>
              <a:ext cx="81287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Rounded Rectangle 115"/>
          <p:cNvSpPr/>
          <p:nvPr/>
        </p:nvSpPr>
        <p:spPr>
          <a:xfrm>
            <a:off x="5181600" y="4038600"/>
            <a:ext cx="1600200" cy="60960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2362200" y="3733800"/>
            <a:ext cx="7162800" cy="762000"/>
            <a:chOff x="1066800" y="3962400"/>
            <a:chExt cx="7162800" cy="762000"/>
          </a:xfrm>
        </p:grpSpPr>
        <p:sp>
          <p:nvSpPr>
            <p:cNvPr id="122" name="Rounded Rectangular Callout 121"/>
            <p:cNvSpPr/>
            <p:nvPr/>
          </p:nvSpPr>
          <p:spPr>
            <a:xfrm>
              <a:off x="1066800" y="3962400"/>
              <a:ext cx="2133600" cy="762000"/>
            </a:xfrm>
            <a:prstGeom prst="wedgeRoundRectCallout">
              <a:avLst>
                <a:gd name="adj1" fmla="val 43579"/>
                <a:gd name="adj2" fmla="val 7052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/>
                  <a:cs typeface="Calibri"/>
                </a:rPr>
                <a:t>Action: flip top two</a:t>
              </a:r>
              <a:br>
                <a:rPr lang="en-US" dirty="0">
                  <a:latin typeface="Calibri"/>
                  <a:cs typeface="Calibri"/>
                </a:rPr>
              </a:br>
              <a:r>
                <a:rPr lang="en-US" dirty="0">
                  <a:latin typeface="Calibri"/>
                  <a:cs typeface="Calibri"/>
                </a:rPr>
                <a:t>Cost: 2</a:t>
              </a:r>
            </a:p>
          </p:txBody>
        </p:sp>
        <p:sp>
          <p:nvSpPr>
            <p:cNvPr id="123" name="Rounded Rectangular Callout 122"/>
            <p:cNvSpPr/>
            <p:nvPr/>
          </p:nvSpPr>
          <p:spPr>
            <a:xfrm>
              <a:off x="6096000" y="3962400"/>
              <a:ext cx="2133600" cy="762000"/>
            </a:xfrm>
            <a:prstGeom prst="wedgeRoundRectCallout">
              <a:avLst>
                <a:gd name="adj1" fmla="val -40244"/>
                <a:gd name="adj2" fmla="val 7228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/>
                  <a:cs typeface="Calibri"/>
                </a:rPr>
                <a:t>Action: flip all four</a:t>
              </a:r>
              <a:br>
                <a:rPr lang="en-US" dirty="0">
                  <a:latin typeface="Calibri"/>
                  <a:cs typeface="Calibri"/>
                </a:rPr>
              </a:br>
              <a:r>
                <a:rPr lang="en-US" dirty="0">
                  <a:latin typeface="Calibri"/>
                  <a:cs typeface="Calibri"/>
                </a:rPr>
                <a:t>Cost: 4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3733800" y="4495801"/>
            <a:ext cx="4572000" cy="393700"/>
            <a:chOff x="2438400" y="4724400"/>
            <a:chExt cx="4572000" cy="394447"/>
          </a:xfrm>
        </p:grpSpPr>
        <p:cxnSp>
          <p:nvCxnSpPr>
            <p:cNvPr id="119" name="Straight Arrow Connector 118"/>
            <p:cNvCxnSpPr/>
            <p:nvPr/>
          </p:nvCxnSpPr>
          <p:spPr>
            <a:xfrm rot="10800000" flipV="1">
              <a:off x="2438400" y="4724400"/>
              <a:ext cx="1676400" cy="38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rot="10800000" flipH="1" flipV="1">
              <a:off x="5334000" y="4724400"/>
              <a:ext cx="1676400" cy="38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5400000">
              <a:off x="4543930" y="4965364"/>
              <a:ext cx="30537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2133600" y="5410200"/>
            <a:ext cx="2362200" cy="762000"/>
            <a:chOff x="838200" y="5638800"/>
            <a:chExt cx="2362200" cy="762000"/>
          </a:xfrm>
        </p:grpSpPr>
        <p:grpSp>
          <p:nvGrpSpPr>
            <p:cNvPr id="9246" name="Group 97"/>
            <p:cNvGrpSpPr>
              <a:grpSpLocks/>
            </p:cNvGrpSpPr>
            <p:nvPr/>
          </p:nvGrpSpPr>
          <p:grpSpPr bwMode="auto">
            <a:xfrm>
              <a:off x="838200" y="6096000"/>
              <a:ext cx="2362200" cy="304800"/>
              <a:chOff x="838200" y="6096000"/>
              <a:chExt cx="2362200" cy="304800"/>
            </a:xfrm>
          </p:grpSpPr>
          <p:grpSp>
            <p:nvGrpSpPr>
              <p:cNvPr id="9249" name="Group 81"/>
              <p:cNvGrpSpPr>
                <a:grpSpLocks/>
              </p:cNvGrpSpPr>
              <p:nvPr/>
            </p:nvGrpSpPr>
            <p:grpSpPr bwMode="auto">
              <a:xfrm flipV="1">
                <a:off x="838200" y="6109854"/>
                <a:ext cx="1025380" cy="194975"/>
                <a:chOff x="914400" y="6033654"/>
                <a:chExt cx="1025380" cy="19497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090613" y="6226608"/>
                  <a:ext cx="636587" cy="1587"/>
                </a:xfrm>
                <a:prstGeom prst="line">
                  <a:avLst/>
                </a:prstGeom>
                <a:ln w="38100">
                  <a:solidFill>
                    <a:srgbClr val="CC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162050" y="6032933"/>
                  <a:ext cx="495300" cy="1587"/>
                </a:xfrm>
                <a:prstGeom prst="line">
                  <a:avLst/>
                </a:prstGeom>
                <a:ln w="38100">
                  <a:solidFill>
                    <a:srgbClr val="CC99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914400" y="6129770"/>
                  <a:ext cx="1025525" cy="1588"/>
                </a:xfrm>
                <a:prstGeom prst="line">
                  <a:avLst/>
                </a:prstGeom>
                <a:ln w="38100">
                  <a:solidFill>
                    <a:srgbClr val="6633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 flipV="1">
                <a:off x="944563" y="6399213"/>
                <a:ext cx="812800" cy="1587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51" name="Group 87"/>
              <p:cNvGrpSpPr>
                <a:grpSpLocks/>
              </p:cNvGrpSpPr>
              <p:nvPr/>
            </p:nvGrpSpPr>
            <p:grpSpPr bwMode="auto">
              <a:xfrm flipV="1">
                <a:off x="2175020" y="6096000"/>
                <a:ext cx="1025380" cy="290946"/>
                <a:chOff x="2175020" y="6019800"/>
                <a:chExt cx="1025380" cy="290946"/>
              </a:xfrm>
            </p:grpSpPr>
            <p:grpSp>
              <p:nvGrpSpPr>
                <p:cNvPr id="9252" name="Group 82"/>
                <p:cNvGrpSpPr>
                  <a:grpSpLocks/>
                </p:cNvGrpSpPr>
                <p:nvPr/>
              </p:nvGrpSpPr>
              <p:grpSpPr bwMode="auto">
                <a:xfrm>
                  <a:off x="2175020" y="6019800"/>
                  <a:ext cx="1025380" cy="194975"/>
                  <a:chOff x="914400" y="6033654"/>
                  <a:chExt cx="1025380" cy="194975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V="1">
                    <a:off x="1090468" y="6227762"/>
                    <a:ext cx="636587" cy="1588"/>
                  </a:xfrm>
                  <a:prstGeom prst="line">
                    <a:avLst/>
                  </a:prstGeom>
                  <a:ln w="38100">
                    <a:solidFill>
                      <a:srgbClr val="CC66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161905" y="6034087"/>
                    <a:ext cx="495300" cy="1588"/>
                  </a:xfrm>
                  <a:prstGeom prst="line">
                    <a:avLst/>
                  </a:prstGeom>
                  <a:ln w="38100">
                    <a:solidFill>
                      <a:srgbClr val="CC99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914255" y="6130925"/>
                    <a:ext cx="1025525" cy="1587"/>
                  </a:xfrm>
                  <a:prstGeom prst="line">
                    <a:avLst/>
                  </a:prstGeom>
                  <a:ln w="38100">
                    <a:solidFill>
                      <a:srgbClr val="6633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2281238" y="6309158"/>
                  <a:ext cx="812800" cy="1588"/>
                </a:xfrm>
                <a:prstGeom prst="line">
                  <a:avLst/>
                </a:prstGeom>
                <a:ln w="38100">
                  <a:solidFill>
                    <a:srgbClr val="99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Arrow Connector 129"/>
            <p:cNvCxnSpPr/>
            <p:nvPr/>
          </p:nvCxnSpPr>
          <p:spPr>
            <a:xfrm rot="10800000" flipV="1">
              <a:off x="12954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rot="10800000" flipH="1" flipV="1">
              <a:off x="22098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5"/>
          <p:cNvGrpSpPr>
            <a:grpSpLocks/>
          </p:cNvGrpSpPr>
          <p:nvPr/>
        </p:nvGrpSpPr>
        <p:grpSpPr bwMode="auto">
          <a:xfrm>
            <a:off x="7391400" y="5410200"/>
            <a:ext cx="2438400" cy="762000"/>
            <a:chOff x="6096000" y="5638800"/>
            <a:chExt cx="2438400" cy="762000"/>
          </a:xfrm>
        </p:grpSpPr>
        <p:grpSp>
          <p:nvGrpSpPr>
            <p:cNvPr id="9234" name="Group 98"/>
            <p:cNvGrpSpPr>
              <a:grpSpLocks/>
            </p:cNvGrpSpPr>
            <p:nvPr/>
          </p:nvGrpSpPr>
          <p:grpSpPr bwMode="auto">
            <a:xfrm>
              <a:off x="6096000" y="6096000"/>
              <a:ext cx="2438400" cy="304800"/>
              <a:chOff x="6096000" y="6096000"/>
              <a:chExt cx="2438400" cy="304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7508875" y="6399213"/>
                <a:ext cx="1025525" cy="1587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756525" y="6110288"/>
                <a:ext cx="495300" cy="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7685088" y="6207125"/>
                <a:ext cx="636587" cy="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615238" y="6302375"/>
                <a:ext cx="812800" cy="1588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96000" y="6386513"/>
                <a:ext cx="1025525" cy="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343650" y="6289675"/>
                <a:ext cx="495300" cy="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43" name="Group 94"/>
              <p:cNvGrpSpPr>
                <a:grpSpLocks/>
              </p:cNvGrpSpPr>
              <p:nvPr/>
            </p:nvGrpSpPr>
            <p:grpSpPr bwMode="auto">
              <a:xfrm flipV="1">
                <a:off x="6202074" y="6096000"/>
                <a:ext cx="813233" cy="96982"/>
                <a:chOff x="6278274" y="6096000"/>
                <a:chExt cx="813233" cy="96982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350000" y="6191394"/>
                  <a:ext cx="635000" cy="1588"/>
                </a:xfrm>
                <a:prstGeom prst="line">
                  <a:avLst/>
                </a:prstGeom>
                <a:ln w="38100">
                  <a:solidFill>
                    <a:srgbClr val="CC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278563" y="6096144"/>
                  <a:ext cx="812800" cy="1588"/>
                </a:xfrm>
                <a:prstGeom prst="line">
                  <a:avLst/>
                </a:prstGeom>
                <a:ln w="38100">
                  <a:solidFill>
                    <a:srgbClr val="99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4" name="Straight Arrow Connector 133"/>
            <p:cNvCxnSpPr/>
            <p:nvPr/>
          </p:nvCxnSpPr>
          <p:spPr>
            <a:xfrm rot="10800000" flipV="1">
              <a:off x="66294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10800000" flipH="1" flipV="1">
              <a:off x="75438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Rounded Rectangular Callout 70"/>
          <p:cNvSpPr/>
          <p:nvPr/>
        </p:nvSpPr>
        <p:spPr bwMode="auto">
          <a:xfrm>
            <a:off x="7772400" y="3810000"/>
            <a:ext cx="2286000" cy="990600"/>
          </a:xfrm>
          <a:prstGeom prst="wedgeRoundRectCallout">
            <a:avLst>
              <a:gd name="adj1" fmla="val 23278"/>
              <a:gd name="adj2" fmla="val 1428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Path to reach goal:</a:t>
            </a:r>
          </a:p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Flip four, flip three</a:t>
            </a:r>
          </a:p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Total cost: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16" grpId="0" animBg="1"/>
      <p:bldP spid="116" grpId="1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One Queue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idx="1"/>
          </p:nvPr>
        </p:nvSpPr>
        <p:spPr>
          <a:xfrm>
            <a:off x="381000" y="1443036"/>
            <a:ext cx="58420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All these search algorithms are the same except for fringe strategies</a:t>
            </a:r>
          </a:p>
          <a:p>
            <a:pPr lvl="1"/>
            <a:r>
              <a:rPr lang="en-US" sz="2400" dirty="0"/>
              <a:t>Conceptually, all fringes are priority queues (i.e. collections of nodes with attached priorities)</a:t>
            </a:r>
          </a:p>
          <a:p>
            <a:pPr lvl="1"/>
            <a:r>
              <a:rPr lang="en-US" sz="2400" dirty="0"/>
              <a:t>Practically, for DFS and BFS, you can avoid the log(n) overhead from an actual priority queue, by using stacks and queues</a:t>
            </a:r>
          </a:p>
          <a:p>
            <a:pPr lvl="1"/>
            <a:r>
              <a:rPr lang="en-US" sz="2400" dirty="0"/>
              <a:t>Can even code one implementation that takes a variable queuing object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900" y="1296458"/>
            <a:ext cx="5753099" cy="4474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-457200"/>
            <a:ext cx="9753599" cy="7315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8"/>
          <p:cNvSpPr>
            <a:spLocks noChangeArrowheads="1"/>
          </p:cNvSpPr>
          <p:nvPr/>
        </p:nvSpPr>
        <p:spPr bwMode="auto">
          <a:xfrm>
            <a:off x="8353425" y="4494213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3" name="Freeform 21"/>
          <p:cNvSpPr>
            <a:spLocks/>
          </p:cNvSpPr>
          <p:nvPr/>
        </p:nvSpPr>
        <p:spPr bwMode="auto">
          <a:xfrm>
            <a:off x="8745536" y="1412875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Uniform Cost Search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16279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lowest path cost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9256712" y="527050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8994774" y="5386389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10183812" y="5292726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0244136" y="5410201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10250" name="Freeform 9"/>
          <p:cNvSpPr>
            <a:spLocks/>
          </p:cNvSpPr>
          <p:nvPr/>
        </p:nvSpPr>
        <p:spPr bwMode="auto">
          <a:xfrm>
            <a:off x="8251825" y="1560514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9374186" y="19161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9850437" y="19065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9504361" y="1766889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0254" name="Oval 16"/>
          <p:cNvSpPr>
            <a:spLocks noChangeArrowheads="1"/>
          </p:cNvSpPr>
          <p:nvPr/>
        </p:nvSpPr>
        <p:spPr bwMode="auto">
          <a:xfrm>
            <a:off x="10098086" y="2955926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9618662" y="3511550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6" name="Freeform 19"/>
          <p:cNvSpPr>
            <a:spLocks/>
          </p:cNvSpPr>
          <p:nvPr/>
        </p:nvSpPr>
        <p:spPr bwMode="auto">
          <a:xfrm>
            <a:off x="9572624" y="2301877"/>
            <a:ext cx="179387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7" name="Freeform 20"/>
          <p:cNvSpPr>
            <a:spLocks/>
          </p:cNvSpPr>
          <p:nvPr/>
        </p:nvSpPr>
        <p:spPr bwMode="auto">
          <a:xfrm>
            <a:off x="9990136" y="2498725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8" name="Oval 22"/>
          <p:cNvSpPr>
            <a:spLocks noChangeArrowheads="1"/>
          </p:cNvSpPr>
          <p:nvPr/>
        </p:nvSpPr>
        <p:spPr bwMode="auto">
          <a:xfrm>
            <a:off x="9605962" y="1490664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9" name="Freeform 23"/>
          <p:cNvSpPr>
            <a:spLocks/>
          </p:cNvSpPr>
          <p:nvPr/>
        </p:nvSpPr>
        <p:spPr bwMode="auto">
          <a:xfrm>
            <a:off x="9034462" y="2395539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0" name="Freeform 24"/>
          <p:cNvSpPr>
            <a:spLocks/>
          </p:cNvSpPr>
          <p:nvPr/>
        </p:nvSpPr>
        <p:spPr bwMode="auto">
          <a:xfrm>
            <a:off x="9290050" y="2127251"/>
            <a:ext cx="747712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1" name="Oval 25"/>
          <p:cNvSpPr>
            <a:spLocks noChangeArrowheads="1"/>
          </p:cNvSpPr>
          <p:nvPr/>
        </p:nvSpPr>
        <p:spPr bwMode="auto">
          <a:xfrm>
            <a:off x="8888412" y="492918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62" name="Text Box 26"/>
          <p:cNvSpPr txBox="1">
            <a:spLocks noChangeArrowheads="1"/>
          </p:cNvSpPr>
          <p:nvPr/>
        </p:nvSpPr>
        <p:spPr bwMode="auto">
          <a:xfrm>
            <a:off x="10528300" y="249555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10263" name="Text Box 27"/>
          <p:cNvSpPr txBox="1">
            <a:spLocks noChangeArrowheads="1"/>
          </p:cNvSpPr>
          <p:nvPr/>
        </p:nvSpPr>
        <p:spPr bwMode="auto">
          <a:xfrm>
            <a:off x="10401300" y="2100263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2</a:t>
            </a:r>
          </a:p>
        </p:txBody>
      </p:sp>
      <p:sp>
        <p:nvSpPr>
          <p:cNvPr id="10264" name="Text Box 28"/>
          <p:cNvSpPr txBox="1">
            <a:spLocks noChangeArrowheads="1"/>
          </p:cNvSpPr>
          <p:nvPr/>
        </p:nvSpPr>
        <p:spPr bwMode="auto">
          <a:xfrm>
            <a:off x="10201274" y="172243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1</a:t>
            </a:r>
          </a:p>
        </p:txBody>
      </p:sp>
      <p:sp>
        <p:nvSpPr>
          <p:cNvPr id="10265" name="TextBox 18"/>
          <p:cNvSpPr txBox="1">
            <a:spLocks noChangeArrowheads="1"/>
          </p:cNvSpPr>
          <p:nvPr/>
        </p:nvSpPr>
        <p:spPr bwMode="auto">
          <a:xfrm>
            <a:off x="7315200" y="6248400"/>
            <a:ext cx="4841875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UCS empty (L3D1)]</a:t>
            </a:r>
          </a:p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UCS 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pacman</a:t>
            </a: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 small maze (L3D3)]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D4A241252C948A6570CBF597C30C6" ma:contentTypeVersion="3" ma:contentTypeDescription="Create a new document." ma:contentTypeScope="" ma:versionID="e80368974e608db4edbfd3df7d8687b0">
  <xsd:schema xmlns:xsd="http://www.w3.org/2001/XMLSchema" xmlns:xs="http://www.w3.org/2001/XMLSchema" xmlns:p="http://schemas.microsoft.com/office/2006/metadata/properties" xmlns:ns2="2ccdc9e6-d4c0-4e94-abfa-623fd4851f43" targetNamespace="http://schemas.microsoft.com/office/2006/metadata/properties" ma:root="true" ma:fieldsID="a616610b27c1edefad48546d420e63df" ns2:_="">
    <xsd:import namespace="2ccdc9e6-d4c0-4e94-abfa-623fd4851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dc9e6-d4c0-4e94-abfa-623fd4851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0A4BAE-50B1-4961-BE3E-445148814F5A}"/>
</file>

<file path=customXml/itemProps2.xml><?xml version="1.0" encoding="utf-8"?>
<ds:datastoreItem xmlns:ds="http://schemas.openxmlformats.org/officeDocument/2006/customXml" ds:itemID="{55F9D98D-B5CE-467C-9687-EE1BDC571B84}"/>
</file>

<file path=customXml/itemProps3.xml><?xml version="1.0" encoding="utf-8"?>
<ds:datastoreItem xmlns:ds="http://schemas.openxmlformats.org/officeDocument/2006/customXml" ds:itemID="{B91E2C19-878E-49FF-AD2E-A71264622450}"/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38962</TotalTime>
  <Words>521</Words>
  <Application>Microsoft Office PowerPoint</Application>
  <PresentationFormat>Widescreen</PresentationFormat>
  <Paragraphs>92</Paragraphs>
  <Slides>10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dan-berkeley-nlp-v1</vt:lpstr>
      <vt:lpstr>Today</vt:lpstr>
      <vt:lpstr>Recap: Search</vt:lpstr>
      <vt:lpstr>Recap: Search</vt:lpstr>
      <vt:lpstr>Example: Pancake Problem</vt:lpstr>
      <vt:lpstr>Example: Pancake Problem</vt:lpstr>
      <vt:lpstr>General Tree Search</vt:lpstr>
      <vt:lpstr>The One Queue</vt:lpstr>
      <vt:lpstr>Uninformed Search</vt:lpstr>
      <vt:lpstr>Uniform Cost Search</vt:lpstr>
      <vt:lpstr>Video of Demo Contours UCS Pacman Small Maze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Georg Christoph Gutjahr</cp:lastModifiedBy>
  <cp:revision>2264</cp:revision>
  <cp:lastPrinted>2014-01-28T19:38:34Z</cp:lastPrinted>
  <dcterms:created xsi:type="dcterms:W3CDTF">2004-08-27T04:16:05Z</dcterms:created>
  <dcterms:modified xsi:type="dcterms:W3CDTF">2020-10-20T02:34:08Z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0x010100D4ED4A241252C948A6570CBF597C30C6</vt:lpwstr>
  </property>
</Properties>
</file>