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1089" r:id="rId2"/>
    <p:sldId id="1090" r:id="rId3"/>
    <p:sldId id="1091" r:id="rId4"/>
    <p:sldId id="1092" r:id="rId5"/>
    <p:sldId id="1093" r:id="rId6"/>
    <p:sldId id="1094" r:id="rId7"/>
    <p:sldId id="1095" r:id="rId8"/>
    <p:sldId id="1096" r:id="rId9"/>
    <p:sldId id="1097" r:id="rId10"/>
    <p:sldId id="1098" r:id="rId11"/>
    <p:sldId id="1099" r:id="rId12"/>
    <p:sldId id="1100" r:id="rId13"/>
    <p:sldId id="1101" r:id="rId14"/>
    <p:sldId id="1102" r:id="rId15"/>
    <p:sldId id="1103" r:id="rId16"/>
  </p:sldIdLst>
  <p:sldSz cx="12190413" cy="6858000"/>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4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3C1D"/>
    <a:srgbClr val="5A3D1D"/>
    <a:srgbClr val="E5CFB6"/>
    <a:srgbClr val="BF8C5E"/>
    <a:srgbClr val="C4BD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1"/>
  </p:normalViewPr>
  <p:slideViewPr>
    <p:cSldViewPr showGuides="1">
      <p:cViewPr varScale="1">
        <p:scale>
          <a:sx n="104" d="100"/>
          <a:sy n="104" d="100"/>
        </p:scale>
        <p:origin x="114" y="222"/>
      </p:cViewPr>
      <p:guideLst>
        <p:guide orient="horz" pos="2240"/>
        <p:guide pos="3839"/>
      </p:guideLst>
    </p:cSldViewPr>
  </p:slideViewPr>
  <p:notesTextViewPr>
    <p:cViewPr>
      <p:scale>
        <a:sx n="100" d="100"/>
        <a:sy n="100" d="100"/>
      </p:scale>
      <p:origin x="0" y="0"/>
    </p:cViewPr>
  </p:notesTextViewPr>
  <p:sorterViewPr>
    <p:cViewPr>
      <p:scale>
        <a:sx n="66" d="100"/>
        <a:sy n="66" d="100"/>
      </p:scale>
      <p:origin x="0" y="2031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10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fontAlgn="base"/>
            <a:fld id="{F68068AB-730B-4195-A504-AD1205558A30}" type="datetimeFigureOut">
              <a:rPr lang="zh-CN" altLang="en-US" strike="noStrike" noProof="1" smtClean="0">
                <a:latin typeface="Arial" panose="020B0604020202020204" pitchFamily="34" charset="0"/>
                <a:ea typeface="宋体" panose="02010600030101010101" pitchFamily="2" charset="-122"/>
                <a:cs typeface="+mn-cs"/>
              </a:rPr>
              <a:t>2019/11/8</a:t>
            </a:fld>
            <a:endParaRPr lang="zh-CN" altLang="en-US" strike="noStrike" noProof="1"/>
          </a:p>
        </p:txBody>
      </p:sp>
      <p:sp>
        <p:nvSpPr>
          <p:cNvPr id="4100" name="幻灯片图像占位符 3"/>
          <p:cNvSpPr>
            <a:spLocks noGrp="1" noRot="1" noChangeAspect="1"/>
          </p:cNvSpPr>
          <p:nvPr>
            <p:ph type="sldImg"/>
          </p:nvPr>
        </p:nvSpPr>
        <p:spPr>
          <a:xfrm>
            <a:off x="382588" y="685800"/>
            <a:ext cx="6092825" cy="3429000"/>
          </a:xfrm>
          <a:prstGeom prst="rect">
            <a:avLst/>
          </a:prstGeom>
          <a:noFill/>
          <a:ln w="12700" cap="flat" cmpd="sng">
            <a:solidFill>
              <a:srgbClr val="000000"/>
            </a:solidFill>
            <a:prstDash val="solid"/>
            <a:round/>
            <a:headEnd type="none" w="med" len="med"/>
            <a:tailEnd type="none" w="med" len="med"/>
          </a:ln>
        </p:spPr>
      </p:sp>
      <p:sp>
        <p:nvSpPr>
          <p:cNvPr id="4101" name="备注占位符 4"/>
          <p:cNvSpPr>
            <a:spLocks noGrp="1"/>
          </p:cNvSpPr>
          <p:nvPr>
            <p:ph type="body" sz="quarter"/>
          </p:nvPr>
        </p:nvSpPr>
        <p:spPr>
          <a:xfrm>
            <a:off x="685800" y="4343400"/>
            <a:ext cx="5486400" cy="4114800"/>
          </a:xfrm>
          <a:prstGeom prst="rect">
            <a:avLst/>
          </a:prstGeom>
          <a:noFill/>
          <a:ln w="9525">
            <a:noFill/>
          </a:ln>
        </p:spPr>
        <p:txBody>
          <a:bodyPr lIns="91440" tIns="45720" rIns="91440" bIns="45720" anchor="t"/>
          <a:lstStyle/>
          <a:p>
            <a:pPr lvl="0"/>
            <a:r>
              <a:rPr lang="zh-CN" altLang="en-US"/>
              <a:t>单击此处编辑母版文本样式</a:t>
            </a:r>
          </a:p>
          <a:p>
            <a:pPr lvl="1" indent="0"/>
            <a:r>
              <a:rPr lang="zh-CN" altLang="en-US"/>
              <a:t>第二级</a:t>
            </a:r>
          </a:p>
          <a:p>
            <a:pPr lvl="2" indent="0"/>
            <a:r>
              <a:rPr lang="zh-CN" altLang="en-US"/>
              <a:t>第三级</a:t>
            </a:r>
          </a:p>
          <a:p>
            <a:pPr lvl="3" indent="0"/>
            <a:r>
              <a:rPr lang="zh-CN" altLang="en-US"/>
              <a:t>第四级</a:t>
            </a:r>
          </a:p>
          <a:p>
            <a:pPr lvl="4" indent="0"/>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fontAlgn="base"/>
            <a:fld id="{7E559E85-9D48-48C3-B15F-A015FF986F4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extLst>
      <p:ext uri="{BB962C8B-B14F-4D97-AF65-F5344CB8AC3E}">
        <p14:creationId xmlns:p14="http://schemas.microsoft.com/office/powerpoint/2010/main" val="12187532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435"/>
            <a:ext cx="10361851" cy="1470025"/>
          </a:xfrm>
        </p:spPr>
        <p:txBody>
          <a:body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828562" y="3886200"/>
            <a:ext cx="8533289"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zh-CN" altLang="en-US" strike="noStrike" noProof="1"/>
              <a:t>单击此处编辑母版副标题样式</a:t>
            </a:r>
          </a:p>
        </p:txBody>
      </p:sp>
      <p:sp>
        <p:nvSpPr>
          <p:cNvPr id="4" name="日期占位符 3"/>
          <p:cNvSpPr>
            <a:spLocks noGrp="1"/>
          </p:cNvSpPr>
          <p:nvPr>
            <p:ph type="dt" sz="half" idx="10"/>
          </p:nvPr>
        </p:nvSpPr>
        <p:spPr/>
        <p:txBody>
          <a:bodyPr/>
          <a:lstStyle/>
          <a:p>
            <a:pPr fontAlgn="auto">
              <a:defRPr/>
            </a:pPr>
            <a:fld id="{2AFDEB35-C6E3-4A07-93FB-BA2C88EDE9FD}" type="datetimeFigureOut">
              <a:rPr lang="zh-CN" altLang="en-US" strike="noStrike" noProof="1">
                <a:latin typeface="+mn-lt"/>
                <a:ea typeface="+mn-ea"/>
                <a:cs typeface="+mn-cs"/>
              </a:rPr>
              <a:t>2019/11/8</a:t>
            </a:fld>
            <a:endParaRPr lang="zh-CN" altLang="en-US" strike="noStrike" noProof="1"/>
          </a:p>
        </p:txBody>
      </p:sp>
      <p:sp>
        <p:nvSpPr>
          <p:cNvPr id="5" name="页脚占位符 4"/>
          <p:cNvSpPr>
            <a:spLocks noGrp="1"/>
          </p:cNvSpPr>
          <p:nvPr>
            <p:ph type="ftr" sz="quarter" idx="11"/>
          </p:nvPr>
        </p:nvSpPr>
        <p:spPr/>
        <p:txBody>
          <a:bodyPr/>
          <a:lstStyle/>
          <a:p>
            <a:pPr fontAlgn="auto">
              <a:defRPr/>
            </a:pPr>
            <a:endParaRPr lang="zh-CN" altLang="en-US" strike="noStrike" noProof="1"/>
          </a:p>
        </p:txBody>
      </p:sp>
      <p:sp>
        <p:nvSpPr>
          <p:cNvPr id="6" name="灯片编号占位符 5"/>
          <p:cNvSpPr>
            <a:spLocks noGrp="1"/>
          </p:cNvSpPr>
          <p:nvPr>
            <p:ph type="sldNum" sz="quarter" idx="12"/>
          </p:nvPr>
        </p:nvSpPr>
        <p:spPr/>
        <p:txBody>
          <a:bodyPr/>
          <a:lstStyle/>
          <a:p>
            <a:pPr fontAlgn="auto">
              <a:defRPr/>
            </a:pPr>
            <a:fld id="{51D7064D-3E24-4010-8BE8-128BF690E568}" type="slidenum">
              <a:rPr lang="zh-CN" altLang="en-US" strike="noStrike" noProof="1">
                <a:latin typeface="+mn-lt"/>
                <a:ea typeface="+mn-ea"/>
                <a:cs typeface="+mn-cs"/>
              </a:rPr>
              <a:t>‹#›</a:t>
            </a:fld>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fontAlgn="auto">
              <a:defRPr/>
            </a:pPr>
            <a:fld id="{2AFDEB35-C6E3-4A07-93FB-BA2C88EDE9FD}" type="datetimeFigureOut">
              <a:rPr lang="zh-CN" altLang="en-US" strike="noStrike" noProof="1">
                <a:latin typeface="+mn-lt"/>
                <a:ea typeface="+mn-ea"/>
                <a:cs typeface="+mn-cs"/>
              </a:rPr>
              <a:t>2019/11/8</a:t>
            </a:fld>
            <a:endParaRPr lang="zh-CN" altLang="en-US" strike="noStrike" noProof="1"/>
          </a:p>
        </p:txBody>
      </p:sp>
      <p:sp>
        <p:nvSpPr>
          <p:cNvPr id="5" name="页脚占位符 4"/>
          <p:cNvSpPr>
            <a:spLocks noGrp="1"/>
          </p:cNvSpPr>
          <p:nvPr>
            <p:ph type="ftr" sz="quarter" idx="11"/>
          </p:nvPr>
        </p:nvSpPr>
        <p:spPr/>
        <p:txBody>
          <a:bodyPr/>
          <a:lstStyle/>
          <a:p>
            <a:pPr fontAlgn="auto">
              <a:defRPr/>
            </a:pPr>
            <a:endParaRPr lang="zh-CN" altLang="en-US" strike="noStrike" noProof="1"/>
          </a:p>
        </p:txBody>
      </p:sp>
      <p:sp>
        <p:nvSpPr>
          <p:cNvPr id="6" name="灯片编号占位符 5"/>
          <p:cNvSpPr>
            <a:spLocks noGrp="1"/>
          </p:cNvSpPr>
          <p:nvPr>
            <p:ph type="sldNum" sz="quarter" idx="12"/>
          </p:nvPr>
        </p:nvSpPr>
        <p:spPr/>
        <p:txBody>
          <a:bodyPr/>
          <a:lstStyle/>
          <a:p>
            <a:pPr fontAlgn="auto">
              <a:defRPr/>
            </a:pPr>
            <a:fld id="{51D7064D-3E24-4010-8BE8-128BF690E568}" type="slidenum">
              <a:rPr lang="zh-CN" altLang="en-US" strike="noStrike" noProof="1">
                <a:latin typeface="+mn-lt"/>
                <a:ea typeface="+mn-ea"/>
                <a:cs typeface="+mn-cs"/>
              </a:rPr>
              <a:t>‹#›</a:t>
            </a:fld>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55" y="274639"/>
            <a:ext cx="2742843" cy="5851525"/>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09526" y="274639"/>
            <a:ext cx="8025355" cy="5851525"/>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fontAlgn="auto">
              <a:defRPr/>
            </a:pPr>
            <a:fld id="{2AFDEB35-C6E3-4A07-93FB-BA2C88EDE9FD}" type="datetimeFigureOut">
              <a:rPr lang="zh-CN" altLang="en-US" strike="noStrike" noProof="1">
                <a:latin typeface="+mn-lt"/>
                <a:ea typeface="+mn-ea"/>
                <a:cs typeface="+mn-cs"/>
              </a:rPr>
              <a:t>2019/11/8</a:t>
            </a:fld>
            <a:endParaRPr lang="zh-CN" altLang="en-US" strike="noStrike" noProof="1"/>
          </a:p>
        </p:txBody>
      </p:sp>
      <p:sp>
        <p:nvSpPr>
          <p:cNvPr id="5" name="页脚占位符 4"/>
          <p:cNvSpPr>
            <a:spLocks noGrp="1"/>
          </p:cNvSpPr>
          <p:nvPr>
            <p:ph type="ftr" sz="quarter" idx="11"/>
          </p:nvPr>
        </p:nvSpPr>
        <p:spPr/>
        <p:txBody>
          <a:bodyPr/>
          <a:lstStyle/>
          <a:p>
            <a:pPr fontAlgn="auto">
              <a:defRPr/>
            </a:pPr>
            <a:endParaRPr lang="zh-CN" altLang="en-US" strike="noStrike" noProof="1"/>
          </a:p>
        </p:txBody>
      </p:sp>
      <p:sp>
        <p:nvSpPr>
          <p:cNvPr id="6" name="灯片编号占位符 5"/>
          <p:cNvSpPr>
            <a:spLocks noGrp="1"/>
          </p:cNvSpPr>
          <p:nvPr>
            <p:ph type="sldNum" sz="quarter" idx="12"/>
          </p:nvPr>
        </p:nvSpPr>
        <p:spPr/>
        <p:txBody>
          <a:bodyPr/>
          <a:lstStyle/>
          <a:p>
            <a:pPr fontAlgn="auto">
              <a:defRPr/>
            </a:pPr>
            <a:fld id="{51D7064D-3E24-4010-8BE8-128BF690E568}" type="slidenum">
              <a:rPr lang="zh-CN" altLang="en-US" strike="noStrike" noProof="1">
                <a:latin typeface="+mn-lt"/>
                <a:ea typeface="+mn-ea"/>
                <a:cs typeface="+mn-cs"/>
              </a:rPr>
              <a:t>‹#›</a:t>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526" y="615826"/>
            <a:ext cx="10971372" cy="868958"/>
          </a:xfrm>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fontAlgn="auto">
              <a:defRPr/>
            </a:pPr>
            <a:fld id="{2AFDEB35-C6E3-4A07-93FB-BA2C88EDE9FD}" type="datetimeFigureOut">
              <a:rPr lang="zh-CN" altLang="en-US" strike="noStrike" noProof="1">
                <a:latin typeface="+mn-lt"/>
                <a:ea typeface="+mn-ea"/>
                <a:cs typeface="+mn-cs"/>
              </a:rPr>
              <a:t>2019/11/8</a:t>
            </a:fld>
            <a:endParaRPr lang="zh-CN" altLang="en-US" strike="noStrike" noProof="1"/>
          </a:p>
        </p:txBody>
      </p:sp>
      <p:sp>
        <p:nvSpPr>
          <p:cNvPr id="5" name="页脚占位符 4"/>
          <p:cNvSpPr>
            <a:spLocks noGrp="1"/>
          </p:cNvSpPr>
          <p:nvPr>
            <p:ph type="ftr" sz="quarter" idx="11"/>
          </p:nvPr>
        </p:nvSpPr>
        <p:spPr/>
        <p:txBody>
          <a:bodyPr/>
          <a:lstStyle/>
          <a:p>
            <a:pPr fontAlgn="auto">
              <a:defRPr/>
            </a:pPr>
            <a:endParaRPr lang="zh-CN" altLang="en-US" strike="noStrike" noProof="1"/>
          </a:p>
        </p:txBody>
      </p:sp>
      <p:sp>
        <p:nvSpPr>
          <p:cNvPr id="6" name="灯片编号占位符 5"/>
          <p:cNvSpPr>
            <a:spLocks noGrp="1"/>
          </p:cNvSpPr>
          <p:nvPr>
            <p:ph type="sldNum" sz="quarter" idx="12"/>
          </p:nvPr>
        </p:nvSpPr>
        <p:spPr/>
        <p:txBody>
          <a:bodyPr/>
          <a:lstStyle/>
          <a:p>
            <a:pPr fontAlgn="auto">
              <a:defRPr/>
            </a:pPr>
            <a:fld id="{51D7064D-3E24-4010-8BE8-128BF690E568}" type="slidenum">
              <a:rPr lang="zh-CN" altLang="en-US" strike="noStrike" noProof="1">
                <a:latin typeface="+mn-lt"/>
                <a:ea typeface="+mn-ea"/>
                <a:cs typeface="+mn-cs"/>
              </a:rPr>
              <a:t>‹#›</a:t>
            </a:fld>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61" y="4406910"/>
            <a:ext cx="10361851"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962961" y="2906713"/>
            <a:ext cx="1036185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fontAlgn="auto">
              <a:defRPr/>
            </a:pPr>
            <a:fld id="{2AFDEB35-C6E3-4A07-93FB-BA2C88EDE9FD}" type="datetimeFigureOut">
              <a:rPr lang="zh-CN" altLang="en-US" strike="noStrike" noProof="1">
                <a:latin typeface="+mn-lt"/>
                <a:ea typeface="+mn-ea"/>
                <a:cs typeface="+mn-cs"/>
              </a:rPr>
              <a:t>2019/11/8</a:t>
            </a:fld>
            <a:endParaRPr lang="zh-CN" altLang="en-US" strike="noStrike" noProof="1"/>
          </a:p>
        </p:txBody>
      </p:sp>
      <p:sp>
        <p:nvSpPr>
          <p:cNvPr id="5" name="页脚占位符 4"/>
          <p:cNvSpPr>
            <a:spLocks noGrp="1"/>
          </p:cNvSpPr>
          <p:nvPr>
            <p:ph type="ftr" sz="quarter" idx="11"/>
          </p:nvPr>
        </p:nvSpPr>
        <p:spPr/>
        <p:txBody>
          <a:bodyPr/>
          <a:lstStyle/>
          <a:p>
            <a:pPr fontAlgn="auto">
              <a:defRPr/>
            </a:pPr>
            <a:endParaRPr lang="zh-CN" altLang="en-US" strike="noStrike" noProof="1"/>
          </a:p>
        </p:txBody>
      </p:sp>
      <p:sp>
        <p:nvSpPr>
          <p:cNvPr id="6" name="灯片编号占位符 5"/>
          <p:cNvSpPr>
            <a:spLocks noGrp="1"/>
          </p:cNvSpPr>
          <p:nvPr>
            <p:ph type="sldNum" sz="quarter" idx="12"/>
          </p:nvPr>
        </p:nvSpPr>
        <p:spPr/>
        <p:txBody>
          <a:bodyPr/>
          <a:lstStyle/>
          <a:p>
            <a:pPr fontAlgn="auto">
              <a:defRPr/>
            </a:pPr>
            <a:fld id="{51D7064D-3E24-4010-8BE8-128BF690E568}" type="slidenum">
              <a:rPr lang="zh-CN" altLang="en-US" strike="noStrike" noProof="1">
                <a:latin typeface="+mn-lt"/>
                <a:ea typeface="+mn-ea"/>
                <a:cs typeface="+mn-cs"/>
              </a:rPr>
              <a:t>‹#›</a:t>
            </a:fld>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09526" y="1600204"/>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6196799" y="1600204"/>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fontAlgn="auto">
              <a:defRPr/>
            </a:pPr>
            <a:fld id="{2AFDEB35-C6E3-4A07-93FB-BA2C88EDE9FD}" type="datetimeFigureOut">
              <a:rPr lang="zh-CN" altLang="en-US" strike="noStrike" noProof="1">
                <a:latin typeface="+mn-lt"/>
                <a:ea typeface="+mn-ea"/>
                <a:cs typeface="+mn-cs"/>
              </a:rPr>
              <a:t>2019/11/8</a:t>
            </a:fld>
            <a:endParaRPr lang="zh-CN" altLang="en-US" strike="noStrike" noProof="1"/>
          </a:p>
        </p:txBody>
      </p:sp>
      <p:sp>
        <p:nvSpPr>
          <p:cNvPr id="6" name="页脚占位符 5"/>
          <p:cNvSpPr>
            <a:spLocks noGrp="1"/>
          </p:cNvSpPr>
          <p:nvPr>
            <p:ph type="ftr" sz="quarter" idx="11"/>
          </p:nvPr>
        </p:nvSpPr>
        <p:spPr/>
        <p:txBody>
          <a:bodyPr/>
          <a:lstStyle/>
          <a:p>
            <a:pPr fontAlgn="auto">
              <a:defRPr/>
            </a:pPr>
            <a:endParaRPr lang="zh-CN" altLang="en-US" strike="noStrike" noProof="1"/>
          </a:p>
        </p:txBody>
      </p:sp>
      <p:sp>
        <p:nvSpPr>
          <p:cNvPr id="7" name="灯片编号占位符 6"/>
          <p:cNvSpPr>
            <a:spLocks noGrp="1"/>
          </p:cNvSpPr>
          <p:nvPr>
            <p:ph type="sldNum" sz="quarter" idx="12"/>
          </p:nvPr>
        </p:nvSpPr>
        <p:spPr/>
        <p:txBody>
          <a:bodyPr/>
          <a:lstStyle/>
          <a:p>
            <a:pPr fontAlgn="auto">
              <a:defRPr/>
            </a:pPr>
            <a:fld id="{51D7064D-3E24-4010-8BE8-128BF690E568}" type="slidenum">
              <a:rPr lang="zh-CN" altLang="en-US" strike="noStrike" noProof="1">
                <a:latin typeface="+mn-lt"/>
                <a:ea typeface="+mn-ea"/>
                <a:cs typeface="+mn-cs"/>
              </a:rPr>
              <a:t>‹#›</a:t>
            </a:fld>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6192565"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6192565"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fontAlgn="auto">
              <a:defRPr/>
            </a:pPr>
            <a:fld id="{2AFDEB35-C6E3-4A07-93FB-BA2C88EDE9FD}" type="datetimeFigureOut">
              <a:rPr lang="zh-CN" altLang="en-US" strike="noStrike" noProof="1">
                <a:latin typeface="+mn-lt"/>
                <a:ea typeface="+mn-ea"/>
                <a:cs typeface="+mn-cs"/>
              </a:rPr>
              <a:t>2019/11/8</a:t>
            </a:fld>
            <a:endParaRPr lang="zh-CN" altLang="en-US" strike="noStrike" noProof="1"/>
          </a:p>
        </p:txBody>
      </p:sp>
      <p:sp>
        <p:nvSpPr>
          <p:cNvPr id="8" name="页脚占位符 7"/>
          <p:cNvSpPr>
            <a:spLocks noGrp="1"/>
          </p:cNvSpPr>
          <p:nvPr>
            <p:ph type="ftr" sz="quarter" idx="11"/>
          </p:nvPr>
        </p:nvSpPr>
        <p:spPr/>
        <p:txBody>
          <a:bodyPr/>
          <a:lstStyle/>
          <a:p>
            <a:pPr fontAlgn="auto">
              <a:defRPr/>
            </a:pPr>
            <a:endParaRPr lang="zh-CN" altLang="en-US" strike="noStrike" noProof="1"/>
          </a:p>
        </p:txBody>
      </p:sp>
      <p:sp>
        <p:nvSpPr>
          <p:cNvPr id="9" name="灯片编号占位符 8"/>
          <p:cNvSpPr>
            <a:spLocks noGrp="1"/>
          </p:cNvSpPr>
          <p:nvPr>
            <p:ph type="sldNum" sz="quarter" idx="12"/>
          </p:nvPr>
        </p:nvSpPr>
        <p:spPr/>
        <p:txBody>
          <a:bodyPr/>
          <a:lstStyle/>
          <a:p>
            <a:pPr fontAlgn="auto">
              <a:defRPr/>
            </a:pPr>
            <a:fld id="{51D7064D-3E24-4010-8BE8-128BF690E568}" type="slidenum">
              <a:rPr lang="zh-CN" altLang="en-US" strike="noStrike" noProof="1">
                <a:latin typeface="+mn-lt"/>
                <a:ea typeface="+mn-ea"/>
                <a:cs typeface="+mn-cs"/>
              </a:rPr>
              <a:t>‹#›</a:t>
            </a:fld>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defRPr/>
            </a:pPr>
            <a:fld id="{2AFDEB35-C6E3-4A07-93FB-BA2C88EDE9FD}" type="datetimeFigureOut">
              <a:rPr lang="zh-CN" altLang="en-US" strike="noStrike" noProof="1">
                <a:latin typeface="+mn-lt"/>
                <a:ea typeface="+mn-ea"/>
                <a:cs typeface="+mn-cs"/>
              </a:rPr>
              <a:t>2019/11/8</a:t>
            </a:fld>
            <a:endParaRPr lang="zh-CN" altLang="en-US" strike="noStrike" noProof="1"/>
          </a:p>
        </p:txBody>
      </p:sp>
      <p:sp>
        <p:nvSpPr>
          <p:cNvPr id="4" name="页脚占位符 3"/>
          <p:cNvSpPr>
            <a:spLocks noGrp="1"/>
          </p:cNvSpPr>
          <p:nvPr>
            <p:ph type="ftr" sz="quarter" idx="11"/>
          </p:nvPr>
        </p:nvSpPr>
        <p:spPr/>
        <p:txBody>
          <a:bodyPr/>
          <a:lstStyle/>
          <a:p>
            <a:pPr fontAlgn="auto">
              <a:defRPr/>
            </a:pPr>
            <a:endParaRPr lang="zh-CN" altLang="en-US" strike="noStrike" noProof="1"/>
          </a:p>
        </p:txBody>
      </p:sp>
      <p:sp>
        <p:nvSpPr>
          <p:cNvPr id="5" name="灯片编号占位符 4"/>
          <p:cNvSpPr>
            <a:spLocks noGrp="1"/>
          </p:cNvSpPr>
          <p:nvPr>
            <p:ph type="sldNum" sz="quarter" idx="12"/>
          </p:nvPr>
        </p:nvSpPr>
        <p:spPr/>
        <p:txBody>
          <a:bodyPr/>
          <a:lstStyle/>
          <a:p>
            <a:pPr fontAlgn="auto">
              <a:defRPr/>
            </a:pPr>
            <a:fld id="{51D7064D-3E24-4010-8BE8-128BF690E568}" type="slidenum">
              <a:rPr lang="zh-CN" altLang="en-US" strike="noStrike" noProof="1">
                <a:latin typeface="+mn-lt"/>
                <a:ea typeface="+mn-ea"/>
                <a:cs typeface="+mn-cs"/>
              </a:rPr>
              <a:t>‹#›</a:t>
            </a:fld>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fontAlgn="auto">
              <a:defRPr/>
            </a:pPr>
            <a:fld id="{2AFDEB35-C6E3-4A07-93FB-BA2C88EDE9FD}" type="datetimeFigureOut">
              <a:rPr lang="zh-CN" altLang="en-US" strike="noStrike" noProof="1">
                <a:latin typeface="+mn-lt"/>
                <a:ea typeface="+mn-ea"/>
                <a:cs typeface="+mn-cs"/>
              </a:rPr>
              <a:t>2019/11/8</a:t>
            </a:fld>
            <a:endParaRPr lang="zh-CN" altLang="en-US" strike="noStrike" noProof="1"/>
          </a:p>
        </p:txBody>
      </p:sp>
      <p:sp>
        <p:nvSpPr>
          <p:cNvPr id="3" name="页脚占位符 2"/>
          <p:cNvSpPr>
            <a:spLocks noGrp="1"/>
          </p:cNvSpPr>
          <p:nvPr>
            <p:ph type="ftr" sz="quarter" idx="11"/>
          </p:nvPr>
        </p:nvSpPr>
        <p:spPr/>
        <p:txBody>
          <a:bodyPr/>
          <a:lstStyle/>
          <a:p>
            <a:pPr fontAlgn="auto">
              <a:defRPr/>
            </a:pPr>
            <a:endParaRPr lang="zh-CN" altLang="en-US" strike="noStrike" noProof="1"/>
          </a:p>
        </p:txBody>
      </p:sp>
      <p:sp>
        <p:nvSpPr>
          <p:cNvPr id="4" name="灯片编号占位符 3"/>
          <p:cNvSpPr>
            <a:spLocks noGrp="1"/>
          </p:cNvSpPr>
          <p:nvPr>
            <p:ph type="sldNum" sz="quarter" idx="12"/>
          </p:nvPr>
        </p:nvSpPr>
        <p:spPr/>
        <p:txBody>
          <a:bodyPr/>
          <a:lstStyle/>
          <a:p>
            <a:pPr fontAlgn="auto">
              <a:defRPr/>
            </a:pPr>
            <a:fld id="{51D7064D-3E24-4010-8BE8-128BF690E568}" type="slidenum">
              <a:rPr lang="zh-CN" altLang="en-US" strike="noStrike" noProof="1">
                <a:latin typeface="+mn-lt"/>
                <a:ea typeface="+mn-ea"/>
                <a:cs typeface="+mn-cs"/>
              </a:rPr>
              <a:t>‹#›</a:t>
            </a:fld>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19" y="273050"/>
            <a:ext cx="4010563" cy="1162050"/>
          </a:xfr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4766120" y="273052"/>
            <a:ext cx="681477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09519" y="1435102"/>
            <a:ext cx="401056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fontAlgn="auto">
              <a:defRPr/>
            </a:pPr>
            <a:fld id="{2AFDEB35-C6E3-4A07-93FB-BA2C88EDE9FD}" type="datetimeFigureOut">
              <a:rPr lang="zh-CN" altLang="en-US" strike="noStrike" noProof="1">
                <a:latin typeface="+mn-lt"/>
                <a:ea typeface="+mn-ea"/>
                <a:cs typeface="+mn-cs"/>
              </a:rPr>
              <a:t>2019/11/8</a:t>
            </a:fld>
            <a:endParaRPr lang="zh-CN" altLang="en-US" strike="noStrike" noProof="1"/>
          </a:p>
        </p:txBody>
      </p:sp>
      <p:sp>
        <p:nvSpPr>
          <p:cNvPr id="6" name="页脚占位符 5"/>
          <p:cNvSpPr>
            <a:spLocks noGrp="1"/>
          </p:cNvSpPr>
          <p:nvPr>
            <p:ph type="ftr" sz="quarter" idx="11"/>
          </p:nvPr>
        </p:nvSpPr>
        <p:spPr/>
        <p:txBody>
          <a:bodyPr/>
          <a:lstStyle/>
          <a:p>
            <a:pPr fontAlgn="auto">
              <a:defRPr/>
            </a:pPr>
            <a:endParaRPr lang="zh-CN" altLang="en-US" strike="noStrike" noProof="1"/>
          </a:p>
        </p:txBody>
      </p:sp>
      <p:sp>
        <p:nvSpPr>
          <p:cNvPr id="7" name="灯片编号占位符 6"/>
          <p:cNvSpPr>
            <a:spLocks noGrp="1"/>
          </p:cNvSpPr>
          <p:nvPr>
            <p:ph type="sldNum" sz="quarter" idx="12"/>
          </p:nvPr>
        </p:nvSpPr>
        <p:spPr/>
        <p:txBody>
          <a:bodyPr/>
          <a:lstStyle/>
          <a:p>
            <a:pPr fontAlgn="auto">
              <a:defRPr/>
            </a:pPr>
            <a:fld id="{51D7064D-3E24-4010-8BE8-128BF690E568}" type="slidenum">
              <a:rPr lang="zh-CN" altLang="en-US" strike="noStrike" noProof="1">
                <a:latin typeface="+mn-lt"/>
                <a:ea typeface="+mn-ea"/>
                <a:cs typeface="+mn-cs"/>
              </a:rPr>
              <a:t>‹#›</a:t>
            </a:fld>
            <a:endParaRPr lang="zh-CN"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9" y="4800600"/>
            <a:ext cx="7314248" cy="566738"/>
          </a:xfr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2389409" y="612775"/>
            <a:ext cx="7314248"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fontAlgn="base"/>
            <a:endParaRPr lang="zh-CN" altLang="en-US" strike="noStrike" noProof="0"/>
          </a:p>
        </p:txBody>
      </p:sp>
      <p:sp>
        <p:nvSpPr>
          <p:cNvPr id="4" name="文本占位符 3"/>
          <p:cNvSpPr>
            <a:spLocks noGrp="1"/>
          </p:cNvSpPr>
          <p:nvPr>
            <p:ph type="body" sz="half" idx="2"/>
          </p:nvPr>
        </p:nvSpPr>
        <p:spPr>
          <a:xfrm>
            <a:off x="2389409"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fontAlgn="auto">
              <a:defRPr/>
            </a:pPr>
            <a:fld id="{2AFDEB35-C6E3-4A07-93FB-BA2C88EDE9FD}" type="datetimeFigureOut">
              <a:rPr lang="zh-CN" altLang="en-US" strike="noStrike" noProof="1">
                <a:latin typeface="+mn-lt"/>
                <a:ea typeface="+mn-ea"/>
                <a:cs typeface="+mn-cs"/>
              </a:rPr>
              <a:t>2019/11/8</a:t>
            </a:fld>
            <a:endParaRPr lang="zh-CN" altLang="en-US" strike="noStrike" noProof="1"/>
          </a:p>
        </p:txBody>
      </p:sp>
      <p:sp>
        <p:nvSpPr>
          <p:cNvPr id="6" name="页脚占位符 5"/>
          <p:cNvSpPr>
            <a:spLocks noGrp="1"/>
          </p:cNvSpPr>
          <p:nvPr>
            <p:ph type="ftr" sz="quarter" idx="11"/>
          </p:nvPr>
        </p:nvSpPr>
        <p:spPr/>
        <p:txBody>
          <a:bodyPr/>
          <a:lstStyle/>
          <a:p>
            <a:pPr fontAlgn="auto">
              <a:defRPr/>
            </a:pPr>
            <a:endParaRPr lang="zh-CN" altLang="en-US" strike="noStrike" noProof="1"/>
          </a:p>
        </p:txBody>
      </p:sp>
      <p:sp>
        <p:nvSpPr>
          <p:cNvPr id="7" name="灯片编号占位符 6"/>
          <p:cNvSpPr>
            <a:spLocks noGrp="1"/>
          </p:cNvSpPr>
          <p:nvPr>
            <p:ph type="sldNum" sz="quarter" idx="12"/>
          </p:nvPr>
        </p:nvSpPr>
        <p:spPr/>
        <p:txBody>
          <a:bodyPr/>
          <a:lstStyle/>
          <a:p>
            <a:pPr fontAlgn="auto">
              <a:defRPr/>
            </a:pPr>
            <a:fld id="{51D7064D-3E24-4010-8BE8-128BF690E568}" type="slidenum">
              <a:rPr lang="zh-CN" altLang="en-US" strike="noStrike" noProof="1">
                <a:latin typeface="+mn-lt"/>
                <a:ea typeface="+mn-ea"/>
                <a:cs typeface="+mn-cs"/>
              </a:rPr>
              <a:t>‹#›</a:t>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cstate="prin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609600" y="274638"/>
            <a:ext cx="10971213" cy="1143000"/>
          </a:xfrm>
          <a:prstGeom prst="rect">
            <a:avLst/>
          </a:prstGeom>
          <a:noFill/>
          <a:ln w="9525">
            <a:noFill/>
          </a:ln>
        </p:spPr>
        <p:txBody>
          <a:bodyPr wrap="square" lIns="91440" tIns="45720" rIns="91440" bIns="45720" anchor="ctr"/>
          <a:lstStyle/>
          <a:p>
            <a:pPr lvl="0"/>
            <a:r>
              <a:rPr lang="zh-CN" altLang="en-US"/>
              <a:t>单击此处编辑母版标题样式</a:t>
            </a:r>
          </a:p>
        </p:txBody>
      </p:sp>
      <p:sp>
        <p:nvSpPr>
          <p:cNvPr id="1027" name="文本占位符 2"/>
          <p:cNvSpPr>
            <a:spLocks noGrp="1"/>
          </p:cNvSpPr>
          <p:nvPr>
            <p:ph type="body"/>
          </p:nvPr>
        </p:nvSpPr>
        <p:spPr>
          <a:xfrm>
            <a:off x="609600" y="1600200"/>
            <a:ext cx="10971213" cy="4525963"/>
          </a:xfrm>
          <a:prstGeom prst="rect">
            <a:avLst/>
          </a:prstGeom>
          <a:noFill/>
          <a:ln w="9525">
            <a:noFill/>
          </a:ln>
        </p:spPr>
        <p:txBody>
          <a:bodyPr wrap="square" lIns="91440" tIns="45720" rIns="91440" bIns="45720" anchor="t"/>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4"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ea typeface="+mn-ea"/>
              </a:defRPr>
            </a:lvl1pPr>
          </a:lstStyle>
          <a:p>
            <a:pPr fontAlgn="auto">
              <a:defRPr/>
            </a:pPr>
            <a:fld id="{2AFDEB35-C6E3-4A07-93FB-BA2C88EDE9FD}" type="datetimeFigureOut">
              <a:rPr lang="zh-CN" altLang="en-US" strike="noStrike" noProof="1">
                <a:latin typeface="+mn-lt"/>
                <a:ea typeface="+mn-ea"/>
                <a:cs typeface="+mn-cs"/>
              </a:rPr>
              <a:t>2019/11/8</a:t>
            </a:fld>
            <a:endParaRPr lang="zh-CN" altLang="en-US" strike="noStrike" noProof="1"/>
          </a:p>
        </p:txBody>
      </p:sp>
      <p:sp>
        <p:nvSpPr>
          <p:cNvPr id="5" name="页脚占位符 4"/>
          <p:cNvSpPr>
            <a:spLocks noGrp="1"/>
          </p:cNvSpPr>
          <p:nvPr>
            <p:ph type="ftr" sz="quarter" idx="3"/>
          </p:nvPr>
        </p:nvSpPr>
        <p:spPr>
          <a:xfrm>
            <a:off x="4165600" y="6356350"/>
            <a:ext cx="3859213"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ea typeface="+mn-ea"/>
              </a:defRPr>
            </a:lvl1pPr>
          </a:lstStyle>
          <a:p>
            <a:pPr fontAlgn="auto">
              <a:defRPr/>
            </a:pPr>
            <a:endParaRPr lang="zh-CN" altLang="en-US" strike="noStrike" noProof="1"/>
          </a:p>
        </p:txBody>
      </p:sp>
      <p:sp>
        <p:nvSpPr>
          <p:cNvPr id="6" name="灯片编号占位符 5"/>
          <p:cNvSpPr>
            <a:spLocks noGrp="1"/>
          </p:cNvSpPr>
          <p:nvPr>
            <p:ph type="sldNum" sz="quarter" idx="4"/>
          </p:nvPr>
        </p:nvSpPr>
        <p:spPr>
          <a:xfrm>
            <a:off x="8736013" y="6356350"/>
            <a:ext cx="284480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ea typeface="+mn-ea"/>
              </a:defRPr>
            </a:lvl1pPr>
          </a:lstStyle>
          <a:p>
            <a:pPr fontAlgn="auto">
              <a:defRPr/>
            </a:pPr>
            <a:fld id="{51D7064D-3E24-4010-8BE8-128BF690E568}" type="slidenum">
              <a:rPr lang="zh-CN" altLang="en-US" strike="noStrike" noProof="1">
                <a:latin typeface="+mn-lt"/>
                <a:ea typeface="+mn-ea"/>
                <a:cs typeface="+mn-cs"/>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lang="zh-CN" altLang="en-US" sz="2800" dirty="0">
          <a:solidFill>
            <a:srgbClr val="602E04"/>
          </a:solidFill>
          <a:latin typeface="Times New Roman" panose="02020603050405020304" pitchFamily="18" charset="0"/>
          <a:ea typeface="黑体" panose="02010609060101010101" pitchFamily="49" charset="-122"/>
          <a:cs typeface="Times New Roman" panose="02020603050405020304" pitchFamily="18" charset="0"/>
        </a:defRPr>
      </a:lvl1pPr>
      <a:lvl2pPr algn="l" rtl="0" eaLnBrk="0" fontAlgn="base" hangingPunct="0">
        <a:spcBef>
          <a:spcPct val="0"/>
        </a:spcBef>
        <a:spcAft>
          <a:spcPct val="0"/>
        </a:spcAft>
        <a:defRPr sz="2800">
          <a:solidFill>
            <a:srgbClr val="602E04"/>
          </a:solidFill>
          <a:latin typeface="Times New Roman" panose="02020603050405020304" pitchFamily="18" charset="0"/>
          <a:ea typeface="黑体" panose="02010609060101010101" pitchFamily="49" charset="-122"/>
          <a:cs typeface="Times New Roman" panose="02020603050405020304" pitchFamily="18" charset="0"/>
        </a:defRPr>
      </a:lvl2pPr>
      <a:lvl3pPr algn="l" rtl="0" eaLnBrk="0" fontAlgn="base" hangingPunct="0">
        <a:spcBef>
          <a:spcPct val="0"/>
        </a:spcBef>
        <a:spcAft>
          <a:spcPct val="0"/>
        </a:spcAft>
        <a:defRPr sz="2800">
          <a:solidFill>
            <a:srgbClr val="602E04"/>
          </a:solidFill>
          <a:latin typeface="Times New Roman" panose="02020603050405020304" pitchFamily="18" charset="0"/>
          <a:ea typeface="黑体" panose="02010609060101010101" pitchFamily="49" charset="-122"/>
          <a:cs typeface="Times New Roman" panose="02020603050405020304" pitchFamily="18" charset="0"/>
        </a:defRPr>
      </a:lvl3pPr>
      <a:lvl4pPr algn="l" rtl="0" eaLnBrk="0" fontAlgn="base" hangingPunct="0">
        <a:spcBef>
          <a:spcPct val="0"/>
        </a:spcBef>
        <a:spcAft>
          <a:spcPct val="0"/>
        </a:spcAft>
        <a:defRPr sz="2800">
          <a:solidFill>
            <a:srgbClr val="602E04"/>
          </a:solidFill>
          <a:latin typeface="Times New Roman" panose="02020603050405020304" pitchFamily="18" charset="0"/>
          <a:ea typeface="黑体" panose="02010609060101010101" pitchFamily="49" charset="-122"/>
          <a:cs typeface="Times New Roman" panose="02020603050405020304" pitchFamily="18" charset="0"/>
        </a:defRPr>
      </a:lvl4pPr>
      <a:lvl5pPr algn="l" rtl="0" eaLnBrk="0" fontAlgn="base" hangingPunct="0">
        <a:spcBef>
          <a:spcPct val="0"/>
        </a:spcBef>
        <a:spcAft>
          <a:spcPct val="0"/>
        </a:spcAft>
        <a:defRPr sz="2800">
          <a:solidFill>
            <a:srgbClr val="602E04"/>
          </a:solidFill>
          <a:latin typeface="Times New Roman" panose="02020603050405020304" pitchFamily="18" charset="0"/>
          <a:ea typeface="黑体" panose="02010609060101010101" pitchFamily="49" charset="-122"/>
          <a:cs typeface="Times New Roman" panose="02020603050405020304" pitchFamily="18" charset="0"/>
        </a:defRPr>
      </a:lvl5pPr>
      <a:lvl6pPr marL="457200" algn="l" rtl="0" fontAlgn="base">
        <a:spcBef>
          <a:spcPct val="0"/>
        </a:spcBef>
        <a:spcAft>
          <a:spcPct val="0"/>
        </a:spcAft>
        <a:defRPr sz="2800">
          <a:solidFill>
            <a:srgbClr val="602E04"/>
          </a:solidFill>
          <a:latin typeface="Times New Roman" panose="02020603050405020304" pitchFamily="18" charset="0"/>
          <a:ea typeface="黑体" panose="02010609060101010101" pitchFamily="49" charset="-122"/>
          <a:cs typeface="Times New Roman" panose="02020603050405020304" pitchFamily="18" charset="0"/>
        </a:defRPr>
      </a:lvl6pPr>
      <a:lvl7pPr marL="914400" algn="l" rtl="0" fontAlgn="base">
        <a:spcBef>
          <a:spcPct val="0"/>
        </a:spcBef>
        <a:spcAft>
          <a:spcPct val="0"/>
        </a:spcAft>
        <a:defRPr sz="2800">
          <a:solidFill>
            <a:srgbClr val="602E04"/>
          </a:solidFill>
          <a:latin typeface="Times New Roman" panose="02020603050405020304" pitchFamily="18" charset="0"/>
          <a:ea typeface="黑体" panose="02010609060101010101" pitchFamily="49" charset="-122"/>
          <a:cs typeface="Times New Roman" panose="02020603050405020304" pitchFamily="18" charset="0"/>
        </a:defRPr>
      </a:lvl7pPr>
      <a:lvl8pPr marL="1371600" algn="l" rtl="0" fontAlgn="base">
        <a:spcBef>
          <a:spcPct val="0"/>
        </a:spcBef>
        <a:spcAft>
          <a:spcPct val="0"/>
        </a:spcAft>
        <a:defRPr sz="2800">
          <a:solidFill>
            <a:srgbClr val="602E04"/>
          </a:solidFill>
          <a:latin typeface="Times New Roman" panose="02020603050405020304" pitchFamily="18" charset="0"/>
          <a:ea typeface="黑体" panose="02010609060101010101" pitchFamily="49" charset="-122"/>
          <a:cs typeface="Times New Roman" panose="02020603050405020304" pitchFamily="18" charset="0"/>
        </a:defRPr>
      </a:lvl8pPr>
      <a:lvl9pPr marL="1828800" algn="l" rtl="0" fontAlgn="base">
        <a:spcBef>
          <a:spcPct val="0"/>
        </a:spcBef>
        <a:spcAft>
          <a:spcPct val="0"/>
        </a:spcAft>
        <a:defRPr sz="2800">
          <a:solidFill>
            <a:srgbClr val="602E04"/>
          </a:solidFill>
          <a:latin typeface="Times New Roman" panose="02020603050405020304" pitchFamily="18" charset="0"/>
          <a:ea typeface="黑体" panose="02010609060101010101" pitchFamily="49" charset="-122"/>
          <a:cs typeface="Times New Roman" panose="02020603050405020304" pitchFamily="18" charset="0"/>
        </a:defRPr>
      </a:lvl9pPr>
    </p:titleStyle>
    <p:bodyStyle>
      <a:lvl1pPr marL="342900" indent="-342900" algn="l" rtl="0" eaLnBrk="0" fontAlgn="base" hangingPunct="0">
        <a:lnSpc>
          <a:spcPct val="150000"/>
        </a:lnSpc>
        <a:spcBef>
          <a:spcPct val="20000"/>
        </a:spcBef>
        <a:spcAft>
          <a:spcPct val="0"/>
        </a:spcAft>
        <a:buFont typeface="Arial" panose="020B0604020202020204" pitchFamily="34" charset="0"/>
        <a:buChar char="•"/>
        <a:defRPr sz="22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sz="22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22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22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22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914281" y="2130435"/>
            <a:ext cx="10365501" cy="1470025"/>
          </a:xfrm>
        </p:spPr>
        <p:txBody>
          <a:bodyPr/>
          <a:lstStyle/>
          <a:p>
            <a:pPr algn="ctr"/>
            <a:r>
              <a:rPr lang="en-US" sz="3600" b="1" dirty="0" smtClean="0"/>
              <a:t>Implementation of the artifact removal coding</a:t>
            </a:r>
            <a:endParaRPr lang="en-US" sz="3600" b="1" dirty="0"/>
          </a:p>
        </p:txBody>
      </p:sp>
      <p:sp>
        <p:nvSpPr>
          <p:cNvPr id="2" name="TextBox 1"/>
          <p:cNvSpPr txBox="1"/>
          <p:nvPr/>
        </p:nvSpPr>
        <p:spPr>
          <a:xfrm>
            <a:off x="8615486" y="4365104"/>
            <a:ext cx="2376264" cy="954107"/>
          </a:xfrm>
          <a:prstGeom prst="rect">
            <a:avLst/>
          </a:prstGeom>
          <a:noFill/>
        </p:spPr>
        <p:txBody>
          <a:bodyPr wrap="square" rtlCol="0">
            <a:spAutoFit/>
          </a:bodyPr>
          <a:lstStyle/>
          <a:p>
            <a:pPr algn="ctr"/>
            <a:r>
              <a:rPr lang="en-US" sz="2800" dirty="0" err="1" smtClean="0">
                <a:latin typeface="Times New Roman" charset="0"/>
                <a:ea typeface="Times New Roman" charset="0"/>
                <a:cs typeface="Times New Roman" charset="0"/>
              </a:rPr>
              <a:t>Yupeng</a:t>
            </a:r>
            <a:r>
              <a:rPr lang="en-US" sz="2800" dirty="0" smtClean="0">
                <a:latin typeface="Times New Roman" charset="0"/>
                <a:ea typeface="Times New Roman" charset="0"/>
                <a:cs typeface="Times New Roman" charset="0"/>
              </a:rPr>
              <a:t> Tian</a:t>
            </a:r>
          </a:p>
          <a:p>
            <a:pPr algn="ctr"/>
            <a:r>
              <a:rPr lang="en-US" sz="2800" dirty="0">
                <a:latin typeface="Times New Roman" charset="0"/>
                <a:ea typeface="Times New Roman" charset="0"/>
                <a:cs typeface="Times New Roman" charset="0"/>
              </a:rPr>
              <a:t> </a:t>
            </a:r>
            <a:r>
              <a:rPr lang="en-US" sz="2800" dirty="0" smtClean="0">
                <a:latin typeface="Times New Roman" charset="0"/>
                <a:ea typeface="Times New Roman" charset="0"/>
                <a:cs typeface="Times New Roman" charset="0"/>
              </a:rPr>
              <a:t>2019 Nov </a:t>
            </a:r>
            <a:r>
              <a:rPr lang="en-US" sz="2800" dirty="0">
                <a:latin typeface="Times New Roman" charset="0"/>
                <a:ea typeface="Times New Roman" charset="0"/>
                <a:cs typeface="Times New Roman" charset="0"/>
              </a:rPr>
              <a:t>7</a:t>
            </a:r>
          </a:p>
        </p:txBody>
      </p:sp>
    </p:spTree>
    <p:extLst>
      <p:ext uri="{BB962C8B-B14F-4D97-AF65-F5344CB8AC3E}">
        <p14:creationId xmlns:p14="http://schemas.microsoft.com/office/powerpoint/2010/main" val="8995302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Step 3: Fit spline to the artifact part of mean trials</a:t>
            </a:r>
            <a:endParaRPr lang="en-US" dirty="0"/>
          </a:p>
        </p:txBody>
      </p:sp>
      <p:sp>
        <p:nvSpPr>
          <p:cNvPr id="3" name="Content Placeholder 2"/>
          <p:cNvSpPr>
            <a:spLocks noGrp="1"/>
          </p:cNvSpPr>
          <p:nvPr>
            <p:ph idx="1"/>
          </p:nvPr>
        </p:nvSpPr>
        <p:spPr/>
        <p:txBody>
          <a:bodyPr/>
          <a:lstStyle/>
          <a:p>
            <a:r>
              <a:rPr lang="en-US" dirty="0" smtClean="0"/>
              <a:t>In line 71, the variable “</a:t>
            </a:r>
            <a:r>
              <a:rPr lang="nb-NO" dirty="0" smtClean="0"/>
              <a:t>L_seg_ms </a:t>
            </a:r>
            <a:r>
              <a:rPr lang="nb-NO" dirty="0"/>
              <a:t>= </a:t>
            </a:r>
            <a:r>
              <a:rPr lang="nb-NO" dirty="0" smtClean="0"/>
              <a:t>10” means that </a:t>
            </a:r>
            <a:r>
              <a:rPr lang="nb-NO" dirty="0" err="1" smtClean="0"/>
              <a:t>we</a:t>
            </a:r>
            <a:r>
              <a:rPr lang="nb-NO" dirty="0" smtClean="0"/>
              <a:t> </a:t>
            </a:r>
            <a:r>
              <a:rPr lang="nb-NO" dirty="0" err="1" smtClean="0"/>
              <a:t>select</a:t>
            </a:r>
            <a:r>
              <a:rPr lang="nb-NO" dirty="0" smtClean="0"/>
              <a:t> 10ms from </a:t>
            </a:r>
            <a:r>
              <a:rPr lang="nb-NO" dirty="0" err="1" smtClean="0"/>
              <a:t>the</a:t>
            </a:r>
            <a:r>
              <a:rPr lang="nb-NO" dirty="0" smtClean="0"/>
              <a:t> </a:t>
            </a:r>
            <a:r>
              <a:rPr lang="nb-NO" dirty="0" err="1" smtClean="0"/>
              <a:t>starting</a:t>
            </a:r>
            <a:r>
              <a:rPr lang="nb-NO" dirty="0" smtClean="0"/>
              <a:t> </a:t>
            </a:r>
            <a:r>
              <a:rPr lang="nb-NO" dirty="0" err="1" smtClean="0"/>
              <a:t>point</a:t>
            </a:r>
            <a:r>
              <a:rPr lang="nb-NO" dirty="0" smtClean="0"/>
              <a:t> </a:t>
            </a:r>
            <a:r>
              <a:rPr lang="nb-NO" dirty="0" err="1" smtClean="0"/>
              <a:t>of</a:t>
            </a:r>
            <a:r>
              <a:rPr lang="nb-NO" dirty="0" smtClean="0"/>
              <a:t> </a:t>
            </a:r>
            <a:r>
              <a:rPr lang="nb-NO" dirty="0" err="1" smtClean="0"/>
              <a:t>each</a:t>
            </a:r>
            <a:r>
              <a:rPr lang="nb-NO" dirty="0" smtClean="0"/>
              <a:t> </a:t>
            </a:r>
            <a:r>
              <a:rPr lang="nb-NO" dirty="0" err="1" smtClean="0"/>
              <a:t>individual</a:t>
            </a:r>
            <a:r>
              <a:rPr lang="nb-NO" dirty="0" smtClean="0"/>
              <a:t> trial (</a:t>
            </a:r>
            <a:r>
              <a:rPr lang="nb-NO" dirty="0" err="1" smtClean="0"/>
              <a:t>after</a:t>
            </a:r>
            <a:r>
              <a:rPr lang="nb-NO" dirty="0" smtClean="0"/>
              <a:t> </a:t>
            </a:r>
            <a:r>
              <a:rPr lang="nb-NO" dirty="0" err="1" smtClean="0"/>
              <a:t>Step</a:t>
            </a:r>
            <a:r>
              <a:rPr lang="nb-NO" dirty="0" smtClean="0"/>
              <a:t> 2 </a:t>
            </a:r>
            <a:r>
              <a:rPr lang="nb-NO" dirty="0" err="1" smtClean="0"/>
              <a:t>processing</a:t>
            </a:r>
            <a:r>
              <a:rPr lang="nb-NO" dirty="0" smtClean="0"/>
              <a:t>) as </a:t>
            </a:r>
            <a:r>
              <a:rPr lang="nb-NO" dirty="0" err="1" smtClean="0"/>
              <a:t>the</a:t>
            </a:r>
            <a:r>
              <a:rPr lang="nb-NO" dirty="0" smtClean="0"/>
              <a:t> segment that </a:t>
            </a:r>
            <a:r>
              <a:rPr lang="nb-NO" dirty="0" err="1" smtClean="0"/>
              <a:t>contains</a:t>
            </a:r>
            <a:r>
              <a:rPr lang="nb-NO" dirty="0" smtClean="0"/>
              <a:t> </a:t>
            </a:r>
            <a:r>
              <a:rPr lang="nb-NO" dirty="0" err="1" smtClean="0"/>
              <a:t>the</a:t>
            </a:r>
            <a:r>
              <a:rPr lang="nb-NO" dirty="0" smtClean="0"/>
              <a:t> </a:t>
            </a:r>
            <a:r>
              <a:rPr lang="nb-NO" dirty="0" err="1" smtClean="0"/>
              <a:t>artifact</a:t>
            </a:r>
            <a:r>
              <a:rPr lang="nb-NO" dirty="0" smtClean="0"/>
              <a:t>.  </a:t>
            </a:r>
            <a:r>
              <a:rPr lang="nb-NO" dirty="0" err="1" smtClean="0"/>
              <a:t>We</a:t>
            </a:r>
            <a:r>
              <a:rPr lang="nb-NO" dirty="0" smtClean="0"/>
              <a:t> </a:t>
            </a:r>
            <a:r>
              <a:rPr lang="nb-NO" dirty="0" err="1" smtClean="0"/>
              <a:t>then</a:t>
            </a:r>
            <a:r>
              <a:rPr lang="nb-NO" dirty="0" smtClean="0"/>
              <a:t> </a:t>
            </a:r>
            <a:r>
              <a:rPr lang="nb-NO" dirty="0" err="1" smtClean="0"/>
              <a:t>fit</a:t>
            </a:r>
            <a:r>
              <a:rPr lang="nb-NO" dirty="0" smtClean="0"/>
              <a:t> </a:t>
            </a:r>
            <a:r>
              <a:rPr lang="nb-NO" dirty="0" err="1" smtClean="0"/>
              <a:t>the</a:t>
            </a:r>
            <a:r>
              <a:rPr lang="nb-NO" dirty="0" smtClean="0"/>
              <a:t> </a:t>
            </a:r>
            <a:r>
              <a:rPr lang="nb-NO" dirty="0" err="1" smtClean="0"/>
              <a:t>spline</a:t>
            </a:r>
            <a:r>
              <a:rPr lang="nb-NO" dirty="0" smtClean="0"/>
              <a:t> to </a:t>
            </a:r>
            <a:r>
              <a:rPr lang="nb-NO" dirty="0" err="1" smtClean="0"/>
              <a:t>the</a:t>
            </a:r>
            <a:r>
              <a:rPr lang="nb-NO" dirty="0" smtClean="0"/>
              <a:t> </a:t>
            </a:r>
            <a:r>
              <a:rPr lang="nb-NO" dirty="0" err="1" smtClean="0"/>
              <a:t>mean</a:t>
            </a:r>
            <a:r>
              <a:rPr lang="nb-NO" dirty="0" smtClean="0"/>
              <a:t> </a:t>
            </a:r>
            <a:r>
              <a:rPr lang="nb-NO" dirty="0" err="1" smtClean="0"/>
              <a:t>artifacts</a:t>
            </a:r>
            <a:r>
              <a:rPr lang="nb-NO" dirty="0" smtClean="0"/>
              <a:t>.</a:t>
            </a:r>
          </a:p>
          <a:p>
            <a:r>
              <a:rPr lang="nb-NO" dirty="0" err="1" smtClean="0"/>
              <a:t>After</a:t>
            </a:r>
            <a:r>
              <a:rPr lang="nb-NO" dirty="0" smtClean="0"/>
              <a:t> 10ms, </a:t>
            </a:r>
            <a:r>
              <a:rPr lang="nb-NO" dirty="0" err="1" smtClean="0"/>
              <a:t>no</a:t>
            </a:r>
            <a:r>
              <a:rPr lang="nb-NO" dirty="0" smtClean="0"/>
              <a:t> </a:t>
            </a:r>
            <a:r>
              <a:rPr lang="nb-NO" dirty="0" err="1" smtClean="0"/>
              <a:t>spline</a:t>
            </a:r>
            <a:r>
              <a:rPr lang="nb-NO" dirty="0" smtClean="0"/>
              <a:t> is </a:t>
            </a:r>
            <a:r>
              <a:rPr lang="nb-NO" dirty="0" err="1" smtClean="0"/>
              <a:t>fit</a:t>
            </a:r>
            <a:r>
              <a:rPr lang="nb-NO" dirty="0" smtClean="0"/>
              <a:t>. And </a:t>
            </a:r>
            <a:r>
              <a:rPr lang="nb-NO" dirty="0" err="1" smtClean="0"/>
              <a:t>the</a:t>
            </a:r>
            <a:r>
              <a:rPr lang="nb-NO" dirty="0" smtClean="0"/>
              <a:t> rest </a:t>
            </a:r>
            <a:r>
              <a:rPr lang="nb-NO" dirty="0" err="1" smtClean="0"/>
              <a:t>of</a:t>
            </a:r>
            <a:r>
              <a:rPr lang="nb-NO" dirty="0" smtClean="0"/>
              <a:t> </a:t>
            </a:r>
            <a:r>
              <a:rPr lang="nb-NO" dirty="0" err="1" smtClean="0"/>
              <a:t>each</a:t>
            </a:r>
            <a:r>
              <a:rPr lang="nb-NO" dirty="0" smtClean="0"/>
              <a:t> trial is </a:t>
            </a:r>
            <a:r>
              <a:rPr lang="nb-NO" dirty="0" err="1" smtClean="0"/>
              <a:t>set</a:t>
            </a:r>
            <a:r>
              <a:rPr lang="nb-NO" dirty="0" smtClean="0"/>
              <a:t> to 0.</a:t>
            </a:r>
          </a:p>
          <a:p>
            <a:r>
              <a:rPr lang="nb-NO" dirty="0" smtClean="0"/>
              <a:t>The part </a:t>
            </a:r>
            <a:r>
              <a:rPr lang="nb-NO" dirty="0" err="1" smtClean="0"/>
              <a:t>of</a:t>
            </a:r>
            <a:r>
              <a:rPr lang="nb-NO" dirty="0" smtClean="0"/>
              <a:t> </a:t>
            </a:r>
            <a:r>
              <a:rPr lang="nb-NO" dirty="0" err="1" smtClean="0"/>
              <a:t>coding</a:t>
            </a:r>
            <a:r>
              <a:rPr lang="nb-NO" dirty="0" smtClean="0"/>
              <a:t> and </a:t>
            </a:r>
            <a:r>
              <a:rPr lang="nb-NO" dirty="0" err="1" smtClean="0"/>
              <a:t>the</a:t>
            </a:r>
            <a:r>
              <a:rPr lang="nb-NO" dirty="0" smtClean="0"/>
              <a:t> </a:t>
            </a:r>
            <a:r>
              <a:rPr lang="nb-NO" dirty="0" err="1" smtClean="0"/>
              <a:t>corresponding</a:t>
            </a:r>
            <a:r>
              <a:rPr lang="nb-NO" dirty="0" smtClean="0"/>
              <a:t> output (</a:t>
            </a:r>
            <a:r>
              <a:rPr lang="en-US" dirty="0"/>
              <a:t>Figure </a:t>
            </a:r>
            <a:r>
              <a:rPr lang="en-US" dirty="0" smtClean="0"/>
              <a:t>5) </a:t>
            </a:r>
            <a:r>
              <a:rPr lang="en-US" dirty="0"/>
              <a:t>are shown on the next slide</a:t>
            </a:r>
            <a:r>
              <a:rPr lang="en-US" dirty="0" smtClean="0"/>
              <a:t>.</a:t>
            </a:r>
            <a:endParaRPr lang="en-US" dirty="0"/>
          </a:p>
          <a:p>
            <a:endParaRPr lang="nb-NO" dirty="0"/>
          </a:p>
          <a:p>
            <a:endParaRPr lang="en-US" dirty="0"/>
          </a:p>
        </p:txBody>
      </p:sp>
    </p:spTree>
    <p:extLst>
      <p:ext uri="{BB962C8B-B14F-4D97-AF65-F5344CB8AC3E}">
        <p14:creationId xmlns:p14="http://schemas.microsoft.com/office/powerpoint/2010/main" val="850931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Step 3: Fit spline to the artifact part of mean trials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6574" y="1484784"/>
            <a:ext cx="5616624" cy="309525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3198" y="1340768"/>
            <a:ext cx="6167215" cy="4869160"/>
          </a:xfrm>
          <a:prstGeom prst="rect">
            <a:avLst/>
          </a:prstGeom>
        </p:spPr>
      </p:pic>
    </p:spTree>
    <p:extLst>
      <p:ext uri="{BB962C8B-B14F-4D97-AF65-F5344CB8AC3E}">
        <p14:creationId xmlns:p14="http://schemas.microsoft.com/office/powerpoint/2010/main" val="1507610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Step 4: Adaptive filtering to each individual trial</a:t>
            </a:r>
            <a:endParaRPr lang="en-US" dirty="0"/>
          </a:p>
        </p:txBody>
      </p:sp>
      <p:sp>
        <p:nvSpPr>
          <p:cNvPr id="3" name="Content Placeholder 2"/>
          <p:cNvSpPr>
            <a:spLocks noGrp="1"/>
          </p:cNvSpPr>
          <p:nvPr>
            <p:ph idx="1"/>
          </p:nvPr>
        </p:nvSpPr>
        <p:spPr/>
        <p:txBody>
          <a:bodyPr/>
          <a:lstStyle/>
          <a:p>
            <a:r>
              <a:rPr lang="en-US" dirty="0" smtClean="0"/>
              <a:t>In this step, we use LMS </a:t>
            </a:r>
            <a:r>
              <a:rPr lang="en-US" dirty="0"/>
              <a:t>(Least Mean Square) </a:t>
            </a:r>
            <a:r>
              <a:rPr lang="en-US" dirty="0" smtClean="0"/>
              <a:t>to find the adaptive fit of each individual artifact based on the spline fit to the mean artifacts. </a:t>
            </a:r>
          </a:p>
          <a:p>
            <a:r>
              <a:rPr lang="en-US" dirty="0" smtClean="0"/>
              <a:t>Then for each individual trial, the fitted artifact is subtracted and we obtain a “reconstructed signal”.</a:t>
            </a:r>
          </a:p>
          <a:p>
            <a:r>
              <a:rPr lang="nb-NO" dirty="0"/>
              <a:t>The part </a:t>
            </a:r>
            <a:r>
              <a:rPr lang="nb-NO" dirty="0" err="1"/>
              <a:t>of</a:t>
            </a:r>
            <a:r>
              <a:rPr lang="nb-NO" dirty="0"/>
              <a:t> </a:t>
            </a:r>
            <a:r>
              <a:rPr lang="nb-NO" dirty="0" err="1"/>
              <a:t>coding</a:t>
            </a:r>
            <a:r>
              <a:rPr lang="nb-NO" dirty="0"/>
              <a:t> and </a:t>
            </a:r>
            <a:r>
              <a:rPr lang="nb-NO" dirty="0" err="1"/>
              <a:t>the</a:t>
            </a:r>
            <a:r>
              <a:rPr lang="nb-NO" dirty="0"/>
              <a:t> </a:t>
            </a:r>
            <a:r>
              <a:rPr lang="nb-NO" dirty="0" err="1"/>
              <a:t>corresponding</a:t>
            </a:r>
            <a:r>
              <a:rPr lang="nb-NO" dirty="0"/>
              <a:t> </a:t>
            </a:r>
            <a:r>
              <a:rPr lang="nb-NO" dirty="0" smtClean="0"/>
              <a:t>output </a:t>
            </a:r>
            <a:r>
              <a:rPr lang="nb-NO" dirty="0" err="1" smtClean="0"/>
              <a:t>of</a:t>
            </a:r>
            <a:r>
              <a:rPr lang="nb-NO" dirty="0" smtClean="0"/>
              <a:t> </a:t>
            </a:r>
            <a:r>
              <a:rPr lang="nb-NO" dirty="0" err="1" smtClean="0"/>
              <a:t>one</a:t>
            </a:r>
            <a:r>
              <a:rPr lang="nb-NO" dirty="0" smtClean="0"/>
              <a:t> trial (</a:t>
            </a:r>
            <a:r>
              <a:rPr lang="en-US" dirty="0"/>
              <a:t>Figure </a:t>
            </a:r>
            <a:r>
              <a:rPr lang="en-US" dirty="0" smtClean="0"/>
              <a:t>6) </a:t>
            </a:r>
            <a:r>
              <a:rPr lang="en-US" dirty="0"/>
              <a:t>are shown on the </a:t>
            </a:r>
            <a:r>
              <a:rPr lang="en-US" dirty="0" smtClean="0"/>
              <a:t>following slides.</a:t>
            </a:r>
          </a:p>
          <a:p>
            <a:r>
              <a:rPr lang="en-US" dirty="0" smtClean="0"/>
              <a:t>Figure 6 gives both the reconstructed signal and the original signal. </a:t>
            </a:r>
            <a:r>
              <a:rPr lang="en-US" dirty="0"/>
              <a:t>Figure </a:t>
            </a:r>
            <a:r>
              <a:rPr lang="en-US" dirty="0" smtClean="0"/>
              <a:t>7 only </a:t>
            </a:r>
            <a:r>
              <a:rPr lang="en-US" dirty="0"/>
              <a:t>gives </a:t>
            </a:r>
            <a:r>
              <a:rPr lang="en-US" dirty="0" smtClean="0"/>
              <a:t>the </a:t>
            </a:r>
            <a:r>
              <a:rPr lang="en-US" dirty="0"/>
              <a:t>reconstructed </a:t>
            </a:r>
            <a:r>
              <a:rPr lang="en-US" dirty="0" smtClean="0"/>
              <a:t>signal. </a:t>
            </a:r>
            <a:endParaRPr lang="en-US" dirty="0"/>
          </a:p>
          <a:p>
            <a:r>
              <a:rPr lang="en-US" dirty="0" smtClean="0"/>
              <a:t>We are working on Step 3&amp;4 to make the artifact models more precise.</a:t>
            </a:r>
            <a:endParaRPr lang="en-US" dirty="0"/>
          </a:p>
        </p:txBody>
      </p:sp>
    </p:spTree>
    <p:extLst>
      <p:ext uri="{BB962C8B-B14F-4D97-AF65-F5344CB8AC3E}">
        <p14:creationId xmlns:p14="http://schemas.microsoft.com/office/powerpoint/2010/main" val="256021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Step 4: Adaptive filtering to each individual trial</a:t>
            </a:r>
          </a:p>
        </p:txBody>
      </p:sp>
      <p:sp>
        <p:nvSpPr>
          <p:cNvPr id="3" name="Content Placeholder 2"/>
          <p:cNvSpPr>
            <a:spLocks noGrp="1"/>
          </p:cNvSpPr>
          <p:nvPr>
            <p:ph idx="1"/>
          </p:nvPr>
        </p:nvSpPr>
        <p:spPr/>
        <p:txBody>
          <a:bodyPr/>
          <a:lstStyle/>
          <a:p>
            <a:r>
              <a:rPr lang="en-US" dirty="0" smtClean="0"/>
              <a:t>The coding:</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006" y="2204864"/>
            <a:ext cx="10058400" cy="3592285"/>
          </a:xfrm>
          <a:prstGeom prst="rect">
            <a:avLst/>
          </a:prstGeom>
        </p:spPr>
      </p:pic>
    </p:spTree>
    <p:extLst>
      <p:ext uri="{BB962C8B-B14F-4D97-AF65-F5344CB8AC3E}">
        <p14:creationId xmlns:p14="http://schemas.microsoft.com/office/powerpoint/2010/main" val="1548714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Step 4: Adaptive filtering to each individual trial</a:t>
            </a:r>
          </a:p>
        </p:txBody>
      </p:sp>
      <p:sp>
        <p:nvSpPr>
          <p:cNvPr id="3" name="Content Placeholder 2"/>
          <p:cNvSpPr>
            <a:spLocks noGrp="1"/>
          </p:cNvSpPr>
          <p:nvPr>
            <p:ph idx="1"/>
          </p:nvPr>
        </p:nvSpPr>
        <p:spPr/>
        <p:txBody>
          <a:bodyPr/>
          <a:lstStyle/>
          <a:p>
            <a:r>
              <a:rPr lang="en-US" dirty="0" smtClean="0"/>
              <a:t>Figure 6 on the left; Figure 7 on the right: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50" y="2138738"/>
            <a:ext cx="6012160" cy="450912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9005" y="2114287"/>
            <a:ext cx="6071408" cy="4553556"/>
          </a:xfrm>
          <a:prstGeom prst="rect">
            <a:avLst/>
          </a:prstGeom>
        </p:spPr>
      </p:pic>
      <p:cxnSp>
        <p:nvCxnSpPr>
          <p:cNvPr id="9" name="Straight Arrow Connector 8"/>
          <p:cNvCxnSpPr/>
          <p:nvPr/>
        </p:nvCxnSpPr>
        <p:spPr>
          <a:xfrm>
            <a:off x="1054646" y="4797152"/>
            <a:ext cx="576064" cy="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630710" y="3409253"/>
            <a:ext cx="1696298" cy="307777"/>
          </a:xfrm>
          <a:prstGeom prst="rect">
            <a:avLst/>
          </a:prstGeom>
          <a:noFill/>
        </p:spPr>
        <p:txBody>
          <a:bodyPr wrap="none" rtlCol="0">
            <a:spAutoFit/>
          </a:bodyPr>
          <a:lstStyle/>
          <a:p>
            <a:r>
              <a:rPr lang="en-CA" sz="1400" dirty="0" smtClean="0"/>
              <a:t>Reconstructed part</a:t>
            </a:r>
            <a:endParaRPr lang="en-CA" sz="1400" dirty="0"/>
          </a:p>
        </p:txBody>
      </p:sp>
      <p:cxnSp>
        <p:nvCxnSpPr>
          <p:cNvPr id="12" name="Elbow Connector 11"/>
          <p:cNvCxnSpPr/>
          <p:nvPr/>
        </p:nvCxnSpPr>
        <p:spPr>
          <a:xfrm rot="10800000" flipV="1">
            <a:off x="1342678" y="3717030"/>
            <a:ext cx="1224136" cy="1008113"/>
          </a:xfrm>
          <a:prstGeom prst="bentConnector3">
            <a:avLst>
              <a:gd name="adj1" fmla="val 10055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716927" y="4797152"/>
            <a:ext cx="3802215" cy="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149957" y="4266273"/>
            <a:ext cx="2573050" cy="523220"/>
          </a:xfrm>
          <a:prstGeom prst="rect">
            <a:avLst/>
          </a:prstGeom>
          <a:noFill/>
        </p:spPr>
        <p:txBody>
          <a:bodyPr wrap="square" rtlCol="0">
            <a:spAutoFit/>
          </a:bodyPr>
          <a:lstStyle/>
          <a:p>
            <a:pPr algn="ctr"/>
            <a:r>
              <a:rPr lang="en-CA" sz="1400" dirty="0" smtClean="0"/>
              <a:t>Consider the data as it is (no need for adaptive filtering)</a:t>
            </a:r>
            <a:endParaRPr lang="en-CA" sz="1400" dirty="0"/>
          </a:p>
        </p:txBody>
      </p:sp>
      <p:cxnSp>
        <p:nvCxnSpPr>
          <p:cNvPr id="19" name="Straight Arrow Connector 18"/>
          <p:cNvCxnSpPr/>
          <p:nvPr/>
        </p:nvCxnSpPr>
        <p:spPr>
          <a:xfrm>
            <a:off x="6959302" y="5229200"/>
            <a:ext cx="648072" cy="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175326" y="4178349"/>
            <a:ext cx="2311851" cy="307777"/>
          </a:xfrm>
          <a:prstGeom prst="rect">
            <a:avLst/>
          </a:prstGeom>
          <a:noFill/>
        </p:spPr>
        <p:txBody>
          <a:bodyPr wrap="none" rtlCol="0">
            <a:spAutoFit/>
          </a:bodyPr>
          <a:lstStyle/>
          <a:p>
            <a:r>
              <a:rPr lang="en-CA" sz="1400" dirty="0" smtClean="0"/>
              <a:t>Important to be considered</a:t>
            </a:r>
            <a:endParaRPr lang="en-CA" sz="1400" dirty="0"/>
          </a:p>
        </p:txBody>
      </p:sp>
      <p:cxnSp>
        <p:nvCxnSpPr>
          <p:cNvPr id="23" name="Elbow Connector 22"/>
          <p:cNvCxnSpPr/>
          <p:nvPr/>
        </p:nvCxnSpPr>
        <p:spPr>
          <a:xfrm rot="10800000" flipV="1">
            <a:off x="7283338" y="4527882"/>
            <a:ext cx="1044116" cy="557301"/>
          </a:xfrm>
          <a:prstGeom prst="bentConnector3">
            <a:avLst>
              <a:gd name="adj1" fmla="val 10042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984105" y="3137370"/>
            <a:ext cx="4616905" cy="307777"/>
          </a:xfrm>
          <a:prstGeom prst="rect">
            <a:avLst/>
          </a:prstGeom>
          <a:noFill/>
        </p:spPr>
        <p:txBody>
          <a:bodyPr wrap="none" rtlCol="0">
            <a:spAutoFit/>
          </a:bodyPr>
          <a:lstStyle/>
          <a:p>
            <a:r>
              <a:rPr lang="en-CA" sz="1400" dirty="0" smtClean="0"/>
              <a:t>Note: The first 1 </a:t>
            </a:r>
            <a:r>
              <a:rPr lang="en-CA" sz="1400" dirty="0" err="1" smtClean="0"/>
              <a:t>msec</a:t>
            </a:r>
            <a:r>
              <a:rPr lang="en-CA" sz="1400" dirty="0" smtClean="0"/>
              <a:t> might be contaminated by artifact</a:t>
            </a:r>
            <a:endParaRPr lang="en-CA" sz="1400" dirty="0"/>
          </a:p>
        </p:txBody>
      </p:sp>
      <p:cxnSp>
        <p:nvCxnSpPr>
          <p:cNvPr id="29" name="Straight Arrow Connector 28"/>
          <p:cNvCxnSpPr/>
          <p:nvPr/>
        </p:nvCxnSpPr>
        <p:spPr>
          <a:xfrm>
            <a:off x="6859134" y="5096801"/>
            <a:ext cx="208429" cy="0"/>
          </a:xfrm>
          <a:prstGeom prst="straightConnector1">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p:nvPr/>
        </p:nvCxnSpPr>
        <p:spPr>
          <a:xfrm rot="10800000" flipV="1">
            <a:off x="6984105" y="3445146"/>
            <a:ext cx="2308452" cy="1568029"/>
          </a:xfrm>
          <a:prstGeom prst="bentConnector3">
            <a:avLst>
              <a:gd name="adj1" fmla="val 10001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7688526" y="5208259"/>
            <a:ext cx="3802215" cy="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968143" y="4580409"/>
            <a:ext cx="3479454" cy="430887"/>
          </a:xfrm>
          <a:prstGeom prst="rect">
            <a:avLst/>
          </a:prstGeom>
          <a:noFill/>
        </p:spPr>
        <p:txBody>
          <a:bodyPr wrap="square" rtlCol="0">
            <a:spAutoFit/>
          </a:bodyPr>
          <a:lstStyle/>
          <a:p>
            <a:pPr algn="ctr"/>
            <a:r>
              <a:rPr lang="en-CA" sz="1100" dirty="0" smtClean="0"/>
              <a:t>Converging to zero meaning that you can consider the recorded data</a:t>
            </a:r>
            <a:endParaRPr lang="en-CA" sz="1100" dirty="0"/>
          </a:p>
        </p:txBody>
      </p:sp>
      <p:sp>
        <p:nvSpPr>
          <p:cNvPr id="38" name="Down Arrow 37"/>
          <p:cNvSpPr/>
          <p:nvPr/>
        </p:nvSpPr>
        <p:spPr>
          <a:xfrm>
            <a:off x="9531647" y="4976232"/>
            <a:ext cx="352445" cy="195083"/>
          </a:xfrm>
          <a:prstGeom prst="down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749304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Step 4: Adaptive filtering to each individual trial</a:t>
            </a:r>
          </a:p>
        </p:txBody>
      </p:sp>
      <p:sp>
        <p:nvSpPr>
          <p:cNvPr id="3" name="Content Placeholder 2"/>
          <p:cNvSpPr>
            <a:spLocks noGrp="1"/>
          </p:cNvSpPr>
          <p:nvPr>
            <p:ph idx="1"/>
          </p:nvPr>
        </p:nvSpPr>
        <p:spPr>
          <a:xfrm>
            <a:off x="609600" y="1279301"/>
            <a:ext cx="10971213" cy="4525963"/>
          </a:xfrm>
        </p:spPr>
        <p:txBody>
          <a:bodyPr/>
          <a:lstStyle/>
          <a:p>
            <a:r>
              <a:rPr lang="en-US" dirty="0" smtClean="0"/>
              <a:t>Local zoom in of the adaptive filtering result: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006" y="1916832"/>
            <a:ext cx="10058400" cy="4248472"/>
          </a:xfrm>
          <a:prstGeom prst="rect">
            <a:avLst/>
          </a:prstGeom>
        </p:spPr>
      </p:pic>
      <p:cxnSp>
        <p:nvCxnSpPr>
          <p:cNvPr id="5" name="Straight Arrow Connector 4"/>
          <p:cNvCxnSpPr/>
          <p:nvPr/>
        </p:nvCxnSpPr>
        <p:spPr>
          <a:xfrm>
            <a:off x="1414686" y="3573016"/>
            <a:ext cx="7704856" cy="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134766" y="3183358"/>
            <a:ext cx="6588663" cy="307777"/>
          </a:xfrm>
          <a:prstGeom prst="rect">
            <a:avLst/>
          </a:prstGeom>
          <a:noFill/>
        </p:spPr>
        <p:txBody>
          <a:bodyPr wrap="none" rtlCol="0">
            <a:spAutoFit/>
          </a:bodyPr>
          <a:lstStyle/>
          <a:p>
            <a:r>
              <a:rPr lang="en-CA" sz="1400" dirty="0" smtClean="0"/>
              <a:t>Reconstructed part (only higher frequency components including beta frequency)</a:t>
            </a:r>
            <a:endParaRPr lang="en-CA" sz="1400" dirty="0"/>
          </a:p>
        </p:txBody>
      </p:sp>
      <p:cxnSp>
        <p:nvCxnSpPr>
          <p:cNvPr id="10" name="Straight Arrow Connector 9"/>
          <p:cNvCxnSpPr/>
          <p:nvPr/>
        </p:nvCxnSpPr>
        <p:spPr>
          <a:xfrm>
            <a:off x="1066006" y="3356992"/>
            <a:ext cx="420688" cy="0"/>
          </a:xfrm>
          <a:prstGeom prst="straightConnector1">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486694" y="2447019"/>
            <a:ext cx="4616905" cy="307777"/>
          </a:xfrm>
          <a:prstGeom prst="rect">
            <a:avLst/>
          </a:prstGeom>
          <a:noFill/>
        </p:spPr>
        <p:txBody>
          <a:bodyPr wrap="none" rtlCol="0">
            <a:spAutoFit/>
          </a:bodyPr>
          <a:lstStyle/>
          <a:p>
            <a:r>
              <a:rPr lang="en-CA" sz="1400" dirty="0" smtClean="0"/>
              <a:t>Note: The first 1 </a:t>
            </a:r>
            <a:r>
              <a:rPr lang="en-CA" sz="1400" dirty="0" err="1" smtClean="0"/>
              <a:t>msec</a:t>
            </a:r>
            <a:r>
              <a:rPr lang="en-CA" sz="1400" dirty="0" smtClean="0"/>
              <a:t> might be contaminated by artifact</a:t>
            </a:r>
            <a:endParaRPr lang="en-CA" sz="1400" dirty="0"/>
          </a:p>
        </p:txBody>
      </p:sp>
      <p:cxnSp>
        <p:nvCxnSpPr>
          <p:cNvPr id="14" name="Elbow Connector 13"/>
          <p:cNvCxnSpPr/>
          <p:nvPr/>
        </p:nvCxnSpPr>
        <p:spPr>
          <a:xfrm rot="10800000" flipV="1">
            <a:off x="1276350" y="2751310"/>
            <a:ext cx="2514600" cy="461666"/>
          </a:xfrm>
          <a:prstGeom prst="bentConnector3">
            <a:avLst>
              <a:gd name="adj1" fmla="val 9995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9119542" y="3573016"/>
            <a:ext cx="2004864" cy="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036174" y="2618328"/>
            <a:ext cx="2088232" cy="738664"/>
          </a:xfrm>
          <a:prstGeom prst="rect">
            <a:avLst/>
          </a:prstGeom>
          <a:noFill/>
        </p:spPr>
        <p:txBody>
          <a:bodyPr wrap="square" rtlCol="0">
            <a:spAutoFit/>
          </a:bodyPr>
          <a:lstStyle/>
          <a:p>
            <a:pPr algn="ctr"/>
            <a:r>
              <a:rPr lang="en-CA" sz="1400" dirty="0" smtClean="0"/>
              <a:t>Use the recorded LFP or EEG (red), no need for recovery</a:t>
            </a:r>
            <a:endParaRPr lang="en-CA" sz="1400" dirty="0"/>
          </a:p>
        </p:txBody>
      </p:sp>
    </p:spTree>
    <p:extLst>
      <p:ext uri="{BB962C8B-B14F-4D97-AF65-F5344CB8AC3E}">
        <p14:creationId xmlns:p14="http://schemas.microsoft.com/office/powerpoint/2010/main" val="386288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Content Placeholder 2"/>
          <p:cNvSpPr>
            <a:spLocks noGrp="1"/>
          </p:cNvSpPr>
          <p:nvPr>
            <p:ph idx="1"/>
          </p:nvPr>
        </p:nvSpPr>
        <p:spPr>
          <a:xfrm>
            <a:off x="262558" y="1423317"/>
            <a:ext cx="10971213" cy="4525963"/>
          </a:xfrm>
        </p:spPr>
        <p:txBody>
          <a:bodyPr/>
          <a:lstStyle/>
          <a:p>
            <a:r>
              <a:rPr lang="en-US" sz="2000" dirty="0" smtClean="0"/>
              <a:t>This presentation introduces our </a:t>
            </a:r>
            <a:r>
              <a:rPr lang="en-US" sz="2000" dirty="0" smtClean="0"/>
              <a:t>DBS artifact </a:t>
            </a:r>
            <a:r>
              <a:rPr lang="en-US" sz="2000" dirty="0" smtClean="0"/>
              <a:t>removal </a:t>
            </a:r>
            <a:r>
              <a:rPr lang="en-US" sz="2000" dirty="0" smtClean="0"/>
              <a:t>algorithms.</a:t>
            </a:r>
            <a:endParaRPr lang="en-US" sz="2000" dirty="0" smtClean="0"/>
          </a:p>
          <a:p>
            <a:r>
              <a:rPr lang="en-US" sz="2000" dirty="0" smtClean="0"/>
              <a:t>The code has 7 outputs (Figure 1~7). All units of the x-axis are </a:t>
            </a:r>
            <a:r>
              <a:rPr lang="en-US" sz="2000" dirty="0" smtClean="0"/>
              <a:t>m-sec. </a:t>
            </a:r>
            <a:endParaRPr lang="en-US" sz="2000" dirty="0" smtClean="0"/>
          </a:p>
          <a:p>
            <a:r>
              <a:rPr lang="en-US" sz="2000" dirty="0"/>
              <a:t>In line 9 choose Nor =0 if you don</a:t>
            </a:r>
            <a:r>
              <a:rPr lang="mr-IN" sz="2000" dirty="0"/>
              <a:t>’</a:t>
            </a:r>
            <a:r>
              <a:rPr lang="en-US" sz="2000" dirty="0"/>
              <a:t>t want normalized </a:t>
            </a:r>
            <a:r>
              <a:rPr lang="en-US" sz="2000" dirty="0" smtClean="0"/>
              <a:t>output but want the original scale.</a:t>
            </a:r>
            <a:endParaRPr lang="en-US" sz="2000" dirty="0"/>
          </a:p>
          <a:p>
            <a:r>
              <a:rPr lang="en-US" sz="2000" dirty="0" smtClean="0"/>
              <a:t>It consists of 4 steps: </a:t>
            </a:r>
            <a:endParaRPr lang="en-US" sz="2000" dirty="0" smtClean="0"/>
          </a:p>
          <a:p>
            <a:r>
              <a:rPr lang="en-US" sz="2000" dirty="0" smtClean="0"/>
              <a:t>1</a:t>
            </a:r>
            <a:r>
              <a:rPr lang="en-US" sz="2000" dirty="0" smtClean="0"/>
              <a:t>. Import the original signal. </a:t>
            </a:r>
          </a:p>
          <a:p>
            <a:r>
              <a:rPr lang="en-US" sz="2000" dirty="0" smtClean="0"/>
              <a:t>2. Organize the data.  </a:t>
            </a:r>
            <a:r>
              <a:rPr lang="en-US" sz="2000" dirty="0" smtClean="0"/>
              <a:t>(A). </a:t>
            </a:r>
            <a:r>
              <a:rPr lang="en-US" sz="2000" dirty="0" smtClean="0"/>
              <a:t>Find the maximums in artifacts and divide the signal into individual trials. </a:t>
            </a:r>
            <a:r>
              <a:rPr lang="en-US" sz="2000" dirty="0" smtClean="0"/>
              <a:t>(B</a:t>
            </a:r>
            <a:r>
              <a:rPr lang="en-US" sz="2000" dirty="0"/>
              <a:t>). </a:t>
            </a:r>
            <a:r>
              <a:rPr lang="en-US" sz="2000" dirty="0" smtClean="0"/>
              <a:t>Select </a:t>
            </a:r>
            <a:r>
              <a:rPr lang="en-US" sz="2000" dirty="0"/>
              <a:t>the segment “starting from its minimum to </a:t>
            </a:r>
            <a:r>
              <a:rPr lang="en-US" sz="2000" dirty="0" smtClean="0"/>
              <a:t>end” f</a:t>
            </a:r>
            <a:r>
              <a:rPr lang="en-US" sz="2000" dirty="0" smtClean="0"/>
              <a:t>or </a:t>
            </a:r>
            <a:r>
              <a:rPr lang="en-US" sz="2000" dirty="0" smtClean="0"/>
              <a:t>each individual </a:t>
            </a:r>
            <a:r>
              <a:rPr lang="en-US" sz="2000" dirty="0" smtClean="0"/>
              <a:t>trial</a:t>
            </a:r>
            <a:r>
              <a:rPr lang="en-US" sz="2000" dirty="0"/>
              <a:t>.</a:t>
            </a:r>
            <a:endParaRPr lang="en-US" sz="2000" dirty="0" smtClean="0"/>
          </a:p>
          <a:p>
            <a:r>
              <a:rPr lang="en-US" sz="2000" dirty="0" smtClean="0"/>
              <a:t>3. Select the artifact part of each trial. Fit spline to the mean trials to find the trend.</a:t>
            </a:r>
          </a:p>
          <a:p>
            <a:r>
              <a:rPr lang="en-US" sz="2000" dirty="0" smtClean="0"/>
              <a:t>4</a:t>
            </a:r>
            <a:r>
              <a:rPr lang="en-US" sz="2000" dirty="0"/>
              <a:t>. </a:t>
            </a:r>
            <a:r>
              <a:rPr lang="en-US" sz="2000" dirty="0" smtClean="0"/>
              <a:t>Use the </a:t>
            </a:r>
            <a:r>
              <a:rPr lang="en-US" sz="2000" dirty="0"/>
              <a:t>spline fit </a:t>
            </a:r>
            <a:r>
              <a:rPr lang="en-US" sz="2000" dirty="0" smtClean="0"/>
              <a:t>and do adaptive filtering to each individual trial to find the artifact.</a:t>
            </a:r>
          </a:p>
        </p:txBody>
      </p:sp>
    </p:spTree>
    <p:extLst>
      <p:ext uri="{BB962C8B-B14F-4D97-AF65-F5344CB8AC3E}">
        <p14:creationId xmlns:p14="http://schemas.microsoft.com/office/powerpoint/2010/main" val="10814891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2598" y="476672"/>
            <a:ext cx="10971372" cy="868958"/>
          </a:xfrm>
        </p:spPr>
        <p:txBody>
          <a:bodyPr/>
          <a:lstStyle/>
          <a:p>
            <a:pPr algn="ctr"/>
            <a:r>
              <a:rPr lang="en-US" dirty="0" smtClean="0"/>
              <a:t>Step 1: </a:t>
            </a:r>
            <a:r>
              <a:rPr lang="en-US" dirty="0"/>
              <a:t>Import the original </a:t>
            </a:r>
            <a:r>
              <a:rPr lang="en-US" dirty="0" smtClean="0"/>
              <a:t>signal</a:t>
            </a:r>
            <a:endParaRPr lang="en-US" dirty="0"/>
          </a:p>
        </p:txBody>
      </p:sp>
      <p:sp>
        <p:nvSpPr>
          <p:cNvPr id="3" name="Content Placeholder 2"/>
          <p:cNvSpPr>
            <a:spLocks noGrp="1"/>
          </p:cNvSpPr>
          <p:nvPr>
            <p:ph idx="1"/>
          </p:nvPr>
        </p:nvSpPr>
        <p:spPr>
          <a:xfrm>
            <a:off x="406574" y="1196752"/>
            <a:ext cx="10971213" cy="4597971"/>
          </a:xfrm>
        </p:spPr>
        <p:txBody>
          <a:bodyPr/>
          <a:lstStyle/>
          <a:p>
            <a:r>
              <a:rPr lang="en-US" sz="2000" dirty="0" smtClean="0"/>
              <a:t>In line </a:t>
            </a:r>
            <a:r>
              <a:rPr lang="en-US" sz="2000" dirty="0" smtClean="0"/>
              <a:t>3 of the </a:t>
            </a:r>
            <a:r>
              <a:rPr lang="en-US" sz="2000" dirty="0" err="1" smtClean="0"/>
              <a:t>mfile</a:t>
            </a:r>
            <a:r>
              <a:rPr lang="en-US" sz="2000" dirty="0" smtClean="0"/>
              <a:t>, </a:t>
            </a:r>
            <a:r>
              <a:rPr lang="en-US" sz="2000" dirty="0" smtClean="0"/>
              <a:t>put in row number that represents the data set we are considering. E.g. </a:t>
            </a:r>
            <a:r>
              <a:rPr lang="en-US" sz="2000" dirty="0" err="1" smtClean="0"/>
              <a:t>inp</a:t>
            </a:r>
            <a:r>
              <a:rPr lang="en-US" sz="2000" dirty="0" smtClean="0"/>
              <a:t>=5.</a:t>
            </a:r>
          </a:p>
          <a:p>
            <a:pPr marL="0" indent="0">
              <a:buNone/>
            </a:pPr>
            <a:endParaRPr lang="en-US" sz="2000" dirty="0" smtClean="0"/>
          </a:p>
          <a:p>
            <a:pPr marL="0" indent="0">
              <a:buNone/>
            </a:pPr>
            <a:r>
              <a:rPr lang="en-US" sz="2000" dirty="0" smtClean="0"/>
              <a:t> </a:t>
            </a:r>
            <a:endParaRPr lang="en-US" sz="2000" dirty="0" smtClean="0"/>
          </a:p>
          <a:p>
            <a:endParaRPr lang="en-US" sz="2000" dirty="0"/>
          </a:p>
          <a:p>
            <a:endParaRPr lang="en-US" sz="2000" dirty="0" smtClean="0"/>
          </a:p>
          <a:p>
            <a:r>
              <a:rPr lang="en-US" sz="2000" dirty="0" smtClean="0"/>
              <a:t>In line 6, put in the column number that </a:t>
            </a:r>
            <a:r>
              <a:rPr lang="en-US" sz="2000" dirty="0"/>
              <a:t>represents the </a:t>
            </a:r>
            <a:r>
              <a:rPr lang="en-US" sz="2000" dirty="0" smtClean="0"/>
              <a:t>channel in the selected date set.</a:t>
            </a:r>
          </a:p>
          <a:p>
            <a:r>
              <a:rPr lang="en-US" sz="2000" dirty="0" smtClean="0"/>
              <a:t>E.g., in the 5</a:t>
            </a:r>
            <a:r>
              <a:rPr lang="en-US" sz="2000" baseline="30000" dirty="0" smtClean="0"/>
              <a:t>th</a:t>
            </a:r>
            <a:r>
              <a:rPr lang="en-US" sz="2000" dirty="0" smtClean="0"/>
              <a:t> data set we have 17 columns (channels) and we pick the 1</a:t>
            </a:r>
            <a:r>
              <a:rPr lang="en-US" sz="2000" baseline="30000" dirty="0" smtClean="0"/>
              <a:t>st</a:t>
            </a:r>
            <a:r>
              <a:rPr lang="en-US" sz="2000" dirty="0" smtClean="0"/>
              <a:t>: </a:t>
            </a:r>
            <a:r>
              <a:rPr lang="en-US" sz="2000" dirty="0" err="1"/>
              <a:t>inq_col</a:t>
            </a:r>
            <a:r>
              <a:rPr lang="en-US" sz="2000" dirty="0"/>
              <a:t> = 1</a:t>
            </a:r>
          </a:p>
          <a:p>
            <a:endParaRPr lang="en-US" sz="20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980" y="1772816"/>
            <a:ext cx="10058400" cy="185417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018" y="4941168"/>
            <a:ext cx="10058400" cy="1181558"/>
          </a:xfrm>
          <a:prstGeom prst="rect">
            <a:avLst/>
          </a:prstGeom>
        </p:spPr>
      </p:pic>
    </p:spTree>
    <p:extLst>
      <p:ext uri="{BB962C8B-B14F-4D97-AF65-F5344CB8AC3E}">
        <p14:creationId xmlns:p14="http://schemas.microsoft.com/office/powerpoint/2010/main" val="286202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Step 1: Import the original signal</a:t>
            </a:r>
          </a:p>
        </p:txBody>
      </p:sp>
      <p:sp>
        <p:nvSpPr>
          <p:cNvPr id="5" name="Content Placeholder 4"/>
          <p:cNvSpPr>
            <a:spLocks noGrp="1"/>
          </p:cNvSpPr>
          <p:nvPr>
            <p:ph idx="1"/>
          </p:nvPr>
        </p:nvSpPr>
        <p:spPr/>
        <p:txBody>
          <a:bodyPr/>
          <a:lstStyle/>
          <a:p>
            <a:r>
              <a:rPr lang="en-US" dirty="0" smtClean="0"/>
              <a:t>The following (output Figure 1 of the program) is the 1</a:t>
            </a:r>
            <a:r>
              <a:rPr lang="en-US" baseline="30000" dirty="0" smtClean="0"/>
              <a:t>st</a:t>
            </a:r>
            <a:r>
              <a:rPr lang="en-US" dirty="0" smtClean="0"/>
              <a:t> </a:t>
            </a:r>
            <a:r>
              <a:rPr lang="en-US" dirty="0"/>
              <a:t>channel of the 5</a:t>
            </a:r>
            <a:r>
              <a:rPr lang="en-US" baseline="30000" dirty="0"/>
              <a:t>th</a:t>
            </a:r>
            <a:r>
              <a:rPr lang="en-US" dirty="0"/>
              <a:t> data </a:t>
            </a:r>
            <a:r>
              <a:rPr lang="en-US" dirty="0" smtClean="0"/>
              <a:t>set. All the following examples are based on this channel. Total length is about 135s = 1.35e5 </a:t>
            </a:r>
            <a:r>
              <a:rPr lang="en-US" dirty="0" err="1" smtClean="0"/>
              <a:t>ms.</a:t>
            </a:r>
            <a:endParaRPr lang="en-US" dirty="0" smtClean="0"/>
          </a:p>
          <a:p>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6614" y="2676053"/>
            <a:ext cx="10585176" cy="3489251"/>
          </a:xfrm>
          <a:prstGeom prst="rect">
            <a:avLst/>
          </a:prstGeom>
        </p:spPr>
      </p:pic>
    </p:spTree>
    <p:extLst>
      <p:ext uri="{BB962C8B-B14F-4D97-AF65-F5344CB8AC3E}">
        <p14:creationId xmlns:p14="http://schemas.microsoft.com/office/powerpoint/2010/main" val="1650278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Step </a:t>
            </a:r>
            <a:r>
              <a:rPr lang="en-US" dirty="0" smtClean="0"/>
              <a:t>2: Organize the data</a:t>
            </a:r>
            <a:endParaRPr lang="en-US" dirty="0"/>
          </a:p>
        </p:txBody>
      </p:sp>
      <p:sp>
        <p:nvSpPr>
          <p:cNvPr id="3" name="Content Placeholder 2"/>
          <p:cNvSpPr>
            <a:spLocks noGrp="1"/>
          </p:cNvSpPr>
          <p:nvPr>
            <p:ph idx="1"/>
          </p:nvPr>
        </p:nvSpPr>
        <p:spPr/>
        <p:txBody>
          <a:bodyPr/>
          <a:lstStyle/>
          <a:p>
            <a:r>
              <a:rPr lang="en-US" dirty="0"/>
              <a:t>(1). Find the maximums in artifacts and divide the signal into individual trials.</a:t>
            </a:r>
          </a:p>
          <a:p>
            <a:r>
              <a:rPr lang="en-US" dirty="0" smtClean="0"/>
              <a:t>In line 22, put in the part of the channel that you want to consider. For example,</a:t>
            </a:r>
          </a:p>
          <a:p>
            <a:endParaRPr lang="en-US" dirty="0" smtClean="0"/>
          </a:p>
          <a:p>
            <a:r>
              <a:rPr lang="en-US" dirty="0" smtClean="0"/>
              <a:t>In the above example, we use </a:t>
            </a:r>
            <a:r>
              <a:rPr lang="en-US" dirty="0" err="1" smtClean="0"/>
              <a:t>dt</a:t>
            </a:r>
            <a:r>
              <a:rPr lang="en-US" dirty="0" smtClean="0"/>
              <a:t>=0.05ms, so part length = (250e3 - 35e3)*</a:t>
            </a:r>
            <a:r>
              <a:rPr lang="en-US" dirty="0" err="1" smtClean="0"/>
              <a:t>dt</a:t>
            </a:r>
            <a:r>
              <a:rPr lang="en-US" dirty="0" smtClean="0"/>
              <a:t> = 10.75s.</a:t>
            </a:r>
          </a:p>
          <a:p>
            <a:r>
              <a:rPr lang="en-US" dirty="0" smtClean="0"/>
              <a:t>Then the program does the following: (1) Subtract the mean to make the part “0 mean”; (2) Find the indices of the maximums in the artifact pulses; (3) Starting from each index in (2), select a segment of length </a:t>
            </a:r>
            <a:r>
              <a:rPr lang="en-US" dirty="0" err="1"/>
              <a:t>L_sel_ms</a:t>
            </a:r>
            <a:r>
              <a:rPr lang="en-US" dirty="0"/>
              <a:t> </a:t>
            </a:r>
            <a:r>
              <a:rPr lang="en-US" dirty="0" smtClean="0"/>
              <a:t>= 200ms “starting from 1ms to the left of the index”. Thus will make the shapes of artifacts clear. Each segment is one “individual trial”. (4) Plot the individual trials together with the mean (the mean value of all trials at each time point). </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622" y="2708920"/>
            <a:ext cx="10058400" cy="743446"/>
          </a:xfrm>
          <a:prstGeom prst="rect">
            <a:avLst/>
          </a:prstGeom>
        </p:spPr>
      </p:pic>
    </p:spTree>
    <p:extLst>
      <p:ext uri="{BB962C8B-B14F-4D97-AF65-F5344CB8AC3E}">
        <p14:creationId xmlns:p14="http://schemas.microsoft.com/office/powerpoint/2010/main" val="1521524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Step 2: Organize the data</a:t>
            </a:r>
          </a:p>
        </p:txBody>
      </p:sp>
      <p:sp>
        <p:nvSpPr>
          <p:cNvPr id="3" name="Content Placeholder 2"/>
          <p:cNvSpPr>
            <a:spLocks noGrp="1"/>
          </p:cNvSpPr>
          <p:nvPr>
            <p:ph idx="1"/>
          </p:nvPr>
        </p:nvSpPr>
        <p:spPr/>
        <p:txBody>
          <a:bodyPr/>
          <a:lstStyle/>
          <a:p>
            <a:r>
              <a:rPr lang="en-US" dirty="0" smtClean="0"/>
              <a:t>The following plot (output Figure 2) gives the part of channel selected. In our example, </a:t>
            </a:r>
            <a:r>
              <a:rPr lang="en-US" dirty="0" err="1" smtClean="0"/>
              <a:t>dt</a:t>
            </a:r>
            <a:r>
              <a:rPr lang="en-US" dirty="0" smtClean="0"/>
              <a:t>=0.05ms and </a:t>
            </a:r>
            <a:r>
              <a:rPr lang="is-IS" dirty="0" smtClean="0"/>
              <a:t>35e3:250e3 means </a:t>
            </a:r>
            <a:r>
              <a:rPr lang="is-IS" smtClean="0"/>
              <a:t>1750ms: 12500ms.</a:t>
            </a:r>
            <a:endParaRPr lang="is-I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26" y="2880010"/>
            <a:ext cx="10670256" cy="3977990"/>
          </a:xfrm>
          <a:prstGeom prst="rect">
            <a:avLst/>
          </a:prstGeom>
        </p:spPr>
      </p:pic>
    </p:spTree>
    <p:extLst>
      <p:ext uri="{BB962C8B-B14F-4D97-AF65-F5344CB8AC3E}">
        <p14:creationId xmlns:p14="http://schemas.microsoft.com/office/powerpoint/2010/main" val="761819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Step 2: Organize the data</a:t>
            </a:r>
          </a:p>
        </p:txBody>
      </p:sp>
      <p:sp>
        <p:nvSpPr>
          <p:cNvPr id="3" name="Content Placeholder 2"/>
          <p:cNvSpPr>
            <a:spLocks noGrp="1"/>
          </p:cNvSpPr>
          <p:nvPr>
            <p:ph idx="1"/>
          </p:nvPr>
        </p:nvSpPr>
        <p:spPr>
          <a:xfrm>
            <a:off x="609526" y="1196752"/>
            <a:ext cx="10971213" cy="4525963"/>
          </a:xfrm>
        </p:spPr>
        <p:txBody>
          <a:bodyPr/>
          <a:lstStyle/>
          <a:p>
            <a:r>
              <a:rPr lang="en-US" sz="1800" dirty="0" smtClean="0"/>
              <a:t>The result of the above processing is shown in Figure 3. Note that the thick red line is </a:t>
            </a:r>
            <a:r>
              <a:rPr lang="en-US" sz="1800" dirty="0" smtClean="0"/>
              <a:t>the average of all individual artifacts. </a:t>
            </a:r>
            <a:endParaRPr lang="en-US" sz="1800" dirty="0" smtClean="0"/>
          </a:p>
          <a:p>
            <a:endParaRPr lang="en-US" sz="2000" dirty="0" smtClean="0"/>
          </a:p>
          <a:p>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62" y="2060848"/>
            <a:ext cx="10971287" cy="4293096"/>
          </a:xfrm>
          <a:prstGeom prst="rect">
            <a:avLst/>
          </a:prstGeom>
        </p:spPr>
      </p:pic>
    </p:spTree>
    <p:extLst>
      <p:ext uri="{BB962C8B-B14F-4D97-AF65-F5344CB8AC3E}">
        <p14:creationId xmlns:p14="http://schemas.microsoft.com/office/powerpoint/2010/main" val="603589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Step 2: Organize the data</a:t>
            </a:r>
          </a:p>
        </p:txBody>
      </p:sp>
      <p:sp>
        <p:nvSpPr>
          <p:cNvPr id="3" name="Content Placeholder 2"/>
          <p:cNvSpPr>
            <a:spLocks noGrp="1"/>
          </p:cNvSpPr>
          <p:nvPr>
            <p:ph idx="1"/>
          </p:nvPr>
        </p:nvSpPr>
        <p:spPr/>
        <p:txBody>
          <a:bodyPr/>
          <a:lstStyle/>
          <a:p>
            <a:r>
              <a:rPr lang="en-US" dirty="0"/>
              <a:t>(2). For each individual trial, select the </a:t>
            </a:r>
            <a:r>
              <a:rPr lang="en-US" dirty="0" smtClean="0"/>
              <a:t>sub-segment </a:t>
            </a:r>
            <a:r>
              <a:rPr lang="en-US" dirty="0"/>
              <a:t>“starting from its minimum to end</a:t>
            </a:r>
            <a:r>
              <a:rPr lang="en-US" dirty="0" smtClean="0"/>
              <a:t>”.</a:t>
            </a:r>
          </a:p>
          <a:p>
            <a:r>
              <a:rPr lang="en-US" dirty="0" smtClean="0"/>
              <a:t>See the picture on the previous slide. The purpose of this sub-step is to ignore the huge part of artifacts (above x-axis) and consider the smaller ones (below x-axis). We select the sub-segment and flip it </a:t>
            </a:r>
            <a:r>
              <a:rPr lang="en-US" dirty="0" err="1" smtClean="0"/>
              <a:t>w.r.t</a:t>
            </a:r>
            <a:r>
              <a:rPr lang="en-US" dirty="0" smtClean="0"/>
              <a:t>. the x-axis (i.e. take the negative). Then normalize it. </a:t>
            </a:r>
          </a:p>
          <a:p>
            <a:r>
              <a:rPr lang="en-US" dirty="0"/>
              <a:t>In line 9 choose Nor =0 if you don</a:t>
            </a:r>
            <a:r>
              <a:rPr lang="mr-IN" dirty="0"/>
              <a:t>’</a:t>
            </a:r>
            <a:r>
              <a:rPr lang="en-US" dirty="0"/>
              <a:t>t want normalized output but want the original scale.</a:t>
            </a:r>
          </a:p>
          <a:p>
            <a:r>
              <a:rPr lang="en-US" dirty="0" smtClean="0"/>
              <a:t>The corresponding code and output (Figure 4) are shown on the next slide.</a:t>
            </a:r>
            <a:endParaRPr lang="en-US" dirty="0"/>
          </a:p>
        </p:txBody>
      </p:sp>
    </p:spTree>
    <p:extLst>
      <p:ext uri="{BB962C8B-B14F-4D97-AF65-F5344CB8AC3E}">
        <p14:creationId xmlns:p14="http://schemas.microsoft.com/office/powerpoint/2010/main" val="1961797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Step 2: Organize the data</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1701" y="1484856"/>
            <a:ext cx="6448712" cy="4434680"/>
          </a:xfrm>
          <a:prstGeom prst="rect">
            <a:avLst/>
          </a:prstGeom>
        </p:spPr>
      </p:pic>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8542" y="1486351"/>
            <a:ext cx="5819445" cy="3657560"/>
          </a:xfrm>
        </p:spPr>
      </p:pic>
    </p:spTree>
    <p:extLst>
      <p:ext uri="{BB962C8B-B14F-4D97-AF65-F5344CB8AC3E}">
        <p14:creationId xmlns:p14="http://schemas.microsoft.com/office/powerpoint/2010/main" val="1619629191"/>
      </p:ext>
    </p:extLst>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TotalTime>
  <Words>984</Words>
  <Application>Microsoft Office PowerPoint</Application>
  <PresentationFormat>Custom</PresentationFormat>
  <Paragraphs>63</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宋体</vt:lpstr>
      <vt:lpstr>Arial</vt:lpstr>
      <vt:lpstr>Calibri</vt:lpstr>
      <vt:lpstr>黑体</vt:lpstr>
      <vt:lpstr>Times New Roman</vt:lpstr>
      <vt:lpstr>楷体</vt:lpstr>
      <vt:lpstr>1_Office 主题</vt:lpstr>
      <vt:lpstr>Implementation of the artifact removal coding</vt:lpstr>
      <vt:lpstr>Introduction</vt:lpstr>
      <vt:lpstr>Step 1: Import the original signal</vt:lpstr>
      <vt:lpstr>Step 1: Import the original signal</vt:lpstr>
      <vt:lpstr>Step 2: Organize the data</vt:lpstr>
      <vt:lpstr>Step 2: Organize the data</vt:lpstr>
      <vt:lpstr>Step 2: Organize the data</vt:lpstr>
      <vt:lpstr>Step 2: Organize the data</vt:lpstr>
      <vt:lpstr>Step 2: Organize the data</vt:lpstr>
      <vt:lpstr>Step 3: Fit spline to the artifact part of mean trials</vt:lpstr>
      <vt:lpstr>Step 3: Fit spline to the artifact part of mean trials</vt:lpstr>
      <vt:lpstr>Step 4: Adaptive filtering to each individual trial</vt:lpstr>
      <vt:lpstr>Step 4: Adaptive filtering to each individual trial</vt:lpstr>
      <vt:lpstr>Step 4: Adaptive filtering to each individual trial</vt:lpstr>
      <vt:lpstr>Step 4: Adaptive filtering to each individual trial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Lankarany, Milad</cp:lastModifiedBy>
  <cp:revision>454</cp:revision>
  <dcterms:created xsi:type="dcterms:W3CDTF">2017-04-22T12:58:00Z</dcterms:created>
  <dcterms:modified xsi:type="dcterms:W3CDTF">2019-11-08T17:01:00Z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