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7" r:id="rId4"/>
    <p:sldId id="268" r:id="rId5"/>
    <p:sldId id="271" r:id="rId6"/>
    <p:sldId id="263" r:id="rId7"/>
    <p:sldId id="264" r:id="rId8"/>
    <p:sldId id="280" r:id="rId9"/>
    <p:sldId id="276" r:id="rId10"/>
    <p:sldId id="301" r:id="rId11"/>
    <p:sldId id="277" r:id="rId12"/>
    <p:sldId id="278" r:id="rId13"/>
    <p:sldId id="279" r:id="rId14"/>
    <p:sldId id="275" r:id="rId15"/>
    <p:sldId id="305" r:id="rId16"/>
    <p:sldId id="259" r:id="rId17"/>
    <p:sldId id="258" r:id="rId18"/>
    <p:sldId id="260" r:id="rId19"/>
    <p:sldId id="296" r:id="rId20"/>
    <p:sldId id="286" r:id="rId21"/>
    <p:sldId id="287" r:id="rId22"/>
    <p:sldId id="299" r:id="rId23"/>
    <p:sldId id="284" r:id="rId24"/>
    <p:sldId id="288" r:id="rId25"/>
    <p:sldId id="304" r:id="rId26"/>
    <p:sldId id="298" r:id="rId27"/>
    <p:sldId id="297" r:id="rId28"/>
    <p:sldId id="291" r:id="rId29"/>
    <p:sldId id="307" r:id="rId30"/>
    <p:sldId id="308" r:id="rId31"/>
    <p:sldId id="293" r:id="rId32"/>
    <p:sldId id="306" r:id="rId33"/>
    <p:sldId id="294" r:id="rId34"/>
    <p:sldId id="292" r:id="rId35"/>
    <p:sldId id="295" r:id="rId36"/>
    <p:sldId id="30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dirty="0"/>
              <a:t>População de folhas atacadas por </a:t>
            </a:r>
            <a:r>
              <a:rPr lang="pt-BR" dirty="0" smtClean="0"/>
              <a:t>mosca branca</a:t>
            </a:r>
            <a:endParaRPr lang="pt-BR"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B1</c:v>
                </c:pt>
              </c:strCache>
            </c:strRef>
          </c:tx>
          <c:spPr>
            <a:ln w="34925" cap="rnd">
              <a:solidFill>
                <a:schemeClr val="accent1"/>
              </a:solidFill>
              <a:round/>
            </a:ln>
            <a:effectLst>
              <a:outerShdw blurRad="50800" dist="38100" dir="5400000" rotWithShape="0">
                <a:srgbClr val="000000">
                  <a:alpha val="60000"/>
                </a:srgbClr>
              </a:outerShdw>
            </a:effectLst>
          </c:spPr>
          <c:marker>
            <c:symbol val="none"/>
          </c:marker>
          <c:cat>
            <c:strRef>
              <c:f>Planilha1!$A$2:$A$5</c:f>
              <c:strCache>
                <c:ptCount val="4"/>
                <c:pt idx="0">
                  <c:v>15/09/2018</c:v>
                </c:pt>
                <c:pt idx="1">
                  <c:v>23/09/2018</c:v>
                </c:pt>
                <c:pt idx="2">
                  <c:v>30/09/2018</c:v>
                </c:pt>
                <c:pt idx="3">
                  <c:v>Categoria 4</c:v>
                </c:pt>
              </c:strCache>
            </c:strRef>
          </c:cat>
          <c:val>
            <c:numRef>
              <c:f>Planilha1!$B$2:$B$5</c:f>
              <c:numCache>
                <c:formatCode>General</c:formatCode>
                <c:ptCount val="4"/>
                <c:pt idx="0">
                  <c:v>30</c:v>
                </c:pt>
                <c:pt idx="1">
                  <c:v>0</c:v>
                </c:pt>
                <c:pt idx="2">
                  <c:v>0</c:v>
                </c:pt>
                <c:pt idx="3">
                  <c:v>0</c:v>
                </c:pt>
              </c:numCache>
            </c:numRef>
          </c:val>
          <c:smooth val="0"/>
          <c:extLst>
            <c:ext xmlns:c16="http://schemas.microsoft.com/office/drawing/2014/chart" uri="{C3380CC4-5D6E-409C-BE32-E72D297353CC}">
              <c16:uniqueId val="{00000000-09A1-4A61-BDCC-81AD6626F6B7}"/>
            </c:ext>
          </c:extLst>
        </c:ser>
        <c:ser>
          <c:idx val="1"/>
          <c:order val="1"/>
          <c:tx>
            <c:strRef>
              <c:f>Planilha1!$C$1</c:f>
              <c:strCache>
                <c:ptCount val="1"/>
                <c:pt idx="0">
                  <c:v>B2</c:v>
                </c:pt>
              </c:strCache>
            </c:strRef>
          </c:tx>
          <c:spPr>
            <a:ln w="34925" cap="rnd">
              <a:solidFill>
                <a:schemeClr val="accent2"/>
              </a:solidFill>
              <a:round/>
            </a:ln>
            <a:effectLst>
              <a:outerShdw blurRad="50800" dist="38100" dir="5400000" rotWithShape="0">
                <a:srgbClr val="000000">
                  <a:alpha val="60000"/>
                </a:srgbClr>
              </a:outerShdw>
            </a:effectLst>
          </c:spPr>
          <c:marker>
            <c:symbol val="none"/>
          </c:marker>
          <c:cat>
            <c:strRef>
              <c:f>Planilha1!$A$2:$A$5</c:f>
              <c:strCache>
                <c:ptCount val="4"/>
                <c:pt idx="0">
                  <c:v>15/09/2018</c:v>
                </c:pt>
                <c:pt idx="1">
                  <c:v>23/09/2018</c:v>
                </c:pt>
                <c:pt idx="2">
                  <c:v>30/09/2018</c:v>
                </c:pt>
                <c:pt idx="3">
                  <c:v>Categoria 4</c:v>
                </c:pt>
              </c:strCache>
            </c:strRef>
          </c:cat>
          <c:val>
            <c:numRef>
              <c:f>Planilha1!$C$2:$C$5</c:f>
              <c:numCache>
                <c:formatCode>General</c:formatCode>
                <c:ptCount val="4"/>
                <c:pt idx="0">
                  <c:v>17</c:v>
                </c:pt>
                <c:pt idx="1">
                  <c:v>0</c:v>
                </c:pt>
                <c:pt idx="2">
                  <c:v>0</c:v>
                </c:pt>
                <c:pt idx="3">
                  <c:v>2.8</c:v>
                </c:pt>
              </c:numCache>
            </c:numRef>
          </c:val>
          <c:smooth val="0"/>
          <c:extLst>
            <c:ext xmlns:c16="http://schemas.microsoft.com/office/drawing/2014/chart" uri="{C3380CC4-5D6E-409C-BE32-E72D297353CC}">
              <c16:uniqueId val="{00000001-09A1-4A61-BDCC-81AD6626F6B7}"/>
            </c:ext>
          </c:extLst>
        </c:ser>
        <c:dLbls>
          <c:showLegendKey val="0"/>
          <c:showVal val="0"/>
          <c:showCatName val="0"/>
          <c:showSerName val="0"/>
          <c:showPercent val="0"/>
          <c:showBubbleSize val="0"/>
        </c:dLbls>
        <c:smooth val="0"/>
        <c:axId val="601829784"/>
        <c:axId val="601830768"/>
      </c:lineChart>
      <c:catAx>
        <c:axId val="60182978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601830768"/>
        <c:crosses val="autoZero"/>
        <c:auto val="1"/>
        <c:lblAlgn val="ctr"/>
        <c:lblOffset val="100"/>
        <c:noMultiLvlLbl val="0"/>
      </c:catAx>
      <c:valAx>
        <c:axId val="6018307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601829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27000"/>
            <a:lum/>
          </a:blip>
          <a:srcRect/>
          <a:tile tx="0" ty="0" sx="100000" sy="100000" flip="none" algn="tl"/>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jpe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54.94.188.1/listapragas/praga.php?id=2749#modal-container-817" TargetMode="External"/><Relationship Id="rId7" Type="http://schemas.openxmlformats.org/officeDocument/2006/relationships/image" Target="../media/image17.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ctrTitle"/>
          </p:nvPr>
        </p:nvSpPr>
        <p:spPr>
          <a:xfrm>
            <a:off x="2036119" y="2658034"/>
            <a:ext cx="8843962" cy="2262781"/>
          </a:xfrm>
        </p:spPr>
        <p:txBody>
          <a:bodyPr>
            <a:normAutofit/>
          </a:bodyPr>
          <a:lstStyle/>
          <a:p>
            <a:pPr algn="ctr"/>
            <a:r>
              <a:rPr lang="pt-BR" sz="4000" dirty="0" smtClean="0">
                <a:latin typeface="EngraversGothic BT" panose="020B0507020203020204" pitchFamily="34" charset="0"/>
              </a:rPr>
              <a:t>Monica Giponi e Rodolfo Nascimento</a:t>
            </a:r>
            <a:endParaRPr lang="pt-BR" sz="4000" dirty="0">
              <a:latin typeface="EngraversGothic BT" panose="020B0507020203020204" pitchFamily="34" charset="0"/>
            </a:endParaRPr>
          </a:p>
        </p:txBody>
      </p:sp>
      <p:sp>
        <p:nvSpPr>
          <p:cNvPr id="12" name="CaixaDeTexto 11"/>
          <p:cNvSpPr txBox="1"/>
          <p:nvPr/>
        </p:nvSpPr>
        <p:spPr>
          <a:xfrm>
            <a:off x="1264820" y="5176684"/>
            <a:ext cx="10825315" cy="1261884"/>
          </a:xfrm>
          <a:prstGeom prst="rect">
            <a:avLst/>
          </a:prstGeom>
          <a:solidFill>
            <a:schemeClr val="bg1">
              <a:lumMod val="95000"/>
            </a:schemeClr>
          </a:solidFill>
        </p:spPr>
        <p:txBody>
          <a:bodyPr wrap="square" rtlCol="0">
            <a:spAutoFit/>
          </a:bodyPr>
          <a:lstStyle/>
          <a:p>
            <a:r>
              <a:rPr lang="pt-BR" sz="2800" dirty="0" smtClean="0">
                <a:solidFill>
                  <a:schemeClr val="accent2">
                    <a:lumMod val="50000"/>
                  </a:schemeClr>
                </a:solidFill>
              </a:rPr>
              <a:t>MIP: </a:t>
            </a:r>
            <a:r>
              <a:rPr lang="pt-BR" sz="1600" dirty="0"/>
              <a:t>É um sistema de controle de pragas que </a:t>
            </a:r>
            <a:r>
              <a:rPr lang="pt-BR" sz="1600" dirty="0" smtClean="0"/>
              <a:t>procura preservar </a:t>
            </a:r>
            <a:r>
              <a:rPr lang="pt-BR" sz="1600" dirty="0"/>
              <a:t>e </a:t>
            </a:r>
            <a:r>
              <a:rPr lang="pt-BR" sz="1600" dirty="0" smtClean="0"/>
              <a:t>aumentar </a:t>
            </a:r>
            <a:r>
              <a:rPr lang="pt-BR" sz="1600" dirty="0"/>
              <a:t>os fatores de mortalidade natural das pragas pelo uso integrado dos métodos </a:t>
            </a:r>
            <a:r>
              <a:rPr lang="pt-BR" sz="1600" dirty="0" smtClean="0"/>
              <a:t>de controle </a:t>
            </a:r>
            <a:r>
              <a:rPr lang="pt-BR" sz="1600" dirty="0"/>
              <a:t>selecionados com base em parâmetros técnicos, econômicos, ecológicos e </a:t>
            </a:r>
            <a:r>
              <a:rPr lang="pt-BR" sz="1600" dirty="0" smtClean="0"/>
              <a:t>sociológicos. Este </a:t>
            </a:r>
            <a:r>
              <a:rPr lang="pt-BR" sz="1600" dirty="0"/>
              <a:t>sistema também é conhecido como manejo ecológico de pragas (MEP) e manejo </a:t>
            </a:r>
            <a:r>
              <a:rPr lang="pt-BR" sz="1600" dirty="0" smtClean="0"/>
              <a:t>agroecológico de </a:t>
            </a:r>
            <a:r>
              <a:rPr lang="pt-BR" sz="1600" dirty="0"/>
              <a:t>pragas (MAP).</a:t>
            </a:r>
            <a:endParaRPr lang="pt-BR" sz="2800" dirty="0">
              <a:solidFill>
                <a:schemeClr val="accent2">
                  <a:lumMod val="50000"/>
                </a:schemeClr>
              </a:solidFill>
            </a:endParaRPr>
          </a:p>
        </p:txBody>
      </p:sp>
      <p:pic>
        <p:nvPicPr>
          <p:cNvPr id="5" name="Imagem 4"/>
          <p:cNvPicPr>
            <a:picLocks noChangeAspect="1"/>
          </p:cNvPicPr>
          <p:nvPr/>
        </p:nvPicPr>
        <p:blipFill rotWithShape="1">
          <a:blip r:embed="rId2"/>
          <a:srcRect t="56498" b="13326"/>
          <a:stretch/>
        </p:blipFill>
        <p:spPr>
          <a:xfrm>
            <a:off x="941531" y="1335969"/>
            <a:ext cx="2703189" cy="862885"/>
          </a:xfrm>
          <a:prstGeom prst="rect">
            <a:avLst/>
          </a:prstGeom>
          <a:ln>
            <a:solidFill>
              <a:schemeClr val="tx1"/>
            </a:solidFill>
          </a:ln>
        </p:spPr>
      </p:pic>
      <p:pic>
        <p:nvPicPr>
          <p:cNvPr id="1026" name="Picture 2" descr="https://lh4.googleusercontent.com/rU84_BTjPtfmIdUuRY4jJjjXKohytK-Ft_pxQyUNnlkYTos6ghL62KjHzLgE4SJIB84PZppZZj-3X24ymGYlNV1fkRaKR1Y-iKn8w9jKY75m4yR6fbnwedPwGH__D8LiloPjH0ALp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074" y="89066"/>
            <a:ext cx="2109788" cy="2109788"/>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p:cNvSpPr txBox="1"/>
          <p:nvPr/>
        </p:nvSpPr>
        <p:spPr>
          <a:xfrm>
            <a:off x="4481846" y="2242535"/>
            <a:ext cx="2866490" cy="769441"/>
          </a:xfrm>
          <a:prstGeom prst="rect">
            <a:avLst/>
          </a:prstGeom>
          <a:noFill/>
        </p:spPr>
        <p:txBody>
          <a:bodyPr wrap="none" rtlCol="0">
            <a:spAutoFit/>
          </a:bodyPr>
          <a:lstStyle/>
          <a:p>
            <a:r>
              <a:rPr lang="pt-BR" sz="4400" b="1" dirty="0" smtClean="0">
                <a:solidFill>
                  <a:schemeClr val="accent2">
                    <a:lumMod val="50000"/>
                  </a:schemeClr>
                </a:solidFill>
                <a:latin typeface="Bradley Hand ITC" panose="03070402050302030203" pitchFamily="66" charset="0"/>
              </a:rPr>
              <a:t>AgroeComp</a:t>
            </a:r>
            <a:endParaRPr lang="pt-BR" sz="4400" b="1" dirty="0">
              <a:solidFill>
                <a:schemeClr val="accent2">
                  <a:lumMod val="50000"/>
                </a:schemeClr>
              </a:solidFill>
              <a:latin typeface="Bradley Hand ITC" panose="03070402050302030203" pitchFamily="66" charset="0"/>
            </a:endParaRPr>
          </a:p>
        </p:txBody>
      </p:sp>
    </p:spTree>
    <p:extLst>
      <p:ext uri="{BB962C8B-B14F-4D97-AF65-F5344CB8AC3E}">
        <p14:creationId xmlns:p14="http://schemas.microsoft.com/office/powerpoint/2010/main" val="3196685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54558" y="669702"/>
            <a:ext cx="8963695" cy="485533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pt-BR" dirty="0" smtClean="0">
                <a:solidFill>
                  <a:schemeClr val="tx1"/>
                </a:solidFill>
              </a:rPr>
              <a:t>O que é o MIP?</a:t>
            </a:r>
          </a:p>
          <a:p>
            <a:pPr algn="just"/>
            <a:endParaRPr lang="pt-BR" dirty="0" smtClean="0">
              <a:solidFill>
                <a:schemeClr val="tx1"/>
              </a:solidFill>
            </a:endParaRPr>
          </a:p>
          <a:p>
            <a:pPr algn="just"/>
            <a:r>
              <a:rPr lang="pt-BR" dirty="0" smtClean="0">
                <a:solidFill>
                  <a:schemeClr val="tx1"/>
                </a:solidFill>
              </a:rPr>
              <a:t>O Manejo Inteligente </a:t>
            </a:r>
            <a:r>
              <a:rPr lang="pt-BR" dirty="0">
                <a:solidFill>
                  <a:schemeClr val="tx1"/>
                </a:solidFill>
              </a:rPr>
              <a:t>de </a:t>
            </a:r>
            <a:r>
              <a:rPr lang="pt-BR" dirty="0" smtClean="0">
                <a:solidFill>
                  <a:schemeClr val="tx1"/>
                </a:solidFill>
              </a:rPr>
              <a:t>Pragas é um sistema desenvolvido por estudantes do IFSE-MG – campus Rio Pomba, como forma de otimizar o sistema de produção orgânico do pequeno e médio produtor. Utilizando os conceitos e técnicas do Manejo Integrado de Pragas, </a:t>
            </a:r>
            <a:r>
              <a:rPr lang="pt-BR" dirty="0">
                <a:solidFill>
                  <a:schemeClr val="tx1"/>
                </a:solidFill>
              </a:rPr>
              <a:t>facilita </a:t>
            </a:r>
            <a:r>
              <a:rPr lang="pt-BR" dirty="0" smtClean="0">
                <a:solidFill>
                  <a:schemeClr val="tx1"/>
                </a:solidFill>
              </a:rPr>
              <a:t>a </a:t>
            </a:r>
            <a:r>
              <a:rPr lang="pt-BR" dirty="0">
                <a:solidFill>
                  <a:schemeClr val="tx1"/>
                </a:solidFill>
              </a:rPr>
              <a:t>coleta de dado em campo e a tomada de decisão do método de controle.</a:t>
            </a:r>
          </a:p>
          <a:p>
            <a:pPr algn="just"/>
            <a:r>
              <a:rPr lang="pt-BR" dirty="0" smtClean="0">
                <a:solidFill>
                  <a:schemeClr val="tx1"/>
                </a:solidFill>
              </a:rPr>
              <a:t> </a:t>
            </a:r>
          </a:p>
          <a:p>
            <a:pPr algn="just"/>
            <a:r>
              <a:rPr lang="pt-BR" dirty="0" smtClean="0">
                <a:solidFill>
                  <a:srgbClr val="FF0000"/>
                </a:solidFill>
              </a:rPr>
              <a:t>Preencher melhor</a:t>
            </a:r>
          </a:p>
          <a:p>
            <a:pPr algn="just"/>
            <a:endParaRPr lang="pt-BR" dirty="0">
              <a:solidFill>
                <a:srgbClr val="FF0000"/>
              </a:solidFill>
            </a:endParaRPr>
          </a:p>
          <a:p>
            <a:pPr algn="just"/>
            <a:r>
              <a:rPr lang="pt-BR" dirty="0" smtClean="0">
                <a:solidFill>
                  <a:schemeClr val="tx1"/>
                </a:solidFill>
              </a:rPr>
              <a:t>O MIP possui alguns componentes que serão listado nos próximos campos e explicados de forma a facilitar sua aplicação em qualquer propriedade. </a:t>
            </a:r>
            <a:endParaRPr lang="pt-BR" dirty="0">
              <a:solidFill>
                <a:schemeClr val="tx1"/>
              </a:solidFill>
            </a:endParaRPr>
          </a:p>
        </p:txBody>
      </p:sp>
    </p:spTree>
    <p:extLst>
      <p:ext uri="{BB962C8B-B14F-4D97-AF65-F5344CB8AC3E}">
        <p14:creationId xmlns:p14="http://schemas.microsoft.com/office/powerpoint/2010/main" val="1233873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28700" y="1452861"/>
            <a:ext cx="10315575" cy="1477328"/>
          </a:xfrm>
          <a:prstGeom prst="rect">
            <a:avLst/>
          </a:prstGeom>
          <a:solidFill>
            <a:schemeClr val="bg1">
              <a:lumMod val="95000"/>
            </a:schemeClr>
          </a:solidFill>
          <a:ln>
            <a:solidFill>
              <a:schemeClr val="tx1"/>
            </a:solidFill>
          </a:ln>
        </p:spPr>
        <p:txBody>
          <a:bodyPr wrap="square">
            <a:spAutoFit/>
          </a:bodyPr>
          <a:lstStyle/>
          <a:p>
            <a:pPr algn="just"/>
            <a:r>
              <a:rPr lang="pt-BR" dirty="0" smtClean="0"/>
              <a:t>Neste </a:t>
            </a:r>
            <a:r>
              <a:rPr lang="pt-BR" dirty="0"/>
              <a:t>componente identificamos de forma simples e correta as pragas e seus inimigos </a:t>
            </a:r>
            <a:r>
              <a:rPr lang="pt-BR" dirty="0" smtClean="0"/>
              <a:t>naturais referentes a cada cultura, é possível que a identificação seja realizada através dos danos apresentados na cultura, realizados em períodos diferentes, pois cada organismo tem seu período de atividade, alguns deles são mais ativos no período noturno por exemplo. </a:t>
            </a:r>
            <a:endParaRPr lang="pt-BR" dirty="0"/>
          </a:p>
        </p:txBody>
      </p:sp>
      <p:sp>
        <p:nvSpPr>
          <p:cNvPr id="3" name="CaixaDeTexto 2"/>
          <p:cNvSpPr txBox="1"/>
          <p:nvPr/>
        </p:nvSpPr>
        <p:spPr>
          <a:xfrm>
            <a:off x="4729163" y="471487"/>
            <a:ext cx="2299027" cy="646331"/>
          </a:xfrm>
          <a:prstGeom prst="rect">
            <a:avLst/>
          </a:prstGeom>
          <a:noFill/>
        </p:spPr>
        <p:txBody>
          <a:bodyPr wrap="none" rtlCol="0">
            <a:spAutoFit/>
          </a:bodyPr>
          <a:lstStyle/>
          <a:p>
            <a:r>
              <a:rPr lang="pt-BR" sz="3600" b="1" dirty="0" smtClean="0"/>
              <a:t>Diagnose</a:t>
            </a:r>
            <a:endParaRPr lang="pt-BR" sz="2800" b="1" dirty="0"/>
          </a:p>
        </p:txBody>
      </p:sp>
      <p:sp>
        <p:nvSpPr>
          <p:cNvPr id="4" name="CaixaDeTexto 3"/>
          <p:cNvSpPr txBox="1"/>
          <p:nvPr/>
        </p:nvSpPr>
        <p:spPr>
          <a:xfrm flipH="1">
            <a:off x="1028700" y="3471863"/>
            <a:ext cx="10315575" cy="1754326"/>
          </a:xfrm>
          <a:prstGeom prst="rect">
            <a:avLst/>
          </a:prstGeom>
          <a:solidFill>
            <a:schemeClr val="bg1">
              <a:lumMod val="95000"/>
            </a:schemeClr>
          </a:solidFill>
          <a:ln>
            <a:solidFill>
              <a:schemeClr val="tx1"/>
            </a:solidFill>
          </a:ln>
        </p:spPr>
        <p:txBody>
          <a:bodyPr wrap="square" rtlCol="0">
            <a:spAutoFit/>
          </a:bodyPr>
          <a:lstStyle/>
          <a:p>
            <a:pPr algn="just"/>
            <a:r>
              <a:rPr lang="pt-BR" dirty="0" smtClean="0"/>
              <a:t>A aba de “Pragas” há uma lista de organismos, contendo sua descrição morfológica, foto, sintomas/dano causado na planta (com foto) entre outras informações como onde localizar o organismo na planta.</a:t>
            </a:r>
          </a:p>
          <a:p>
            <a:pPr algn="just"/>
            <a:r>
              <a:rPr lang="pt-BR" dirty="0" smtClean="0"/>
              <a:t>Na aba “Planta” há uma lista de espécies que o sistema possui com suas descrições agronômicas e listagens de pragas mais comuns que acometem a cultura, com seu respectivo plano de amostragem.</a:t>
            </a:r>
            <a:endParaRPr lang="pt-BR" dirty="0"/>
          </a:p>
        </p:txBody>
      </p:sp>
    </p:spTree>
    <p:extLst>
      <p:ext uri="{BB962C8B-B14F-4D97-AF65-F5344CB8AC3E}">
        <p14:creationId xmlns:p14="http://schemas.microsoft.com/office/powerpoint/2010/main" val="1990865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28639" y="1243013"/>
            <a:ext cx="11201399" cy="954107"/>
          </a:xfrm>
          <a:prstGeom prst="rect">
            <a:avLst/>
          </a:prstGeom>
          <a:solidFill>
            <a:schemeClr val="bg1">
              <a:lumMod val="95000"/>
            </a:schemeClr>
          </a:solidFill>
          <a:ln>
            <a:solidFill>
              <a:schemeClr val="tx1"/>
            </a:solidFill>
          </a:ln>
        </p:spPr>
        <p:txBody>
          <a:bodyPr wrap="square">
            <a:spAutoFit/>
          </a:bodyPr>
          <a:lstStyle/>
          <a:p>
            <a:pPr algn="just"/>
            <a:r>
              <a:rPr lang="pt-BR" sz="1400" dirty="0" smtClean="0"/>
              <a:t>A </a:t>
            </a:r>
            <a:r>
              <a:rPr lang="pt-BR" sz="1400" dirty="0"/>
              <a:t>amostragem é realizada para verificar-se o nível das populações de pragas e dos inimigos naturais nas lavouras. A amostragem deve ser representativa da realidade, barata, de fácil obtenção e barata. Para geração de planos de amostragem é necessário estudos intensos em campos de cultivo (lavouras comerciais) para se obter a forma mais adequada de amostragem.</a:t>
            </a:r>
          </a:p>
        </p:txBody>
      </p:sp>
      <p:sp>
        <p:nvSpPr>
          <p:cNvPr id="3" name="Retângulo 2"/>
          <p:cNvSpPr/>
          <p:nvPr/>
        </p:nvSpPr>
        <p:spPr>
          <a:xfrm>
            <a:off x="3791879" y="343972"/>
            <a:ext cx="5614037" cy="646331"/>
          </a:xfrm>
          <a:prstGeom prst="rect">
            <a:avLst/>
          </a:prstGeom>
        </p:spPr>
        <p:txBody>
          <a:bodyPr wrap="none">
            <a:spAutoFit/>
          </a:bodyPr>
          <a:lstStyle/>
          <a:p>
            <a:r>
              <a:rPr lang="pt-BR" sz="3600" b="1" dirty="0"/>
              <a:t>Planos de </a:t>
            </a:r>
            <a:r>
              <a:rPr lang="pt-BR" sz="3600" b="1" dirty="0" smtClean="0"/>
              <a:t>amostragem </a:t>
            </a:r>
            <a:endParaRPr lang="pt-BR" sz="3600" dirty="0"/>
          </a:p>
        </p:txBody>
      </p:sp>
      <p:sp>
        <p:nvSpPr>
          <p:cNvPr id="4" name="Espaço Reservado para Conteúdo 2"/>
          <p:cNvSpPr txBox="1">
            <a:spLocks/>
          </p:cNvSpPr>
          <p:nvPr/>
        </p:nvSpPr>
        <p:spPr>
          <a:xfrm>
            <a:off x="545856" y="3846574"/>
            <a:ext cx="11201399" cy="2820905"/>
          </a:xfrm>
          <a:prstGeom prst="rect">
            <a:avLst/>
          </a:prstGeom>
          <a:solidFill>
            <a:schemeClr val="bg1">
              <a:lumMod val="95000"/>
            </a:schemeClr>
          </a:solidFill>
          <a:ln w="12700">
            <a:solidFill>
              <a:schemeClr val="tx1"/>
            </a:solidFill>
          </a:ln>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pt-BR" sz="1200" b="1" dirty="0" smtClean="0">
                <a:solidFill>
                  <a:schemeClr val="tx1"/>
                </a:solidFill>
              </a:rPr>
              <a:t>Dividir a área em talhões</a:t>
            </a:r>
            <a:r>
              <a:rPr lang="pt-BR" sz="1200" dirty="0" smtClean="0">
                <a:solidFill>
                  <a:schemeClr val="tx1"/>
                </a:solidFill>
              </a:rPr>
              <a:t>: Mesmo genótipo, idade, espaçamento, sistema de condução, tipo de solo e topografia. </a:t>
            </a:r>
          </a:p>
          <a:p>
            <a:pPr marL="0" indent="0">
              <a:buNone/>
            </a:pPr>
            <a:r>
              <a:rPr lang="pt-BR" sz="1200" b="1" dirty="0" smtClean="0">
                <a:solidFill>
                  <a:schemeClr val="tx1"/>
                </a:solidFill>
              </a:rPr>
              <a:t>Tipo de caminhamento: </a:t>
            </a:r>
            <a:r>
              <a:rPr lang="pt-BR" sz="1200" dirty="0" smtClean="0">
                <a:solidFill>
                  <a:schemeClr val="tx1"/>
                </a:solidFill>
              </a:rPr>
              <a:t>O caminhamento representa a forma de deslocamento para se fazer a amostragem. Exemplos: em U, C, X, Z e em pontos.</a:t>
            </a:r>
          </a:p>
          <a:p>
            <a:pPr marL="0" indent="0">
              <a:buNone/>
            </a:pPr>
            <a:r>
              <a:rPr lang="pt-BR" sz="1200" b="1" dirty="0" smtClean="0">
                <a:solidFill>
                  <a:schemeClr val="tx1"/>
                </a:solidFill>
              </a:rPr>
              <a:t>Amostras: </a:t>
            </a:r>
            <a:r>
              <a:rPr lang="pt-BR" sz="1200" dirty="0" smtClean="0">
                <a:solidFill>
                  <a:schemeClr val="tx1"/>
                </a:solidFill>
              </a:rPr>
              <a:t>as amostras representam a unidade de avaliação da praga ou inimigo natural. Pode ser uma área de avaliação, uma planta ou parte da planta (caule, folha, fruto, etc.).</a:t>
            </a:r>
          </a:p>
          <a:p>
            <a:pPr marL="0" indent="0">
              <a:buNone/>
            </a:pPr>
            <a:r>
              <a:rPr lang="pt-BR" sz="1200" b="1" dirty="0" smtClean="0">
                <a:solidFill>
                  <a:schemeClr val="tx1"/>
                </a:solidFill>
              </a:rPr>
              <a:t>Técnica de Amostragem: </a:t>
            </a:r>
            <a:r>
              <a:rPr lang="pt-BR" sz="1200" dirty="0" smtClean="0">
                <a:solidFill>
                  <a:schemeClr val="tx1"/>
                </a:solidFill>
              </a:rPr>
              <a:t>É a forma de obtenção das amostras, estas podem ser por: Contagem direta da população do inseto; uso de aparatos como armadilhas, bandejas, pano de batida, lupa, etc.</a:t>
            </a:r>
          </a:p>
          <a:p>
            <a:pPr marL="0" indent="0">
              <a:buNone/>
            </a:pPr>
            <a:r>
              <a:rPr lang="pt-BR" sz="1200" b="1" dirty="0" smtClean="0">
                <a:solidFill>
                  <a:schemeClr val="tx1"/>
                </a:solidFill>
              </a:rPr>
              <a:t>Número de amostras/talhão: </a:t>
            </a:r>
            <a:r>
              <a:rPr lang="pt-BR" sz="1200" dirty="0" smtClean="0">
                <a:solidFill>
                  <a:schemeClr val="tx1"/>
                </a:solidFill>
              </a:rPr>
              <a:t>Nos planos convencionais de amostragem é fixo o número de amostras/talhão.</a:t>
            </a:r>
          </a:p>
          <a:p>
            <a:pPr marL="0" indent="0">
              <a:buNone/>
            </a:pPr>
            <a:r>
              <a:rPr lang="pt-BR" sz="1200" b="1" dirty="0" smtClean="0">
                <a:solidFill>
                  <a:schemeClr val="tx1"/>
                </a:solidFill>
              </a:rPr>
              <a:t>Época e Frequência de Amostragem: </a:t>
            </a:r>
            <a:r>
              <a:rPr lang="pt-BR" sz="1200" dirty="0" smtClean="0">
                <a:solidFill>
                  <a:schemeClr val="tx1"/>
                </a:solidFill>
              </a:rPr>
              <a:t>A amostragem deve ser realizada com maior frequência em períodos de maior incidências das pragas e de maior suscetibilidade da cultura. Geralmente em culturas anuais, hortaliças e ornamentais as amostragens são realizadas semanalmente. Já em culturas perenes as amostragens são realizadas quinzenalmente em períodos de maior incidências da praga e mensalmente em períodos de menor incidência.</a:t>
            </a:r>
            <a:endParaRPr lang="pt-BR" sz="1200" dirty="0">
              <a:solidFill>
                <a:schemeClr val="tx1"/>
              </a:solidFill>
            </a:endParaRPr>
          </a:p>
        </p:txBody>
      </p:sp>
      <p:sp>
        <p:nvSpPr>
          <p:cNvPr id="6" name="Retângulo 5"/>
          <p:cNvSpPr/>
          <p:nvPr/>
        </p:nvSpPr>
        <p:spPr>
          <a:xfrm>
            <a:off x="509890" y="777468"/>
            <a:ext cx="587020" cy="369332"/>
          </a:xfrm>
          <a:prstGeom prst="rect">
            <a:avLst/>
          </a:prstGeom>
        </p:spPr>
        <p:txBody>
          <a:bodyPr wrap="none">
            <a:spAutoFit/>
          </a:bodyPr>
          <a:lstStyle/>
          <a:p>
            <a:r>
              <a:rPr lang="pt-BR" b="1" dirty="0"/>
              <a:t>MIP</a:t>
            </a:r>
            <a:endParaRPr lang="pt-BR" dirty="0"/>
          </a:p>
        </p:txBody>
      </p:sp>
      <p:pic>
        <p:nvPicPr>
          <p:cNvPr id="7" name="Imagem 6"/>
          <p:cNvPicPr>
            <a:picLocks noChangeAspect="1"/>
          </p:cNvPicPr>
          <p:nvPr/>
        </p:nvPicPr>
        <p:blipFill>
          <a:blip r:embed="rId2"/>
          <a:stretch>
            <a:fillRect/>
          </a:stretch>
        </p:blipFill>
        <p:spPr>
          <a:xfrm>
            <a:off x="3791879" y="2293333"/>
            <a:ext cx="4876309" cy="1444581"/>
          </a:xfrm>
          <a:prstGeom prst="rect">
            <a:avLst/>
          </a:prstGeom>
          <a:ln>
            <a:solidFill>
              <a:schemeClr val="accent2"/>
            </a:solidFill>
          </a:ln>
        </p:spPr>
      </p:pic>
    </p:spTree>
    <p:extLst>
      <p:ext uri="{BB962C8B-B14F-4D97-AF65-F5344CB8AC3E}">
        <p14:creationId xmlns:p14="http://schemas.microsoft.com/office/powerpoint/2010/main" val="2365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45761" y="1443038"/>
            <a:ext cx="10927128" cy="923330"/>
          </a:xfrm>
          <a:prstGeom prst="rect">
            <a:avLst/>
          </a:prstGeom>
          <a:solidFill>
            <a:schemeClr val="bg1">
              <a:lumMod val="95000"/>
            </a:schemeClr>
          </a:solidFill>
          <a:ln>
            <a:solidFill>
              <a:schemeClr val="tx1"/>
            </a:solidFill>
          </a:ln>
        </p:spPr>
        <p:txBody>
          <a:bodyPr wrap="square">
            <a:spAutoFit/>
          </a:bodyPr>
          <a:lstStyle/>
          <a:p>
            <a:r>
              <a:rPr lang="pt-BR" dirty="0" smtClean="0"/>
              <a:t>Neste </a:t>
            </a:r>
            <a:r>
              <a:rPr lang="pt-BR" dirty="0"/>
              <a:t>componente tomamos a decisão ou não de usar métodos artificias de controle (químico, biológico aplicado ou comportamental). Esta decisão é baseada em planos de amostragem e em índices de tomada de decisão</a:t>
            </a:r>
            <a:r>
              <a:rPr lang="pt-BR" dirty="0" smtClean="0"/>
              <a:t>.</a:t>
            </a:r>
          </a:p>
        </p:txBody>
      </p:sp>
      <p:sp>
        <p:nvSpPr>
          <p:cNvPr id="3" name="Retângulo 2"/>
          <p:cNvSpPr/>
          <p:nvPr/>
        </p:nvSpPr>
        <p:spPr>
          <a:xfrm>
            <a:off x="3914928" y="443984"/>
            <a:ext cx="4948791" cy="646331"/>
          </a:xfrm>
          <a:prstGeom prst="rect">
            <a:avLst/>
          </a:prstGeom>
        </p:spPr>
        <p:txBody>
          <a:bodyPr wrap="none">
            <a:spAutoFit/>
          </a:bodyPr>
          <a:lstStyle/>
          <a:p>
            <a:r>
              <a:rPr lang="pt-BR" sz="3600" b="1" dirty="0"/>
              <a:t>Tomada de </a:t>
            </a:r>
            <a:r>
              <a:rPr lang="pt-BR" sz="3600" b="1" dirty="0" smtClean="0"/>
              <a:t>decisão </a:t>
            </a:r>
            <a:endParaRPr lang="pt-BR" sz="3600" dirty="0"/>
          </a:p>
        </p:txBody>
      </p:sp>
      <p:sp>
        <p:nvSpPr>
          <p:cNvPr id="4" name="Retângulo 3"/>
          <p:cNvSpPr/>
          <p:nvPr/>
        </p:nvSpPr>
        <p:spPr>
          <a:xfrm>
            <a:off x="745761" y="2719091"/>
            <a:ext cx="10927127" cy="1477328"/>
          </a:xfrm>
          <a:prstGeom prst="rect">
            <a:avLst/>
          </a:prstGeom>
          <a:solidFill>
            <a:schemeClr val="bg1">
              <a:lumMod val="95000"/>
            </a:schemeClr>
          </a:solidFill>
          <a:ln>
            <a:solidFill>
              <a:schemeClr val="tx1"/>
            </a:solidFill>
          </a:ln>
        </p:spPr>
        <p:txBody>
          <a:bodyPr wrap="square">
            <a:spAutoFit/>
          </a:bodyPr>
          <a:lstStyle/>
          <a:p>
            <a:r>
              <a:rPr lang="pt-BR" dirty="0"/>
              <a:t>A aba “Meu Controle” possui planilhas nos quais o calculo para a tomada de decisão, já é feito assim que o usuário insere os valores encontrados em </a:t>
            </a:r>
            <a:r>
              <a:rPr lang="pt-BR" dirty="0" smtClean="0"/>
              <a:t>campo, é necessário inserir os dados a cerca da cultura no qual foram realizados as analises, data de analise e um gráfico pode ser gerado para que se tenha uma melhor visualização da flutuação da população de pragas antes e depois do controle.</a:t>
            </a:r>
            <a:endParaRPr lang="pt-BR" dirty="0"/>
          </a:p>
        </p:txBody>
      </p:sp>
      <p:sp>
        <p:nvSpPr>
          <p:cNvPr id="6" name="Retângulo 5"/>
          <p:cNvSpPr/>
          <p:nvPr/>
        </p:nvSpPr>
        <p:spPr>
          <a:xfrm>
            <a:off x="509890" y="777468"/>
            <a:ext cx="587020" cy="369332"/>
          </a:xfrm>
          <a:prstGeom prst="rect">
            <a:avLst/>
          </a:prstGeom>
        </p:spPr>
        <p:txBody>
          <a:bodyPr wrap="none">
            <a:spAutoFit/>
          </a:bodyPr>
          <a:lstStyle/>
          <a:p>
            <a:r>
              <a:rPr lang="pt-BR" b="1" dirty="0"/>
              <a:t>MIP</a:t>
            </a:r>
            <a:endParaRPr lang="pt-BR" dirty="0"/>
          </a:p>
        </p:txBody>
      </p:sp>
    </p:spTree>
    <p:extLst>
      <p:ext uri="{BB962C8B-B14F-4D97-AF65-F5344CB8AC3E}">
        <p14:creationId xmlns:p14="http://schemas.microsoft.com/office/powerpoint/2010/main" val="3369533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0187" y="481235"/>
            <a:ext cx="8911687" cy="1280890"/>
          </a:xfrm>
        </p:spPr>
        <p:txBody>
          <a:bodyPr/>
          <a:lstStyle/>
          <a:p>
            <a:r>
              <a:rPr lang="pt-BR" b="1" dirty="0" smtClean="0"/>
              <a:t>Métodos </a:t>
            </a:r>
            <a:r>
              <a:rPr lang="pt-BR" b="1" dirty="0"/>
              <a:t>de </a:t>
            </a:r>
            <a:r>
              <a:rPr lang="pt-BR" b="1" dirty="0" smtClean="0"/>
              <a:t>controle</a:t>
            </a:r>
            <a:endParaRPr lang="pt-BR" dirty="0"/>
          </a:p>
        </p:txBody>
      </p:sp>
      <p:sp>
        <p:nvSpPr>
          <p:cNvPr id="4" name="Espaço Reservado para Conteúdo 2"/>
          <p:cNvSpPr txBox="1">
            <a:spLocks/>
          </p:cNvSpPr>
          <p:nvPr/>
        </p:nvSpPr>
        <p:spPr>
          <a:xfrm>
            <a:off x="1139774" y="1585913"/>
            <a:ext cx="10236251" cy="1171575"/>
          </a:xfrm>
          <a:prstGeom prst="rect">
            <a:avLst/>
          </a:prstGeom>
          <a:solidFill>
            <a:schemeClr val="bg1">
              <a:lumMod val="95000"/>
            </a:schemeClr>
          </a:solidFill>
          <a:ln w="19050">
            <a:solidFill>
              <a:schemeClr val="tx1"/>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pt-BR" dirty="0" smtClean="0">
                <a:solidFill>
                  <a:schemeClr val="tx1"/>
                </a:solidFill>
              </a:rPr>
              <a:t>Os métodos devem ser selecionados com base em parâmetros técnicos (eficácia), econômicos (maior lucro), ecotoxicológicos (preservação do ambiente e da saúde humana) e sociológicos (adaptáveis ao usuário).</a:t>
            </a:r>
            <a:endParaRPr lang="pt-BR" dirty="0">
              <a:solidFill>
                <a:schemeClr val="tx1"/>
              </a:solidFill>
            </a:endParaRPr>
          </a:p>
        </p:txBody>
      </p:sp>
      <p:sp>
        <p:nvSpPr>
          <p:cNvPr id="5" name="CaixaDeTexto 4"/>
          <p:cNvSpPr txBox="1"/>
          <p:nvPr/>
        </p:nvSpPr>
        <p:spPr>
          <a:xfrm>
            <a:off x="1139774" y="3114675"/>
            <a:ext cx="10236251" cy="923330"/>
          </a:xfrm>
          <a:prstGeom prst="rect">
            <a:avLst/>
          </a:prstGeom>
          <a:solidFill>
            <a:schemeClr val="bg1">
              <a:lumMod val="95000"/>
            </a:schemeClr>
          </a:solidFill>
          <a:ln>
            <a:solidFill>
              <a:schemeClr val="tx1"/>
            </a:solidFill>
          </a:ln>
        </p:spPr>
        <p:txBody>
          <a:bodyPr wrap="square" rtlCol="0">
            <a:spAutoFit/>
          </a:bodyPr>
          <a:lstStyle/>
          <a:p>
            <a:r>
              <a:rPr lang="pt-BR" dirty="0" smtClean="0"/>
              <a:t>Na aba “Métodos de Controle” existe uma listagem de métodos de controle (tais como: </a:t>
            </a:r>
            <a:r>
              <a:rPr lang="pt-BR" dirty="0"/>
              <a:t>Métodos </a:t>
            </a:r>
            <a:r>
              <a:rPr lang="pt-BR" dirty="0" smtClean="0"/>
              <a:t>culturais; Controle biológico; Controle químico; Controle </a:t>
            </a:r>
            <a:r>
              <a:rPr lang="pt-BR" dirty="0"/>
              <a:t>por </a:t>
            </a:r>
            <a:r>
              <a:rPr lang="pt-BR" dirty="0" smtClean="0"/>
              <a:t>comportamento; Controle mecânico e Controle físico)e seu método de produção.</a:t>
            </a:r>
            <a:endParaRPr lang="pt-BR" dirty="0"/>
          </a:p>
        </p:txBody>
      </p:sp>
      <p:sp>
        <p:nvSpPr>
          <p:cNvPr id="3" name="Retângulo 2"/>
          <p:cNvSpPr/>
          <p:nvPr/>
        </p:nvSpPr>
        <p:spPr>
          <a:xfrm>
            <a:off x="509890" y="777468"/>
            <a:ext cx="587020" cy="369332"/>
          </a:xfrm>
          <a:prstGeom prst="rect">
            <a:avLst/>
          </a:prstGeom>
        </p:spPr>
        <p:txBody>
          <a:bodyPr wrap="none">
            <a:spAutoFit/>
          </a:bodyPr>
          <a:lstStyle/>
          <a:p>
            <a:r>
              <a:rPr lang="pt-BR" b="1" dirty="0"/>
              <a:t>MIP</a:t>
            </a:r>
            <a:endParaRPr lang="pt-BR" dirty="0"/>
          </a:p>
        </p:txBody>
      </p:sp>
    </p:spTree>
    <p:extLst>
      <p:ext uri="{BB962C8B-B14F-4D97-AF65-F5344CB8AC3E}">
        <p14:creationId xmlns:p14="http://schemas.microsoft.com/office/powerpoint/2010/main" val="2242304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4"/>
          <p:cNvGraphicFramePr>
            <a:graphicFrameLocks/>
          </p:cNvGraphicFramePr>
          <p:nvPr>
            <p:extLst/>
          </p:nvPr>
        </p:nvGraphicFramePr>
        <p:xfrm>
          <a:off x="441663" y="183624"/>
          <a:ext cx="11484172" cy="6189218"/>
        </p:xfrm>
        <a:graphic>
          <a:graphicData uri="http://schemas.openxmlformats.org/drawingml/2006/table">
            <a:tbl>
              <a:tblPr firstRow="1" bandRow="1">
                <a:tableStyleId>{5C22544A-7EE6-4342-B048-85BDC9FD1C3A}</a:tableStyleId>
              </a:tblPr>
              <a:tblGrid>
                <a:gridCol w="1773503">
                  <a:extLst>
                    <a:ext uri="{9D8B030D-6E8A-4147-A177-3AD203B41FA5}">
                      <a16:colId xmlns:a16="http://schemas.microsoft.com/office/drawing/2014/main" val="1690178731"/>
                    </a:ext>
                  </a:extLst>
                </a:gridCol>
                <a:gridCol w="1352282">
                  <a:extLst>
                    <a:ext uri="{9D8B030D-6E8A-4147-A177-3AD203B41FA5}">
                      <a16:colId xmlns:a16="http://schemas.microsoft.com/office/drawing/2014/main" val="3038453419"/>
                    </a:ext>
                  </a:extLst>
                </a:gridCol>
                <a:gridCol w="1262129">
                  <a:extLst>
                    <a:ext uri="{9D8B030D-6E8A-4147-A177-3AD203B41FA5}">
                      <a16:colId xmlns:a16="http://schemas.microsoft.com/office/drawing/2014/main" val="3588993440"/>
                    </a:ext>
                  </a:extLst>
                </a:gridCol>
                <a:gridCol w="2137893">
                  <a:extLst>
                    <a:ext uri="{9D8B030D-6E8A-4147-A177-3AD203B41FA5}">
                      <a16:colId xmlns:a16="http://schemas.microsoft.com/office/drawing/2014/main" val="1424429242"/>
                    </a:ext>
                  </a:extLst>
                </a:gridCol>
                <a:gridCol w="2047741">
                  <a:extLst>
                    <a:ext uri="{9D8B030D-6E8A-4147-A177-3AD203B41FA5}">
                      <a16:colId xmlns:a16="http://schemas.microsoft.com/office/drawing/2014/main" val="812005627"/>
                    </a:ext>
                  </a:extLst>
                </a:gridCol>
                <a:gridCol w="1545465">
                  <a:extLst>
                    <a:ext uri="{9D8B030D-6E8A-4147-A177-3AD203B41FA5}">
                      <a16:colId xmlns:a16="http://schemas.microsoft.com/office/drawing/2014/main" val="4286448157"/>
                    </a:ext>
                  </a:extLst>
                </a:gridCol>
                <a:gridCol w="1365159">
                  <a:extLst>
                    <a:ext uri="{9D8B030D-6E8A-4147-A177-3AD203B41FA5}">
                      <a16:colId xmlns:a16="http://schemas.microsoft.com/office/drawing/2014/main" val="3964168775"/>
                    </a:ext>
                  </a:extLst>
                </a:gridCol>
              </a:tblGrid>
              <a:tr h="733298">
                <a:tc>
                  <a:txBody>
                    <a:bodyPr/>
                    <a:lstStyle/>
                    <a:p>
                      <a:pPr algn="ctr"/>
                      <a:r>
                        <a:rPr lang="pt-BR" sz="1200" dirty="0" smtClean="0"/>
                        <a:t>Componentes do MIP</a:t>
                      </a:r>
                      <a:endParaRPr lang="pt-BR" sz="12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Métodos de controle preventivo</a:t>
                      </a:r>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Culturas</a:t>
                      </a:r>
                    </a:p>
                  </a:txBody>
                  <a:tcPr anchor="ctr">
                    <a:lnT w="12700" cap="flat" cmpd="sng" algn="ctr">
                      <a:solidFill>
                        <a:schemeClr val="tx1"/>
                      </a:solidFill>
                      <a:prstDash val="solid"/>
                      <a:round/>
                      <a:headEnd type="none" w="med" len="med"/>
                      <a:tailEnd type="none" w="med" len="med"/>
                    </a:lnT>
                  </a:tcPr>
                </a:tc>
                <a:tc>
                  <a:txBody>
                    <a:bodyPr/>
                    <a:lstStyle/>
                    <a:p>
                      <a:pPr algn="ctr"/>
                      <a:r>
                        <a:rPr lang="pt-BR" sz="1200" dirty="0" smtClean="0"/>
                        <a:t>Pragas</a:t>
                      </a:r>
                      <a:endParaRPr lang="pt-BR" sz="12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Métodos</a:t>
                      </a:r>
                      <a:r>
                        <a:rPr lang="pt-BR" sz="1200" baseline="0" dirty="0" smtClean="0"/>
                        <a:t> de Controle</a:t>
                      </a:r>
                      <a:endParaRPr lang="pt-BR" sz="1200" dirty="0" smtClean="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pt-BR" sz="1200"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Inimigos Naturais</a:t>
                      </a:r>
                    </a:p>
                    <a:p>
                      <a:pPr algn="ctr"/>
                      <a:endParaRPr lang="pt-BR" sz="1200" dirty="0"/>
                    </a:p>
                  </a:txBody>
                  <a:tcPr anchor="ctr">
                    <a:lnT w="12700" cap="flat" cmpd="sng" algn="ctr">
                      <a:solidFill>
                        <a:schemeClr val="tx1"/>
                      </a:solidFill>
                      <a:prstDash val="solid"/>
                      <a:round/>
                      <a:headEnd type="none" w="med" len="med"/>
                      <a:tailEnd type="none" w="med" len="med"/>
                    </a:lnT>
                  </a:tcPr>
                </a:tc>
                <a:tc>
                  <a:txBody>
                    <a:bodyPr/>
                    <a:lstStyle/>
                    <a:p>
                      <a:pPr algn="ctr"/>
                      <a:r>
                        <a:rPr lang="pt-BR" sz="1200" dirty="0" smtClean="0"/>
                        <a:t>Minha produção</a:t>
                      </a:r>
                      <a:endParaRPr lang="pt-BR" sz="12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3397553"/>
                  </a:ext>
                </a:extLst>
              </a:tr>
              <a:tr h="424848">
                <a:tc>
                  <a:txBody>
                    <a:bodyPr/>
                    <a:lstStyle/>
                    <a:p>
                      <a:pPr algn="ctr"/>
                      <a:r>
                        <a:rPr lang="pt-BR" sz="1200" dirty="0" smtClean="0"/>
                        <a:t>O</a:t>
                      </a:r>
                      <a:r>
                        <a:rPr lang="pt-BR" sz="1200" baseline="0" dirty="0" smtClean="0"/>
                        <a:t> que é?</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Rotação</a:t>
                      </a:r>
                      <a:r>
                        <a:rPr lang="pt-BR" sz="1200" baseline="0" dirty="0" smtClean="0"/>
                        <a:t> de culturas</a:t>
                      </a:r>
                      <a:endParaRPr lang="pt-BR"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Pimentão</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100" dirty="0" smtClean="0"/>
                        <a:t>Mosca</a:t>
                      </a:r>
                      <a:r>
                        <a:rPr lang="pt-BR" sz="1100" baseline="0" dirty="0" smtClean="0"/>
                        <a:t> Branca</a:t>
                      </a:r>
                    </a:p>
                    <a:p>
                      <a:pPr marL="0" marR="0" indent="0" algn="ctr" defTabSz="457200" rtl="0" eaLnBrk="1" fontAlgn="auto" latinLnBrk="0" hangingPunct="1">
                        <a:lnSpc>
                          <a:spcPct val="100000"/>
                        </a:lnSpc>
                        <a:spcBef>
                          <a:spcPts val="0"/>
                        </a:spcBef>
                        <a:spcAft>
                          <a:spcPts val="0"/>
                        </a:spcAft>
                        <a:buClrTx/>
                        <a:buSzTx/>
                        <a:buFontTx/>
                        <a:buNone/>
                        <a:tabLst/>
                        <a:defRPr/>
                      </a:pPr>
                      <a:r>
                        <a:rPr lang="pt-BR" sz="1100" baseline="0" dirty="0" smtClean="0"/>
                        <a:t> (</a:t>
                      </a:r>
                      <a:r>
                        <a:rPr lang="pt-BR" sz="1100" i="1" dirty="0" err="1" smtClean="0"/>
                        <a:t>Bemisia</a:t>
                      </a:r>
                      <a:r>
                        <a:rPr lang="pt-BR" sz="1100" i="1" dirty="0" smtClean="0"/>
                        <a:t> </a:t>
                      </a:r>
                      <a:r>
                        <a:rPr lang="pt-BR" sz="1100" i="1" dirty="0" err="1" smtClean="0"/>
                        <a:t>tabaci</a:t>
                      </a:r>
                      <a:r>
                        <a:rPr lang="pt-BR" sz="1100" dirty="0" smtClean="0"/>
                        <a:t>)</a:t>
                      </a:r>
                    </a:p>
                  </a:txBody>
                  <a:tcPr anchor="ctr"/>
                </a:tc>
                <a:tc>
                  <a:txBody>
                    <a:bodyPr/>
                    <a:lstStyle/>
                    <a:p>
                      <a:pPr algn="ctr"/>
                      <a:r>
                        <a:rPr lang="pt-BR" sz="1200" dirty="0" smtClean="0"/>
                        <a:t>Calda viçosa</a:t>
                      </a:r>
                      <a:endParaRPr lang="pt-BR" sz="1200" dirty="0"/>
                    </a:p>
                  </a:txBody>
                  <a:tcPr anchor="ctr"/>
                </a:tc>
                <a:tc>
                  <a:txBody>
                    <a:bodyPr/>
                    <a:lstStyle/>
                    <a:p>
                      <a:pPr algn="ctr"/>
                      <a:r>
                        <a:rPr lang="pt-BR" sz="1200" dirty="0" smtClean="0"/>
                        <a:t>Tesourinha</a:t>
                      </a:r>
                      <a:endParaRPr lang="pt-BR" sz="1200" dirty="0"/>
                    </a:p>
                  </a:txBody>
                  <a:tcPr anchor="ctr"/>
                </a:tc>
                <a:tc>
                  <a:txBody>
                    <a:bodyPr/>
                    <a:lstStyle/>
                    <a:p>
                      <a:pPr algn="ctr"/>
                      <a:r>
                        <a:rPr lang="pt-BR" sz="1200" dirty="0" smtClean="0"/>
                        <a:t>Inserir cultura</a:t>
                      </a: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8896726"/>
                  </a:ext>
                </a:extLst>
              </a:tr>
              <a:tr h="424848">
                <a:tc>
                  <a:txBody>
                    <a:bodyPr/>
                    <a:lstStyle/>
                    <a:p>
                      <a:pPr algn="ctr"/>
                      <a:r>
                        <a:rPr lang="pt-BR" sz="1200" dirty="0" smtClean="0"/>
                        <a:t>Diagnose</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Barreira</a:t>
                      </a:r>
                      <a:r>
                        <a:rPr lang="pt-BR" sz="1200" baseline="0" dirty="0" smtClean="0"/>
                        <a:t> física</a:t>
                      </a:r>
                      <a:endParaRPr lang="pt-BR"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Berinjela</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100" dirty="0" smtClean="0"/>
                        <a:t>Tripes </a:t>
                      </a:r>
                    </a:p>
                    <a:p>
                      <a:pPr marL="0" marR="0" indent="0" algn="ctr" defTabSz="457200" rtl="0" eaLnBrk="1" fontAlgn="auto" latinLnBrk="0" hangingPunct="1">
                        <a:lnSpc>
                          <a:spcPct val="100000"/>
                        </a:lnSpc>
                        <a:spcBef>
                          <a:spcPts val="0"/>
                        </a:spcBef>
                        <a:spcAft>
                          <a:spcPts val="0"/>
                        </a:spcAft>
                        <a:buClrTx/>
                        <a:buSzTx/>
                        <a:buFontTx/>
                        <a:buNone/>
                        <a:tabLst/>
                        <a:defRPr/>
                      </a:pPr>
                      <a:r>
                        <a:rPr lang="pt-BR" sz="1100" dirty="0" smtClean="0"/>
                        <a:t>(</a:t>
                      </a:r>
                      <a:r>
                        <a:rPr lang="pt-BR" sz="1100" i="1" dirty="0" err="1" smtClean="0"/>
                        <a:t>Frankliniella</a:t>
                      </a:r>
                      <a:r>
                        <a:rPr lang="pt-BR" sz="1100" i="1" dirty="0" smtClean="0"/>
                        <a:t> </a:t>
                      </a:r>
                      <a:r>
                        <a:rPr lang="pt-BR" sz="1100" i="1" dirty="0" err="1" smtClean="0"/>
                        <a:t>schultzei</a:t>
                      </a:r>
                      <a:r>
                        <a:rPr lang="pt-BR" sz="1100" i="1" dirty="0" smtClean="0"/>
                        <a:t> )</a:t>
                      </a:r>
                      <a:endParaRPr lang="pt-BR" sz="11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Extrato de Nim</a:t>
                      </a:r>
                    </a:p>
                    <a:p>
                      <a:pPr algn="ctr"/>
                      <a:endParaRPr lang="pt-BR" sz="1200" dirty="0"/>
                    </a:p>
                  </a:txBody>
                  <a:tcPr anchor="ctr"/>
                </a:tc>
                <a:tc>
                  <a:txBody>
                    <a:bodyPr/>
                    <a:lstStyle/>
                    <a:p>
                      <a:pPr algn="ctr"/>
                      <a:r>
                        <a:rPr lang="pt-BR" sz="1200" dirty="0" smtClean="0"/>
                        <a:t>Joaninha</a:t>
                      </a: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36285981"/>
                  </a:ext>
                </a:extLst>
              </a:tr>
              <a:tr h="424848">
                <a:tc>
                  <a:txBody>
                    <a:bodyPr/>
                    <a:lstStyle/>
                    <a:p>
                      <a:pPr algn="ctr"/>
                      <a:r>
                        <a:rPr lang="pt-BR" sz="1200" dirty="0" smtClean="0"/>
                        <a:t>Plano de Amostragem</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Cultivares</a:t>
                      </a:r>
                      <a:r>
                        <a:rPr lang="pt-BR" sz="1200" baseline="0" dirty="0" smtClean="0"/>
                        <a:t> resistentes</a:t>
                      </a:r>
                      <a:endParaRPr lang="pt-BR" sz="1200" dirty="0"/>
                    </a:p>
                  </a:txBody>
                  <a:tcPr anchor="ctr"/>
                </a:tc>
                <a:tc>
                  <a:txBody>
                    <a:bodyPr/>
                    <a:lstStyle/>
                    <a:p>
                      <a:pPr algn="ctr"/>
                      <a:r>
                        <a:rPr lang="pt-BR" sz="1200" dirty="0" smtClean="0"/>
                        <a:t>Tomate</a:t>
                      </a:r>
                      <a:endParaRPr lang="pt-BR" sz="1200" dirty="0"/>
                    </a:p>
                  </a:txBody>
                  <a:tcPr anchor="ctr"/>
                </a:tc>
                <a:tc>
                  <a:txBody>
                    <a:bodyPr/>
                    <a:lstStyle/>
                    <a:p>
                      <a:pPr algn="ctr"/>
                      <a:r>
                        <a:rPr lang="pt-BR" sz="1100" dirty="0" smtClean="0"/>
                        <a:t>Broca pequena dos frutos (</a:t>
                      </a:r>
                      <a:r>
                        <a:rPr lang="pt-BR" sz="1100" i="1" dirty="0" err="1" smtClean="0"/>
                        <a:t>Neoleucinodes</a:t>
                      </a:r>
                      <a:r>
                        <a:rPr lang="pt-BR" sz="1100" i="1" dirty="0" smtClean="0"/>
                        <a:t> </a:t>
                      </a:r>
                      <a:r>
                        <a:rPr lang="pt-BR" sz="1100" i="1" dirty="0" err="1" smtClean="0"/>
                        <a:t>elegantalis</a:t>
                      </a:r>
                      <a:r>
                        <a:rPr lang="pt-BR" sz="1100" dirty="0" smtClean="0"/>
                        <a:t>)</a:t>
                      </a:r>
                      <a:endParaRPr lang="pt-BR" sz="1100" dirty="0"/>
                    </a:p>
                  </a:txBody>
                  <a:tcPr anchor="ctr"/>
                </a:tc>
                <a:tc>
                  <a:txBody>
                    <a:bodyPr/>
                    <a:lstStyle/>
                    <a:p>
                      <a:pPr algn="ctr"/>
                      <a:r>
                        <a:rPr lang="pt-BR" sz="1200" dirty="0" smtClean="0"/>
                        <a:t>Calda</a:t>
                      </a:r>
                      <a:r>
                        <a:rPr lang="pt-BR" sz="1200" baseline="0" dirty="0" smtClean="0"/>
                        <a:t> bordalesa</a:t>
                      </a:r>
                      <a:endParaRPr lang="pt-BR" sz="1200" dirty="0"/>
                    </a:p>
                  </a:txBody>
                  <a:tcPr anchor="ctr"/>
                </a:tc>
                <a:tc>
                  <a:txBody>
                    <a:bodyPr/>
                    <a:lstStyle/>
                    <a:p>
                      <a:pPr algn="ctr"/>
                      <a:r>
                        <a:rPr lang="pt-BR" sz="1200" dirty="0" smtClean="0"/>
                        <a:t>Bicho lixeiro</a:t>
                      </a: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10482128"/>
                  </a:ext>
                </a:extLst>
              </a:tr>
              <a:tr h="424848">
                <a:tc>
                  <a:txBody>
                    <a:bodyPr/>
                    <a:lstStyle/>
                    <a:p>
                      <a:pPr algn="ctr"/>
                      <a:r>
                        <a:rPr lang="pt-BR" sz="1200" dirty="0" smtClean="0"/>
                        <a:t>Tomada de decisão</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Adubação</a:t>
                      </a:r>
                      <a:r>
                        <a:rPr lang="pt-BR" sz="1200" baseline="0" dirty="0" smtClean="0"/>
                        <a:t> adequada</a:t>
                      </a:r>
                      <a:endParaRPr lang="pt-BR" sz="1200" dirty="0"/>
                    </a:p>
                  </a:txBody>
                  <a:tcPr anchor="ctr"/>
                </a:tc>
                <a:tc>
                  <a:txBody>
                    <a:bodyPr/>
                    <a:lstStyle/>
                    <a:p>
                      <a:pPr algn="ctr"/>
                      <a:r>
                        <a:rPr lang="pt-BR" sz="1200" dirty="0" smtClean="0"/>
                        <a:t>Batata</a:t>
                      </a:r>
                      <a:endParaRPr lang="pt-BR"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100" dirty="0" smtClean="0"/>
                        <a:t>Traça </a:t>
                      </a:r>
                      <a:r>
                        <a:rPr lang="pt-BR" sz="1100" baseline="0" dirty="0" smtClean="0"/>
                        <a:t>do tomateiro</a:t>
                      </a:r>
                    </a:p>
                    <a:p>
                      <a:pPr marL="0" marR="0" indent="0" algn="ctr" defTabSz="457200" rtl="0" eaLnBrk="1" fontAlgn="auto" latinLnBrk="0" hangingPunct="1">
                        <a:lnSpc>
                          <a:spcPct val="100000"/>
                        </a:lnSpc>
                        <a:spcBef>
                          <a:spcPts val="0"/>
                        </a:spcBef>
                        <a:spcAft>
                          <a:spcPts val="0"/>
                        </a:spcAft>
                        <a:buClrTx/>
                        <a:buSzTx/>
                        <a:buFontTx/>
                        <a:buNone/>
                        <a:tabLst/>
                        <a:defRPr/>
                      </a:pPr>
                      <a:r>
                        <a:rPr lang="pt-BR" sz="1100" baseline="0" dirty="0" smtClean="0"/>
                        <a:t> </a:t>
                      </a:r>
                      <a:r>
                        <a:rPr lang="pt-BR" sz="1100" i="1" baseline="0" dirty="0" smtClean="0"/>
                        <a:t>(Tuta absoluta)</a:t>
                      </a:r>
                      <a:endParaRPr lang="pt-BR" sz="1100" i="1" dirty="0" smtClean="0"/>
                    </a:p>
                  </a:txBody>
                  <a:tcPr anchor="ctr"/>
                </a:tc>
                <a:tc>
                  <a:txBody>
                    <a:bodyPr/>
                    <a:lstStyle/>
                    <a:p>
                      <a:pPr algn="ctr"/>
                      <a:r>
                        <a:rPr lang="pt-BR" sz="1200" dirty="0" smtClean="0"/>
                        <a:t>Calda</a:t>
                      </a:r>
                      <a:r>
                        <a:rPr lang="pt-BR" sz="1200" baseline="0" dirty="0" smtClean="0"/>
                        <a:t> </a:t>
                      </a:r>
                      <a:r>
                        <a:rPr lang="pt-BR" sz="1200" baseline="0" dirty="0" err="1" smtClean="0"/>
                        <a:t>sulfocalcica</a:t>
                      </a:r>
                      <a:endParaRPr lang="pt-BR" sz="1200" dirty="0"/>
                    </a:p>
                  </a:txBody>
                  <a:tcPr anchor="ctr"/>
                </a:tc>
                <a:tc>
                  <a:txBody>
                    <a:bodyPr/>
                    <a:lstStyle/>
                    <a:p>
                      <a:pPr algn="ctr"/>
                      <a:r>
                        <a:rPr lang="pt-BR" sz="1200" dirty="0" smtClean="0"/>
                        <a:t>...</a:t>
                      </a: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1459591"/>
                  </a:ext>
                </a:extLst>
              </a:tr>
              <a:tr h="424848">
                <a:tc>
                  <a:txBody>
                    <a:bodyPr/>
                    <a:lstStyle/>
                    <a:p>
                      <a:pPr algn="ctr"/>
                      <a:r>
                        <a:rPr lang="pt-BR" sz="1200" dirty="0" smtClean="0"/>
                        <a:t>Método de Controle</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Irrigação adequada</a:t>
                      </a:r>
                      <a:endParaRPr lang="pt-BR" sz="1200" dirty="0"/>
                    </a:p>
                  </a:txBody>
                  <a:tcPr anchor="ctr"/>
                </a:tc>
                <a:tc>
                  <a:txBody>
                    <a:bodyPr/>
                    <a:lstStyle/>
                    <a:p>
                      <a:pPr algn="ctr"/>
                      <a:r>
                        <a:rPr lang="pt-BR" sz="1200" dirty="0" smtClean="0"/>
                        <a:t>...</a:t>
                      </a:r>
                      <a:endParaRPr lang="pt-BR" sz="1200" dirty="0"/>
                    </a:p>
                  </a:txBody>
                  <a:tcPr anchor="ctr"/>
                </a:tc>
                <a:tc>
                  <a:txBody>
                    <a:bodyPr/>
                    <a:lstStyle/>
                    <a:p>
                      <a:pPr algn="ctr"/>
                      <a:r>
                        <a:rPr lang="pt-BR" sz="1100" dirty="0" smtClean="0"/>
                        <a:t>Broca</a:t>
                      </a:r>
                      <a:r>
                        <a:rPr lang="pt-BR" sz="1100" baseline="0" dirty="0" smtClean="0"/>
                        <a:t> grande dos frutos (</a:t>
                      </a:r>
                      <a:r>
                        <a:rPr lang="pt-BR" sz="1100" i="1" dirty="0" err="1" smtClean="0"/>
                        <a:t>Helicoverpa</a:t>
                      </a:r>
                      <a:r>
                        <a:rPr lang="pt-BR" sz="1100" i="1" dirty="0" smtClean="0"/>
                        <a:t> </a:t>
                      </a:r>
                      <a:r>
                        <a:rPr lang="pt-BR" sz="1100" i="1" dirty="0" err="1" smtClean="0"/>
                        <a:t>sp</a:t>
                      </a:r>
                      <a:r>
                        <a:rPr lang="pt-BR" sz="1100" i="1" dirty="0" smtClean="0"/>
                        <a:t>)</a:t>
                      </a:r>
                      <a:endParaRPr lang="pt-BR" sz="1100" i="1" dirty="0"/>
                    </a:p>
                  </a:txBody>
                  <a:tcPr anchor="ctr"/>
                </a:tc>
                <a:tc>
                  <a:txBody>
                    <a:bodyPr/>
                    <a:lstStyle/>
                    <a:p>
                      <a:pPr algn="ctr"/>
                      <a:r>
                        <a:rPr lang="pt-BR" sz="1200" dirty="0" smtClean="0"/>
                        <a:t>Extrato de alho</a:t>
                      </a: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49630761"/>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a:t>
                      </a:r>
                      <a:endParaRPr lang="pt-BR" sz="1200" dirty="0"/>
                    </a:p>
                  </a:txBody>
                  <a:tcPr anchor="ctr"/>
                </a:tc>
                <a:tc>
                  <a:txBody>
                    <a:bodyPr/>
                    <a:lstStyle/>
                    <a:p>
                      <a:pPr algn="ctr"/>
                      <a:endParaRPr lang="pt-BR"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100" kern="1200" dirty="0" smtClean="0">
                          <a:effectLst/>
                        </a:rPr>
                        <a:t>Lagarta-rosca </a:t>
                      </a:r>
                    </a:p>
                    <a:p>
                      <a:pPr marL="0" marR="0" lvl="0" indent="0" algn="ctr" defTabSz="457200" rtl="0" eaLnBrk="1" fontAlgn="auto" latinLnBrk="0" hangingPunct="1">
                        <a:lnSpc>
                          <a:spcPct val="100000"/>
                        </a:lnSpc>
                        <a:spcBef>
                          <a:spcPts val="0"/>
                        </a:spcBef>
                        <a:spcAft>
                          <a:spcPts val="0"/>
                        </a:spcAft>
                        <a:buClrTx/>
                        <a:buSzTx/>
                        <a:buFontTx/>
                        <a:buNone/>
                        <a:tabLst/>
                        <a:defRPr/>
                      </a:pPr>
                      <a:r>
                        <a:rPr lang="pt-BR" sz="1100" kern="1200" dirty="0" smtClean="0">
                          <a:effectLst/>
                        </a:rPr>
                        <a:t>(</a:t>
                      </a:r>
                      <a:r>
                        <a:rPr lang="pt-BR" sz="1100" i="1" kern="1200" dirty="0" err="1" smtClean="0">
                          <a:effectLst/>
                        </a:rPr>
                        <a:t>Agrotis</a:t>
                      </a:r>
                      <a:r>
                        <a:rPr lang="pt-BR" sz="1100" i="1" kern="1200" dirty="0" smtClean="0">
                          <a:effectLst/>
                        </a:rPr>
                        <a:t> ípsilon</a:t>
                      </a:r>
                      <a:r>
                        <a:rPr lang="pt-BR" sz="1100" kern="1200" dirty="0" smtClean="0">
                          <a:effectLst/>
                        </a:rPr>
                        <a:t>)</a:t>
                      </a:r>
                      <a:endParaRPr lang="pt-BR" sz="1100" b="0" i="0" kern="1200" dirty="0" smtClean="0">
                        <a:solidFill>
                          <a:schemeClr val="dk1"/>
                        </a:solidFill>
                        <a:effectLst/>
                        <a:latin typeface="+mn-lt"/>
                        <a:ea typeface="+mn-ea"/>
                        <a:cs typeface="+mn-cs"/>
                      </a:endParaRPr>
                    </a:p>
                  </a:txBody>
                  <a:tcPr anchor="ctr"/>
                </a:tc>
                <a:tc>
                  <a:txBody>
                    <a:bodyPr/>
                    <a:lstStyle/>
                    <a:p>
                      <a:pPr algn="ctr"/>
                      <a:r>
                        <a:rPr lang="pt-BR" sz="1200" dirty="0" smtClean="0"/>
                        <a:t>Alhol</a:t>
                      </a: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4087597"/>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Mosca </a:t>
                      </a:r>
                      <a:r>
                        <a:rPr lang="pt-BR" sz="1200" dirty="0" err="1" smtClean="0"/>
                        <a:t>minadora</a:t>
                      </a:r>
                      <a:r>
                        <a:rPr lang="pt-BR" sz="1200" dirty="0" smtClean="0"/>
                        <a:t> </a:t>
                      </a:r>
                    </a:p>
                    <a:p>
                      <a:pPr algn="ctr"/>
                      <a:r>
                        <a:rPr lang="pt-BR" sz="1200" dirty="0" smtClean="0"/>
                        <a:t>(</a:t>
                      </a:r>
                      <a:r>
                        <a:rPr lang="pt-BR" sz="1200" i="1" dirty="0" err="1" smtClean="0"/>
                        <a:t>Liriomyza</a:t>
                      </a:r>
                      <a:r>
                        <a:rPr lang="pt-BR" sz="1200" i="1" dirty="0" smtClean="0"/>
                        <a:t> </a:t>
                      </a:r>
                      <a:r>
                        <a:rPr lang="pt-BR" sz="1200" i="1" dirty="0" err="1" smtClean="0"/>
                        <a:t>sativae</a:t>
                      </a:r>
                      <a:r>
                        <a:rPr lang="pt-BR" sz="1200" i="1" dirty="0" smtClean="0"/>
                        <a:t>)</a:t>
                      </a:r>
                      <a:endParaRPr lang="pt-BR" sz="1200" i="1" dirty="0"/>
                    </a:p>
                  </a:txBody>
                  <a:tcPr anchor="ctr"/>
                </a:tc>
                <a:tc>
                  <a:txBody>
                    <a:bodyPr/>
                    <a:lstStyle/>
                    <a:p>
                      <a:pPr algn="ctr"/>
                      <a:r>
                        <a:rPr lang="pt-BR" sz="1200" dirty="0" smtClean="0"/>
                        <a:t>...</a:t>
                      </a: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4820802"/>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Vaquinhas </a:t>
                      </a:r>
                    </a:p>
                    <a:p>
                      <a:pPr algn="ctr"/>
                      <a:r>
                        <a:rPr lang="pt-BR" sz="1200" dirty="0" smtClean="0"/>
                        <a:t>(</a:t>
                      </a:r>
                      <a:r>
                        <a:rPr lang="pt-BR" sz="1200" i="1" dirty="0" err="1" smtClean="0"/>
                        <a:t>Diabrotica</a:t>
                      </a:r>
                      <a:r>
                        <a:rPr lang="pt-BR" sz="1200" dirty="0" smtClean="0"/>
                        <a:t> </a:t>
                      </a:r>
                      <a:r>
                        <a:rPr lang="pt-BR" sz="1200" dirty="0" err="1" smtClean="0"/>
                        <a:t>spp</a:t>
                      </a:r>
                      <a:r>
                        <a:rPr lang="pt-BR" sz="1200" dirty="0" smtClean="0"/>
                        <a:t>)</a:t>
                      </a:r>
                      <a:endParaRPr lang="pt-BR" sz="1200" i="1" dirty="0"/>
                    </a:p>
                  </a:txBody>
                  <a:tcPr anchor="ctr"/>
                </a:tc>
                <a:tc>
                  <a:txBody>
                    <a:bodyPr/>
                    <a:lstStyle/>
                    <a:p>
                      <a:pPr algn="ct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4705361"/>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Lagarta falsa </a:t>
                      </a:r>
                      <a:r>
                        <a:rPr lang="pt-BR" sz="1200" dirty="0" err="1" smtClean="0"/>
                        <a:t>medideira</a:t>
                      </a:r>
                      <a:r>
                        <a:rPr lang="pt-BR" sz="1200" dirty="0" smtClean="0"/>
                        <a:t> (</a:t>
                      </a:r>
                      <a:r>
                        <a:rPr lang="pt-BR" sz="1200" i="1" dirty="0" err="1" smtClean="0"/>
                        <a:t>Rachiplusia</a:t>
                      </a:r>
                      <a:r>
                        <a:rPr lang="pt-BR" sz="1200" i="1" dirty="0" smtClean="0"/>
                        <a:t> nu)</a:t>
                      </a:r>
                      <a:endParaRPr lang="pt-BR" sz="1200" i="1" dirty="0"/>
                    </a:p>
                  </a:txBody>
                  <a:tcPr anchor="ctr"/>
                </a:tc>
                <a:tc>
                  <a:txBody>
                    <a:bodyPr/>
                    <a:lstStyle/>
                    <a:p>
                      <a:pPr algn="ct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7249057"/>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Burrinho </a:t>
                      </a:r>
                    </a:p>
                    <a:p>
                      <a:pPr algn="ctr"/>
                      <a:r>
                        <a:rPr lang="pt-BR" sz="1200" dirty="0" smtClean="0"/>
                        <a:t>(</a:t>
                      </a:r>
                      <a:r>
                        <a:rPr lang="pt-BR" sz="1200" i="1" dirty="0" err="1" smtClean="0"/>
                        <a:t>Epicauta</a:t>
                      </a:r>
                      <a:r>
                        <a:rPr lang="pt-BR" sz="1200" i="1" dirty="0" smtClean="0"/>
                        <a:t> </a:t>
                      </a:r>
                      <a:r>
                        <a:rPr lang="pt-BR" sz="1200" i="1" dirty="0" err="1" smtClean="0"/>
                        <a:t>suturalis</a:t>
                      </a:r>
                      <a:r>
                        <a:rPr lang="pt-BR" sz="1200" i="1" dirty="0" smtClean="0"/>
                        <a:t>)</a:t>
                      </a:r>
                      <a:endParaRPr lang="pt-BR" sz="1200" i="1" dirty="0"/>
                    </a:p>
                  </a:txBody>
                  <a:tcPr anchor="ctr"/>
                </a:tc>
                <a:tc>
                  <a:txBody>
                    <a:bodyPr/>
                    <a:lstStyle/>
                    <a:p>
                      <a:pPr algn="ct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6851927"/>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Tripes </a:t>
                      </a:r>
                    </a:p>
                    <a:p>
                      <a:pPr algn="ctr"/>
                      <a:r>
                        <a:rPr lang="pt-BR" sz="1200" dirty="0" smtClean="0"/>
                        <a:t>(</a:t>
                      </a:r>
                      <a:r>
                        <a:rPr lang="pt-BR" sz="1200" i="1" dirty="0" err="1" smtClean="0"/>
                        <a:t>Thrips</a:t>
                      </a:r>
                      <a:r>
                        <a:rPr lang="pt-BR" sz="1200" i="1" dirty="0" smtClean="0"/>
                        <a:t> </a:t>
                      </a:r>
                      <a:r>
                        <a:rPr lang="pt-BR" sz="1200" i="1" dirty="0" err="1" smtClean="0"/>
                        <a:t>palmi</a:t>
                      </a:r>
                      <a:r>
                        <a:rPr lang="pt-BR" sz="1200" i="1" dirty="0" smtClean="0"/>
                        <a:t>)</a:t>
                      </a:r>
                      <a:endParaRPr lang="pt-BR" sz="1200" i="1" dirty="0"/>
                    </a:p>
                  </a:txBody>
                  <a:tcPr anchor="ctr"/>
                </a:tc>
                <a:tc>
                  <a:txBody>
                    <a:bodyPr/>
                    <a:lstStyle/>
                    <a:p>
                      <a:pPr algn="ct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80161055"/>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B w="12700" cap="flat" cmpd="sng" algn="ctr">
                      <a:solidFill>
                        <a:schemeClr val="tx1"/>
                      </a:solidFill>
                      <a:prstDash val="solid"/>
                      <a:round/>
                      <a:headEnd type="none" w="med" len="med"/>
                      <a:tailEnd type="none" w="med" len="med"/>
                    </a:lnB>
                  </a:tcPr>
                </a:tc>
                <a:tc>
                  <a:txBody>
                    <a:bodyPr/>
                    <a:lstStyle/>
                    <a:p>
                      <a:pPr algn="ctr"/>
                      <a:r>
                        <a:rPr lang="pt-BR" sz="1200" dirty="0" smtClean="0"/>
                        <a:t>Percevejo-castanho</a:t>
                      </a:r>
                    </a:p>
                    <a:p>
                      <a:pPr algn="ctr"/>
                      <a:r>
                        <a:rPr lang="pt-BR" sz="1200" dirty="0" smtClean="0"/>
                        <a:t>(</a:t>
                      </a:r>
                      <a:r>
                        <a:rPr lang="pt-BR" sz="1200" i="1" dirty="0" err="1" smtClean="0"/>
                        <a:t>Scaptocoris</a:t>
                      </a:r>
                      <a:r>
                        <a:rPr lang="pt-BR" sz="1200" i="1" dirty="0" smtClean="0"/>
                        <a:t> </a:t>
                      </a:r>
                      <a:r>
                        <a:rPr lang="pt-BR" sz="1200" i="1" dirty="0" err="1" smtClean="0"/>
                        <a:t>carvalhoi</a:t>
                      </a:r>
                      <a:r>
                        <a:rPr lang="pt-BR" sz="1200" i="0" dirty="0" smtClean="0"/>
                        <a:t>)</a:t>
                      </a:r>
                      <a:endParaRPr lang="pt-BR" sz="1200" i="1"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7199519"/>
                  </a:ext>
                </a:extLst>
              </a:tr>
            </a:tbl>
          </a:graphicData>
        </a:graphic>
      </p:graphicFrame>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4525015" y="1481858"/>
            <a:ext cx="328519" cy="425420"/>
          </a:xfrm>
          <a:prstGeom prst="rect">
            <a:avLst/>
          </a:prstGeom>
        </p:spPr>
      </p:pic>
    </p:spTree>
    <p:extLst>
      <p:ext uri="{BB962C8B-B14F-4D97-AF65-F5344CB8AC3E}">
        <p14:creationId xmlns:p14="http://schemas.microsoft.com/office/powerpoint/2010/main" val="1156304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0013" y="120794"/>
            <a:ext cx="8911687" cy="1280890"/>
          </a:xfrm>
        </p:spPr>
        <p:txBody>
          <a:bodyPr/>
          <a:lstStyle/>
          <a:p>
            <a:pPr algn="ctr"/>
            <a:r>
              <a:rPr lang="pt-BR" b="1" dirty="0" smtClean="0"/>
              <a:t>Berinjela</a:t>
            </a:r>
            <a:endParaRPr lang="pt-BR" b="1" dirty="0"/>
          </a:p>
        </p:txBody>
      </p:sp>
      <p:sp>
        <p:nvSpPr>
          <p:cNvPr id="4" name="CaixaDeTexto 3"/>
          <p:cNvSpPr txBox="1"/>
          <p:nvPr/>
        </p:nvSpPr>
        <p:spPr>
          <a:xfrm>
            <a:off x="680685" y="1083225"/>
            <a:ext cx="6792051" cy="307777"/>
          </a:xfrm>
          <a:prstGeom prst="rect">
            <a:avLst/>
          </a:prstGeom>
          <a:solidFill>
            <a:schemeClr val="bg1">
              <a:lumMod val="95000"/>
            </a:schemeClr>
          </a:solidFill>
          <a:ln>
            <a:solidFill>
              <a:schemeClr val="tx1"/>
            </a:solidFill>
          </a:ln>
        </p:spPr>
        <p:txBody>
          <a:bodyPr wrap="square" rtlCol="0">
            <a:spAutoFit/>
          </a:bodyPr>
          <a:lstStyle/>
          <a:p>
            <a:r>
              <a:rPr lang="pt-BR" sz="1400" dirty="0" smtClean="0"/>
              <a:t>Nome cientifico: </a:t>
            </a:r>
            <a:r>
              <a:rPr lang="pt-BR" sz="1400" i="1" dirty="0"/>
              <a:t>Solanum melongena</a:t>
            </a:r>
            <a:endParaRPr lang="pt-BR" sz="1400" dirty="0"/>
          </a:p>
        </p:txBody>
      </p:sp>
      <p:sp>
        <p:nvSpPr>
          <p:cNvPr id="5" name="CaixaDeTexto 4"/>
          <p:cNvSpPr txBox="1"/>
          <p:nvPr/>
        </p:nvSpPr>
        <p:spPr>
          <a:xfrm>
            <a:off x="693954" y="1688097"/>
            <a:ext cx="6778782" cy="954107"/>
          </a:xfrm>
          <a:prstGeom prst="rect">
            <a:avLst/>
          </a:prstGeom>
          <a:solidFill>
            <a:schemeClr val="bg1">
              <a:lumMod val="95000"/>
            </a:schemeClr>
          </a:solidFill>
          <a:ln>
            <a:solidFill>
              <a:schemeClr val="tx1"/>
            </a:solidFill>
          </a:ln>
        </p:spPr>
        <p:txBody>
          <a:bodyPr wrap="square" rtlCol="0">
            <a:spAutoFit/>
          </a:bodyPr>
          <a:lstStyle/>
          <a:p>
            <a:r>
              <a:rPr lang="pt-BR" sz="1400" dirty="0" smtClean="0"/>
              <a:t>Informações importantes: Família Solanaceae; Temperatura media ideal: 25ºC</a:t>
            </a:r>
            <a:r>
              <a:rPr lang="pt-BR" sz="1400" dirty="0"/>
              <a:t>;</a:t>
            </a:r>
            <a:r>
              <a:rPr lang="pt-BR" sz="1400" dirty="0" smtClean="0"/>
              <a:t> pH 5,5-6,5, espaçamento 1,2x0,8m – 1,5x1,0m, umidade relativa do ar 80%, altura 1,0-1,8m, solo </a:t>
            </a:r>
            <a:r>
              <a:rPr lang="pt-BR" sz="1400" dirty="0" err="1" smtClean="0"/>
              <a:t>Areno</a:t>
            </a:r>
            <a:r>
              <a:rPr lang="pt-BR" sz="1400" dirty="0" smtClean="0"/>
              <a:t>-Argiloso, profundos e bem drenados, aração 30cm de profundidade, sulco de 20cm, </a:t>
            </a:r>
            <a:endParaRPr lang="pt-BR" sz="1400" dirty="0"/>
          </a:p>
        </p:txBody>
      </p:sp>
      <p:graphicFrame>
        <p:nvGraphicFramePr>
          <p:cNvPr id="6" name="Tabela 5"/>
          <p:cNvGraphicFramePr>
            <a:graphicFrameLocks noGrp="1"/>
          </p:cNvGraphicFramePr>
          <p:nvPr>
            <p:extLst>
              <p:ext uri="{D42A27DB-BD31-4B8C-83A1-F6EECF244321}">
                <p14:modId xmlns:p14="http://schemas.microsoft.com/office/powerpoint/2010/main" val="935233266"/>
              </p:ext>
            </p:extLst>
          </p:nvPr>
        </p:nvGraphicFramePr>
        <p:xfrm>
          <a:off x="8016879" y="825089"/>
          <a:ext cx="4023664" cy="5800719"/>
        </p:xfrm>
        <a:graphic>
          <a:graphicData uri="http://schemas.openxmlformats.org/drawingml/2006/table">
            <a:tbl>
              <a:tblPr firstRow="1" bandRow="1">
                <a:tableStyleId>{21E4AEA4-8DFA-4A89-87EB-49C32662AFE0}</a:tableStyleId>
              </a:tblPr>
              <a:tblGrid>
                <a:gridCol w="4023664">
                  <a:extLst>
                    <a:ext uri="{9D8B030D-6E8A-4147-A177-3AD203B41FA5}">
                      <a16:colId xmlns:a16="http://schemas.microsoft.com/office/drawing/2014/main" val="1740030451"/>
                    </a:ext>
                  </a:extLst>
                </a:gridCol>
              </a:tblGrid>
              <a:tr h="305301">
                <a:tc>
                  <a:txBody>
                    <a:bodyPr/>
                    <a:lstStyle/>
                    <a:p>
                      <a:pPr algn="ctr"/>
                      <a:r>
                        <a:rPr lang="pt-BR" sz="1200" dirty="0" smtClean="0"/>
                        <a:t>Pragas-chave</a:t>
                      </a:r>
                      <a:endParaRPr lang="pt-B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16612958"/>
                  </a:ext>
                </a:extLst>
              </a:tr>
              <a:tr h="305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kern="1200" dirty="0" smtClean="0">
                          <a:effectLst/>
                        </a:rPr>
                        <a:t>ácaro rajado (Tetranychus urticae)</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5277104"/>
                  </a:ext>
                </a:extLst>
              </a:tr>
              <a:tr h="305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kern="1200" dirty="0" smtClean="0">
                          <a:effectLst/>
                        </a:rPr>
                        <a:t>ácaro vermelho (Tetranychus </a:t>
                      </a:r>
                      <a:r>
                        <a:rPr lang="pt-BR" sz="1200" kern="1200" dirty="0" err="1" smtClean="0">
                          <a:effectLst/>
                        </a:rPr>
                        <a:t>evansi</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3925041"/>
                  </a:ext>
                </a:extLst>
              </a:tr>
              <a:tr h="305301">
                <a:tc>
                  <a:txBody>
                    <a:bodyPr/>
                    <a:lstStyle/>
                    <a:p>
                      <a:r>
                        <a:rPr lang="pt-BR" sz="1200" kern="1200" dirty="0" smtClean="0">
                          <a:effectLst/>
                        </a:rPr>
                        <a:t>ácaro vermelho (Tetranychus </a:t>
                      </a:r>
                      <a:r>
                        <a:rPr lang="pt-BR" sz="1200" kern="1200" dirty="0" err="1" smtClean="0">
                          <a:effectLst/>
                        </a:rPr>
                        <a:t>ludeni</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0900730"/>
                  </a:ext>
                </a:extLst>
              </a:tr>
              <a:tr h="305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kern="1200" dirty="0" smtClean="0">
                          <a:effectLst/>
                        </a:rPr>
                        <a:t>ácaro branco (Polyphagotarsonemus latus)</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91681453"/>
                  </a:ext>
                </a:extLst>
              </a:tr>
              <a:tr h="305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kern="1200" dirty="0" smtClean="0">
                          <a:effectLst/>
                        </a:rPr>
                        <a:t>ácaro do bronzeamento (</a:t>
                      </a:r>
                      <a:r>
                        <a:rPr lang="pt-BR" sz="1200" kern="1200" dirty="0" err="1" smtClean="0">
                          <a:effectLst/>
                        </a:rPr>
                        <a:t>Aculops</a:t>
                      </a:r>
                      <a:r>
                        <a:rPr lang="pt-BR" sz="1200" kern="1200" dirty="0" smtClean="0">
                          <a:effectLst/>
                        </a:rPr>
                        <a:t> </a:t>
                      </a:r>
                      <a:r>
                        <a:rPr lang="pt-BR" sz="1200" kern="1200" dirty="0" err="1" smtClean="0">
                          <a:effectLst/>
                        </a:rPr>
                        <a:t>lycopersici</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31279063"/>
                  </a:ext>
                </a:extLst>
              </a:tr>
              <a:tr h="305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kern="1200" dirty="0" smtClean="0">
                          <a:effectLst/>
                        </a:rPr>
                        <a:t>Percevejo do tomate (</a:t>
                      </a:r>
                      <a:r>
                        <a:rPr lang="pt-BR" sz="1200" kern="1200" dirty="0" err="1" smtClean="0">
                          <a:effectLst/>
                        </a:rPr>
                        <a:t>Phthia</a:t>
                      </a:r>
                      <a:r>
                        <a:rPr lang="pt-BR" sz="1200" kern="1200" dirty="0" smtClean="0">
                          <a:effectLst/>
                        </a:rPr>
                        <a:t> </a:t>
                      </a:r>
                      <a:r>
                        <a:rPr lang="pt-BR" sz="1200" kern="1200" dirty="0" err="1" smtClean="0">
                          <a:effectLst/>
                        </a:rPr>
                        <a:t>picta</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46041193"/>
                  </a:ext>
                </a:extLst>
              </a:tr>
              <a:tr h="305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kern="1200" dirty="0" smtClean="0">
                          <a:effectLst/>
                        </a:rPr>
                        <a:t>Percevejo rendado (</a:t>
                      </a:r>
                      <a:r>
                        <a:rPr lang="pt-BR" sz="1200" kern="1200" dirty="0" err="1" smtClean="0">
                          <a:effectLst/>
                        </a:rPr>
                        <a:t>Corythaica</a:t>
                      </a:r>
                      <a:r>
                        <a:rPr lang="pt-BR" sz="1200" kern="1200" dirty="0" smtClean="0">
                          <a:effectLst/>
                        </a:rPr>
                        <a:t> </a:t>
                      </a:r>
                      <a:r>
                        <a:rPr lang="pt-BR" sz="1200" kern="1200" dirty="0" err="1" smtClean="0">
                          <a:effectLst/>
                        </a:rPr>
                        <a:t>cyathicollis</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34119794"/>
                  </a:ext>
                </a:extLst>
              </a:tr>
              <a:tr h="305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kern="1200" dirty="0" smtClean="0">
                          <a:effectLst/>
                        </a:rPr>
                        <a:t>Lagarta-rosca (</a:t>
                      </a:r>
                      <a:r>
                        <a:rPr lang="pt-BR" sz="1200" kern="1200" dirty="0" err="1" smtClean="0">
                          <a:effectLst/>
                        </a:rPr>
                        <a:t>Agrotis</a:t>
                      </a:r>
                      <a:r>
                        <a:rPr lang="pt-BR" sz="1200" kern="1200" dirty="0" smtClean="0">
                          <a:effectLst/>
                        </a:rPr>
                        <a:t> </a:t>
                      </a:r>
                      <a:r>
                        <a:rPr lang="pt-BR" sz="1200" kern="1200" dirty="0" err="1" smtClean="0">
                          <a:effectLst/>
                        </a:rPr>
                        <a:t>ipsilon</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89960959"/>
                  </a:ext>
                </a:extLst>
              </a:tr>
              <a:tr h="305301">
                <a:tc>
                  <a:txBody>
                    <a:bodyPr/>
                    <a:lstStyle/>
                    <a:p>
                      <a:r>
                        <a:rPr lang="pt-BR" sz="1200" kern="1200" dirty="0" smtClean="0">
                          <a:effectLst/>
                        </a:rPr>
                        <a:t>Broca-pequena (</a:t>
                      </a:r>
                      <a:r>
                        <a:rPr lang="pt-BR" sz="1200" kern="1200" dirty="0" err="1" smtClean="0">
                          <a:effectLst/>
                        </a:rPr>
                        <a:t>Neoleucinodes</a:t>
                      </a:r>
                      <a:r>
                        <a:rPr lang="pt-BR" sz="1200" kern="1200" dirty="0" smtClean="0">
                          <a:effectLst/>
                        </a:rPr>
                        <a:t> </a:t>
                      </a:r>
                      <a:r>
                        <a:rPr lang="pt-BR" sz="1200" kern="1200" dirty="0" err="1" smtClean="0">
                          <a:effectLst/>
                        </a:rPr>
                        <a:t>elegantalis</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7353661"/>
                  </a:ext>
                </a:extLst>
              </a:tr>
              <a:tr h="305301">
                <a:tc>
                  <a:txBody>
                    <a:bodyPr/>
                    <a:lstStyle/>
                    <a:p>
                      <a:r>
                        <a:rPr lang="pt-BR" sz="1200" kern="1200" dirty="0" smtClean="0">
                          <a:effectLst/>
                        </a:rPr>
                        <a:t>Broca-grande (</a:t>
                      </a:r>
                      <a:r>
                        <a:rPr lang="pt-BR" sz="1200" kern="1200" dirty="0" err="1" smtClean="0">
                          <a:effectLst/>
                        </a:rPr>
                        <a:t>Helicoverpa</a:t>
                      </a:r>
                      <a:r>
                        <a:rPr lang="pt-BR" sz="1200" kern="1200" dirty="0" smtClean="0">
                          <a:effectLst/>
                        </a:rPr>
                        <a:t> </a:t>
                      </a:r>
                      <a:r>
                        <a:rPr lang="pt-BR" sz="1200" kern="1200" dirty="0" err="1" smtClean="0">
                          <a:effectLst/>
                        </a:rPr>
                        <a:t>zea</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81901368"/>
                  </a:ext>
                </a:extLst>
              </a:tr>
              <a:tr h="305301">
                <a:tc>
                  <a:txBody>
                    <a:bodyPr/>
                    <a:lstStyle/>
                    <a:p>
                      <a:r>
                        <a:rPr lang="pt-BR" sz="1200" kern="1200" dirty="0" smtClean="0">
                          <a:effectLst/>
                        </a:rPr>
                        <a:t>Lagarta-das-solanáceas (</a:t>
                      </a:r>
                      <a:r>
                        <a:rPr lang="pt-BR" sz="1200" kern="1200" dirty="0" err="1" smtClean="0">
                          <a:effectLst/>
                        </a:rPr>
                        <a:t>Mechanitis</a:t>
                      </a:r>
                      <a:r>
                        <a:rPr lang="pt-BR" sz="1200" kern="1200" dirty="0" smtClean="0">
                          <a:effectLst/>
                        </a:rPr>
                        <a:t> </a:t>
                      </a:r>
                      <a:r>
                        <a:rPr lang="pt-BR" sz="1200" kern="1200" dirty="0" err="1" smtClean="0">
                          <a:effectLst/>
                        </a:rPr>
                        <a:t>lysimnia</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1522598"/>
                  </a:ext>
                </a:extLst>
              </a:tr>
              <a:tr h="305301">
                <a:tc>
                  <a:txBody>
                    <a:bodyPr/>
                    <a:lstStyle/>
                    <a:p>
                      <a:r>
                        <a:rPr lang="pt-BR" sz="1200" kern="1200" dirty="0" smtClean="0">
                          <a:effectLst/>
                        </a:rPr>
                        <a:t>Tripes (</a:t>
                      </a:r>
                      <a:r>
                        <a:rPr lang="pt-BR" sz="1200" kern="1200" dirty="0" err="1" smtClean="0">
                          <a:effectLst/>
                        </a:rPr>
                        <a:t>Thrips</a:t>
                      </a:r>
                      <a:r>
                        <a:rPr lang="pt-BR" sz="1200" kern="1200" dirty="0" smtClean="0">
                          <a:effectLst/>
                        </a:rPr>
                        <a:t> </a:t>
                      </a:r>
                      <a:r>
                        <a:rPr lang="pt-BR" sz="1200" kern="1200" dirty="0" err="1" smtClean="0">
                          <a:effectLst/>
                        </a:rPr>
                        <a:t>palmi</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28478476"/>
                  </a:ext>
                </a:extLst>
              </a:tr>
              <a:tr h="305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kern="1200" dirty="0" smtClean="0">
                          <a:effectLst/>
                        </a:rPr>
                        <a:t>Tripes (</a:t>
                      </a:r>
                      <a:r>
                        <a:rPr lang="pt-BR" sz="1200" kern="1200" dirty="0" err="1" smtClean="0">
                          <a:effectLst/>
                        </a:rPr>
                        <a:t>Frankliniella</a:t>
                      </a:r>
                      <a:r>
                        <a:rPr lang="pt-BR" sz="1200" kern="1200" dirty="0" smtClean="0">
                          <a:effectLst/>
                        </a:rPr>
                        <a:t> </a:t>
                      </a:r>
                      <a:r>
                        <a:rPr lang="pt-BR" sz="1200" kern="1200" dirty="0" err="1" smtClean="0">
                          <a:effectLst/>
                        </a:rPr>
                        <a:t>schulzei</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0612914"/>
                  </a:ext>
                </a:extLst>
              </a:tr>
              <a:tr h="305301">
                <a:tc>
                  <a:txBody>
                    <a:bodyPr/>
                    <a:lstStyle/>
                    <a:p>
                      <a:r>
                        <a:rPr lang="pt-BR" sz="1200" kern="1200" dirty="0" smtClean="0">
                          <a:effectLst/>
                        </a:rPr>
                        <a:t>Tripes (</a:t>
                      </a:r>
                      <a:r>
                        <a:rPr lang="pt-BR" sz="1200" kern="1200" dirty="0" err="1" smtClean="0">
                          <a:effectLst/>
                        </a:rPr>
                        <a:t>Thrips</a:t>
                      </a:r>
                      <a:r>
                        <a:rPr lang="pt-BR" sz="1200" kern="1200" dirty="0" smtClean="0">
                          <a:effectLst/>
                        </a:rPr>
                        <a:t> </a:t>
                      </a:r>
                      <a:r>
                        <a:rPr lang="pt-BR" sz="1200" kern="1200" dirty="0" err="1" smtClean="0">
                          <a:effectLst/>
                        </a:rPr>
                        <a:t>tabaci</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9977817"/>
                  </a:ext>
                </a:extLst>
              </a:tr>
              <a:tr h="305301">
                <a:tc>
                  <a:txBody>
                    <a:bodyPr/>
                    <a:lstStyle/>
                    <a:p>
                      <a:r>
                        <a:rPr lang="pt-BR" sz="1200" kern="1200" dirty="0" smtClean="0">
                          <a:effectLst/>
                        </a:rPr>
                        <a:t>Pulgão (</a:t>
                      </a:r>
                      <a:r>
                        <a:rPr lang="pt-BR" sz="1200" kern="1200" dirty="0" err="1" smtClean="0">
                          <a:effectLst/>
                        </a:rPr>
                        <a:t>Myzus</a:t>
                      </a:r>
                      <a:r>
                        <a:rPr lang="pt-BR" sz="1200" kern="1200" dirty="0" smtClean="0">
                          <a:effectLst/>
                        </a:rPr>
                        <a:t> </a:t>
                      </a:r>
                      <a:r>
                        <a:rPr lang="pt-BR" sz="1200" kern="1200" dirty="0" err="1" smtClean="0">
                          <a:effectLst/>
                        </a:rPr>
                        <a:t>persicae</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35505094"/>
                  </a:ext>
                </a:extLst>
              </a:tr>
              <a:tr h="305301">
                <a:tc>
                  <a:txBody>
                    <a:bodyPr/>
                    <a:lstStyle/>
                    <a:p>
                      <a:r>
                        <a:rPr lang="pt-BR" sz="1200" kern="1200" dirty="0" err="1" smtClean="0">
                          <a:effectLst/>
                        </a:rPr>
                        <a:t>Mosca-branca</a:t>
                      </a:r>
                      <a:r>
                        <a:rPr lang="pt-BR" sz="1200" kern="1200" dirty="0" smtClean="0">
                          <a:effectLst/>
                        </a:rPr>
                        <a:t> (</a:t>
                      </a:r>
                      <a:r>
                        <a:rPr lang="pt-BR" sz="1200" kern="1200" dirty="0" err="1" smtClean="0">
                          <a:effectLst/>
                        </a:rPr>
                        <a:t>Bemisia</a:t>
                      </a:r>
                      <a:r>
                        <a:rPr lang="pt-BR" sz="1200" kern="1200" dirty="0" smtClean="0">
                          <a:effectLst/>
                        </a:rPr>
                        <a:t> </a:t>
                      </a:r>
                      <a:r>
                        <a:rPr lang="pt-BR" sz="1200" kern="1200" dirty="0" err="1" smtClean="0">
                          <a:effectLst/>
                        </a:rPr>
                        <a:t>argentifolii</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0306541"/>
                  </a:ext>
                </a:extLst>
              </a:tr>
              <a:tr h="3053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kern="1200" dirty="0" smtClean="0">
                          <a:effectLst/>
                        </a:rPr>
                        <a:t>Vaquinha (</a:t>
                      </a:r>
                      <a:r>
                        <a:rPr lang="pt-BR" sz="1200" kern="1200" dirty="0" err="1" smtClean="0">
                          <a:effectLst/>
                        </a:rPr>
                        <a:t>Diabrotica</a:t>
                      </a:r>
                      <a:r>
                        <a:rPr lang="pt-BR" sz="1200" kern="1200" dirty="0" smtClean="0">
                          <a:effectLst/>
                        </a:rPr>
                        <a:t> </a:t>
                      </a:r>
                      <a:r>
                        <a:rPr lang="pt-BR" sz="1200" kern="1200" dirty="0" err="1" smtClean="0">
                          <a:effectLst/>
                        </a:rPr>
                        <a:t>speciosa</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19402877"/>
                  </a:ext>
                </a:extLst>
              </a:tr>
              <a:tr h="305301">
                <a:tc>
                  <a:txBody>
                    <a:bodyPr/>
                    <a:lstStyle/>
                    <a:p>
                      <a:r>
                        <a:rPr lang="pt-BR" sz="1200" kern="1200" dirty="0" smtClean="0">
                          <a:effectLst/>
                        </a:rPr>
                        <a:t>Burrinho (</a:t>
                      </a:r>
                      <a:r>
                        <a:rPr lang="pt-BR" sz="1200" kern="1200" dirty="0" err="1" smtClean="0">
                          <a:effectLst/>
                        </a:rPr>
                        <a:t>Epicauta</a:t>
                      </a:r>
                      <a:r>
                        <a:rPr lang="pt-BR" sz="1200" kern="1200" dirty="0" smtClean="0">
                          <a:effectLst/>
                        </a:rPr>
                        <a:t> </a:t>
                      </a:r>
                      <a:r>
                        <a:rPr lang="pt-BR" sz="1200" kern="1200" dirty="0" err="1" smtClean="0">
                          <a:effectLst/>
                        </a:rPr>
                        <a:t>atomaria</a:t>
                      </a:r>
                      <a:r>
                        <a:rPr lang="pt-BR" sz="1200" kern="1200" dirty="0" smtClean="0">
                          <a:effectLst/>
                        </a:rPr>
                        <a:t>)</a:t>
                      </a:r>
                      <a:endParaRPr lang="pt-BR" sz="12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446961"/>
                  </a:ext>
                </a:extLst>
              </a:tr>
            </a:tbl>
          </a:graphicData>
        </a:graphic>
      </p:graphicFrame>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403" y="3364839"/>
            <a:ext cx="4138613" cy="2854216"/>
          </a:xfrm>
          <a:prstGeom prst="rect">
            <a:avLst/>
          </a:prstGeom>
          <a:ln>
            <a:solidFill>
              <a:schemeClr val="accent2"/>
            </a:solidFill>
          </a:ln>
        </p:spPr>
      </p:pic>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81649">
            <a:off x="9172204" y="2046249"/>
            <a:ext cx="409480" cy="530262"/>
          </a:xfrm>
          <a:prstGeom prst="rect">
            <a:avLst/>
          </a:prstGeom>
        </p:spPr>
      </p:pic>
    </p:spTree>
    <p:extLst>
      <p:ext uri="{BB962C8B-B14F-4D97-AF65-F5344CB8AC3E}">
        <p14:creationId xmlns:p14="http://schemas.microsoft.com/office/powerpoint/2010/main" val="1698860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78625" y="228335"/>
            <a:ext cx="8911687" cy="1280890"/>
          </a:xfrm>
        </p:spPr>
        <p:txBody>
          <a:bodyPr/>
          <a:lstStyle/>
          <a:p>
            <a:r>
              <a:rPr lang="pt-BR" b="1" dirty="0" smtClean="0"/>
              <a:t>					Ácaros Branco</a:t>
            </a:r>
            <a:endParaRPr lang="pt-BR" b="1" dirty="0"/>
          </a:p>
        </p:txBody>
      </p:sp>
      <p:sp>
        <p:nvSpPr>
          <p:cNvPr id="4" name="CaixaDeTexto 3"/>
          <p:cNvSpPr txBox="1"/>
          <p:nvPr/>
        </p:nvSpPr>
        <p:spPr>
          <a:xfrm>
            <a:off x="664227" y="1058902"/>
            <a:ext cx="4589089" cy="369332"/>
          </a:xfrm>
          <a:prstGeom prst="rect">
            <a:avLst/>
          </a:prstGeom>
          <a:solidFill>
            <a:schemeClr val="bg1">
              <a:lumMod val="95000"/>
            </a:schemeClr>
          </a:solidFill>
          <a:ln>
            <a:solidFill>
              <a:schemeClr val="tx1"/>
            </a:solidFill>
          </a:ln>
        </p:spPr>
        <p:txBody>
          <a:bodyPr wrap="square" rtlCol="0">
            <a:spAutoFit/>
          </a:bodyPr>
          <a:lstStyle/>
          <a:p>
            <a:r>
              <a:rPr lang="pt-BR" b="1" dirty="0" smtClean="0"/>
              <a:t>Espécies</a:t>
            </a:r>
            <a:r>
              <a:rPr lang="pt-BR" dirty="0" smtClean="0"/>
              <a:t>: </a:t>
            </a:r>
            <a:r>
              <a:rPr lang="pt-BR" i="1" dirty="0" smtClean="0"/>
              <a:t>Polyphagotarsonemus</a:t>
            </a:r>
            <a:r>
              <a:rPr lang="pt-BR" i="1" dirty="0"/>
              <a:t> </a:t>
            </a:r>
            <a:r>
              <a:rPr lang="pt-BR" i="1" dirty="0" smtClean="0"/>
              <a:t>latus</a:t>
            </a:r>
            <a:r>
              <a:rPr lang="pt-BR" dirty="0" smtClean="0"/>
              <a:t> </a:t>
            </a:r>
            <a:endParaRPr lang="pt-BR" i="1" dirty="0" smtClean="0"/>
          </a:p>
        </p:txBody>
      </p:sp>
      <p:sp>
        <p:nvSpPr>
          <p:cNvPr id="5" name="CaixaDeTexto 4"/>
          <p:cNvSpPr txBox="1"/>
          <p:nvPr/>
        </p:nvSpPr>
        <p:spPr>
          <a:xfrm>
            <a:off x="664228" y="1525930"/>
            <a:ext cx="11175857" cy="830997"/>
          </a:xfrm>
          <a:prstGeom prst="rect">
            <a:avLst/>
          </a:prstGeom>
          <a:solidFill>
            <a:schemeClr val="bg1">
              <a:lumMod val="95000"/>
            </a:schemeClr>
          </a:solidFill>
          <a:ln>
            <a:solidFill>
              <a:schemeClr val="tx1"/>
            </a:solidFill>
          </a:ln>
        </p:spPr>
        <p:txBody>
          <a:bodyPr wrap="square" rtlCol="0">
            <a:spAutoFit/>
          </a:bodyPr>
          <a:lstStyle/>
          <a:p>
            <a:r>
              <a:rPr lang="pt-BR" sz="1600" b="1" dirty="0" smtClean="0"/>
              <a:t>Informações</a:t>
            </a:r>
            <a:r>
              <a:rPr lang="pt-BR" sz="1600" dirty="0" smtClean="0"/>
              <a:t>: Ambiente Propicio: ↑ T (ºC) e ↓ umidade; Ciclo de Vida: 10-14 dias; Inimigos Naturais: Tripes, besouros, percevejos e ácaros predadores; disseminado pelo vento, por estruturas vegetais infestadas e transportadas de uma área para outra, de forma natural pelo contato entre a folhagem das plantas, </a:t>
            </a:r>
            <a:endParaRPr lang="pt-BR" sz="1600" b="1" dirty="0"/>
          </a:p>
        </p:txBody>
      </p:sp>
      <p:sp>
        <p:nvSpPr>
          <p:cNvPr id="7" name="CaixaDeTexto 6"/>
          <p:cNvSpPr txBox="1"/>
          <p:nvPr/>
        </p:nvSpPr>
        <p:spPr>
          <a:xfrm>
            <a:off x="6059334" y="1058902"/>
            <a:ext cx="5780750" cy="369332"/>
          </a:xfrm>
          <a:prstGeom prst="rect">
            <a:avLst/>
          </a:prstGeom>
          <a:solidFill>
            <a:schemeClr val="bg1">
              <a:lumMod val="95000"/>
            </a:schemeClr>
          </a:solidFill>
          <a:ln>
            <a:solidFill>
              <a:schemeClr val="tx1"/>
            </a:solidFill>
          </a:ln>
        </p:spPr>
        <p:txBody>
          <a:bodyPr wrap="none" rtlCol="0">
            <a:spAutoFit/>
          </a:bodyPr>
          <a:lstStyle/>
          <a:p>
            <a:r>
              <a:rPr lang="pt-BR" b="1" dirty="0" smtClean="0"/>
              <a:t>Localização</a:t>
            </a:r>
            <a:r>
              <a:rPr lang="pt-BR" dirty="0" smtClean="0"/>
              <a:t>: Terço Superior, Face inferior da folha</a:t>
            </a:r>
            <a:endParaRPr lang="pt-BR" dirty="0"/>
          </a:p>
        </p:txBody>
      </p:sp>
      <p:graphicFrame>
        <p:nvGraphicFramePr>
          <p:cNvPr id="13" name="Tabela 12"/>
          <p:cNvGraphicFramePr>
            <a:graphicFrameLocks noGrp="1"/>
          </p:cNvGraphicFramePr>
          <p:nvPr>
            <p:extLst>
              <p:ext uri="{D42A27DB-BD31-4B8C-83A1-F6EECF244321}">
                <p14:modId xmlns:p14="http://schemas.microsoft.com/office/powerpoint/2010/main" val="3257518445"/>
              </p:ext>
            </p:extLst>
          </p:nvPr>
        </p:nvGraphicFramePr>
        <p:xfrm>
          <a:off x="8534399" y="3660346"/>
          <a:ext cx="3305685" cy="3062076"/>
        </p:xfrm>
        <a:graphic>
          <a:graphicData uri="http://schemas.openxmlformats.org/drawingml/2006/table">
            <a:tbl>
              <a:tblPr firstRow="1" bandRow="1">
                <a:tableStyleId>{21E4AEA4-8DFA-4A89-87EB-49C32662AFE0}</a:tableStyleId>
              </a:tblPr>
              <a:tblGrid>
                <a:gridCol w="3305685">
                  <a:extLst>
                    <a:ext uri="{9D8B030D-6E8A-4147-A177-3AD203B41FA5}">
                      <a16:colId xmlns:a16="http://schemas.microsoft.com/office/drawing/2014/main" val="3842151321"/>
                    </a:ext>
                  </a:extLst>
                </a:gridCol>
              </a:tblGrid>
              <a:tr h="575141">
                <a:tc>
                  <a:txBody>
                    <a:bodyPr/>
                    <a:lstStyle/>
                    <a:p>
                      <a:r>
                        <a:rPr lang="pt-BR" dirty="0" smtClean="0"/>
                        <a:t>Métodos de Controle indicados</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0875015"/>
                  </a:ext>
                </a:extLst>
              </a:tr>
              <a:tr h="445479">
                <a:tc>
                  <a:txBody>
                    <a:bodyPr/>
                    <a:lstStyle/>
                    <a:p>
                      <a:r>
                        <a:rPr lang="pt-BR" dirty="0" smtClean="0"/>
                        <a:t>G</a:t>
                      </a:r>
                      <a:r>
                        <a:rPr lang="pt-BR" baseline="0" dirty="0" smtClean="0"/>
                        <a:t>. </a:t>
                      </a:r>
                      <a:r>
                        <a:rPr lang="pt-BR" baseline="0" dirty="0" err="1" smtClean="0"/>
                        <a:t>Manipuera</a:t>
                      </a:r>
                      <a:r>
                        <a:rPr lang="pt-BR" baseline="0" dirty="0" smtClean="0"/>
                        <a:t> - ácaros</a:t>
                      </a:r>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83139"/>
                  </a:ext>
                </a:extLst>
              </a:tr>
              <a:tr h="445479">
                <a:tc>
                  <a:txBody>
                    <a:bodyPr/>
                    <a:lstStyle/>
                    <a:p>
                      <a:r>
                        <a:rPr lang="pt-BR" dirty="0" smtClean="0"/>
                        <a:t>L. Macerado de samambaia</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821730"/>
                  </a:ext>
                </a:extLst>
              </a:tr>
              <a:tr h="445479">
                <a:tc>
                  <a:txBody>
                    <a:bodyPr/>
                    <a:lstStyle/>
                    <a:p>
                      <a:r>
                        <a:rPr lang="pt-BR" dirty="0" smtClean="0"/>
                        <a:t>Calda Sulfocálcica</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2232495"/>
                  </a:ext>
                </a:extLst>
              </a:tr>
              <a:tr h="445479">
                <a:tc>
                  <a:txBody>
                    <a:bodyPr/>
                    <a:lstStyle/>
                    <a:p>
                      <a:r>
                        <a:rPr lang="pt-BR" dirty="0" smtClean="0"/>
                        <a:t>O. Soro de leite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724580"/>
                  </a:ext>
                </a:extLst>
              </a:tr>
              <a:tr h="445479">
                <a:tc>
                  <a:txBody>
                    <a:bodyPr/>
                    <a:lstStyle/>
                    <a:p>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512917"/>
                  </a:ext>
                </a:extLst>
              </a:tr>
            </a:tbl>
          </a:graphicData>
        </a:graphic>
      </p:graphicFrame>
      <p:pic>
        <p:nvPicPr>
          <p:cNvPr id="15" name="Imagem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699" y="4090780"/>
            <a:ext cx="2618195" cy="2618195"/>
          </a:xfrm>
          <a:prstGeom prst="rect">
            <a:avLst/>
          </a:prstGeom>
          <a:ln>
            <a:solidFill>
              <a:schemeClr val="accent2"/>
            </a:solidFill>
          </a:ln>
        </p:spPr>
      </p:pic>
      <p:pic>
        <p:nvPicPr>
          <p:cNvPr id="16" name="Imagem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81649">
            <a:off x="10468996" y="5560269"/>
            <a:ext cx="525914" cy="681040"/>
          </a:xfrm>
          <a:prstGeom prst="rect">
            <a:avLst/>
          </a:prstGeom>
        </p:spPr>
      </p:pic>
      <p:sp>
        <p:nvSpPr>
          <p:cNvPr id="18" name="CaixaDeTexto 17"/>
          <p:cNvSpPr txBox="1"/>
          <p:nvPr/>
        </p:nvSpPr>
        <p:spPr>
          <a:xfrm>
            <a:off x="664227" y="3632855"/>
            <a:ext cx="7029488" cy="338554"/>
          </a:xfrm>
          <a:prstGeom prst="rect">
            <a:avLst/>
          </a:prstGeom>
          <a:solidFill>
            <a:schemeClr val="bg1">
              <a:lumMod val="95000"/>
            </a:schemeClr>
          </a:solidFill>
          <a:ln>
            <a:solidFill>
              <a:schemeClr val="tx1"/>
            </a:solidFill>
          </a:ln>
        </p:spPr>
        <p:txBody>
          <a:bodyPr wrap="none" rtlCol="0">
            <a:spAutoFit/>
          </a:bodyPr>
          <a:lstStyle/>
          <a:p>
            <a:r>
              <a:rPr lang="pt-BR" sz="1600" b="1" dirty="0" smtClean="0"/>
              <a:t>Observações</a:t>
            </a:r>
            <a:r>
              <a:rPr lang="pt-BR" sz="1600" dirty="0" smtClean="0"/>
              <a:t>: observar com auxilio de lupa de aumento de 20x ou +</a:t>
            </a:r>
            <a:endParaRPr lang="pt-BR" sz="1600" dirty="0"/>
          </a:p>
        </p:txBody>
      </p:sp>
      <p:sp>
        <p:nvSpPr>
          <p:cNvPr id="3" name="CaixaDeTexto 2"/>
          <p:cNvSpPr txBox="1"/>
          <p:nvPr/>
        </p:nvSpPr>
        <p:spPr>
          <a:xfrm>
            <a:off x="664227" y="2463304"/>
            <a:ext cx="11175857" cy="1077218"/>
          </a:xfrm>
          <a:prstGeom prst="rect">
            <a:avLst/>
          </a:prstGeom>
          <a:solidFill>
            <a:schemeClr val="bg1">
              <a:lumMod val="95000"/>
            </a:schemeClr>
          </a:solidFill>
          <a:ln>
            <a:solidFill>
              <a:schemeClr val="tx1"/>
            </a:solidFill>
          </a:ln>
        </p:spPr>
        <p:txBody>
          <a:bodyPr wrap="square" rtlCol="0">
            <a:spAutoFit/>
          </a:bodyPr>
          <a:lstStyle/>
          <a:p>
            <a:r>
              <a:rPr lang="pt-BR" sz="1600" b="1" dirty="0"/>
              <a:t>Problemas</a:t>
            </a:r>
            <a:r>
              <a:rPr lang="pt-BR" sz="1600" dirty="0"/>
              <a:t>: </a:t>
            </a:r>
            <a:r>
              <a:rPr lang="pt-BR" sz="1600" dirty="0" smtClean="0"/>
              <a:t>Ataque nas </a:t>
            </a:r>
            <a:r>
              <a:rPr lang="pt-BR" sz="1600" dirty="0"/>
              <a:t>gemas apicais, pode ocorrer a formação de pequenas folhas deformadas, paralisando o </a:t>
            </a:r>
            <a:r>
              <a:rPr lang="pt-BR" sz="1600" dirty="0" smtClean="0"/>
              <a:t>crescimento, </a:t>
            </a:r>
            <a:r>
              <a:rPr lang="pt-BR" sz="1600" dirty="0"/>
              <a:t>se alimenta de folhas e nas extremidades das hastes, que, consequentemente, se tornam curvadas para baixo, encarquilhadas, ressecadas e bronzeadas podendo chegar a cair prematuramente; </a:t>
            </a:r>
            <a:r>
              <a:rPr lang="pt-BR" sz="1600" dirty="0" smtClean="0"/>
              <a:t>os </a:t>
            </a:r>
            <a:r>
              <a:rPr lang="pt-BR" sz="1600" dirty="0"/>
              <a:t>frutos apresentam-se pequenos e deformados</a:t>
            </a:r>
          </a:p>
        </p:txBody>
      </p:sp>
      <p:sp>
        <p:nvSpPr>
          <p:cNvPr id="6" name="Retângulo 5"/>
          <p:cNvSpPr/>
          <p:nvPr/>
        </p:nvSpPr>
        <p:spPr>
          <a:xfrm>
            <a:off x="195151" y="736093"/>
            <a:ext cx="946093" cy="369332"/>
          </a:xfrm>
          <a:prstGeom prst="rect">
            <a:avLst/>
          </a:prstGeom>
        </p:spPr>
        <p:txBody>
          <a:bodyPr wrap="none">
            <a:spAutoFit/>
          </a:bodyPr>
          <a:lstStyle/>
          <a:p>
            <a:r>
              <a:rPr lang="pt-BR" b="1" dirty="0" smtClean="0"/>
              <a:t>Pragas</a:t>
            </a:r>
            <a:endParaRPr lang="pt-BR" dirty="0"/>
          </a:p>
        </p:txBody>
      </p:sp>
    </p:spTree>
    <p:extLst>
      <p:ext uri="{BB962C8B-B14F-4D97-AF65-F5344CB8AC3E}">
        <p14:creationId xmlns:p14="http://schemas.microsoft.com/office/powerpoint/2010/main" val="872584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0473" y="508367"/>
            <a:ext cx="8911687" cy="1280890"/>
          </a:xfrm>
        </p:spPr>
        <p:txBody>
          <a:bodyPr/>
          <a:lstStyle/>
          <a:p>
            <a:pPr algn="ctr"/>
            <a:r>
              <a:rPr lang="pt-BR" b="1" dirty="0" smtClean="0"/>
              <a:t>Calda Sulfocálcica</a:t>
            </a:r>
            <a:endParaRPr lang="pt-BR" b="1" dirty="0"/>
          </a:p>
        </p:txBody>
      </p:sp>
      <p:sp>
        <p:nvSpPr>
          <p:cNvPr id="5" name="Retângulo 4"/>
          <p:cNvSpPr/>
          <p:nvPr/>
        </p:nvSpPr>
        <p:spPr>
          <a:xfrm>
            <a:off x="1267328" y="2897161"/>
            <a:ext cx="4995175" cy="2898755"/>
          </a:xfrm>
          <a:prstGeom prst="rect">
            <a:avLst/>
          </a:prstGeom>
          <a:solidFill>
            <a:schemeClr val="bg1">
              <a:lumMod val="95000"/>
            </a:schemeClr>
          </a:solidFill>
          <a:ln>
            <a:solidFill>
              <a:schemeClr val="tx1"/>
            </a:solidFill>
          </a:ln>
        </p:spPr>
        <p:txBody>
          <a:bodyPr wrap="square">
            <a:spAutoFit/>
          </a:bodyPr>
          <a:lstStyle/>
          <a:p>
            <a:r>
              <a:rPr lang="pt-BR" sz="1400" dirty="0" smtClean="0"/>
              <a:t>Preparo:</a:t>
            </a:r>
          </a:p>
          <a:p>
            <a:r>
              <a:rPr lang="pt-BR" sz="1400" dirty="0" smtClean="0"/>
              <a:t>Colocar </a:t>
            </a:r>
            <a:r>
              <a:rPr lang="pt-BR" sz="1400" dirty="0"/>
              <a:t>aos poucos, 10 litros de água na cal virgem. Ferver esta solução de cal e no início da fervura colocar o enxofre e misturar durante uma hora, sempre mantendo a fervura. Acrescente água quente para manter os 10 litros de solução. Ao ferver por aproximadamente uma hora, a calda ficará grossa, com coloração pardo avermelhada. A calda considerada boa possui uma densidade de 28 a 32º B, medida com um densímetro ou </a:t>
            </a:r>
            <a:r>
              <a:rPr lang="pt-BR" sz="1400" dirty="0" err="1"/>
              <a:t>aerômetro</a:t>
            </a:r>
            <a:r>
              <a:rPr lang="pt-BR" sz="1400" dirty="0"/>
              <a:t>. Deixar esfriar, coar e usar ou guardar no máximo 60 dias em recipientes plásticos ou de vidro tampados e completamente cheios. </a:t>
            </a:r>
          </a:p>
        </p:txBody>
      </p:sp>
      <p:sp>
        <p:nvSpPr>
          <p:cNvPr id="7" name="Retângulo 6"/>
          <p:cNvSpPr/>
          <p:nvPr/>
        </p:nvSpPr>
        <p:spPr>
          <a:xfrm>
            <a:off x="1267328" y="5981240"/>
            <a:ext cx="2771913" cy="307777"/>
          </a:xfrm>
          <a:prstGeom prst="rect">
            <a:avLst/>
          </a:prstGeom>
          <a:solidFill>
            <a:schemeClr val="bg1">
              <a:lumMod val="95000"/>
            </a:schemeClr>
          </a:solidFill>
          <a:ln>
            <a:solidFill>
              <a:schemeClr val="tx1"/>
            </a:solidFill>
          </a:ln>
        </p:spPr>
        <p:txBody>
          <a:bodyPr wrap="none">
            <a:spAutoFit/>
          </a:bodyPr>
          <a:lstStyle/>
          <a:p>
            <a:r>
              <a:rPr lang="pt-BR" sz="1400" dirty="0" smtClean="0"/>
              <a:t>Aplicações: Intervalo 14 </a:t>
            </a:r>
            <a:r>
              <a:rPr lang="pt-BR" sz="1400" dirty="0"/>
              <a:t>dias. </a:t>
            </a:r>
          </a:p>
        </p:txBody>
      </p:sp>
      <p:sp>
        <p:nvSpPr>
          <p:cNvPr id="8" name="Retângulo 7"/>
          <p:cNvSpPr/>
          <p:nvPr/>
        </p:nvSpPr>
        <p:spPr>
          <a:xfrm>
            <a:off x="1267329" y="1433091"/>
            <a:ext cx="4995175" cy="1169551"/>
          </a:xfrm>
          <a:prstGeom prst="rect">
            <a:avLst/>
          </a:prstGeom>
          <a:solidFill>
            <a:schemeClr val="bg1">
              <a:lumMod val="95000"/>
            </a:schemeClr>
          </a:solidFill>
          <a:ln>
            <a:solidFill>
              <a:schemeClr val="tx1"/>
            </a:solidFill>
          </a:ln>
        </p:spPr>
        <p:txBody>
          <a:bodyPr wrap="square">
            <a:spAutoFit/>
          </a:bodyPr>
          <a:lstStyle/>
          <a:p>
            <a:r>
              <a:rPr lang="pt-BR" sz="1400" dirty="0" smtClean="0"/>
              <a:t>Materiais: </a:t>
            </a:r>
          </a:p>
          <a:p>
            <a:r>
              <a:rPr lang="pt-BR" sz="1400" dirty="0" smtClean="0"/>
              <a:t>2 </a:t>
            </a:r>
            <a:r>
              <a:rPr lang="pt-BR" sz="1400" dirty="0"/>
              <a:t>kg de enxofre pecuário ou ventilado </a:t>
            </a:r>
          </a:p>
          <a:p>
            <a:r>
              <a:rPr lang="pt-BR" sz="1400" dirty="0"/>
              <a:t>1 kg de cal virgem </a:t>
            </a:r>
          </a:p>
          <a:p>
            <a:r>
              <a:rPr lang="pt-BR" sz="1400" dirty="0"/>
              <a:t>10 litros de água </a:t>
            </a:r>
          </a:p>
          <a:p>
            <a:r>
              <a:rPr lang="pt-BR" sz="1400" dirty="0"/>
              <a:t>1 vasilhame de ferro ou lata de 20 litros </a:t>
            </a:r>
          </a:p>
        </p:txBody>
      </p:sp>
      <p:graphicFrame>
        <p:nvGraphicFramePr>
          <p:cNvPr id="9" name="Tabela 8"/>
          <p:cNvGraphicFramePr>
            <a:graphicFrameLocks noGrp="1"/>
          </p:cNvGraphicFramePr>
          <p:nvPr>
            <p:extLst>
              <p:ext uri="{D42A27DB-BD31-4B8C-83A1-F6EECF244321}">
                <p14:modId xmlns:p14="http://schemas.microsoft.com/office/powerpoint/2010/main" val="3000726206"/>
              </p:ext>
            </p:extLst>
          </p:nvPr>
        </p:nvGraphicFramePr>
        <p:xfrm>
          <a:off x="7402163" y="1462852"/>
          <a:ext cx="3442050" cy="1854200"/>
        </p:xfrm>
        <a:graphic>
          <a:graphicData uri="http://schemas.openxmlformats.org/drawingml/2006/table">
            <a:tbl>
              <a:tblPr firstRow="1" bandRow="1">
                <a:tableStyleId>{21E4AEA4-8DFA-4A89-87EB-49C32662AFE0}</a:tableStyleId>
              </a:tblPr>
              <a:tblGrid>
                <a:gridCol w="3442050">
                  <a:extLst>
                    <a:ext uri="{9D8B030D-6E8A-4147-A177-3AD203B41FA5}">
                      <a16:colId xmlns:a16="http://schemas.microsoft.com/office/drawing/2014/main" val="3757367019"/>
                    </a:ext>
                  </a:extLst>
                </a:gridCol>
              </a:tblGrid>
              <a:tr h="370840">
                <a:tc>
                  <a:txBody>
                    <a:bodyPr/>
                    <a:lstStyle/>
                    <a:p>
                      <a:pPr algn="ctr"/>
                      <a:r>
                        <a:rPr lang="pt-BR" dirty="0" smtClean="0"/>
                        <a:t>Controle</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62484175"/>
                  </a:ext>
                </a:extLst>
              </a:tr>
              <a:tr h="370840">
                <a:tc>
                  <a:txBody>
                    <a:bodyPr/>
                    <a:lstStyle/>
                    <a:p>
                      <a:pPr algn="ctr"/>
                      <a:r>
                        <a:rPr lang="pt-BR" dirty="0" smtClean="0"/>
                        <a:t>Ácaros</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15084027"/>
                  </a:ext>
                </a:extLst>
              </a:tr>
              <a:tr h="370840">
                <a:tc>
                  <a:txBody>
                    <a:bodyPr/>
                    <a:lstStyle/>
                    <a:p>
                      <a:pPr algn="ctr"/>
                      <a:r>
                        <a:rPr lang="pt-BR" dirty="0" smtClean="0"/>
                        <a:t>Lagartas</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2590633"/>
                  </a:ext>
                </a:extLst>
              </a:tr>
              <a:tr h="370840">
                <a:tc>
                  <a:txBody>
                    <a:bodyPr/>
                    <a:lstStyle/>
                    <a:p>
                      <a:pPr algn="ctr"/>
                      <a:r>
                        <a:rPr lang="pt-BR" dirty="0" smtClean="0"/>
                        <a:t>Fungos</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85146358"/>
                  </a:ext>
                </a:extLst>
              </a:tr>
              <a:tr h="370840">
                <a:tc>
                  <a:txBody>
                    <a:bodyPr/>
                    <a:lstStyle/>
                    <a:p>
                      <a:pPr algn="ctr"/>
                      <a:r>
                        <a:rPr lang="pt-BR" dirty="0" smtClean="0"/>
                        <a:t>Vírus</a:t>
                      </a: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4255888"/>
                  </a:ext>
                </a:extLst>
              </a:tr>
            </a:tbl>
          </a:graphicData>
        </a:graphic>
      </p:graphicFrame>
      <p:pic>
        <p:nvPicPr>
          <p:cNvPr id="10" name="Image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283" y="3815394"/>
            <a:ext cx="5147681" cy="2319735"/>
          </a:xfrm>
          <a:prstGeom prst="rect">
            <a:avLst/>
          </a:prstGeom>
          <a:ln>
            <a:solidFill>
              <a:schemeClr val="tx1"/>
            </a:solidFill>
          </a:ln>
        </p:spPr>
      </p:pic>
      <p:sp>
        <p:nvSpPr>
          <p:cNvPr id="3" name="CaixaDeTexto 2"/>
          <p:cNvSpPr txBox="1"/>
          <p:nvPr/>
        </p:nvSpPr>
        <p:spPr>
          <a:xfrm>
            <a:off x="-46708" y="832230"/>
            <a:ext cx="1755609" cy="276999"/>
          </a:xfrm>
          <a:prstGeom prst="rect">
            <a:avLst/>
          </a:prstGeom>
          <a:noFill/>
        </p:spPr>
        <p:txBody>
          <a:bodyPr wrap="none" rtlCol="0">
            <a:spAutoFit/>
          </a:bodyPr>
          <a:lstStyle/>
          <a:p>
            <a:r>
              <a:rPr lang="pt-BR" sz="1200" b="1" dirty="0" smtClean="0"/>
              <a:t>Métodos de Controle</a:t>
            </a:r>
            <a:endParaRPr lang="pt-BR" sz="1200" b="1" dirty="0"/>
          </a:p>
        </p:txBody>
      </p:sp>
    </p:spTree>
    <p:extLst>
      <p:ext uri="{BB962C8B-B14F-4D97-AF65-F5344CB8AC3E}">
        <p14:creationId xmlns:p14="http://schemas.microsoft.com/office/powerpoint/2010/main" val="1601127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Tomate – mosca branca</a:t>
            </a:r>
            <a:endParaRPr lang="pt-BR" dirty="0"/>
          </a:p>
        </p:txBody>
      </p:sp>
      <p:sp>
        <p:nvSpPr>
          <p:cNvPr id="3" name="Espaço Reservado para Conteúdo 2"/>
          <p:cNvSpPr>
            <a:spLocks noGrp="1"/>
          </p:cNvSpPr>
          <p:nvPr>
            <p:ph idx="1"/>
          </p:nvPr>
        </p:nvSpPr>
        <p:spPr>
          <a:xfrm>
            <a:off x="978795" y="1483496"/>
            <a:ext cx="10139451" cy="4443030"/>
          </a:xfrm>
          <a:solidFill>
            <a:schemeClr val="bg1">
              <a:lumMod val="95000"/>
            </a:schemeClr>
          </a:solidFill>
          <a:ln>
            <a:solidFill>
              <a:schemeClr val="tx1"/>
            </a:solidFill>
          </a:ln>
        </p:spPr>
        <p:txBody>
          <a:bodyPr>
            <a:normAutofit fontScale="77500" lnSpcReduction="20000"/>
          </a:bodyPr>
          <a:lstStyle/>
          <a:p>
            <a:pPr marL="0" indent="0">
              <a:buNone/>
            </a:pPr>
            <a:r>
              <a:rPr lang="pt-BR" dirty="0"/>
              <a:t>Realizar a pulverização entre 6:00 h e 10:00 h ou a partir das 16:00 h, para evitar a rápida evaporação da água e a degradação dos produtos pela radiação </a:t>
            </a:r>
            <a:r>
              <a:rPr lang="pt-BR" dirty="0" smtClean="0"/>
              <a:t>solar</a:t>
            </a:r>
          </a:p>
          <a:p>
            <a:pPr marL="0" indent="0">
              <a:buNone/>
            </a:pPr>
            <a:r>
              <a:rPr lang="pt-BR" dirty="0"/>
              <a:t>Não utilizar </a:t>
            </a:r>
            <a:r>
              <a:rPr lang="pt-BR" dirty="0" err="1"/>
              <a:t>subdosagem</a:t>
            </a:r>
            <a:r>
              <a:rPr lang="pt-BR" dirty="0"/>
              <a:t> e nem </a:t>
            </a:r>
            <a:r>
              <a:rPr lang="pt-BR" dirty="0" err="1"/>
              <a:t>superdosagem</a:t>
            </a:r>
            <a:r>
              <a:rPr lang="pt-BR" dirty="0"/>
              <a:t>, porque ambas podem selecionar populações de </a:t>
            </a:r>
            <a:r>
              <a:rPr lang="pt-BR" dirty="0" err="1"/>
              <a:t>mosca-branca</a:t>
            </a:r>
            <a:r>
              <a:rPr lang="pt-BR" dirty="0"/>
              <a:t> resistentes aos ingredientes ativos utilizados</a:t>
            </a:r>
            <a:r>
              <a:rPr lang="pt-BR" dirty="0" smtClean="0"/>
              <a:t>;</a:t>
            </a:r>
          </a:p>
          <a:p>
            <a:pPr marL="0" indent="0">
              <a:buNone/>
            </a:pPr>
            <a:r>
              <a:rPr lang="pt-BR" dirty="0"/>
              <a:t>Como as </a:t>
            </a:r>
            <a:r>
              <a:rPr lang="pt-BR" dirty="0" err="1"/>
              <a:t>moscas-brancas</a:t>
            </a:r>
            <a:r>
              <a:rPr lang="pt-BR" dirty="0"/>
              <a:t> desenvolvem rapidamente resistência aos diversos ingredientes ativos, deve-se adotar um rodízio de produtos de diferentes grupos químicos e modos de ação. Assim, </a:t>
            </a:r>
            <a:r>
              <a:rPr lang="pt-BR" dirty="0" err="1"/>
              <a:t>recomendase</a:t>
            </a:r>
            <a:r>
              <a:rPr lang="pt-BR" dirty="0"/>
              <a:t> utilizar um mesmo produto (ingrediente ativo) por no máximo três semanas seguidas (21 dias) e no intervalo de pelo menos cinco dias entre as aplicações no </a:t>
            </a:r>
            <a:r>
              <a:rPr lang="pt-BR" dirty="0" smtClean="0"/>
              <a:t>cultivo</a:t>
            </a:r>
          </a:p>
          <a:p>
            <a:pPr marL="0" indent="0">
              <a:buNone/>
            </a:pPr>
            <a:r>
              <a:rPr lang="pt-BR" dirty="0"/>
              <a:t>A adição de óleo mineral emulsionável a 0,5% volume/volume na calda com inseticidas </a:t>
            </a:r>
            <a:r>
              <a:rPr lang="pt-BR" dirty="0" err="1"/>
              <a:t>neonicotinóides</a:t>
            </a:r>
            <a:r>
              <a:rPr lang="pt-BR" dirty="0"/>
              <a:t> mostra efeito </a:t>
            </a:r>
            <a:r>
              <a:rPr lang="pt-BR" dirty="0" err="1"/>
              <a:t>sinergista</a:t>
            </a:r>
            <a:r>
              <a:rPr lang="pt-BR" dirty="0"/>
              <a:t> sobre adultos da </a:t>
            </a:r>
            <a:r>
              <a:rPr lang="pt-BR" dirty="0" err="1"/>
              <a:t>mosca-branca</a:t>
            </a:r>
            <a:r>
              <a:rPr lang="pt-BR" dirty="0"/>
              <a:t>. </a:t>
            </a:r>
            <a:r>
              <a:rPr lang="pt-BR" dirty="0" smtClean="0"/>
              <a:t>I</a:t>
            </a:r>
          </a:p>
          <a:p>
            <a:pPr marL="0" indent="0">
              <a:buNone/>
            </a:pPr>
            <a:r>
              <a:rPr lang="pt-BR" dirty="0"/>
              <a:t>Contudo, o produtor deve ter cautela com a </a:t>
            </a:r>
            <a:r>
              <a:rPr lang="pt-BR" dirty="0" err="1"/>
              <a:t>freqüência</a:t>
            </a:r>
            <a:r>
              <a:rPr lang="pt-BR" dirty="0"/>
              <a:t> de uso desse tipo de pulverização em razão do risco de fitotoxicidez ocasionada pelo óleo mineral. Por esta mesma razão, também vale salientar que, não se recomenda a mistura de óleo mineral ou vegetal na calda contendo fungicidas</a:t>
            </a:r>
            <a:r>
              <a:rPr lang="pt-BR" dirty="0" smtClean="0"/>
              <a:t>.</a:t>
            </a:r>
          </a:p>
          <a:p>
            <a:pPr marL="0" indent="0">
              <a:buNone/>
            </a:pPr>
            <a:r>
              <a:rPr lang="pt-BR" dirty="0"/>
              <a:t>– Sempre que possível, adotar o vazio sanitário, de modo que a área de cultivo e todas as outras áreas que lhe são próximas fiquem, simultaneamente, livres da cultura e de plantas hospedeiras da </a:t>
            </a:r>
            <a:r>
              <a:rPr lang="pt-BR" dirty="0" err="1"/>
              <a:t>mosca-branca</a:t>
            </a:r>
            <a:r>
              <a:rPr lang="pt-BR" dirty="0"/>
              <a:t> e das viroses do tomateiro por, pelo menos, 60 </a:t>
            </a:r>
            <a:r>
              <a:rPr lang="pt-BR" dirty="0" smtClean="0"/>
              <a:t>dias</a:t>
            </a:r>
          </a:p>
          <a:p>
            <a:pPr marL="0" indent="0">
              <a:buNone/>
            </a:pPr>
            <a:r>
              <a:rPr lang="pt-BR" dirty="0"/>
              <a:t>Destruir os restos culturais (restos de colheita e frutos podres) imediatamente após o término da fase de colheita ou no máximo dentro de dez dias, não abandonando as lavouras ao final do Foto: Miguel </a:t>
            </a:r>
            <a:r>
              <a:rPr lang="pt-BR" dirty="0" err="1"/>
              <a:t>Michereff</a:t>
            </a:r>
            <a:r>
              <a:rPr lang="pt-BR" dirty="0"/>
              <a:t> Filho Guia para o Reconhecimento e Manejo da </a:t>
            </a:r>
            <a:r>
              <a:rPr lang="pt-BR" dirty="0" err="1"/>
              <a:t>Mosca-branca</a:t>
            </a:r>
            <a:r>
              <a:rPr lang="pt-BR" dirty="0"/>
              <a:t>, da </a:t>
            </a:r>
            <a:r>
              <a:rPr lang="pt-BR" dirty="0" err="1"/>
              <a:t>Geminivirose</a:t>
            </a:r>
            <a:r>
              <a:rPr lang="pt-BR" dirty="0"/>
              <a:t> e da </a:t>
            </a:r>
            <a:r>
              <a:rPr lang="pt-BR" dirty="0" err="1"/>
              <a:t>Crinivirose</a:t>
            </a:r>
            <a:r>
              <a:rPr lang="pt-BR" dirty="0"/>
              <a:t> na Cultura do Tomateiro 11 ciclo</a:t>
            </a:r>
          </a:p>
        </p:txBody>
      </p:sp>
    </p:spTree>
    <p:extLst>
      <p:ext uri="{BB962C8B-B14F-4D97-AF65-F5344CB8AC3E}">
        <p14:creationId xmlns:p14="http://schemas.microsoft.com/office/powerpoint/2010/main" val="1343346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3867" y="852710"/>
            <a:ext cx="8911687" cy="1280890"/>
          </a:xfrm>
        </p:spPr>
        <p:txBody>
          <a:bodyPr/>
          <a:lstStyle/>
          <a:p>
            <a:r>
              <a:rPr lang="pt-BR" b="1" dirty="0" smtClean="0"/>
              <a:t>Componentes do MIP</a:t>
            </a:r>
            <a:endParaRPr lang="pt-BR" b="1" dirty="0"/>
          </a:p>
        </p:txBody>
      </p:sp>
      <p:sp>
        <p:nvSpPr>
          <p:cNvPr id="3" name="Espaço Reservado para Conteúdo 2"/>
          <p:cNvSpPr>
            <a:spLocks noGrp="1"/>
          </p:cNvSpPr>
          <p:nvPr>
            <p:ph idx="1"/>
          </p:nvPr>
        </p:nvSpPr>
        <p:spPr>
          <a:xfrm>
            <a:off x="1268361" y="1887794"/>
            <a:ext cx="10236251" cy="4793225"/>
          </a:xfrm>
          <a:solidFill>
            <a:schemeClr val="bg1">
              <a:lumMod val="95000"/>
            </a:schemeClr>
          </a:solidFill>
          <a:ln w="19050">
            <a:solidFill>
              <a:schemeClr val="accent2"/>
            </a:solidFill>
          </a:ln>
        </p:spPr>
        <p:txBody>
          <a:bodyPr anchor="ctr">
            <a:normAutofit/>
          </a:bodyPr>
          <a:lstStyle/>
          <a:p>
            <a:r>
              <a:rPr lang="pt-BR" sz="1400" b="1" dirty="0"/>
              <a:t>Diagnose: </a:t>
            </a:r>
            <a:r>
              <a:rPr lang="pt-BR" sz="1400" dirty="0"/>
              <a:t>Neste componente identificamos de forma simples e correta as pragas e </a:t>
            </a:r>
            <a:r>
              <a:rPr lang="pt-BR" sz="1400" dirty="0" smtClean="0"/>
              <a:t>seus inimigos </a:t>
            </a:r>
            <a:r>
              <a:rPr lang="pt-BR" sz="1400" dirty="0"/>
              <a:t>naturais.</a:t>
            </a:r>
          </a:p>
          <a:p>
            <a:r>
              <a:rPr lang="pt-BR" sz="1400" b="1" dirty="0" smtClean="0"/>
              <a:t>Planos </a:t>
            </a:r>
            <a:r>
              <a:rPr lang="pt-BR" sz="1400" b="1" dirty="0"/>
              <a:t>de </a:t>
            </a:r>
            <a:r>
              <a:rPr lang="pt-BR" sz="1400" b="1" dirty="0" smtClean="0"/>
              <a:t>amostragem: </a:t>
            </a:r>
            <a:r>
              <a:rPr lang="pt-BR" sz="1400" dirty="0" smtClean="0"/>
              <a:t>A amostragem </a:t>
            </a:r>
            <a:r>
              <a:rPr lang="pt-BR" sz="1400" dirty="0"/>
              <a:t>é realizada para verificar-se o nível das populações de pragas e dos </a:t>
            </a:r>
            <a:r>
              <a:rPr lang="pt-BR" sz="1400" dirty="0" smtClean="0"/>
              <a:t>inimigos naturais </a:t>
            </a:r>
            <a:r>
              <a:rPr lang="pt-BR" sz="1400" dirty="0"/>
              <a:t>nas lavouras. A amostragem deve ser representativa da realidade, </a:t>
            </a:r>
            <a:r>
              <a:rPr lang="pt-BR" sz="1400" dirty="0" smtClean="0"/>
              <a:t>barata, de </a:t>
            </a:r>
            <a:r>
              <a:rPr lang="pt-BR" sz="1400" dirty="0"/>
              <a:t>fácil obtenção </a:t>
            </a:r>
            <a:r>
              <a:rPr lang="pt-BR" sz="1400" dirty="0" smtClean="0"/>
              <a:t>e barata. </a:t>
            </a:r>
            <a:r>
              <a:rPr lang="pt-BR" sz="1400" dirty="0"/>
              <a:t>Para geração de </a:t>
            </a:r>
            <a:r>
              <a:rPr lang="pt-BR" sz="1400" dirty="0" smtClean="0"/>
              <a:t>planos de </a:t>
            </a:r>
            <a:r>
              <a:rPr lang="pt-BR" sz="1400" dirty="0"/>
              <a:t>amostragem é necessário estudos intensos em campos de cultivo (lavouras comerciais) para </a:t>
            </a:r>
            <a:r>
              <a:rPr lang="pt-BR" sz="1400" dirty="0" smtClean="0"/>
              <a:t>se obter </a:t>
            </a:r>
            <a:r>
              <a:rPr lang="pt-BR" sz="1400" dirty="0"/>
              <a:t>a forma mais adequada de </a:t>
            </a:r>
            <a:r>
              <a:rPr lang="pt-BR" sz="1400" dirty="0" smtClean="0"/>
              <a:t>amostragem.</a:t>
            </a:r>
          </a:p>
          <a:p>
            <a:r>
              <a:rPr lang="pt-BR" sz="1400" b="1" dirty="0"/>
              <a:t>Tomada de decisão: </a:t>
            </a:r>
            <a:r>
              <a:rPr lang="pt-BR" sz="1400" dirty="0"/>
              <a:t>Neste componente tomamos a decisão ou não de usar métodos artificias de controle (químico, biológico aplicado ou comportamental). Esta decisão é baseada em planos de amostragem e em índices de tomada de decisão</a:t>
            </a:r>
            <a:r>
              <a:rPr lang="pt-BR" sz="1400" dirty="0" smtClean="0"/>
              <a:t>.</a:t>
            </a:r>
            <a:endParaRPr lang="pt-BR" sz="1400" dirty="0"/>
          </a:p>
          <a:p>
            <a:r>
              <a:rPr lang="pt-BR" sz="1400" b="1" dirty="0" smtClean="0"/>
              <a:t>Seleção </a:t>
            </a:r>
            <a:r>
              <a:rPr lang="pt-BR" sz="1400" b="1" dirty="0"/>
              <a:t>dos métodos de controle de </a:t>
            </a:r>
            <a:r>
              <a:rPr lang="pt-BR" sz="1400" b="1" dirty="0" smtClean="0"/>
              <a:t>pragas: </a:t>
            </a:r>
            <a:r>
              <a:rPr lang="pt-BR" sz="1400" dirty="0" smtClean="0"/>
              <a:t>Os </a:t>
            </a:r>
            <a:r>
              <a:rPr lang="pt-BR" sz="1400" dirty="0"/>
              <a:t>métodos devem ser selecionados com base em parâmetros técnicos (eficácia</a:t>
            </a:r>
            <a:r>
              <a:rPr lang="pt-BR" sz="1400" dirty="0" smtClean="0"/>
              <a:t>), econômicos </a:t>
            </a:r>
            <a:r>
              <a:rPr lang="pt-BR" sz="1400" dirty="0"/>
              <a:t>(maior lucro), ecotoxicológicos (preservação do ambiente </a:t>
            </a:r>
            <a:r>
              <a:rPr lang="pt-BR" sz="1400" dirty="0" smtClean="0"/>
              <a:t>e da </a:t>
            </a:r>
            <a:r>
              <a:rPr lang="pt-BR" sz="1400" dirty="0"/>
              <a:t>saúde humana) </a:t>
            </a:r>
            <a:r>
              <a:rPr lang="pt-BR" sz="1400" dirty="0" smtClean="0"/>
              <a:t>e sociológicos </a:t>
            </a:r>
            <a:r>
              <a:rPr lang="pt-BR" sz="1400" dirty="0"/>
              <a:t>(adaptáveis ao usuário</a:t>
            </a:r>
            <a:r>
              <a:rPr lang="pt-BR" sz="1400" dirty="0" smtClean="0"/>
              <a:t>).</a:t>
            </a:r>
          </a:p>
          <a:p>
            <a:r>
              <a:rPr lang="pt-BR" sz="1400" dirty="0"/>
              <a:t>Existem dois tipos de planos de amostragem: os </a:t>
            </a:r>
            <a:r>
              <a:rPr lang="pt-BR" sz="1400" b="1" dirty="0"/>
              <a:t>convencionais</a:t>
            </a:r>
            <a:r>
              <a:rPr lang="pt-BR" sz="1400" dirty="0"/>
              <a:t> e os </a:t>
            </a:r>
            <a:r>
              <a:rPr lang="pt-BR" sz="1400" b="1" dirty="0"/>
              <a:t>sequenciais</a:t>
            </a:r>
            <a:r>
              <a:rPr lang="pt-BR" sz="1400" dirty="0"/>
              <a:t>. </a:t>
            </a:r>
          </a:p>
          <a:p>
            <a:r>
              <a:rPr lang="pt-BR" sz="1400" b="1" dirty="0"/>
              <a:t>Planos amostragem convencionais </a:t>
            </a:r>
            <a:r>
              <a:rPr lang="pt-BR" sz="1400" dirty="0"/>
              <a:t>são mais simples e adequados para usuários iniciais. </a:t>
            </a:r>
          </a:p>
          <a:p>
            <a:r>
              <a:rPr lang="pt-BR" sz="1400" b="1" dirty="0"/>
              <a:t>Planos de amostragem sequenciais </a:t>
            </a:r>
            <a:r>
              <a:rPr lang="pt-BR" sz="1400" dirty="0"/>
              <a:t>são mais complexos, portanto mais adequados para usuários mais tecnificados e que já empregam a algum tempo planos convencionais de amostragem.</a:t>
            </a:r>
          </a:p>
          <a:p>
            <a:endParaRPr lang="pt-BR" sz="1400" dirty="0"/>
          </a:p>
        </p:txBody>
      </p:sp>
    </p:spTree>
    <p:extLst>
      <p:ext uri="{BB962C8B-B14F-4D97-AF65-F5344CB8AC3E}">
        <p14:creationId xmlns:p14="http://schemas.microsoft.com/office/powerpoint/2010/main" val="3541907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Novo design</a:t>
            </a:r>
            <a:endParaRPr lang="pt-BR" dirty="0"/>
          </a:p>
        </p:txBody>
      </p:sp>
    </p:spTree>
    <p:extLst>
      <p:ext uri="{BB962C8B-B14F-4D97-AF65-F5344CB8AC3E}">
        <p14:creationId xmlns:p14="http://schemas.microsoft.com/office/powerpoint/2010/main" val="2508613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4"/>
          <p:cNvGraphicFramePr>
            <a:graphicFrameLocks/>
          </p:cNvGraphicFramePr>
          <p:nvPr>
            <p:extLst>
              <p:ext uri="{D42A27DB-BD31-4B8C-83A1-F6EECF244321}">
                <p14:modId xmlns:p14="http://schemas.microsoft.com/office/powerpoint/2010/main" val="1824945271"/>
              </p:ext>
            </p:extLst>
          </p:nvPr>
        </p:nvGraphicFramePr>
        <p:xfrm>
          <a:off x="103031" y="148583"/>
          <a:ext cx="11977352" cy="4252114"/>
        </p:xfrm>
        <a:graphic>
          <a:graphicData uri="http://schemas.openxmlformats.org/drawingml/2006/table">
            <a:tbl>
              <a:tblPr firstRow="1" bandRow="1">
                <a:tableStyleId>{5C22544A-7EE6-4342-B048-85BDC9FD1C3A}</a:tableStyleId>
              </a:tblPr>
              <a:tblGrid>
                <a:gridCol w="1796602">
                  <a:extLst>
                    <a:ext uri="{9D8B030D-6E8A-4147-A177-3AD203B41FA5}">
                      <a16:colId xmlns:a16="http://schemas.microsoft.com/office/drawing/2014/main" val="1690178731"/>
                    </a:ext>
                  </a:extLst>
                </a:gridCol>
                <a:gridCol w="1961080">
                  <a:extLst>
                    <a:ext uri="{9D8B030D-6E8A-4147-A177-3AD203B41FA5}">
                      <a16:colId xmlns:a16="http://schemas.microsoft.com/office/drawing/2014/main" val="3038453419"/>
                    </a:ext>
                  </a:extLst>
                </a:gridCol>
                <a:gridCol w="1463401">
                  <a:extLst>
                    <a:ext uri="{9D8B030D-6E8A-4147-A177-3AD203B41FA5}">
                      <a16:colId xmlns:a16="http://schemas.microsoft.com/office/drawing/2014/main" val="3588993440"/>
                    </a:ext>
                  </a:extLst>
                </a:gridCol>
                <a:gridCol w="1181843">
                  <a:extLst>
                    <a:ext uri="{9D8B030D-6E8A-4147-A177-3AD203B41FA5}">
                      <a16:colId xmlns:a16="http://schemas.microsoft.com/office/drawing/2014/main" val="1424429242"/>
                    </a:ext>
                  </a:extLst>
                </a:gridCol>
                <a:gridCol w="1858142">
                  <a:extLst>
                    <a:ext uri="{9D8B030D-6E8A-4147-A177-3AD203B41FA5}">
                      <a16:colId xmlns:a16="http://schemas.microsoft.com/office/drawing/2014/main" val="812005627"/>
                    </a:ext>
                  </a:extLst>
                </a:gridCol>
                <a:gridCol w="1858142">
                  <a:extLst>
                    <a:ext uri="{9D8B030D-6E8A-4147-A177-3AD203B41FA5}">
                      <a16:colId xmlns:a16="http://schemas.microsoft.com/office/drawing/2014/main" val="4286448157"/>
                    </a:ext>
                  </a:extLst>
                </a:gridCol>
                <a:gridCol w="1858142">
                  <a:extLst>
                    <a:ext uri="{9D8B030D-6E8A-4147-A177-3AD203B41FA5}">
                      <a16:colId xmlns:a16="http://schemas.microsoft.com/office/drawing/2014/main" val="3964168775"/>
                    </a:ext>
                  </a:extLst>
                </a:gridCol>
              </a:tblGrid>
              <a:tr h="699800">
                <a:tc>
                  <a:txBody>
                    <a:bodyPr/>
                    <a:lstStyle/>
                    <a:p>
                      <a:pPr algn="ctr"/>
                      <a:r>
                        <a:rPr lang="pt-BR" sz="1400" dirty="0" smtClean="0"/>
                        <a:t>Componentes do MIP</a:t>
                      </a:r>
                      <a:endParaRPr lang="pt-BR" sz="1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Métodos de controle preventivo</a:t>
                      </a:r>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Culturas</a:t>
                      </a:r>
                    </a:p>
                  </a:txBody>
                  <a:tcPr anchor="ctr">
                    <a:lnT w="12700" cap="flat" cmpd="sng" algn="ctr">
                      <a:solidFill>
                        <a:schemeClr val="tx1"/>
                      </a:solidFill>
                      <a:prstDash val="solid"/>
                      <a:round/>
                      <a:headEnd type="none" w="med" len="med"/>
                      <a:tailEnd type="none" w="med" len="med"/>
                    </a:lnT>
                  </a:tcPr>
                </a:tc>
                <a:tc>
                  <a:txBody>
                    <a:bodyPr/>
                    <a:lstStyle/>
                    <a:p>
                      <a:pPr algn="ctr"/>
                      <a:r>
                        <a:rPr lang="pt-BR" sz="1400" dirty="0" smtClean="0"/>
                        <a:t>Pragas</a:t>
                      </a:r>
                      <a:endParaRPr lang="pt-BR" sz="14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Métodos</a:t>
                      </a:r>
                      <a:r>
                        <a:rPr lang="pt-BR" sz="1400" baseline="0" dirty="0" smtClean="0"/>
                        <a:t> de Controle</a:t>
                      </a:r>
                      <a:endParaRPr lang="pt-BR" sz="1400" dirty="0" smtClean="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pt-BR" sz="1400"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Inimigos Naturais</a:t>
                      </a:r>
                    </a:p>
                    <a:p>
                      <a:pPr algn="ctr"/>
                      <a:endParaRPr lang="pt-BR" sz="1400" dirty="0"/>
                    </a:p>
                  </a:txBody>
                  <a:tcPr anchor="ctr">
                    <a:lnT w="12700" cap="flat" cmpd="sng" algn="ctr">
                      <a:solidFill>
                        <a:schemeClr val="tx1"/>
                      </a:solidFill>
                      <a:prstDash val="solid"/>
                      <a:round/>
                      <a:headEnd type="none" w="med" len="med"/>
                      <a:tailEnd type="none" w="med" len="med"/>
                    </a:lnT>
                  </a:tcPr>
                </a:tc>
                <a:tc>
                  <a:txBody>
                    <a:bodyPr/>
                    <a:lstStyle/>
                    <a:p>
                      <a:pPr algn="ctr"/>
                      <a:r>
                        <a:rPr lang="pt-BR" sz="1400" dirty="0" smtClean="0"/>
                        <a:t>Minha produção</a:t>
                      </a:r>
                      <a:endParaRPr lang="pt-BR"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3397553"/>
                  </a:ext>
                </a:extLst>
              </a:tr>
              <a:tr h="899701">
                <a:tc>
                  <a:txBody>
                    <a:bodyPr/>
                    <a:lstStyle/>
                    <a:p>
                      <a:pPr algn="ctr"/>
                      <a:r>
                        <a:rPr lang="pt-BR" sz="1400" dirty="0" smtClean="0"/>
                        <a:t>Diagnose</a:t>
                      </a:r>
                      <a:endParaRPr lang="pt-BR" sz="14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400" dirty="0" smtClean="0"/>
                        <a:t>Cordão de contorno</a:t>
                      </a:r>
                      <a:endParaRPr lang="pt-BR" sz="14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Berinjela</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Mosca branca</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Extrato de Nim</a:t>
                      </a:r>
                    </a:p>
                  </a:txBody>
                  <a:tcPr anchor="ctr"/>
                </a:tc>
                <a:tc>
                  <a:txBody>
                    <a:bodyPr/>
                    <a:lstStyle/>
                    <a:p>
                      <a:pPr algn="ctr"/>
                      <a:r>
                        <a:rPr lang="pt-BR" sz="1400" dirty="0" smtClean="0"/>
                        <a:t>Joaninha</a:t>
                      </a:r>
                      <a:endParaRPr lang="pt-BR" sz="1400" dirty="0"/>
                    </a:p>
                  </a:txBody>
                  <a:tcPr anchor="ctr"/>
                </a:tc>
                <a:tc>
                  <a:txBody>
                    <a:bodyPr/>
                    <a:lstStyle/>
                    <a:p>
                      <a:pPr algn="ctr"/>
                      <a:r>
                        <a:rPr lang="pt-BR" sz="1400" dirty="0" smtClean="0"/>
                        <a:t>Berinjela</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36285981"/>
                  </a:ext>
                </a:extLst>
              </a:tr>
              <a:tr h="629791">
                <a:tc>
                  <a:txBody>
                    <a:bodyPr/>
                    <a:lstStyle/>
                    <a:p>
                      <a:pPr algn="ctr"/>
                      <a:r>
                        <a:rPr lang="pt-BR" sz="1400" dirty="0" smtClean="0"/>
                        <a:t>Plano de Amostragem</a:t>
                      </a:r>
                      <a:endParaRPr lang="pt-BR" sz="14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400" dirty="0" smtClean="0"/>
                        <a:t>Quebra ventos</a:t>
                      </a:r>
                      <a:endParaRPr lang="pt-BR" sz="1400" dirty="0"/>
                    </a:p>
                  </a:txBody>
                  <a:tcPr anchor="ctr"/>
                </a:tc>
                <a:tc>
                  <a:txBody>
                    <a:bodyPr/>
                    <a:lstStyle/>
                    <a:p>
                      <a:pPr algn="ctr"/>
                      <a:r>
                        <a:rPr lang="pt-BR" sz="1400" dirty="0" smtClean="0"/>
                        <a:t>Tomate</a:t>
                      </a:r>
                      <a:endParaRPr lang="pt-BR" sz="1400" dirty="0"/>
                    </a:p>
                  </a:txBody>
                  <a:tcPr anchor="ctr"/>
                </a:tc>
                <a:tc>
                  <a:txBody>
                    <a:bodyPr/>
                    <a:lstStyle/>
                    <a:p>
                      <a:pPr algn="ctr"/>
                      <a:r>
                        <a:rPr lang="pt-BR" sz="1400" dirty="0" smtClean="0"/>
                        <a:t>...</a:t>
                      </a:r>
                      <a:endParaRPr lang="pt-BR" sz="1400" dirty="0"/>
                    </a:p>
                  </a:txBody>
                  <a:tcPr anchor="ctr"/>
                </a:tc>
                <a:tc>
                  <a:txBody>
                    <a:bodyPr/>
                    <a:lstStyle/>
                    <a:p>
                      <a:pPr algn="ctr"/>
                      <a:r>
                        <a:rPr lang="pt-BR" sz="1400" dirty="0" smtClean="0"/>
                        <a:t>...</a:t>
                      </a:r>
                      <a:endParaRPr lang="pt-BR" sz="1400" dirty="0"/>
                    </a:p>
                  </a:txBody>
                  <a:tcPr anchor="ctr"/>
                </a:tc>
                <a:tc>
                  <a:txBody>
                    <a:bodyPr/>
                    <a:lstStyle/>
                    <a:p>
                      <a:pPr algn="ctr"/>
                      <a:r>
                        <a:rPr lang="pt-BR" sz="1400" dirty="0" smtClean="0"/>
                        <a:t>...</a:t>
                      </a:r>
                      <a:endParaRPr lang="pt-BR" sz="1400" dirty="0"/>
                    </a:p>
                  </a:txBody>
                  <a:tcPr anchor="ctr"/>
                </a:tc>
                <a:tc>
                  <a:txBody>
                    <a:bodyPr/>
                    <a:lstStyle/>
                    <a:p>
                      <a:pPr algn="ctr"/>
                      <a:r>
                        <a:rPr lang="pt-BR" sz="1400" dirty="0" smtClean="0"/>
                        <a:t>Tomate</a:t>
                      </a:r>
                      <a:endParaRPr lang="pt-BR" sz="14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10482128"/>
                  </a:ext>
                </a:extLst>
              </a:tr>
              <a:tr h="629791">
                <a:tc>
                  <a:txBody>
                    <a:bodyPr/>
                    <a:lstStyle/>
                    <a:p>
                      <a:pPr algn="ctr"/>
                      <a:r>
                        <a:rPr lang="pt-BR" sz="1400" dirty="0" smtClean="0"/>
                        <a:t>Tomada de decisão</a:t>
                      </a:r>
                      <a:endParaRPr lang="pt-BR" sz="14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400" dirty="0" smtClean="0"/>
                        <a:t>Consórcios</a:t>
                      </a: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r>
                        <a:rPr lang="pt-BR" sz="1400" dirty="0" smtClean="0"/>
                        <a:t>Pimentão</a:t>
                      </a:r>
                      <a:endParaRPr lang="pt-BR" sz="14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1459591"/>
                  </a:ext>
                </a:extLst>
              </a:tr>
              <a:tr h="62979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Método de Controle</a:t>
                      </a:r>
                    </a:p>
                  </a:txBody>
                  <a:tcPr anchor="ctr">
                    <a:lnL w="12700" cap="flat" cmpd="sng" algn="ctr">
                      <a:solidFill>
                        <a:schemeClr val="tx1"/>
                      </a:solidFill>
                      <a:prstDash val="solid"/>
                      <a:round/>
                      <a:headEnd type="none" w="med" len="med"/>
                      <a:tailEnd type="none" w="med" len="med"/>
                    </a:lnL>
                  </a:tcPr>
                </a:tc>
                <a:tc>
                  <a:txBody>
                    <a:bodyPr/>
                    <a:lstStyle/>
                    <a:p>
                      <a:pPr algn="ctr"/>
                      <a:r>
                        <a:rPr lang="pt-BR" sz="1400" dirty="0" smtClean="0"/>
                        <a:t>Plantio</a:t>
                      </a:r>
                      <a:r>
                        <a:rPr lang="pt-BR" sz="1400" baseline="0" dirty="0" smtClean="0"/>
                        <a:t> em época recomendada</a:t>
                      </a: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r>
                        <a:rPr lang="pt-BR" sz="1400" dirty="0" smtClean="0"/>
                        <a:t>Batata</a:t>
                      </a:r>
                      <a:endParaRPr lang="pt-BR" sz="14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069849"/>
                  </a:ext>
                </a:extLst>
              </a:tr>
              <a:tr h="629791">
                <a:tc>
                  <a:txBody>
                    <a:bodyPr/>
                    <a:lstStyle/>
                    <a:p>
                      <a:pPr algn="ctr"/>
                      <a:endParaRPr lang="pt-BR" sz="14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pt-BR" sz="1400" dirty="0" smtClean="0"/>
                        <a:t>Escolha de variedades</a:t>
                      </a:r>
                      <a:r>
                        <a:rPr lang="pt-BR" sz="1400" baseline="0" dirty="0" smtClean="0"/>
                        <a:t> resistentes</a:t>
                      </a:r>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630761"/>
                  </a:ext>
                </a:extLst>
              </a:tr>
            </a:tbl>
          </a:graphicData>
        </a:graphic>
      </p:graphicFrame>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4862834" y="1934120"/>
            <a:ext cx="525914" cy="681040"/>
          </a:xfrm>
          <a:prstGeom prst="rect">
            <a:avLst/>
          </a:prstGeom>
        </p:spPr>
      </p:pic>
    </p:spTree>
    <p:extLst>
      <p:ext uri="{BB962C8B-B14F-4D97-AF65-F5344CB8AC3E}">
        <p14:creationId xmlns:p14="http://schemas.microsoft.com/office/powerpoint/2010/main" val="40930660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1978" y="107011"/>
            <a:ext cx="9835166" cy="961399"/>
          </a:xfrm>
        </p:spPr>
        <p:txBody>
          <a:bodyPr>
            <a:noAutofit/>
          </a:bodyPr>
          <a:lstStyle/>
          <a:p>
            <a:pPr algn="ctr"/>
            <a:r>
              <a:rPr lang="pt-BR" sz="2800" b="1" dirty="0" smtClean="0"/>
              <a:t>CULTURA DO TOMATEIRO</a:t>
            </a:r>
            <a:endParaRPr lang="pt-BR" sz="2800" b="1" dirty="0"/>
          </a:p>
        </p:txBody>
      </p:sp>
      <p:sp>
        <p:nvSpPr>
          <p:cNvPr id="3" name="Espaço Reservado para Conteúdo 2"/>
          <p:cNvSpPr>
            <a:spLocks noGrp="1"/>
          </p:cNvSpPr>
          <p:nvPr>
            <p:ph idx="1"/>
          </p:nvPr>
        </p:nvSpPr>
        <p:spPr>
          <a:xfrm>
            <a:off x="360610" y="921919"/>
            <a:ext cx="5966165" cy="1988706"/>
          </a:xfrm>
          <a:solidFill>
            <a:schemeClr val="bg1">
              <a:lumMod val="85000"/>
            </a:schemeClr>
          </a:solidFill>
          <a:ln>
            <a:solidFill>
              <a:schemeClr val="tx1"/>
            </a:solidFill>
          </a:ln>
        </p:spPr>
        <p:txBody>
          <a:bodyPr>
            <a:noAutofit/>
          </a:bodyPr>
          <a:lstStyle/>
          <a:p>
            <a:pPr marL="0" indent="0" algn="just">
              <a:buNone/>
            </a:pPr>
            <a:r>
              <a:rPr lang="pt-BR" sz="1600" dirty="0">
                <a:solidFill>
                  <a:schemeClr val="tx1"/>
                </a:solidFill>
              </a:rPr>
              <a:t>Nome comum: Tomate</a:t>
            </a:r>
          </a:p>
          <a:p>
            <a:pPr marL="0" indent="0" algn="just">
              <a:buNone/>
            </a:pPr>
            <a:r>
              <a:rPr lang="pt-BR" sz="1600" dirty="0">
                <a:solidFill>
                  <a:schemeClr val="tx1"/>
                </a:solidFill>
              </a:rPr>
              <a:t>Nome cientifico: </a:t>
            </a:r>
            <a:r>
              <a:rPr lang="pt-BR" sz="1600" i="1" dirty="0">
                <a:solidFill>
                  <a:schemeClr val="tx1"/>
                </a:solidFill>
              </a:rPr>
              <a:t>Solanum</a:t>
            </a:r>
            <a:r>
              <a:rPr lang="pt-BR" sz="1600" dirty="0">
                <a:solidFill>
                  <a:schemeClr val="tx1"/>
                </a:solidFill>
              </a:rPr>
              <a:t> </a:t>
            </a:r>
            <a:r>
              <a:rPr lang="pt-BR" sz="1600" i="1" dirty="0" err="1">
                <a:solidFill>
                  <a:schemeClr val="tx1"/>
                </a:solidFill>
              </a:rPr>
              <a:t>lycopersicum</a:t>
            </a:r>
            <a:endParaRPr lang="pt-BR" sz="1600" i="1" dirty="0">
              <a:solidFill>
                <a:schemeClr val="tx1"/>
              </a:solidFill>
            </a:endParaRPr>
          </a:p>
          <a:p>
            <a:pPr marL="0" indent="0" algn="just">
              <a:buNone/>
            </a:pPr>
            <a:r>
              <a:rPr lang="pt-BR" sz="1600" dirty="0">
                <a:solidFill>
                  <a:schemeClr val="tx1"/>
                </a:solidFill>
              </a:rPr>
              <a:t>Família: Solanaceae</a:t>
            </a:r>
          </a:p>
          <a:p>
            <a:pPr marL="0" indent="0" algn="just">
              <a:buNone/>
            </a:pPr>
            <a:r>
              <a:rPr lang="pt-BR" sz="1600" dirty="0">
                <a:solidFill>
                  <a:schemeClr val="tx1"/>
                </a:solidFill>
              </a:rPr>
              <a:t>Informações importantes: temperatura de germinação: 15-25ºC; temperatura de desenvolvimento e produção 10-34ºC; </a:t>
            </a:r>
          </a:p>
          <a:p>
            <a:pPr marL="0" indent="0" algn="just">
              <a:buNone/>
            </a:pPr>
            <a:endParaRPr lang="pt-BR" sz="1600" dirty="0">
              <a:solidFill>
                <a:schemeClr val="tx1"/>
              </a:solidFill>
            </a:endParaRPr>
          </a:p>
        </p:txBody>
      </p:sp>
      <p:pic>
        <p:nvPicPr>
          <p:cNvPr id="1026" name="Picture 2" descr="Resultado de imagem para tomate plan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77" y="3294736"/>
            <a:ext cx="4636395" cy="30933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ela 4"/>
          <p:cNvGraphicFramePr>
            <a:graphicFrameLocks noGrp="1"/>
          </p:cNvGraphicFramePr>
          <p:nvPr>
            <p:extLst>
              <p:ext uri="{D42A27DB-BD31-4B8C-83A1-F6EECF244321}">
                <p14:modId xmlns:p14="http://schemas.microsoft.com/office/powerpoint/2010/main" val="2096370617"/>
              </p:ext>
            </p:extLst>
          </p:nvPr>
        </p:nvGraphicFramePr>
        <p:xfrm>
          <a:off x="6963178" y="714332"/>
          <a:ext cx="5035640" cy="5956867"/>
        </p:xfrm>
        <a:graphic>
          <a:graphicData uri="http://schemas.openxmlformats.org/drawingml/2006/table">
            <a:tbl>
              <a:tblPr firstRow="1" bandRow="1">
                <a:tableStyleId>{073A0DAA-6AF3-43AB-8588-CEC1D06C72B9}</a:tableStyleId>
              </a:tblPr>
              <a:tblGrid>
                <a:gridCol w="5035640">
                  <a:extLst>
                    <a:ext uri="{9D8B030D-6E8A-4147-A177-3AD203B41FA5}">
                      <a16:colId xmlns:a16="http://schemas.microsoft.com/office/drawing/2014/main" val="2492284139"/>
                    </a:ext>
                  </a:extLst>
                </a:gridCol>
              </a:tblGrid>
              <a:tr h="238705">
                <a:tc>
                  <a:txBody>
                    <a:bodyPr/>
                    <a:lstStyle/>
                    <a:p>
                      <a:pPr algn="ctr"/>
                      <a:r>
                        <a:rPr lang="pt-BR" sz="1200" dirty="0" smtClean="0"/>
                        <a:t>Pragas primarias*</a:t>
                      </a:r>
                      <a:r>
                        <a:rPr lang="pt-BR" sz="1200" baseline="0" dirty="0" smtClean="0"/>
                        <a:t> e secundárias</a:t>
                      </a:r>
                    </a:p>
                  </a:txBody>
                  <a:tcPr/>
                </a:tc>
                <a:extLst>
                  <a:ext uri="{0D108BD9-81ED-4DB2-BD59-A6C34878D82A}">
                    <a16:rowId xmlns:a16="http://schemas.microsoft.com/office/drawing/2014/main" val="3296234849"/>
                  </a:ext>
                </a:extLst>
              </a:tr>
              <a:tr h="267321">
                <a:tc>
                  <a:txBody>
                    <a:bodyPr/>
                    <a:lstStyle/>
                    <a:p>
                      <a:pPr marL="0" indent="0">
                        <a:buNone/>
                      </a:pPr>
                      <a:r>
                        <a:rPr lang="pt-BR" sz="1200" dirty="0" smtClean="0"/>
                        <a:t>*Mosca branca: </a:t>
                      </a:r>
                      <a:r>
                        <a:rPr lang="pt-BR" sz="1200" dirty="0" err="1" smtClean="0"/>
                        <a:t>Bemisia</a:t>
                      </a:r>
                      <a:r>
                        <a:rPr lang="pt-BR" sz="1200" dirty="0" smtClean="0"/>
                        <a:t> </a:t>
                      </a:r>
                      <a:r>
                        <a:rPr lang="pt-BR" sz="1200" dirty="0" err="1" smtClean="0"/>
                        <a:t>tabaci</a:t>
                      </a:r>
                      <a:r>
                        <a:rPr lang="pt-BR" sz="1200" dirty="0" smtClean="0"/>
                        <a:t> (</a:t>
                      </a:r>
                      <a:r>
                        <a:rPr lang="pt-BR" sz="1200" dirty="0" err="1" smtClean="0"/>
                        <a:t>Gennadius</a:t>
                      </a:r>
                      <a:r>
                        <a:rPr lang="pt-BR" sz="1200" dirty="0" smtClean="0"/>
                        <a:t>) biótipo B </a:t>
                      </a:r>
                    </a:p>
                  </a:txBody>
                  <a:tcPr/>
                </a:tc>
                <a:extLst>
                  <a:ext uri="{0D108BD9-81ED-4DB2-BD59-A6C34878D82A}">
                    <a16:rowId xmlns:a16="http://schemas.microsoft.com/office/drawing/2014/main" val="591191707"/>
                  </a:ext>
                </a:extLst>
              </a:tr>
              <a:tr h="267321">
                <a:tc>
                  <a:txBody>
                    <a:bodyPr/>
                    <a:lstStyle/>
                    <a:p>
                      <a:pPr marL="0" indent="0">
                        <a:buNone/>
                      </a:pPr>
                      <a:r>
                        <a:rPr lang="pt-BR" sz="1200" dirty="0" smtClean="0"/>
                        <a:t>*Tripes: </a:t>
                      </a:r>
                      <a:r>
                        <a:rPr lang="pt-BR" sz="1200" dirty="0" err="1" smtClean="0"/>
                        <a:t>Frankliniella</a:t>
                      </a:r>
                      <a:r>
                        <a:rPr lang="pt-BR" sz="1200" dirty="0" smtClean="0"/>
                        <a:t> </a:t>
                      </a:r>
                      <a:r>
                        <a:rPr lang="pt-BR" sz="1200" dirty="0" err="1" smtClean="0"/>
                        <a:t>schultzei</a:t>
                      </a:r>
                      <a:r>
                        <a:rPr lang="pt-BR" sz="1200" dirty="0" smtClean="0"/>
                        <a:t> </a:t>
                      </a:r>
                      <a:r>
                        <a:rPr lang="pt-BR" sz="1200" dirty="0" err="1" smtClean="0"/>
                        <a:t>Trybom</a:t>
                      </a:r>
                      <a:r>
                        <a:rPr lang="pt-BR" sz="1200" dirty="0" smtClean="0"/>
                        <a:t> e </a:t>
                      </a:r>
                      <a:r>
                        <a:rPr lang="pt-BR" sz="1200" dirty="0" err="1" smtClean="0"/>
                        <a:t>Thrips</a:t>
                      </a:r>
                      <a:r>
                        <a:rPr lang="pt-BR" sz="1200" dirty="0" smtClean="0"/>
                        <a:t> </a:t>
                      </a:r>
                      <a:r>
                        <a:rPr lang="pt-BR" sz="1200" dirty="0" err="1" smtClean="0"/>
                        <a:t>palmi</a:t>
                      </a:r>
                      <a:r>
                        <a:rPr lang="pt-BR" sz="1200" dirty="0" smtClean="0"/>
                        <a:t> </a:t>
                      </a:r>
                      <a:r>
                        <a:rPr lang="pt-BR" sz="1200" dirty="0" err="1" smtClean="0"/>
                        <a:t>Karny</a:t>
                      </a:r>
                      <a:r>
                        <a:rPr lang="pt-BR" sz="1200" dirty="0" smtClean="0"/>
                        <a:t>  </a:t>
                      </a:r>
                      <a:endParaRPr lang="pt-BR" sz="1200" dirty="0"/>
                    </a:p>
                  </a:txBody>
                  <a:tcPr/>
                </a:tc>
                <a:extLst>
                  <a:ext uri="{0D108BD9-81ED-4DB2-BD59-A6C34878D82A}">
                    <a16:rowId xmlns:a16="http://schemas.microsoft.com/office/drawing/2014/main" val="2559402981"/>
                  </a:ext>
                </a:extLst>
              </a:tr>
              <a:tr h="267321">
                <a:tc>
                  <a:txBody>
                    <a:bodyPr/>
                    <a:lstStyle/>
                    <a:p>
                      <a:pPr marL="0" indent="0">
                        <a:buNone/>
                      </a:pPr>
                      <a:r>
                        <a:rPr lang="pt-BR" sz="1200" dirty="0" smtClean="0"/>
                        <a:t>*</a:t>
                      </a:r>
                      <a:r>
                        <a:rPr lang="pt-BR" sz="1200" dirty="0" err="1" smtClean="0"/>
                        <a:t>Afideos</a:t>
                      </a:r>
                      <a:r>
                        <a:rPr lang="pt-BR" sz="1200" dirty="0" smtClean="0"/>
                        <a:t>: </a:t>
                      </a:r>
                      <a:r>
                        <a:rPr lang="pt-BR" sz="1200" dirty="0" err="1" smtClean="0"/>
                        <a:t>Myzus</a:t>
                      </a:r>
                      <a:r>
                        <a:rPr lang="pt-BR" sz="1200" dirty="0" smtClean="0"/>
                        <a:t> </a:t>
                      </a:r>
                      <a:r>
                        <a:rPr lang="pt-BR" sz="1200" dirty="0" err="1" smtClean="0"/>
                        <a:t>persicae</a:t>
                      </a:r>
                      <a:r>
                        <a:rPr lang="pt-BR" sz="1200" dirty="0" smtClean="0"/>
                        <a:t> (</a:t>
                      </a:r>
                      <a:r>
                        <a:rPr lang="pt-BR" sz="1200" dirty="0" err="1" smtClean="0"/>
                        <a:t>Sulzer</a:t>
                      </a:r>
                      <a:r>
                        <a:rPr lang="pt-BR" sz="1200" dirty="0" smtClean="0"/>
                        <a:t>) e </a:t>
                      </a:r>
                      <a:r>
                        <a:rPr lang="pt-BR" sz="1200" dirty="0" err="1" smtClean="0"/>
                        <a:t>Macrosiphum</a:t>
                      </a:r>
                      <a:r>
                        <a:rPr lang="pt-BR" sz="1200" dirty="0" smtClean="0"/>
                        <a:t> </a:t>
                      </a:r>
                      <a:r>
                        <a:rPr lang="pt-BR" sz="1200" dirty="0" err="1" smtClean="0"/>
                        <a:t>euphorbiae</a:t>
                      </a:r>
                      <a:r>
                        <a:rPr lang="pt-BR" sz="1200" dirty="0" smtClean="0"/>
                        <a:t> (Thomas)</a:t>
                      </a:r>
                    </a:p>
                  </a:txBody>
                  <a:tcPr/>
                </a:tc>
                <a:extLst>
                  <a:ext uri="{0D108BD9-81ED-4DB2-BD59-A6C34878D82A}">
                    <a16:rowId xmlns:a16="http://schemas.microsoft.com/office/drawing/2014/main" val="94793338"/>
                  </a:ext>
                </a:extLst>
              </a:tr>
              <a:tr h="2673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*Traça do tomateiro: Tuta absoluta  (</a:t>
                      </a:r>
                      <a:r>
                        <a:rPr lang="pt-BR" sz="1200" dirty="0" err="1" smtClean="0"/>
                        <a:t>Meyrick</a:t>
                      </a:r>
                      <a:r>
                        <a:rPr lang="pt-BR" sz="1200" dirty="0" smtClean="0"/>
                        <a:t>)</a:t>
                      </a:r>
                    </a:p>
                  </a:txBody>
                  <a:tcPr/>
                </a:tc>
                <a:extLst>
                  <a:ext uri="{0D108BD9-81ED-4DB2-BD59-A6C34878D82A}">
                    <a16:rowId xmlns:a16="http://schemas.microsoft.com/office/drawing/2014/main" val="3005937596"/>
                  </a:ext>
                </a:extLst>
              </a:tr>
              <a:tr h="2673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*Broca-pequena-do-fruto: </a:t>
                      </a:r>
                      <a:r>
                        <a:rPr lang="pt-BR" sz="1200" dirty="0" err="1" smtClean="0"/>
                        <a:t>Neoleucinodes</a:t>
                      </a:r>
                      <a:r>
                        <a:rPr lang="pt-BR" sz="1200" dirty="0" smtClean="0"/>
                        <a:t> </a:t>
                      </a:r>
                      <a:r>
                        <a:rPr lang="pt-BR" sz="1200" dirty="0" err="1" smtClean="0"/>
                        <a:t>elegantalis</a:t>
                      </a:r>
                      <a:r>
                        <a:rPr lang="pt-BR" sz="1200" dirty="0" smtClean="0"/>
                        <a:t> </a:t>
                      </a:r>
                    </a:p>
                  </a:txBody>
                  <a:tcPr/>
                </a:tc>
                <a:extLst>
                  <a:ext uri="{0D108BD9-81ED-4DB2-BD59-A6C34878D82A}">
                    <a16:rowId xmlns:a16="http://schemas.microsoft.com/office/drawing/2014/main" val="4063389581"/>
                  </a:ext>
                </a:extLst>
              </a:tr>
              <a:tr h="2218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*Broca grande do fruto: </a:t>
                      </a:r>
                      <a:r>
                        <a:rPr lang="pt-BR" sz="1200" dirty="0" err="1" smtClean="0"/>
                        <a:t>Helicoverpa</a:t>
                      </a:r>
                      <a:r>
                        <a:rPr lang="pt-BR" sz="1200" dirty="0" smtClean="0"/>
                        <a:t> </a:t>
                      </a:r>
                      <a:r>
                        <a:rPr lang="pt-BR" sz="1200" dirty="0" err="1" smtClean="0"/>
                        <a:t>zea</a:t>
                      </a:r>
                      <a:r>
                        <a:rPr lang="pt-BR" sz="1200" dirty="0" smtClean="0"/>
                        <a:t> e </a:t>
                      </a:r>
                      <a:r>
                        <a:rPr lang="pt-BR" sz="1200" dirty="0" err="1" smtClean="0"/>
                        <a:t>Helicoverpa</a:t>
                      </a:r>
                      <a:r>
                        <a:rPr lang="pt-BR" sz="1200" dirty="0" smtClean="0"/>
                        <a:t> </a:t>
                      </a:r>
                      <a:r>
                        <a:rPr lang="pt-BR" sz="1200" dirty="0" err="1" smtClean="0"/>
                        <a:t>armigera</a:t>
                      </a:r>
                      <a:r>
                        <a:rPr lang="pt-BR" sz="1200" dirty="0" smtClean="0"/>
                        <a:t> </a:t>
                      </a:r>
                    </a:p>
                  </a:txBody>
                  <a:tcPr/>
                </a:tc>
                <a:extLst>
                  <a:ext uri="{0D108BD9-81ED-4DB2-BD59-A6C34878D82A}">
                    <a16:rowId xmlns:a16="http://schemas.microsoft.com/office/drawing/2014/main" val="4044346758"/>
                  </a:ext>
                </a:extLst>
              </a:tr>
              <a:tr h="2218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Ácaros do bronzeamento: </a:t>
                      </a:r>
                      <a:r>
                        <a:rPr lang="pt-BR" sz="1200" dirty="0" err="1" smtClean="0"/>
                        <a:t>Aculops</a:t>
                      </a:r>
                      <a:r>
                        <a:rPr lang="pt-BR" sz="1200" dirty="0" smtClean="0"/>
                        <a:t> </a:t>
                      </a:r>
                      <a:r>
                        <a:rPr lang="pt-BR" sz="1200" dirty="0" err="1" smtClean="0"/>
                        <a:t>lycopersici</a:t>
                      </a:r>
                      <a:r>
                        <a:rPr lang="pt-BR" sz="1200" dirty="0" smtClean="0"/>
                        <a:t> (</a:t>
                      </a:r>
                      <a:r>
                        <a:rPr lang="pt-BR" sz="1200" dirty="0" err="1" smtClean="0"/>
                        <a:t>Massee</a:t>
                      </a:r>
                      <a:r>
                        <a:rPr lang="pt-BR" sz="1200" dirty="0" smtClean="0"/>
                        <a:t>)</a:t>
                      </a:r>
                    </a:p>
                  </a:txBody>
                  <a:tcPr/>
                </a:tc>
                <a:extLst>
                  <a:ext uri="{0D108BD9-81ED-4DB2-BD59-A6C34878D82A}">
                    <a16:rowId xmlns:a16="http://schemas.microsoft.com/office/drawing/2014/main" val="2235074068"/>
                  </a:ext>
                </a:extLst>
              </a:tr>
              <a:tr h="1863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Ácaro-branco: Polyphagotarsonemus latus (Banks) </a:t>
                      </a:r>
                      <a:endParaRPr lang="pt-BR" sz="1200" i="1" dirty="0" smtClean="0"/>
                    </a:p>
                  </a:txBody>
                  <a:tcPr/>
                </a:tc>
                <a:extLst>
                  <a:ext uri="{0D108BD9-81ED-4DB2-BD59-A6C34878D82A}">
                    <a16:rowId xmlns:a16="http://schemas.microsoft.com/office/drawing/2014/main" val="1446009642"/>
                  </a:ext>
                </a:extLst>
              </a:tr>
              <a:tr h="2126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Ácaro-rajado: Tetranychus urticae (Koch) </a:t>
                      </a:r>
                    </a:p>
                  </a:txBody>
                  <a:tcPr/>
                </a:tc>
                <a:extLst>
                  <a:ext uri="{0D108BD9-81ED-4DB2-BD59-A6C34878D82A}">
                    <a16:rowId xmlns:a16="http://schemas.microsoft.com/office/drawing/2014/main" val="1741007206"/>
                  </a:ext>
                </a:extLst>
              </a:tr>
              <a:tr h="2467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Vaquinhas: </a:t>
                      </a:r>
                      <a:r>
                        <a:rPr lang="pt-BR" sz="1200" dirty="0" err="1" smtClean="0"/>
                        <a:t>Diabrotica</a:t>
                      </a:r>
                      <a:r>
                        <a:rPr lang="pt-BR" sz="1200" dirty="0" smtClean="0"/>
                        <a:t> spp. (complexo de espécies)</a:t>
                      </a:r>
                    </a:p>
                  </a:txBody>
                  <a:tcPr/>
                </a:tc>
                <a:extLst>
                  <a:ext uri="{0D108BD9-81ED-4DB2-BD59-A6C34878D82A}">
                    <a16:rowId xmlns:a16="http://schemas.microsoft.com/office/drawing/2014/main" val="2554886264"/>
                  </a:ext>
                </a:extLst>
              </a:tr>
              <a:tr h="2938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Mosca </a:t>
                      </a:r>
                      <a:r>
                        <a:rPr lang="pt-BR" sz="1200" dirty="0" err="1" smtClean="0"/>
                        <a:t>minadora</a:t>
                      </a:r>
                      <a:r>
                        <a:rPr lang="pt-BR" sz="1200" dirty="0" smtClean="0"/>
                        <a:t>: </a:t>
                      </a:r>
                      <a:r>
                        <a:rPr lang="pt-BR" sz="1200" dirty="0" err="1" smtClean="0"/>
                        <a:t>Liriomyza</a:t>
                      </a:r>
                      <a:r>
                        <a:rPr lang="pt-BR" sz="1200" dirty="0" smtClean="0"/>
                        <a:t> </a:t>
                      </a:r>
                      <a:r>
                        <a:rPr lang="pt-BR" sz="1200" dirty="0" err="1" smtClean="0"/>
                        <a:t>sativae</a:t>
                      </a:r>
                      <a:r>
                        <a:rPr lang="pt-BR" sz="1200" dirty="0" smtClean="0"/>
                        <a:t> </a:t>
                      </a:r>
                      <a:r>
                        <a:rPr lang="pt-BR" sz="1200" dirty="0" err="1" smtClean="0"/>
                        <a:t>Blanchard</a:t>
                      </a:r>
                      <a:r>
                        <a:rPr lang="pt-BR" sz="1200" dirty="0" smtClean="0"/>
                        <a:t> </a:t>
                      </a:r>
                      <a:r>
                        <a:rPr lang="pt-BR" sz="1200" dirty="0" err="1" smtClean="0"/>
                        <a:t>Liriomyza</a:t>
                      </a:r>
                      <a:r>
                        <a:rPr lang="pt-BR" sz="1200" dirty="0" smtClean="0"/>
                        <a:t> </a:t>
                      </a:r>
                      <a:r>
                        <a:rPr lang="pt-BR" sz="1200" dirty="0" err="1" smtClean="0"/>
                        <a:t>trifolii</a:t>
                      </a:r>
                      <a:r>
                        <a:rPr lang="pt-BR" sz="1200" dirty="0" smtClean="0"/>
                        <a:t> (</a:t>
                      </a:r>
                      <a:r>
                        <a:rPr lang="pt-BR" sz="1200" dirty="0" err="1" smtClean="0"/>
                        <a:t>Burguess</a:t>
                      </a:r>
                      <a:r>
                        <a:rPr lang="pt-BR" sz="1200" dirty="0" smtClean="0"/>
                        <a:t>) </a:t>
                      </a:r>
                      <a:r>
                        <a:rPr lang="pt-BR" sz="1200" dirty="0" err="1" smtClean="0"/>
                        <a:t>Liriomyza</a:t>
                      </a:r>
                      <a:r>
                        <a:rPr lang="pt-BR" sz="1200" dirty="0" smtClean="0"/>
                        <a:t> </a:t>
                      </a:r>
                      <a:r>
                        <a:rPr lang="pt-BR" sz="1200" dirty="0" err="1" smtClean="0"/>
                        <a:t>huidobrensis</a:t>
                      </a:r>
                      <a:r>
                        <a:rPr lang="pt-BR" sz="1200" dirty="0" smtClean="0"/>
                        <a:t> (</a:t>
                      </a:r>
                      <a:r>
                        <a:rPr lang="pt-BR" sz="1200" dirty="0" err="1" smtClean="0"/>
                        <a:t>Blanchard</a:t>
                      </a:r>
                      <a:r>
                        <a:rPr lang="pt-BR" sz="1200" dirty="0" smtClean="0"/>
                        <a:t>) </a:t>
                      </a:r>
                    </a:p>
                  </a:txBody>
                  <a:tcPr/>
                </a:tc>
                <a:extLst>
                  <a:ext uri="{0D108BD9-81ED-4DB2-BD59-A6C34878D82A}">
                    <a16:rowId xmlns:a16="http://schemas.microsoft.com/office/drawing/2014/main" val="1660236591"/>
                  </a:ext>
                </a:extLst>
              </a:tr>
              <a:tr h="347251">
                <a:tc>
                  <a:txBody>
                    <a:bodyPr/>
                    <a:lstStyle/>
                    <a:p>
                      <a:pPr marL="0" indent="0">
                        <a:buNone/>
                      </a:pPr>
                      <a:r>
                        <a:rPr lang="pt-BR" sz="1200" dirty="0" smtClean="0"/>
                        <a:t>Lagarta Rosca: </a:t>
                      </a:r>
                      <a:r>
                        <a:rPr lang="pt-BR" sz="1200" dirty="0" err="1" smtClean="0"/>
                        <a:t>Agrotis</a:t>
                      </a:r>
                      <a:r>
                        <a:rPr lang="pt-BR" sz="1200" dirty="0" smtClean="0"/>
                        <a:t> </a:t>
                      </a:r>
                      <a:r>
                        <a:rPr lang="pt-BR" sz="1200" dirty="0" err="1" smtClean="0"/>
                        <a:t>ipsilon</a:t>
                      </a:r>
                      <a:r>
                        <a:rPr lang="pt-BR" sz="1200" dirty="0" smtClean="0"/>
                        <a:t> (</a:t>
                      </a:r>
                      <a:r>
                        <a:rPr lang="pt-BR" sz="1200" dirty="0" err="1" smtClean="0"/>
                        <a:t>Hüfnagel</a:t>
                      </a:r>
                      <a:r>
                        <a:rPr lang="pt-BR" sz="1200" dirty="0" smtClean="0"/>
                        <a:t>) - (</a:t>
                      </a:r>
                      <a:r>
                        <a:rPr lang="pt-BR" sz="1200" dirty="0" err="1" smtClean="0"/>
                        <a:t>Lepidoptera</a:t>
                      </a:r>
                      <a:r>
                        <a:rPr lang="pt-BR" sz="1200" dirty="0" smtClean="0"/>
                        <a:t>: </a:t>
                      </a:r>
                      <a:r>
                        <a:rPr lang="pt-BR" sz="1200" dirty="0" err="1" smtClean="0"/>
                        <a:t>Noctuidae</a:t>
                      </a:r>
                      <a:r>
                        <a:rPr lang="pt-BR" sz="1200" dirty="0" smtClean="0"/>
                        <a:t>)</a:t>
                      </a:r>
                    </a:p>
                  </a:txBody>
                  <a:tcPr/>
                </a:tc>
                <a:extLst>
                  <a:ext uri="{0D108BD9-81ED-4DB2-BD59-A6C34878D82A}">
                    <a16:rowId xmlns:a16="http://schemas.microsoft.com/office/drawing/2014/main" val="2857340614"/>
                  </a:ext>
                </a:extLst>
              </a:tr>
              <a:tr h="34725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Lagarta-militar (Complexo </a:t>
                      </a:r>
                      <a:r>
                        <a:rPr lang="pt-BR" sz="1200" dirty="0" err="1" smtClean="0"/>
                        <a:t>Spodoptera</a:t>
                      </a:r>
                      <a:r>
                        <a:rPr lang="pt-BR" sz="1200" dirty="0" smtClean="0"/>
                        <a:t>): </a:t>
                      </a:r>
                      <a:r>
                        <a:rPr lang="pt-BR" sz="1200" dirty="0" err="1" smtClean="0"/>
                        <a:t>Spodoptera</a:t>
                      </a:r>
                      <a:r>
                        <a:rPr lang="pt-BR" sz="1200" dirty="0" smtClean="0"/>
                        <a:t> </a:t>
                      </a:r>
                      <a:r>
                        <a:rPr lang="pt-BR" sz="1200" dirty="0" err="1" smtClean="0"/>
                        <a:t>eridania</a:t>
                      </a:r>
                      <a:r>
                        <a:rPr lang="pt-BR" sz="1200" dirty="0" smtClean="0"/>
                        <a:t> (</a:t>
                      </a:r>
                      <a:r>
                        <a:rPr lang="pt-BR" sz="1200" dirty="0" err="1" smtClean="0"/>
                        <a:t>Cramer</a:t>
                      </a:r>
                      <a:r>
                        <a:rPr lang="pt-BR" sz="1200" dirty="0" smtClean="0"/>
                        <a:t>) </a:t>
                      </a:r>
                      <a:r>
                        <a:rPr lang="pt-BR" sz="1200" dirty="0" err="1" smtClean="0"/>
                        <a:t>Spodoptera</a:t>
                      </a:r>
                      <a:r>
                        <a:rPr lang="pt-BR" sz="1200" dirty="0" smtClean="0"/>
                        <a:t> </a:t>
                      </a:r>
                      <a:r>
                        <a:rPr lang="pt-BR" sz="1200" dirty="0" err="1" smtClean="0"/>
                        <a:t>frugiperda</a:t>
                      </a:r>
                      <a:r>
                        <a:rPr lang="pt-BR" sz="1200" dirty="0" smtClean="0"/>
                        <a:t> (J.E. Smith) </a:t>
                      </a:r>
                      <a:r>
                        <a:rPr lang="pt-BR" sz="1200" dirty="0" err="1" smtClean="0"/>
                        <a:t>Spodoptera</a:t>
                      </a:r>
                      <a:r>
                        <a:rPr lang="pt-BR" sz="1200" dirty="0" smtClean="0"/>
                        <a:t> </a:t>
                      </a:r>
                      <a:r>
                        <a:rPr lang="pt-BR" sz="1200" dirty="0" err="1" smtClean="0"/>
                        <a:t>cosmioides</a:t>
                      </a:r>
                      <a:r>
                        <a:rPr lang="pt-BR" sz="1200" dirty="0" smtClean="0"/>
                        <a:t> (Walker) </a:t>
                      </a:r>
                      <a:r>
                        <a:rPr lang="pt-BR" sz="1200" dirty="0" err="1" smtClean="0"/>
                        <a:t>Spodoptera</a:t>
                      </a:r>
                      <a:r>
                        <a:rPr lang="pt-BR" sz="1200" dirty="0" smtClean="0"/>
                        <a:t> </a:t>
                      </a:r>
                      <a:r>
                        <a:rPr lang="pt-BR" sz="1200" dirty="0" err="1" smtClean="0"/>
                        <a:t>littoralis</a:t>
                      </a:r>
                      <a:r>
                        <a:rPr lang="pt-BR" sz="1200" dirty="0" smtClean="0"/>
                        <a:t> (</a:t>
                      </a:r>
                      <a:r>
                        <a:rPr lang="pt-BR" sz="1200" dirty="0" err="1" smtClean="0"/>
                        <a:t>Boisduval</a:t>
                      </a:r>
                      <a:r>
                        <a:rPr lang="pt-BR" sz="1200" dirty="0" smtClean="0"/>
                        <a:t>)</a:t>
                      </a:r>
                    </a:p>
                  </a:txBody>
                  <a:tcPr/>
                </a:tc>
                <a:extLst>
                  <a:ext uri="{0D108BD9-81ED-4DB2-BD59-A6C34878D82A}">
                    <a16:rowId xmlns:a16="http://schemas.microsoft.com/office/drawing/2014/main" val="1451911380"/>
                  </a:ext>
                </a:extLst>
              </a:tr>
              <a:tr h="339292">
                <a:tc>
                  <a:txBody>
                    <a:bodyPr/>
                    <a:lstStyle/>
                    <a:p>
                      <a:pPr marL="0" indent="0">
                        <a:buNone/>
                      </a:pPr>
                      <a:r>
                        <a:rPr lang="pt-BR" sz="1200" dirty="0" smtClean="0"/>
                        <a:t>Lagarta falsa </a:t>
                      </a:r>
                      <a:r>
                        <a:rPr lang="pt-BR" sz="1200" dirty="0" err="1" smtClean="0"/>
                        <a:t>medideira</a:t>
                      </a:r>
                      <a:r>
                        <a:rPr lang="pt-BR" sz="1200" dirty="0" smtClean="0"/>
                        <a:t>: </a:t>
                      </a:r>
                      <a:r>
                        <a:rPr lang="pt-BR" sz="1200" dirty="0" err="1" smtClean="0"/>
                        <a:t>Rachiplusia</a:t>
                      </a:r>
                      <a:r>
                        <a:rPr lang="pt-BR" sz="1200" dirty="0" smtClean="0"/>
                        <a:t> nu (</a:t>
                      </a:r>
                      <a:r>
                        <a:rPr lang="pt-BR" sz="1200" dirty="0" err="1" smtClean="0"/>
                        <a:t>Guenée</a:t>
                      </a:r>
                      <a:r>
                        <a:rPr lang="pt-BR" sz="1200" dirty="0" smtClean="0"/>
                        <a:t>) </a:t>
                      </a:r>
                      <a:r>
                        <a:rPr lang="pt-BR" sz="1200" dirty="0" err="1" smtClean="0"/>
                        <a:t>Pseudoplusia</a:t>
                      </a:r>
                      <a:r>
                        <a:rPr lang="pt-BR" sz="1200" dirty="0" smtClean="0"/>
                        <a:t> </a:t>
                      </a:r>
                      <a:r>
                        <a:rPr lang="pt-BR" sz="1200" dirty="0" err="1" smtClean="0"/>
                        <a:t>includens</a:t>
                      </a:r>
                      <a:r>
                        <a:rPr lang="pt-BR" sz="1200" dirty="0" smtClean="0"/>
                        <a:t> (Walker)</a:t>
                      </a:r>
                    </a:p>
                  </a:txBody>
                  <a:tcPr/>
                </a:tc>
                <a:extLst>
                  <a:ext uri="{0D108BD9-81ED-4DB2-BD59-A6C34878D82A}">
                    <a16:rowId xmlns:a16="http://schemas.microsoft.com/office/drawing/2014/main" val="2649977427"/>
                  </a:ext>
                </a:extLst>
              </a:tr>
              <a:tr h="3049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Burrinho: </a:t>
                      </a:r>
                      <a:r>
                        <a:rPr lang="pt-BR" sz="1200" dirty="0" err="1" smtClean="0"/>
                        <a:t>Epicauta</a:t>
                      </a:r>
                      <a:r>
                        <a:rPr lang="pt-BR" sz="1200" dirty="0" smtClean="0"/>
                        <a:t> </a:t>
                      </a:r>
                      <a:r>
                        <a:rPr lang="pt-BR" sz="1200" dirty="0" err="1" smtClean="0"/>
                        <a:t>suturalis</a:t>
                      </a:r>
                      <a:r>
                        <a:rPr lang="pt-BR" sz="1200" dirty="0" smtClean="0"/>
                        <a:t> (</a:t>
                      </a:r>
                      <a:r>
                        <a:rPr lang="pt-BR" sz="1200" dirty="0" err="1" smtClean="0"/>
                        <a:t>Germar</a:t>
                      </a:r>
                      <a:r>
                        <a:rPr lang="pt-BR" sz="1200" dirty="0" smtClean="0"/>
                        <a:t>) </a:t>
                      </a:r>
                      <a:r>
                        <a:rPr lang="pt-BR" sz="1200" dirty="0" err="1" smtClean="0"/>
                        <a:t>Epicauta</a:t>
                      </a:r>
                      <a:r>
                        <a:rPr lang="pt-BR" sz="1200" dirty="0" smtClean="0"/>
                        <a:t> </a:t>
                      </a:r>
                      <a:r>
                        <a:rPr lang="pt-BR" sz="1200" dirty="0" err="1" smtClean="0"/>
                        <a:t>attomaria</a:t>
                      </a:r>
                      <a:r>
                        <a:rPr lang="pt-BR" sz="1200" dirty="0" smtClean="0"/>
                        <a:t> (</a:t>
                      </a:r>
                      <a:r>
                        <a:rPr lang="pt-BR" sz="1200" dirty="0" err="1" smtClean="0"/>
                        <a:t>Germar</a:t>
                      </a:r>
                      <a:r>
                        <a:rPr lang="pt-BR" sz="1200" dirty="0" smtClean="0"/>
                        <a:t>) </a:t>
                      </a:r>
                    </a:p>
                  </a:txBody>
                  <a:tcPr/>
                </a:tc>
                <a:extLst>
                  <a:ext uri="{0D108BD9-81ED-4DB2-BD59-A6C34878D82A}">
                    <a16:rowId xmlns:a16="http://schemas.microsoft.com/office/drawing/2014/main" val="1220847266"/>
                  </a:ext>
                </a:extLst>
              </a:tr>
              <a:tr h="2875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Percevejo-castanho: </a:t>
                      </a:r>
                      <a:r>
                        <a:rPr lang="pt-BR" sz="1200" dirty="0" err="1" smtClean="0"/>
                        <a:t>Scaptocoris</a:t>
                      </a:r>
                      <a:r>
                        <a:rPr lang="pt-BR" sz="1200" dirty="0" smtClean="0"/>
                        <a:t> </a:t>
                      </a:r>
                      <a:r>
                        <a:rPr lang="pt-BR" sz="1200" dirty="0" err="1" smtClean="0"/>
                        <a:t>carvalhoi</a:t>
                      </a:r>
                      <a:r>
                        <a:rPr lang="pt-BR" sz="1200" dirty="0" smtClean="0"/>
                        <a:t> Becker </a:t>
                      </a:r>
                    </a:p>
                  </a:txBody>
                  <a:tcPr/>
                </a:tc>
                <a:extLst>
                  <a:ext uri="{0D108BD9-81ED-4DB2-BD59-A6C34878D82A}">
                    <a16:rowId xmlns:a16="http://schemas.microsoft.com/office/drawing/2014/main" val="1242480434"/>
                  </a:ext>
                </a:extLst>
              </a:tr>
            </a:tbl>
          </a:graphicData>
        </a:graphic>
      </p:graphicFrame>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81649">
            <a:off x="8480316" y="981806"/>
            <a:ext cx="373287" cy="483393"/>
          </a:xfrm>
          <a:prstGeom prst="rect">
            <a:avLst/>
          </a:prstGeom>
        </p:spPr>
      </p:pic>
    </p:spTree>
    <p:extLst>
      <p:ext uri="{BB962C8B-B14F-4D97-AF65-F5344CB8AC3E}">
        <p14:creationId xmlns:p14="http://schemas.microsoft.com/office/powerpoint/2010/main" val="431734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34717" y="75480"/>
            <a:ext cx="3440259" cy="621575"/>
          </a:xfrm>
          <a:noFill/>
          <a:ln>
            <a:solidFill>
              <a:schemeClr val="tx1"/>
            </a:solidFill>
          </a:ln>
        </p:spPr>
        <p:txBody>
          <a:bodyPr>
            <a:normAutofit fontScale="90000"/>
          </a:bodyPr>
          <a:lstStyle/>
          <a:p>
            <a:pPr algn="ctr"/>
            <a:r>
              <a:rPr lang="pt-BR" b="1" dirty="0" smtClean="0"/>
              <a:t>Mosca branca</a:t>
            </a:r>
            <a:endParaRPr lang="pt-BR" b="1" dirty="0"/>
          </a:p>
        </p:txBody>
      </p:sp>
      <p:sp>
        <p:nvSpPr>
          <p:cNvPr id="4" name="CaixaDeTexto 3"/>
          <p:cNvSpPr txBox="1"/>
          <p:nvPr/>
        </p:nvSpPr>
        <p:spPr>
          <a:xfrm>
            <a:off x="227504" y="865277"/>
            <a:ext cx="5621966" cy="646331"/>
          </a:xfrm>
          <a:prstGeom prst="rect">
            <a:avLst/>
          </a:prstGeom>
          <a:solidFill>
            <a:schemeClr val="bg1">
              <a:lumMod val="95000"/>
            </a:schemeClr>
          </a:solidFill>
          <a:ln>
            <a:solidFill>
              <a:schemeClr val="tx1"/>
            </a:solidFill>
          </a:ln>
        </p:spPr>
        <p:txBody>
          <a:bodyPr wrap="square" rtlCol="0">
            <a:spAutoFit/>
          </a:bodyPr>
          <a:lstStyle/>
          <a:p>
            <a:r>
              <a:rPr lang="pt-BR" sz="1200" b="1" dirty="0" smtClean="0"/>
              <a:t>Nome científico</a:t>
            </a:r>
            <a:r>
              <a:rPr lang="pt-BR" sz="1200" dirty="0" smtClean="0"/>
              <a:t>: </a:t>
            </a:r>
            <a:r>
              <a:rPr lang="pt-BR" sz="1200" b="1" i="1" dirty="0" err="1" smtClean="0">
                <a:ea typeface="Calibri" panose="020F0502020204030204" pitchFamily="34" charset="0"/>
                <a:cs typeface="Times New Roman" panose="02020603050405020304" pitchFamily="18" charset="0"/>
              </a:rPr>
              <a:t>Bemisia</a:t>
            </a:r>
            <a:r>
              <a:rPr lang="pt-BR" sz="1200" b="1" i="1" dirty="0" smtClean="0">
                <a:ea typeface="Calibri" panose="020F0502020204030204" pitchFamily="34" charset="0"/>
                <a:cs typeface="Times New Roman" panose="02020603050405020304" pitchFamily="18" charset="0"/>
              </a:rPr>
              <a:t> </a:t>
            </a:r>
            <a:r>
              <a:rPr lang="pt-BR" sz="1200" b="1" i="1" dirty="0" err="1">
                <a:ea typeface="Calibri" panose="020F0502020204030204" pitchFamily="34" charset="0"/>
                <a:cs typeface="Times New Roman" panose="02020603050405020304" pitchFamily="18" charset="0"/>
              </a:rPr>
              <a:t>tabaci</a:t>
            </a:r>
            <a:r>
              <a:rPr lang="pt-BR" sz="1200" b="1" dirty="0">
                <a:ea typeface="Calibri" panose="020F0502020204030204" pitchFamily="34" charset="0"/>
                <a:cs typeface="Times New Roman" panose="02020603050405020304" pitchFamily="18" charset="0"/>
              </a:rPr>
              <a:t> (</a:t>
            </a:r>
            <a:r>
              <a:rPr lang="pt-BR" sz="1200" b="1" dirty="0" err="1" smtClean="0">
                <a:ea typeface="Calibri" panose="020F0502020204030204" pitchFamily="34" charset="0"/>
                <a:cs typeface="Times New Roman" panose="02020603050405020304" pitchFamily="18" charset="0"/>
              </a:rPr>
              <a:t>Gennadius</a:t>
            </a:r>
            <a:r>
              <a:rPr lang="pt-BR" sz="1200" b="1" dirty="0" smtClean="0">
                <a:ea typeface="Calibri" panose="020F0502020204030204" pitchFamily="34" charset="0"/>
                <a:cs typeface="Times New Roman" panose="02020603050405020304" pitchFamily="18" charset="0"/>
              </a:rPr>
              <a:t>) biótipo B </a:t>
            </a:r>
          </a:p>
          <a:p>
            <a:r>
              <a:rPr lang="pt-BR" sz="1200" b="1" dirty="0" err="1"/>
              <a:t>Hemiptera</a:t>
            </a:r>
            <a:r>
              <a:rPr lang="pt-BR" sz="1200" b="1" dirty="0"/>
              <a:t>: </a:t>
            </a:r>
            <a:r>
              <a:rPr lang="pt-BR" sz="1200" b="1" dirty="0" err="1"/>
              <a:t>Aleyrodidae</a:t>
            </a:r>
            <a:r>
              <a:rPr lang="pt-BR" sz="1200" b="1" dirty="0"/>
              <a:t> </a:t>
            </a:r>
            <a:endParaRPr lang="pt-BR" sz="1200" b="1" dirty="0" smtClean="0"/>
          </a:p>
          <a:p>
            <a:r>
              <a:rPr lang="pt-BR" sz="1200" b="1" dirty="0" smtClean="0">
                <a:cs typeface="Times New Roman" panose="02020603050405020304" pitchFamily="18" charset="0"/>
              </a:rPr>
              <a:t>Tipo</a:t>
            </a:r>
            <a:r>
              <a:rPr lang="pt-BR" sz="1200" b="1" i="1" dirty="0" smtClean="0">
                <a:cs typeface="Times New Roman" panose="02020603050405020304" pitchFamily="18" charset="0"/>
              </a:rPr>
              <a:t>: </a:t>
            </a:r>
            <a:r>
              <a:rPr lang="pt-BR" sz="1200" b="1" dirty="0">
                <a:cs typeface="Times New Roman" panose="02020603050405020304" pitchFamily="18" charset="0"/>
              </a:rPr>
              <a:t>S</a:t>
            </a:r>
            <a:r>
              <a:rPr lang="pt-BR" sz="1200" b="1" dirty="0" smtClean="0">
                <a:cs typeface="Times New Roman" panose="02020603050405020304" pitchFamily="18" charset="0"/>
              </a:rPr>
              <a:t>ugador de seiva</a:t>
            </a:r>
            <a:endParaRPr lang="pt-BR" sz="1200" dirty="0" smtClean="0"/>
          </a:p>
        </p:txBody>
      </p:sp>
      <p:sp>
        <p:nvSpPr>
          <p:cNvPr id="5" name="CaixaDeTexto 4"/>
          <p:cNvSpPr txBox="1"/>
          <p:nvPr/>
        </p:nvSpPr>
        <p:spPr>
          <a:xfrm>
            <a:off x="227504" y="1620222"/>
            <a:ext cx="5621966" cy="2123658"/>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Morfologia:</a:t>
            </a:r>
            <a:r>
              <a:rPr lang="pt-BR" sz="1200" dirty="0" smtClean="0"/>
              <a:t> 1 </a:t>
            </a:r>
            <a:r>
              <a:rPr lang="pt-BR" sz="1200" dirty="0"/>
              <a:t>mm de comprimento, coloração esbranquiçada ou </a:t>
            </a:r>
            <a:r>
              <a:rPr lang="pt-BR" sz="1200" dirty="0" smtClean="0"/>
              <a:t>amarelo-palha - dois </a:t>
            </a:r>
            <a:r>
              <a:rPr lang="pt-BR" sz="1200" dirty="0"/>
              <a:t>pares de asas membranosas recobertas por uma pulverulência branca </a:t>
            </a:r>
            <a:r>
              <a:rPr lang="pt-BR" sz="1200" dirty="0" smtClean="0"/>
              <a:t>(em </a:t>
            </a:r>
            <a:r>
              <a:rPr lang="pt-BR" sz="1200" dirty="0"/>
              <a:t>repouso, as asas permanecem levemente </a:t>
            </a:r>
            <a:r>
              <a:rPr lang="pt-BR" sz="1200" dirty="0" smtClean="0"/>
              <a:t>separadas). </a:t>
            </a:r>
            <a:r>
              <a:rPr lang="pt-BR" sz="1200" dirty="0"/>
              <a:t>As ninfas de primeiro </a:t>
            </a:r>
            <a:r>
              <a:rPr lang="pt-BR" sz="1200" dirty="0" err="1"/>
              <a:t>ínstar</a:t>
            </a:r>
            <a:r>
              <a:rPr lang="pt-BR" sz="1200" dirty="0"/>
              <a:t> são móveis e translúcidas com coloração variando do amarelo ao amarelo-pálido, assemelhando-se a cochonilhas. Entretanto, tornam-se sésseis quando iniciam sua alimentação. As ninfas passam por quatro </a:t>
            </a:r>
            <a:r>
              <a:rPr lang="pt-BR" sz="1200" dirty="0" err="1"/>
              <a:t>ínstares</a:t>
            </a:r>
            <a:r>
              <a:rPr lang="pt-BR" sz="1200" dirty="0"/>
              <a:t>, sendo o último chamado de </a:t>
            </a:r>
            <a:r>
              <a:rPr lang="pt-BR" sz="1200" dirty="0" err="1"/>
              <a:t>pseudopupa</a:t>
            </a:r>
            <a:r>
              <a:rPr lang="pt-BR" sz="1200" dirty="0"/>
              <a:t>, caracterizado morfologicamente por apresentar olhos de coloração vermelha. </a:t>
            </a:r>
          </a:p>
          <a:p>
            <a:pPr algn="just"/>
            <a:r>
              <a:rPr lang="pt-BR" sz="1200" b="1" dirty="0"/>
              <a:t>Ciclo de vida</a:t>
            </a:r>
            <a:r>
              <a:rPr lang="pt-BR" sz="1200" dirty="0"/>
              <a:t>: 15 dias. Fêmeas colocam até 300 ovos durante toda sua </a:t>
            </a:r>
            <a:r>
              <a:rPr lang="pt-BR" sz="1200" dirty="0" smtClean="0"/>
              <a:t>vida.</a:t>
            </a:r>
            <a:endParaRPr lang="pt-BR" sz="1200" dirty="0"/>
          </a:p>
        </p:txBody>
      </p:sp>
      <p:sp>
        <p:nvSpPr>
          <p:cNvPr id="7" name="CaixaDeTexto 6"/>
          <p:cNvSpPr txBox="1"/>
          <p:nvPr/>
        </p:nvSpPr>
        <p:spPr>
          <a:xfrm>
            <a:off x="227505" y="5673731"/>
            <a:ext cx="5621966" cy="1015663"/>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Localização</a:t>
            </a:r>
            <a:r>
              <a:rPr lang="pt-BR" sz="1200" dirty="0" smtClean="0"/>
              <a:t>: </a:t>
            </a:r>
            <a:r>
              <a:rPr lang="pt-BR" sz="1200" dirty="0"/>
              <a:t>face inferior de folhas, terço superior. Ovos e </a:t>
            </a:r>
            <a:r>
              <a:rPr lang="pt-BR" sz="1200" dirty="0" smtClean="0"/>
              <a:t>adultos: folhas e brotações </a:t>
            </a:r>
            <a:r>
              <a:rPr lang="pt-BR" sz="1200" dirty="0"/>
              <a:t>mais novas, </a:t>
            </a:r>
            <a:r>
              <a:rPr lang="pt-BR" sz="1200" dirty="0" smtClean="0"/>
              <a:t>ninfas: folhas </a:t>
            </a:r>
            <a:r>
              <a:rPr lang="pt-BR" sz="1200" dirty="0"/>
              <a:t>mais </a:t>
            </a:r>
            <a:r>
              <a:rPr lang="pt-BR" sz="1200" dirty="0" smtClean="0"/>
              <a:t>desenvolvidas. Ovos: coloração </a:t>
            </a:r>
            <a:r>
              <a:rPr lang="pt-BR" sz="1200" dirty="0"/>
              <a:t>amarelada localizam-se na superfície inferior das folhas e encontram-se presos a estas por meio de um pedicelo </a:t>
            </a:r>
            <a:r>
              <a:rPr lang="pt-BR" sz="1200" dirty="0" smtClean="0"/>
              <a:t>curto.</a:t>
            </a:r>
            <a:endParaRPr lang="pt-BR" sz="1200" dirty="0"/>
          </a:p>
          <a:p>
            <a:r>
              <a:rPr lang="pt-BR" sz="1200" b="1" dirty="0" smtClean="0"/>
              <a:t>Frequência </a:t>
            </a:r>
            <a:r>
              <a:rPr lang="pt-BR" sz="1200" b="1" dirty="0"/>
              <a:t>do monitoramento</a:t>
            </a:r>
            <a:r>
              <a:rPr lang="pt-BR" sz="1200" dirty="0"/>
              <a:t>: </a:t>
            </a:r>
            <a:r>
              <a:rPr lang="pt-BR" sz="1200" dirty="0" smtClean="0"/>
              <a:t>2x </a:t>
            </a:r>
            <a:r>
              <a:rPr lang="pt-BR" sz="1200" dirty="0"/>
              <a:t>por semana</a:t>
            </a:r>
          </a:p>
        </p:txBody>
      </p:sp>
      <p:sp>
        <p:nvSpPr>
          <p:cNvPr id="3" name="CaixaDeTexto 2"/>
          <p:cNvSpPr txBox="1"/>
          <p:nvPr/>
        </p:nvSpPr>
        <p:spPr>
          <a:xfrm>
            <a:off x="227504" y="3817645"/>
            <a:ext cx="5621966" cy="1754326"/>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cs typeface="Times New Roman" panose="02020603050405020304" pitchFamily="18" charset="0"/>
              </a:rPr>
              <a:t>Dano causado/sintoma</a:t>
            </a:r>
            <a:r>
              <a:rPr lang="pt-BR" sz="1200" dirty="0" smtClean="0">
                <a:cs typeface="Times New Roman" panose="02020603050405020304" pitchFamily="18" charset="0"/>
              </a:rPr>
              <a:t>: </a:t>
            </a:r>
            <a:r>
              <a:rPr lang="pt-BR" sz="1200" dirty="0" smtClean="0">
                <a:ea typeface="Calibri" panose="020F0502020204030204" pitchFamily="34" charset="0"/>
                <a:cs typeface="Times New Roman" panose="02020603050405020304" pitchFamily="18" charset="0"/>
              </a:rPr>
              <a:t>Responsável </a:t>
            </a:r>
            <a:r>
              <a:rPr lang="pt-BR" sz="1200" dirty="0">
                <a:ea typeface="Calibri" panose="020F0502020204030204" pitchFamily="34" charset="0"/>
                <a:cs typeface="Times New Roman" panose="02020603050405020304" pitchFamily="18" charset="0"/>
              </a:rPr>
              <a:t>por menor vigor e redução da floração</a:t>
            </a:r>
            <a:r>
              <a:rPr lang="pt-BR" sz="1200" dirty="0" smtClean="0">
                <a:ea typeface="Calibri" panose="020F0502020204030204" pitchFamily="34" charset="0"/>
                <a:cs typeface="Times New Roman" panose="02020603050405020304" pitchFamily="18" charset="0"/>
              </a:rPr>
              <a:t>.</a:t>
            </a:r>
            <a:r>
              <a:rPr lang="pt-BR" sz="1200" dirty="0">
                <a:ea typeface="Calibri" panose="020F0502020204030204" pitchFamily="34" charset="0"/>
                <a:cs typeface="Times New Roman" panose="02020603050405020304" pitchFamily="18" charset="0"/>
              </a:rPr>
              <a:t> Em altas densidades populacionais a praga pode ocasionar a morte de mudas e plantas jovens, enquanto que em plantas adultas causa amadurecimento irregular dos </a:t>
            </a:r>
            <a:r>
              <a:rPr lang="pt-BR" sz="1200" dirty="0" smtClean="0">
                <a:ea typeface="Calibri" panose="020F0502020204030204" pitchFamily="34" charset="0"/>
                <a:cs typeface="Times New Roman" panose="02020603050405020304" pitchFamily="18" charset="0"/>
              </a:rPr>
              <a:t>frutos. </a:t>
            </a:r>
          </a:p>
          <a:p>
            <a:pPr algn="just"/>
            <a:r>
              <a:rPr lang="pt-BR" sz="1200" dirty="0">
                <a:cs typeface="Times New Roman" panose="02020603050405020304" pitchFamily="18" charset="0"/>
              </a:rPr>
              <a:t>*</a:t>
            </a:r>
            <a:r>
              <a:rPr lang="pt-BR" sz="1200" dirty="0" smtClean="0">
                <a:cs typeface="Times New Roman" panose="02020603050405020304" pitchFamily="18" charset="0"/>
              </a:rPr>
              <a:t>A mosca branca </a:t>
            </a:r>
            <a:r>
              <a:rPr lang="pt-BR" sz="1200" dirty="0">
                <a:cs typeface="Times New Roman" panose="02020603050405020304" pitchFamily="18" charset="0"/>
              </a:rPr>
              <a:t>suga a seiva das plantas, causa danos mecânicos, com sua excreção açucarada favorece o aparecimento da fumagina (fungo de coloração preta que deprecia as folhas) e reduz a área </a:t>
            </a:r>
            <a:r>
              <a:rPr lang="pt-BR" sz="1200" dirty="0" smtClean="0">
                <a:cs typeface="Times New Roman" panose="02020603050405020304" pitchFamily="18" charset="0"/>
              </a:rPr>
              <a:t>fotossintética</a:t>
            </a:r>
            <a:r>
              <a:rPr lang="pt-BR" sz="1200" dirty="0" smtClean="0">
                <a:ea typeface="Calibri" panose="020F0502020204030204" pitchFamily="34" charset="0"/>
                <a:cs typeface="Times New Roman" panose="02020603050405020304" pitchFamily="18" charset="0"/>
              </a:rPr>
              <a:t>. Também é vetor de </a:t>
            </a:r>
            <a:r>
              <a:rPr lang="pt-BR" sz="1200" dirty="0" err="1">
                <a:cs typeface="Times New Roman" panose="02020603050405020304" pitchFamily="18" charset="0"/>
              </a:rPr>
              <a:t>fitoviroses</a:t>
            </a:r>
            <a:r>
              <a:rPr lang="pt-BR" sz="1200" dirty="0">
                <a:cs typeface="Times New Roman" panose="02020603050405020304" pitchFamily="18" charset="0"/>
              </a:rPr>
              <a:t> (</a:t>
            </a:r>
            <a:r>
              <a:rPr lang="pt-BR" sz="1200" i="1" dirty="0" err="1">
                <a:cs typeface="Times New Roman" panose="02020603050405020304" pitchFamily="18" charset="0"/>
              </a:rPr>
              <a:t>Begomovírus</a:t>
            </a:r>
            <a:r>
              <a:rPr lang="pt-BR" sz="1200" dirty="0">
                <a:cs typeface="Times New Roman" panose="02020603050405020304" pitchFamily="18" charset="0"/>
              </a:rPr>
              <a:t> e </a:t>
            </a:r>
            <a:r>
              <a:rPr lang="pt-BR" sz="1200" i="1" dirty="0" err="1">
                <a:cs typeface="Times New Roman" panose="02020603050405020304" pitchFamily="18" charset="0"/>
              </a:rPr>
              <a:t>Crinivírus</a:t>
            </a:r>
            <a:r>
              <a:rPr lang="pt-BR" sz="1200" dirty="0" smtClean="0">
                <a:cs typeface="Times New Roman" panose="02020603050405020304" pitchFamily="18" charset="0"/>
              </a:rPr>
              <a:t>) importantes. </a:t>
            </a:r>
            <a:endParaRPr lang="pt-BR" sz="1400" dirty="0"/>
          </a:p>
        </p:txBody>
      </p:sp>
      <p:pic>
        <p:nvPicPr>
          <p:cNvPr id="12" name="Imagem 11"/>
          <p:cNvPicPr>
            <a:picLocks noChangeAspect="1"/>
          </p:cNvPicPr>
          <p:nvPr/>
        </p:nvPicPr>
        <p:blipFill>
          <a:blip r:embed="rId2"/>
          <a:stretch>
            <a:fillRect/>
          </a:stretch>
        </p:blipFill>
        <p:spPr>
          <a:xfrm>
            <a:off x="6683635" y="4885132"/>
            <a:ext cx="2619375" cy="1743075"/>
          </a:xfrm>
          <a:prstGeom prst="rect">
            <a:avLst/>
          </a:prstGeom>
        </p:spPr>
      </p:pic>
      <p:pic>
        <p:nvPicPr>
          <p:cNvPr id="14" name="Picture 4" descr="http://www.esalq.usp.br/cprural/upimg/colunista/img/1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462" y="4532316"/>
            <a:ext cx="285750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m relacionada"/>
          <p:cNvPicPr>
            <a:picLocks noChangeAspect="1" noChangeArrowheads="1"/>
          </p:cNvPicPr>
          <p:nvPr/>
        </p:nvPicPr>
        <p:blipFill rotWithShape="1">
          <a:blip r:embed="rId4">
            <a:extLst>
              <a:ext uri="{28A0092B-C50C-407E-A947-70E740481C1C}">
                <a14:useLocalDpi xmlns:a14="http://schemas.microsoft.com/office/drawing/2010/main" val="0"/>
              </a:ext>
            </a:extLst>
          </a:blip>
          <a:srcRect l="15867" r="14794"/>
          <a:stretch/>
        </p:blipFill>
        <p:spPr bwMode="auto">
          <a:xfrm>
            <a:off x="7774976" y="4760915"/>
            <a:ext cx="309093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m 19" descr="http://www.diadecampo.com.br/arquivos/image_bank/especiais/Alexandre_Pinho_de_Moura_1_DENTRO_20121029105712.jpg"/>
          <p:cNvPicPr/>
          <p:nvPr/>
        </p:nvPicPr>
        <p:blipFill rotWithShape="1">
          <a:blip r:embed="rId5">
            <a:extLst>
              <a:ext uri="{28A0092B-C50C-407E-A947-70E740481C1C}">
                <a14:useLocalDpi xmlns:a14="http://schemas.microsoft.com/office/drawing/2010/main" val="0"/>
              </a:ext>
            </a:extLst>
          </a:blip>
          <a:srcRect t="7131" r="50614"/>
          <a:stretch/>
        </p:blipFill>
        <p:spPr bwMode="auto">
          <a:xfrm>
            <a:off x="8646145" y="4732093"/>
            <a:ext cx="2201491" cy="1937238"/>
          </a:xfrm>
          <a:prstGeom prst="rect">
            <a:avLst/>
          </a:prstGeom>
          <a:noFill/>
          <a:ln>
            <a:noFill/>
          </a:ln>
        </p:spPr>
      </p:pic>
      <p:pic>
        <p:nvPicPr>
          <p:cNvPr id="21" name="Imagem 20" descr="http://www.diadecampo.com.br/arquivos/image_bank/especiais/Alexandre_Pinho_de_Moura_1_DENTRO_20121029105712.jpg"/>
          <p:cNvPicPr/>
          <p:nvPr/>
        </p:nvPicPr>
        <p:blipFill rotWithShape="1">
          <a:blip r:embed="rId5">
            <a:extLst>
              <a:ext uri="{28A0092B-C50C-407E-A947-70E740481C1C}">
                <a14:useLocalDpi xmlns:a14="http://schemas.microsoft.com/office/drawing/2010/main" val="0"/>
              </a:ext>
            </a:extLst>
          </a:blip>
          <a:srcRect l="49458"/>
          <a:stretch/>
        </p:blipFill>
        <p:spPr bwMode="auto">
          <a:xfrm>
            <a:off x="9721137" y="4602346"/>
            <a:ext cx="2252999" cy="2085975"/>
          </a:xfrm>
          <a:prstGeom prst="rect">
            <a:avLst/>
          </a:prstGeom>
          <a:noFill/>
          <a:ln>
            <a:noFill/>
          </a:ln>
        </p:spPr>
      </p:pic>
      <p:sp>
        <p:nvSpPr>
          <p:cNvPr id="22" name="CaixaDeTexto 21"/>
          <p:cNvSpPr txBox="1"/>
          <p:nvPr/>
        </p:nvSpPr>
        <p:spPr>
          <a:xfrm flipH="1">
            <a:off x="6881263" y="5448892"/>
            <a:ext cx="5076689" cy="307777"/>
          </a:xfrm>
          <a:prstGeom prst="rect">
            <a:avLst/>
          </a:prstGeom>
          <a:solidFill>
            <a:srgbClr val="FFFF00"/>
          </a:solidFill>
        </p:spPr>
        <p:txBody>
          <a:bodyPr wrap="square" rtlCol="0">
            <a:spAutoFit/>
          </a:bodyPr>
          <a:lstStyle/>
          <a:p>
            <a:r>
              <a:rPr lang="pt-BR" sz="1400" dirty="0" smtClean="0"/>
              <a:t>Fotos com descrição e passando do lado da outra</a:t>
            </a:r>
            <a:endParaRPr lang="pt-BR" sz="1400" dirty="0"/>
          </a:p>
        </p:txBody>
      </p:sp>
      <p:sp>
        <p:nvSpPr>
          <p:cNvPr id="8" name="CaixaDeTexto 7"/>
          <p:cNvSpPr txBox="1"/>
          <p:nvPr/>
        </p:nvSpPr>
        <p:spPr>
          <a:xfrm>
            <a:off x="7176589" y="3944300"/>
            <a:ext cx="3671047" cy="338554"/>
          </a:xfrm>
          <a:prstGeom prst="rect">
            <a:avLst/>
          </a:prstGeom>
          <a:solidFill>
            <a:schemeClr val="bg1">
              <a:lumMod val="95000"/>
            </a:schemeClr>
          </a:solidFill>
          <a:ln>
            <a:solidFill>
              <a:schemeClr val="tx1"/>
            </a:solidFill>
          </a:ln>
        </p:spPr>
        <p:txBody>
          <a:bodyPr wrap="square" rtlCol="0">
            <a:spAutoFit/>
          </a:bodyPr>
          <a:lstStyle/>
          <a:p>
            <a:pPr algn="ctr"/>
            <a:r>
              <a:rPr lang="pt-BR" sz="1600" dirty="0" smtClean="0"/>
              <a:t>Realizar plano de amostragem</a:t>
            </a:r>
            <a:endParaRPr lang="pt-BR" sz="1600" dirty="0"/>
          </a:p>
        </p:txBody>
      </p:sp>
      <p:pic>
        <p:nvPicPr>
          <p:cNvPr id="16" name="Imagem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881649">
            <a:off x="9285998" y="4096746"/>
            <a:ext cx="452151" cy="585519"/>
          </a:xfrm>
          <a:prstGeom prst="rect">
            <a:avLst/>
          </a:prstGeom>
        </p:spPr>
      </p:pic>
      <p:graphicFrame>
        <p:nvGraphicFramePr>
          <p:cNvPr id="23" name="Tabela 22"/>
          <p:cNvGraphicFramePr>
            <a:graphicFrameLocks noGrp="1"/>
          </p:cNvGraphicFramePr>
          <p:nvPr>
            <p:extLst>
              <p:ext uri="{D42A27DB-BD31-4B8C-83A1-F6EECF244321}">
                <p14:modId xmlns:p14="http://schemas.microsoft.com/office/powerpoint/2010/main" val="1803610932"/>
              </p:ext>
            </p:extLst>
          </p:nvPr>
        </p:nvGraphicFramePr>
        <p:xfrm>
          <a:off x="6375042" y="998540"/>
          <a:ext cx="5434045" cy="2664965"/>
        </p:xfrm>
        <a:graphic>
          <a:graphicData uri="http://schemas.openxmlformats.org/drawingml/2006/table">
            <a:tbl>
              <a:tblPr firstRow="1" bandRow="1">
                <a:tableStyleId>{21E4AEA4-8DFA-4A89-87EB-49C32662AFE0}</a:tableStyleId>
              </a:tblPr>
              <a:tblGrid>
                <a:gridCol w="5434045">
                  <a:extLst>
                    <a:ext uri="{9D8B030D-6E8A-4147-A177-3AD203B41FA5}">
                      <a16:colId xmlns:a16="http://schemas.microsoft.com/office/drawing/2014/main" val="3842151321"/>
                    </a:ext>
                  </a:extLst>
                </a:gridCol>
              </a:tblGrid>
              <a:tr h="378203">
                <a:tc>
                  <a:txBody>
                    <a:bodyPr/>
                    <a:lstStyle/>
                    <a:p>
                      <a:pPr algn="ctr"/>
                      <a:r>
                        <a:rPr lang="pt-BR" dirty="0" smtClean="0"/>
                        <a:t>Métodos</a:t>
                      </a:r>
                      <a:r>
                        <a:rPr lang="pt-BR" baseline="0" dirty="0" smtClean="0"/>
                        <a:t> de controles indicados</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0875015"/>
                  </a:ext>
                </a:extLst>
              </a:tr>
              <a:tr h="389964">
                <a:tc>
                  <a:txBody>
                    <a:bodyPr/>
                    <a:lstStyle/>
                    <a:p>
                      <a:r>
                        <a:rPr lang="pt-BR" dirty="0" smtClean="0"/>
                        <a:t>Encontrar</a:t>
                      </a:r>
                      <a:r>
                        <a:rPr lang="pt-BR" baseline="0" dirty="0" smtClean="0"/>
                        <a:t> óleos de origem vegetal e mineral</a:t>
                      </a:r>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83139"/>
                  </a:ext>
                </a:extLst>
              </a:tr>
              <a:tr h="322730">
                <a:tc>
                  <a:txBody>
                    <a:bodyPr/>
                    <a:lstStyle/>
                    <a:p>
                      <a:r>
                        <a:rPr lang="pt-BR" dirty="0" smtClean="0"/>
                        <a:t>Detergente neutro em baixa</a:t>
                      </a:r>
                      <a:r>
                        <a:rPr lang="pt-BR" baseline="0" dirty="0" smtClean="0"/>
                        <a:t> concentração</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821730"/>
                  </a:ext>
                </a:extLst>
              </a:tr>
              <a:tr h="445479">
                <a:tc>
                  <a:txBody>
                    <a:bodyPr/>
                    <a:lstStyle/>
                    <a:p>
                      <a:r>
                        <a:rPr lang="pt-BR" dirty="0" smtClean="0"/>
                        <a:t>&lt;</a:t>
                      </a:r>
                      <a:r>
                        <a:rPr lang="pt-BR" baseline="0" dirty="0" smtClean="0"/>
                        <a:t> </a:t>
                      </a:r>
                      <a:r>
                        <a:rPr lang="pt-BR" dirty="0" smtClean="0"/>
                        <a:t>0,5% volume/volume</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2232495"/>
                  </a:ext>
                </a:extLst>
              </a:tr>
              <a:tr h="345209">
                <a:tc>
                  <a:txBody>
                    <a:bodyPr/>
                    <a:lstStyle/>
                    <a:p>
                      <a:r>
                        <a:rPr lang="pt-BR" dirty="0" smtClean="0"/>
                        <a:t>EXTRATO DE Piper </a:t>
                      </a:r>
                      <a:r>
                        <a:rPr lang="pt-BR" dirty="0" err="1" smtClean="0"/>
                        <a:t>aduncum</a:t>
                      </a:r>
                      <a:r>
                        <a:rPr lang="pt-BR" dirty="0" smtClean="0"/>
                        <a:t> (PIMENTA-DE-MACACO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724580"/>
                  </a:ext>
                </a:extLst>
              </a:tr>
              <a:tr h="445479">
                <a:tc>
                  <a:txBody>
                    <a:bodyPr/>
                    <a:lstStyle/>
                    <a:p>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512917"/>
                  </a:ext>
                </a:extLst>
              </a:tr>
            </a:tbl>
          </a:graphicData>
        </a:graphic>
      </p:graphicFrame>
    </p:spTree>
    <p:extLst>
      <p:ext uri="{BB962C8B-B14F-4D97-AF65-F5344CB8AC3E}">
        <p14:creationId xmlns:p14="http://schemas.microsoft.com/office/powerpoint/2010/main" val="140327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flipH="1">
            <a:off x="2379370" y="130752"/>
            <a:ext cx="7495505" cy="400110"/>
          </a:xfrm>
          <a:prstGeom prst="rect">
            <a:avLst/>
          </a:prstGeom>
          <a:solidFill>
            <a:schemeClr val="bg1">
              <a:lumMod val="95000"/>
            </a:schemeClr>
          </a:solidFill>
          <a:ln>
            <a:solidFill>
              <a:schemeClr val="tx1"/>
            </a:solidFill>
          </a:ln>
        </p:spPr>
        <p:txBody>
          <a:bodyPr wrap="square" rtlCol="0">
            <a:spAutoFit/>
          </a:bodyPr>
          <a:lstStyle/>
          <a:p>
            <a:r>
              <a:rPr lang="pt-BR" sz="2000" b="1" dirty="0" smtClean="0"/>
              <a:t>Plano de amostragem – mosca branca – tomate tutorado </a:t>
            </a:r>
            <a:endParaRPr lang="pt-BR" sz="2000" b="1" dirty="0"/>
          </a:p>
        </p:txBody>
      </p:sp>
      <p:sp>
        <p:nvSpPr>
          <p:cNvPr id="5" name="CaixaDeTexto 4"/>
          <p:cNvSpPr txBox="1"/>
          <p:nvPr/>
        </p:nvSpPr>
        <p:spPr>
          <a:xfrm flipH="1">
            <a:off x="277535" y="682580"/>
            <a:ext cx="5814171" cy="1015663"/>
          </a:xfrm>
          <a:prstGeom prst="rect">
            <a:avLst/>
          </a:prstGeom>
          <a:solidFill>
            <a:schemeClr val="bg1">
              <a:lumMod val="95000"/>
            </a:schemeClr>
          </a:solidFill>
          <a:ln>
            <a:solidFill>
              <a:schemeClr val="tx1"/>
            </a:solidFill>
          </a:ln>
        </p:spPr>
        <p:txBody>
          <a:bodyPr wrap="square" rtlCol="0">
            <a:spAutoFit/>
          </a:bodyPr>
          <a:lstStyle/>
          <a:p>
            <a:r>
              <a:rPr lang="pt-BR" sz="1200" b="1" dirty="0" smtClean="0"/>
              <a:t>Caminhamento</a:t>
            </a:r>
            <a:r>
              <a:rPr lang="pt-BR" sz="1200" dirty="0" smtClean="0"/>
              <a:t>: </a:t>
            </a:r>
            <a:r>
              <a:rPr lang="pt-BR" sz="1200" dirty="0" err="1" smtClean="0"/>
              <a:t>Zigue</a:t>
            </a:r>
            <a:r>
              <a:rPr lang="pt-BR" sz="1200" dirty="0" smtClean="0"/>
              <a:t> - </a:t>
            </a:r>
            <a:r>
              <a:rPr lang="pt-BR" sz="1200" dirty="0" err="1" smtClean="0"/>
              <a:t>Zague</a:t>
            </a:r>
            <a:endParaRPr lang="pt-BR" sz="1200" dirty="0" smtClean="0"/>
          </a:p>
          <a:p>
            <a:r>
              <a:rPr lang="pt-BR" sz="1200" b="1" dirty="0" smtClean="0"/>
              <a:t>Divisão de talhão tomate tutorado</a:t>
            </a:r>
            <a:r>
              <a:rPr lang="pt-BR" sz="1200" dirty="0" smtClean="0"/>
              <a:t>: 0,5 ha – 20 plantas ao caso</a:t>
            </a:r>
          </a:p>
          <a:p>
            <a:r>
              <a:rPr lang="pt-BR" sz="1200" b="1" dirty="0" smtClean="0"/>
              <a:t>Local de inspeção: </a:t>
            </a:r>
            <a:r>
              <a:rPr lang="pt-BR" sz="1200" dirty="0" smtClean="0"/>
              <a:t>face </a:t>
            </a:r>
            <a:r>
              <a:rPr lang="pt-BR" sz="1200" dirty="0"/>
              <a:t>inferior de uma folha localizada no terço mediano da copa do tomateiro e de uma folha </a:t>
            </a:r>
            <a:r>
              <a:rPr lang="pt-BR" sz="1200" dirty="0" smtClean="0"/>
              <a:t>baixeira.</a:t>
            </a:r>
          </a:p>
          <a:p>
            <a:r>
              <a:rPr lang="pt-BR" sz="1200" b="1" dirty="0" smtClean="0"/>
              <a:t>Observação: </a:t>
            </a:r>
            <a:r>
              <a:rPr lang="pt-BR" sz="1200" dirty="0" smtClean="0"/>
              <a:t>uso de </a:t>
            </a:r>
            <a:r>
              <a:rPr lang="pt-BR" sz="1200" dirty="0"/>
              <a:t>lupa de aumento de </a:t>
            </a:r>
            <a:r>
              <a:rPr lang="pt-BR" sz="1200" dirty="0" smtClean="0"/>
              <a:t>20x</a:t>
            </a:r>
          </a:p>
        </p:txBody>
      </p:sp>
      <p:sp>
        <p:nvSpPr>
          <p:cNvPr id="6" name="Retângulo 5"/>
          <p:cNvSpPr/>
          <p:nvPr/>
        </p:nvSpPr>
        <p:spPr>
          <a:xfrm>
            <a:off x="277535" y="1882909"/>
            <a:ext cx="5814171" cy="1569660"/>
          </a:xfrm>
          <a:prstGeom prst="rect">
            <a:avLst/>
          </a:prstGeom>
          <a:solidFill>
            <a:schemeClr val="bg1">
              <a:lumMod val="95000"/>
            </a:schemeClr>
          </a:solidFill>
          <a:ln>
            <a:solidFill>
              <a:schemeClr val="tx1"/>
            </a:solidFill>
          </a:ln>
        </p:spPr>
        <p:txBody>
          <a:bodyPr wrap="square">
            <a:spAutoFit/>
          </a:bodyPr>
          <a:lstStyle/>
          <a:p>
            <a:pPr algn="just"/>
            <a:r>
              <a:rPr lang="pt-BR" sz="1200" b="1" dirty="0" smtClean="0"/>
              <a:t>Técnica de batida </a:t>
            </a:r>
            <a:r>
              <a:rPr lang="pt-BR" sz="1200" b="1" dirty="0"/>
              <a:t>em bandeja </a:t>
            </a:r>
            <a:r>
              <a:rPr lang="pt-BR" sz="1200" b="1" dirty="0" smtClean="0"/>
              <a:t>branca</a:t>
            </a:r>
            <a:r>
              <a:rPr lang="pt-BR" sz="1200" dirty="0" smtClean="0"/>
              <a:t>: T</a:t>
            </a:r>
            <a:r>
              <a:rPr lang="pt-BR" sz="1200" dirty="0" smtClean="0">
                <a:solidFill>
                  <a:srgbClr val="000000"/>
                </a:solidFill>
              </a:rPr>
              <a:t>écnica </a:t>
            </a:r>
            <a:r>
              <a:rPr lang="pt-BR" sz="1200" dirty="0">
                <a:solidFill>
                  <a:srgbClr val="000000"/>
                </a:solidFill>
              </a:rPr>
              <a:t>amostrando-se a região apical da planta (ramo terminal e os ramos laterais nesta região). As folhas foram sacudidas no interior da bandeja, usando-se movimentos bruscos e vibratórios, segurando-a de forma a não afugentar os adultos. A seguir, </a:t>
            </a:r>
            <a:r>
              <a:rPr lang="pt-BR" sz="1200" dirty="0" smtClean="0">
                <a:solidFill>
                  <a:srgbClr val="000000"/>
                </a:solidFill>
              </a:rPr>
              <a:t>conta-se </a:t>
            </a:r>
            <a:r>
              <a:rPr lang="pt-BR" sz="1200" dirty="0">
                <a:solidFill>
                  <a:srgbClr val="000000"/>
                </a:solidFill>
              </a:rPr>
              <a:t>as </a:t>
            </a:r>
            <a:r>
              <a:rPr lang="pt-BR" sz="1200" dirty="0" smtClean="0">
                <a:solidFill>
                  <a:srgbClr val="000000"/>
                </a:solidFill>
              </a:rPr>
              <a:t>moscas brancas </a:t>
            </a:r>
            <a:r>
              <a:rPr lang="pt-BR" sz="1200" dirty="0">
                <a:solidFill>
                  <a:srgbClr val="000000"/>
                </a:solidFill>
              </a:rPr>
              <a:t>presentes na mesma, descartando os indivíduos mortos. </a:t>
            </a:r>
            <a:endParaRPr lang="pt-BR" sz="1200" dirty="0" smtClean="0">
              <a:solidFill>
                <a:srgbClr val="000000"/>
              </a:solidFill>
            </a:endParaRPr>
          </a:p>
          <a:p>
            <a:pPr algn="just"/>
            <a:r>
              <a:rPr lang="pt-BR" sz="1200" b="1" dirty="0" smtClean="0">
                <a:solidFill>
                  <a:srgbClr val="000000"/>
                </a:solidFill>
              </a:rPr>
              <a:t>Material</a:t>
            </a:r>
            <a:r>
              <a:rPr lang="pt-BR" sz="1200" dirty="0" smtClean="0">
                <a:solidFill>
                  <a:srgbClr val="000000"/>
                </a:solidFill>
              </a:rPr>
              <a:t>: bandeja </a:t>
            </a:r>
            <a:r>
              <a:rPr lang="pt-BR" sz="1200" dirty="0">
                <a:solidFill>
                  <a:srgbClr val="000000"/>
                </a:solidFill>
              </a:rPr>
              <a:t>de plástico </a:t>
            </a:r>
            <a:r>
              <a:rPr lang="pt-BR" sz="1200" dirty="0" smtClean="0">
                <a:solidFill>
                  <a:srgbClr val="000000"/>
                </a:solidFill>
              </a:rPr>
              <a:t>branca (40 </a:t>
            </a:r>
            <a:r>
              <a:rPr lang="pt-BR" sz="1200" dirty="0">
                <a:solidFill>
                  <a:srgbClr val="000000"/>
                </a:solidFill>
              </a:rPr>
              <a:t>cm </a:t>
            </a:r>
            <a:r>
              <a:rPr lang="pt-BR" sz="1200" dirty="0" smtClean="0">
                <a:solidFill>
                  <a:srgbClr val="000000"/>
                </a:solidFill>
              </a:rPr>
              <a:t>x </a:t>
            </a:r>
            <a:r>
              <a:rPr lang="pt-BR" sz="1200" dirty="0">
                <a:solidFill>
                  <a:srgbClr val="000000"/>
                </a:solidFill>
              </a:rPr>
              <a:t>35 cm </a:t>
            </a:r>
            <a:r>
              <a:rPr lang="pt-BR" sz="1200" dirty="0" smtClean="0">
                <a:solidFill>
                  <a:srgbClr val="000000"/>
                </a:solidFill>
              </a:rPr>
              <a:t>x </a:t>
            </a:r>
            <a:r>
              <a:rPr lang="pt-BR" sz="1200" dirty="0">
                <a:solidFill>
                  <a:srgbClr val="000000"/>
                </a:solidFill>
              </a:rPr>
              <a:t>9 </a:t>
            </a:r>
            <a:r>
              <a:rPr lang="pt-BR" sz="1200" dirty="0" smtClean="0">
                <a:solidFill>
                  <a:srgbClr val="000000"/>
                </a:solidFill>
              </a:rPr>
              <a:t>cm).</a:t>
            </a:r>
          </a:p>
          <a:p>
            <a:pPr algn="just"/>
            <a:endParaRPr lang="pt-BR" sz="1200" dirty="0"/>
          </a:p>
        </p:txBody>
      </p:sp>
      <p:graphicFrame>
        <p:nvGraphicFramePr>
          <p:cNvPr id="8" name="Espaço Reservado para Conteúdo 3"/>
          <p:cNvGraphicFramePr>
            <a:graphicFrameLocks/>
          </p:cNvGraphicFramePr>
          <p:nvPr>
            <p:extLst>
              <p:ext uri="{D42A27DB-BD31-4B8C-83A1-F6EECF244321}">
                <p14:modId xmlns:p14="http://schemas.microsoft.com/office/powerpoint/2010/main" val="1966275354"/>
              </p:ext>
            </p:extLst>
          </p:nvPr>
        </p:nvGraphicFramePr>
        <p:xfrm>
          <a:off x="7344559" y="930971"/>
          <a:ext cx="3618456" cy="4296301"/>
        </p:xfrm>
        <a:graphic>
          <a:graphicData uri="http://schemas.openxmlformats.org/drawingml/2006/table">
            <a:tbl>
              <a:tblPr firstRow="1" bandRow="1">
                <a:tableStyleId>{5C22544A-7EE6-4342-B048-85BDC9FD1C3A}</a:tableStyleId>
              </a:tblPr>
              <a:tblGrid>
                <a:gridCol w="1809228">
                  <a:extLst>
                    <a:ext uri="{9D8B030D-6E8A-4147-A177-3AD203B41FA5}">
                      <a16:colId xmlns:a16="http://schemas.microsoft.com/office/drawing/2014/main" val="3802960124"/>
                    </a:ext>
                  </a:extLst>
                </a:gridCol>
                <a:gridCol w="1809228">
                  <a:extLst>
                    <a:ext uri="{9D8B030D-6E8A-4147-A177-3AD203B41FA5}">
                      <a16:colId xmlns:a16="http://schemas.microsoft.com/office/drawing/2014/main" val="3197421411"/>
                    </a:ext>
                  </a:extLst>
                </a:gridCol>
              </a:tblGrid>
              <a:tr h="1004461">
                <a:tc>
                  <a:txBody>
                    <a:bodyPr/>
                    <a:lstStyle/>
                    <a:p>
                      <a:pPr algn="ctr"/>
                      <a:r>
                        <a:rPr lang="pt-BR" sz="1200" dirty="0" smtClean="0"/>
                        <a:t>Plantas monitoradas</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Número de folhas</a:t>
                      </a:r>
                      <a:r>
                        <a:rPr lang="pt-BR" sz="1200" baseline="0" dirty="0" smtClean="0"/>
                        <a:t> atacadas</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218816"/>
                  </a:ext>
                </a:extLst>
              </a:tr>
              <a:tr h="263201">
                <a:tc>
                  <a:txBody>
                    <a:bodyPr/>
                    <a:lstStyle/>
                    <a:p>
                      <a:pPr algn="ctr"/>
                      <a:r>
                        <a:rPr lang="pt-BR" sz="1200" dirty="0" smtClean="0"/>
                        <a:t>Data: 15/09/2018</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Talhão</a:t>
                      </a:r>
                      <a:r>
                        <a:rPr lang="pt-BR" sz="1200" baseline="0" dirty="0" smtClean="0"/>
                        <a:t> 1</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3798508"/>
                  </a:ext>
                </a:extLst>
              </a:tr>
              <a:tr h="263201">
                <a:tc>
                  <a:txBody>
                    <a:bodyPr/>
                    <a:lstStyle/>
                    <a:p>
                      <a:pPr algn="ctr"/>
                      <a:r>
                        <a:rPr lang="pt-BR" sz="1200" dirty="0" smtClean="0"/>
                        <a:t>1º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2</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5913173"/>
                  </a:ext>
                </a:extLst>
              </a:tr>
              <a:tr h="263201">
                <a:tc>
                  <a:txBody>
                    <a:bodyPr/>
                    <a:lstStyle/>
                    <a:p>
                      <a:pPr algn="ctr"/>
                      <a:r>
                        <a:rPr lang="pt-BR" sz="1200" dirty="0" smtClean="0"/>
                        <a:t>2º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0</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375521"/>
                  </a:ext>
                </a:extLst>
              </a:tr>
              <a:tr h="263201">
                <a:tc>
                  <a:txBody>
                    <a:bodyPr/>
                    <a:lstStyle/>
                    <a:p>
                      <a:pPr algn="ctr"/>
                      <a:r>
                        <a:rPr lang="pt-BR" sz="1200" dirty="0" smtClean="0"/>
                        <a:t>3º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1</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009335"/>
                  </a:ext>
                </a:extLst>
              </a:tr>
              <a:tr h="263201">
                <a:tc>
                  <a:txBody>
                    <a:bodyPr/>
                    <a:lstStyle/>
                    <a:p>
                      <a:pPr algn="ctr"/>
                      <a:r>
                        <a:rPr lang="pt-BR" sz="1200" dirty="0" smtClean="0"/>
                        <a:t>4º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0</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523678"/>
                  </a:ext>
                </a:extLst>
              </a:tr>
              <a:tr h="263201">
                <a:tc>
                  <a:txBody>
                    <a:bodyPr/>
                    <a:lstStyle/>
                    <a:p>
                      <a:pPr algn="ctr"/>
                      <a:r>
                        <a:rPr lang="pt-BR" sz="1200" dirty="0" smtClean="0"/>
                        <a:t>5º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3</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136207"/>
                  </a:ext>
                </a:extLst>
              </a:tr>
              <a:tr h="263201">
                <a:tc>
                  <a:txBody>
                    <a:bodyPr/>
                    <a:lstStyle/>
                    <a:p>
                      <a:pPr algn="ctr"/>
                      <a:r>
                        <a:rPr lang="pt-BR" sz="1200" dirty="0" smtClean="0"/>
                        <a:t>...</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800871"/>
                  </a:ext>
                </a:extLst>
              </a:tr>
              <a:tr h="263201">
                <a:tc>
                  <a:txBody>
                    <a:bodyPr/>
                    <a:lstStyle/>
                    <a:p>
                      <a:pPr algn="ctr"/>
                      <a:r>
                        <a:rPr lang="pt-BR" sz="1200" dirty="0" smtClean="0"/>
                        <a:t>20º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30</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7405304"/>
                  </a:ext>
                </a:extLst>
              </a:tr>
              <a:tr h="263201">
                <a:tc>
                  <a:txBody>
                    <a:bodyPr/>
                    <a:lstStyle/>
                    <a:p>
                      <a:pPr algn="ctr"/>
                      <a:r>
                        <a:rPr lang="pt-BR" sz="1200" dirty="0" smtClean="0"/>
                        <a:t>...</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073908"/>
                  </a:ext>
                </a:extLst>
              </a:tr>
              <a:tr h="263201">
                <a:tc>
                  <a:txBody>
                    <a:bodyPr/>
                    <a:lstStyle/>
                    <a:p>
                      <a:pPr algn="ctr"/>
                      <a:r>
                        <a:rPr lang="pt-BR" sz="1200" dirty="0" smtClean="0"/>
                        <a:t>50º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936244"/>
                  </a:ext>
                </a:extLst>
              </a:tr>
              <a:tr h="263201">
                <a:tc>
                  <a:txBody>
                    <a:bodyPr/>
                    <a:lstStyle/>
                    <a:p>
                      <a:pPr algn="ctr"/>
                      <a:r>
                        <a:rPr lang="pt-BR" sz="1200" dirty="0" smtClean="0"/>
                        <a:t>Resultados</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solidFill>
                            <a:srgbClr val="FF0000"/>
                          </a:solidFill>
                        </a:rPr>
                        <a:t>Controla</a:t>
                      </a:r>
                      <a:endParaRPr lang="pt-BR"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16272"/>
                  </a:ext>
                </a:extLst>
              </a:tr>
              <a:tr h="263201">
                <a:tc gridSpan="2">
                  <a:txBody>
                    <a:bodyPr/>
                    <a:lstStyle/>
                    <a:p>
                      <a:pPr algn="ctr"/>
                      <a:r>
                        <a:rPr lang="pt-BR" sz="1200" dirty="0" smtClean="0"/>
                        <a:t>Controlar a partir de 28,8 folhas infectadas</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dirty="0"/>
                    </a:p>
                  </a:txBody>
                  <a:tcPr/>
                </a:tc>
                <a:extLst>
                  <a:ext uri="{0D108BD9-81ED-4DB2-BD59-A6C34878D82A}">
                    <a16:rowId xmlns:a16="http://schemas.microsoft.com/office/drawing/2014/main" val="2839057902"/>
                  </a:ext>
                </a:extLst>
              </a:tr>
            </a:tbl>
          </a:graphicData>
        </a:graphic>
      </p:graphicFrame>
      <p:sp>
        <p:nvSpPr>
          <p:cNvPr id="9" name="CaixaDeTexto 8"/>
          <p:cNvSpPr txBox="1"/>
          <p:nvPr/>
        </p:nvSpPr>
        <p:spPr>
          <a:xfrm>
            <a:off x="7850820" y="5480516"/>
            <a:ext cx="2869696" cy="369332"/>
          </a:xfrm>
          <a:prstGeom prst="rect">
            <a:avLst/>
          </a:prstGeom>
          <a:solidFill>
            <a:schemeClr val="bg1">
              <a:lumMod val="95000"/>
            </a:schemeClr>
          </a:solidFill>
          <a:ln>
            <a:solidFill>
              <a:schemeClr val="accent2"/>
            </a:solidFill>
          </a:ln>
        </p:spPr>
        <p:txBody>
          <a:bodyPr wrap="none" rtlCol="0">
            <a:spAutoFit/>
          </a:bodyPr>
          <a:lstStyle/>
          <a:p>
            <a:r>
              <a:rPr lang="pt-BR" b="1" dirty="0" smtClean="0"/>
              <a:t>Calcular e Salvar dados</a:t>
            </a:r>
            <a:endParaRPr lang="pt-BR" b="1" dirty="0"/>
          </a:p>
        </p:txBody>
      </p:sp>
      <p:pic>
        <p:nvPicPr>
          <p:cNvPr id="10" name="Image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9266521" y="5689614"/>
            <a:ext cx="406240" cy="574118"/>
          </a:xfrm>
          <a:prstGeom prst="rect">
            <a:avLst/>
          </a:prstGeom>
        </p:spPr>
      </p:pic>
      <p:sp>
        <p:nvSpPr>
          <p:cNvPr id="12" name="CaixaDeTexto 11"/>
          <p:cNvSpPr txBox="1"/>
          <p:nvPr/>
        </p:nvSpPr>
        <p:spPr>
          <a:xfrm>
            <a:off x="277535" y="3452569"/>
            <a:ext cx="5814171" cy="646331"/>
          </a:xfrm>
          <a:prstGeom prst="rect">
            <a:avLst/>
          </a:prstGeom>
          <a:solidFill>
            <a:schemeClr val="bg1">
              <a:lumMod val="95000"/>
            </a:schemeClr>
          </a:solidFill>
          <a:ln>
            <a:solidFill>
              <a:schemeClr val="tx1"/>
            </a:solidFill>
          </a:ln>
        </p:spPr>
        <p:txBody>
          <a:bodyPr wrap="square" rtlCol="0">
            <a:spAutoFit/>
          </a:bodyPr>
          <a:lstStyle/>
          <a:p>
            <a:r>
              <a:rPr lang="pt-BR" sz="1200" dirty="0" smtClean="0"/>
              <a:t>Nº de talhões:  		</a:t>
            </a:r>
          </a:p>
          <a:p>
            <a:endParaRPr lang="pt-BR" sz="1200" dirty="0" smtClean="0"/>
          </a:p>
          <a:p>
            <a:r>
              <a:rPr lang="pt-BR" sz="1200" dirty="0" smtClean="0"/>
              <a:t>Talhão amostrado: inserir número  </a:t>
            </a:r>
          </a:p>
        </p:txBody>
      </p:sp>
      <p:sp>
        <p:nvSpPr>
          <p:cNvPr id="2" name="Retângulo 1"/>
          <p:cNvSpPr/>
          <p:nvPr/>
        </p:nvSpPr>
        <p:spPr>
          <a:xfrm>
            <a:off x="1468191" y="3452569"/>
            <a:ext cx="579550" cy="27699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2</a:t>
            </a:r>
            <a:r>
              <a:rPr lang="pt-BR" dirty="0" smtClean="0">
                <a:solidFill>
                  <a:schemeClr val="tx1"/>
                </a:solidFill>
                <a:latin typeface="Century Gothic" panose="020B0502020202020204" pitchFamily="34" charset="0"/>
              </a:rPr>
              <a:t>▼</a:t>
            </a:r>
            <a:endParaRPr lang="pt-BR" dirty="0">
              <a:solidFill>
                <a:schemeClr val="tx1"/>
              </a:solidFill>
            </a:endParaRPr>
          </a:p>
        </p:txBody>
      </p:sp>
    </p:spTree>
    <p:extLst>
      <p:ext uri="{BB962C8B-B14F-4D97-AF65-F5344CB8AC3E}">
        <p14:creationId xmlns:p14="http://schemas.microsoft.com/office/powerpoint/2010/main" val="3038042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flipH="1">
            <a:off x="2379370" y="130752"/>
            <a:ext cx="7495505" cy="400110"/>
          </a:xfrm>
          <a:prstGeom prst="rect">
            <a:avLst/>
          </a:prstGeom>
          <a:solidFill>
            <a:schemeClr val="bg1">
              <a:lumMod val="95000"/>
            </a:schemeClr>
          </a:solidFill>
          <a:ln>
            <a:solidFill>
              <a:schemeClr val="tx1"/>
            </a:solidFill>
          </a:ln>
        </p:spPr>
        <p:txBody>
          <a:bodyPr wrap="square" rtlCol="0">
            <a:spAutoFit/>
          </a:bodyPr>
          <a:lstStyle/>
          <a:p>
            <a:r>
              <a:rPr lang="pt-BR" sz="2000" b="1" dirty="0" smtClean="0"/>
              <a:t>Plano de amostragem – mosca branca – tomate rasteiro </a:t>
            </a:r>
            <a:endParaRPr lang="pt-BR" sz="2000" b="1" dirty="0"/>
          </a:p>
        </p:txBody>
      </p:sp>
      <p:sp>
        <p:nvSpPr>
          <p:cNvPr id="5" name="CaixaDeTexto 4"/>
          <p:cNvSpPr txBox="1"/>
          <p:nvPr/>
        </p:nvSpPr>
        <p:spPr>
          <a:xfrm flipH="1">
            <a:off x="277535" y="682580"/>
            <a:ext cx="5814171" cy="1015663"/>
          </a:xfrm>
          <a:prstGeom prst="rect">
            <a:avLst/>
          </a:prstGeom>
          <a:solidFill>
            <a:schemeClr val="bg1">
              <a:lumMod val="95000"/>
            </a:schemeClr>
          </a:solidFill>
          <a:ln>
            <a:solidFill>
              <a:schemeClr val="tx1"/>
            </a:solidFill>
          </a:ln>
        </p:spPr>
        <p:txBody>
          <a:bodyPr wrap="square" rtlCol="0">
            <a:spAutoFit/>
          </a:bodyPr>
          <a:lstStyle/>
          <a:p>
            <a:r>
              <a:rPr lang="pt-BR" sz="1200" b="1" dirty="0" smtClean="0"/>
              <a:t>Caminhamento</a:t>
            </a:r>
            <a:r>
              <a:rPr lang="pt-BR" sz="1200" dirty="0" smtClean="0"/>
              <a:t>: </a:t>
            </a:r>
            <a:r>
              <a:rPr lang="pt-BR" sz="1200" dirty="0" err="1" smtClean="0"/>
              <a:t>Zigue</a:t>
            </a:r>
            <a:r>
              <a:rPr lang="pt-BR" sz="1200" dirty="0" smtClean="0"/>
              <a:t> - </a:t>
            </a:r>
            <a:r>
              <a:rPr lang="pt-BR" sz="1200" dirty="0" err="1" smtClean="0"/>
              <a:t>Zague</a:t>
            </a:r>
            <a:endParaRPr lang="pt-BR" sz="1200" dirty="0" smtClean="0"/>
          </a:p>
          <a:p>
            <a:r>
              <a:rPr lang="pt-BR" sz="1200" b="1" dirty="0"/>
              <a:t>Divisão de talhão tomate rasteiro</a:t>
            </a:r>
            <a:r>
              <a:rPr lang="pt-BR" sz="1200" dirty="0"/>
              <a:t>: 10 ha – 50 plantas ao acaso</a:t>
            </a:r>
          </a:p>
          <a:p>
            <a:r>
              <a:rPr lang="pt-BR" sz="1200" b="1" dirty="0" smtClean="0"/>
              <a:t>Local de inspeção: </a:t>
            </a:r>
            <a:r>
              <a:rPr lang="pt-BR" sz="1200" dirty="0" smtClean="0"/>
              <a:t>face </a:t>
            </a:r>
            <a:r>
              <a:rPr lang="pt-BR" sz="1200" dirty="0"/>
              <a:t>inferior de uma folha localizada no terço mediano da copa do tomateiro e de uma folha </a:t>
            </a:r>
            <a:r>
              <a:rPr lang="pt-BR" sz="1200" dirty="0" smtClean="0"/>
              <a:t>baixeira.</a:t>
            </a:r>
          </a:p>
          <a:p>
            <a:r>
              <a:rPr lang="pt-BR" sz="1200" b="1" dirty="0" smtClean="0"/>
              <a:t>Observação: </a:t>
            </a:r>
            <a:r>
              <a:rPr lang="pt-BR" sz="1200" dirty="0" smtClean="0"/>
              <a:t>uso de </a:t>
            </a:r>
            <a:r>
              <a:rPr lang="pt-BR" sz="1200" dirty="0"/>
              <a:t>lupa de aumento de </a:t>
            </a:r>
            <a:r>
              <a:rPr lang="pt-BR" sz="1200" dirty="0" smtClean="0"/>
              <a:t>20x</a:t>
            </a:r>
          </a:p>
        </p:txBody>
      </p:sp>
      <p:sp>
        <p:nvSpPr>
          <p:cNvPr id="6" name="Retângulo 5"/>
          <p:cNvSpPr/>
          <p:nvPr/>
        </p:nvSpPr>
        <p:spPr>
          <a:xfrm>
            <a:off x="277535" y="1882909"/>
            <a:ext cx="5814171" cy="1569660"/>
          </a:xfrm>
          <a:prstGeom prst="rect">
            <a:avLst/>
          </a:prstGeom>
          <a:solidFill>
            <a:schemeClr val="bg1">
              <a:lumMod val="95000"/>
            </a:schemeClr>
          </a:solidFill>
          <a:ln>
            <a:solidFill>
              <a:schemeClr val="tx1"/>
            </a:solidFill>
          </a:ln>
        </p:spPr>
        <p:txBody>
          <a:bodyPr wrap="square">
            <a:spAutoFit/>
          </a:bodyPr>
          <a:lstStyle/>
          <a:p>
            <a:pPr algn="just"/>
            <a:r>
              <a:rPr lang="pt-BR" sz="1200" b="1" dirty="0" smtClean="0"/>
              <a:t>Técnica de batida </a:t>
            </a:r>
            <a:r>
              <a:rPr lang="pt-BR" sz="1200" b="1" dirty="0"/>
              <a:t>em bandeja </a:t>
            </a:r>
            <a:r>
              <a:rPr lang="pt-BR" sz="1200" b="1" dirty="0" smtClean="0"/>
              <a:t>branca</a:t>
            </a:r>
            <a:r>
              <a:rPr lang="pt-BR" sz="1200" dirty="0" smtClean="0"/>
              <a:t>: T</a:t>
            </a:r>
            <a:r>
              <a:rPr lang="pt-BR" sz="1200" dirty="0" smtClean="0">
                <a:solidFill>
                  <a:srgbClr val="000000"/>
                </a:solidFill>
              </a:rPr>
              <a:t>écnica </a:t>
            </a:r>
            <a:r>
              <a:rPr lang="pt-BR" sz="1200" dirty="0">
                <a:solidFill>
                  <a:srgbClr val="000000"/>
                </a:solidFill>
              </a:rPr>
              <a:t>amostrando-se a região apical da planta (ramo terminal e os ramos laterais nesta região). As folhas foram sacudidas no interior da bandeja, usando-se movimentos bruscos e vibratórios, segurando-a de forma a não afugentar os adultos. A seguir, </a:t>
            </a:r>
            <a:r>
              <a:rPr lang="pt-BR" sz="1200" dirty="0" smtClean="0">
                <a:solidFill>
                  <a:srgbClr val="000000"/>
                </a:solidFill>
              </a:rPr>
              <a:t>conta-se </a:t>
            </a:r>
            <a:r>
              <a:rPr lang="pt-BR" sz="1200" dirty="0">
                <a:solidFill>
                  <a:srgbClr val="000000"/>
                </a:solidFill>
              </a:rPr>
              <a:t>as </a:t>
            </a:r>
            <a:r>
              <a:rPr lang="pt-BR" sz="1200" dirty="0" smtClean="0">
                <a:solidFill>
                  <a:srgbClr val="000000"/>
                </a:solidFill>
              </a:rPr>
              <a:t>moscas brancas </a:t>
            </a:r>
            <a:r>
              <a:rPr lang="pt-BR" sz="1200" dirty="0">
                <a:solidFill>
                  <a:srgbClr val="000000"/>
                </a:solidFill>
              </a:rPr>
              <a:t>presentes na mesma, descartando os indivíduos mortos. </a:t>
            </a:r>
            <a:endParaRPr lang="pt-BR" sz="1200" dirty="0" smtClean="0">
              <a:solidFill>
                <a:srgbClr val="000000"/>
              </a:solidFill>
            </a:endParaRPr>
          </a:p>
          <a:p>
            <a:pPr algn="just"/>
            <a:r>
              <a:rPr lang="pt-BR" sz="1200" b="1" dirty="0" smtClean="0">
                <a:solidFill>
                  <a:srgbClr val="000000"/>
                </a:solidFill>
              </a:rPr>
              <a:t>Material</a:t>
            </a:r>
            <a:r>
              <a:rPr lang="pt-BR" sz="1200" dirty="0" smtClean="0">
                <a:solidFill>
                  <a:srgbClr val="000000"/>
                </a:solidFill>
              </a:rPr>
              <a:t>: bandeja </a:t>
            </a:r>
            <a:r>
              <a:rPr lang="pt-BR" sz="1200" dirty="0">
                <a:solidFill>
                  <a:srgbClr val="000000"/>
                </a:solidFill>
              </a:rPr>
              <a:t>de plástico </a:t>
            </a:r>
            <a:r>
              <a:rPr lang="pt-BR" sz="1200" dirty="0" smtClean="0">
                <a:solidFill>
                  <a:srgbClr val="000000"/>
                </a:solidFill>
              </a:rPr>
              <a:t>branca (40 </a:t>
            </a:r>
            <a:r>
              <a:rPr lang="pt-BR" sz="1200" dirty="0">
                <a:solidFill>
                  <a:srgbClr val="000000"/>
                </a:solidFill>
              </a:rPr>
              <a:t>cm </a:t>
            </a:r>
            <a:r>
              <a:rPr lang="pt-BR" sz="1200" dirty="0" smtClean="0">
                <a:solidFill>
                  <a:srgbClr val="000000"/>
                </a:solidFill>
              </a:rPr>
              <a:t>x </a:t>
            </a:r>
            <a:r>
              <a:rPr lang="pt-BR" sz="1200" dirty="0">
                <a:solidFill>
                  <a:srgbClr val="000000"/>
                </a:solidFill>
              </a:rPr>
              <a:t>35 cm </a:t>
            </a:r>
            <a:r>
              <a:rPr lang="pt-BR" sz="1200" dirty="0" smtClean="0">
                <a:solidFill>
                  <a:srgbClr val="000000"/>
                </a:solidFill>
              </a:rPr>
              <a:t>x </a:t>
            </a:r>
            <a:r>
              <a:rPr lang="pt-BR" sz="1200" dirty="0">
                <a:solidFill>
                  <a:srgbClr val="000000"/>
                </a:solidFill>
              </a:rPr>
              <a:t>9 </a:t>
            </a:r>
            <a:r>
              <a:rPr lang="pt-BR" sz="1200" dirty="0" smtClean="0">
                <a:solidFill>
                  <a:srgbClr val="000000"/>
                </a:solidFill>
              </a:rPr>
              <a:t>cm).</a:t>
            </a:r>
          </a:p>
          <a:p>
            <a:pPr algn="just"/>
            <a:endParaRPr lang="pt-BR" sz="1200" dirty="0"/>
          </a:p>
        </p:txBody>
      </p:sp>
      <p:graphicFrame>
        <p:nvGraphicFramePr>
          <p:cNvPr id="8" name="Espaço Reservado para Conteúdo 3"/>
          <p:cNvGraphicFramePr>
            <a:graphicFrameLocks/>
          </p:cNvGraphicFramePr>
          <p:nvPr>
            <p:extLst>
              <p:ext uri="{D42A27DB-BD31-4B8C-83A1-F6EECF244321}">
                <p14:modId xmlns:p14="http://schemas.microsoft.com/office/powerpoint/2010/main" val="1966275354"/>
              </p:ext>
            </p:extLst>
          </p:nvPr>
        </p:nvGraphicFramePr>
        <p:xfrm>
          <a:off x="7344559" y="930971"/>
          <a:ext cx="3618456" cy="4296301"/>
        </p:xfrm>
        <a:graphic>
          <a:graphicData uri="http://schemas.openxmlformats.org/drawingml/2006/table">
            <a:tbl>
              <a:tblPr firstRow="1" bandRow="1">
                <a:tableStyleId>{5C22544A-7EE6-4342-B048-85BDC9FD1C3A}</a:tableStyleId>
              </a:tblPr>
              <a:tblGrid>
                <a:gridCol w="1809228">
                  <a:extLst>
                    <a:ext uri="{9D8B030D-6E8A-4147-A177-3AD203B41FA5}">
                      <a16:colId xmlns:a16="http://schemas.microsoft.com/office/drawing/2014/main" val="3802960124"/>
                    </a:ext>
                  </a:extLst>
                </a:gridCol>
                <a:gridCol w="1809228">
                  <a:extLst>
                    <a:ext uri="{9D8B030D-6E8A-4147-A177-3AD203B41FA5}">
                      <a16:colId xmlns:a16="http://schemas.microsoft.com/office/drawing/2014/main" val="3197421411"/>
                    </a:ext>
                  </a:extLst>
                </a:gridCol>
              </a:tblGrid>
              <a:tr h="1004461">
                <a:tc>
                  <a:txBody>
                    <a:bodyPr/>
                    <a:lstStyle/>
                    <a:p>
                      <a:pPr algn="ctr"/>
                      <a:r>
                        <a:rPr lang="pt-BR" sz="1200" dirty="0" smtClean="0"/>
                        <a:t>Plantas monitoradas</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Número de folhas</a:t>
                      </a:r>
                      <a:r>
                        <a:rPr lang="pt-BR" sz="1200" baseline="0" dirty="0" smtClean="0"/>
                        <a:t> atacadas</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218816"/>
                  </a:ext>
                </a:extLst>
              </a:tr>
              <a:tr h="263201">
                <a:tc>
                  <a:txBody>
                    <a:bodyPr/>
                    <a:lstStyle/>
                    <a:p>
                      <a:pPr algn="ctr"/>
                      <a:r>
                        <a:rPr lang="pt-BR" sz="1200" dirty="0" smtClean="0"/>
                        <a:t>Data: 15/09/2018</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Talhão</a:t>
                      </a:r>
                      <a:r>
                        <a:rPr lang="pt-BR" sz="1200" baseline="0" dirty="0" smtClean="0"/>
                        <a:t> 1</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3798508"/>
                  </a:ext>
                </a:extLst>
              </a:tr>
              <a:tr h="263201">
                <a:tc>
                  <a:txBody>
                    <a:bodyPr/>
                    <a:lstStyle/>
                    <a:p>
                      <a:pPr algn="ctr"/>
                      <a:r>
                        <a:rPr lang="pt-BR" sz="1200" dirty="0" smtClean="0"/>
                        <a:t>1º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2</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5913173"/>
                  </a:ext>
                </a:extLst>
              </a:tr>
              <a:tr h="263201">
                <a:tc>
                  <a:txBody>
                    <a:bodyPr/>
                    <a:lstStyle/>
                    <a:p>
                      <a:pPr algn="ctr"/>
                      <a:r>
                        <a:rPr lang="pt-BR" sz="1200" dirty="0" smtClean="0"/>
                        <a:t>2º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0</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375521"/>
                  </a:ext>
                </a:extLst>
              </a:tr>
              <a:tr h="263201">
                <a:tc>
                  <a:txBody>
                    <a:bodyPr/>
                    <a:lstStyle/>
                    <a:p>
                      <a:pPr algn="ctr"/>
                      <a:r>
                        <a:rPr lang="pt-BR" sz="1200" dirty="0" smtClean="0"/>
                        <a:t>3º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1</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009335"/>
                  </a:ext>
                </a:extLst>
              </a:tr>
              <a:tr h="263201">
                <a:tc>
                  <a:txBody>
                    <a:bodyPr/>
                    <a:lstStyle/>
                    <a:p>
                      <a:pPr algn="ctr"/>
                      <a:r>
                        <a:rPr lang="pt-BR" sz="1200" dirty="0" smtClean="0"/>
                        <a:t>4º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0</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523678"/>
                  </a:ext>
                </a:extLst>
              </a:tr>
              <a:tr h="263201">
                <a:tc>
                  <a:txBody>
                    <a:bodyPr/>
                    <a:lstStyle/>
                    <a:p>
                      <a:pPr algn="ctr"/>
                      <a:r>
                        <a:rPr lang="pt-BR" sz="1200" dirty="0" smtClean="0"/>
                        <a:t>5º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3</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136207"/>
                  </a:ext>
                </a:extLst>
              </a:tr>
              <a:tr h="263201">
                <a:tc>
                  <a:txBody>
                    <a:bodyPr/>
                    <a:lstStyle/>
                    <a:p>
                      <a:pPr algn="ctr"/>
                      <a:r>
                        <a:rPr lang="pt-BR" sz="1200" dirty="0" smtClean="0"/>
                        <a:t>...</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800871"/>
                  </a:ext>
                </a:extLst>
              </a:tr>
              <a:tr h="263201">
                <a:tc>
                  <a:txBody>
                    <a:bodyPr/>
                    <a:lstStyle/>
                    <a:p>
                      <a:pPr algn="ctr"/>
                      <a:r>
                        <a:rPr lang="pt-BR" sz="1200" dirty="0" smtClean="0"/>
                        <a:t>20º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30</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7405304"/>
                  </a:ext>
                </a:extLst>
              </a:tr>
              <a:tr h="263201">
                <a:tc>
                  <a:txBody>
                    <a:bodyPr/>
                    <a:lstStyle/>
                    <a:p>
                      <a:pPr algn="ctr"/>
                      <a:r>
                        <a:rPr lang="pt-BR" sz="1200" dirty="0" smtClean="0"/>
                        <a:t>...</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073908"/>
                  </a:ext>
                </a:extLst>
              </a:tr>
              <a:tr h="263201">
                <a:tc>
                  <a:txBody>
                    <a:bodyPr/>
                    <a:lstStyle/>
                    <a:p>
                      <a:pPr algn="ctr"/>
                      <a:r>
                        <a:rPr lang="pt-BR" sz="1200" dirty="0" smtClean="0"/>
                        <a:t>50º</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936244"/>
                  </a:ext>
                </a:extLst>
              </a:tr>
              <a:tr h="263201">
                <a:tc>
                  <a:txBody>
                    <a:bodyPr/>
                    <a:lstStyle/>
                    <a:p>
                      <a:pPr algn="ctr"/>
                      <a:r>
                        <a:rPr lang="pt-BR" sz="1200" dirty="0" smtClean="0"/>
                        <a:t>Resultados</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solidFill>
                            <a:srgbClr val="FF0000"/>
                          </a:solidFill>
                        </a:rPr>
                        <a:t>Controla</a:t>
                      </a:r>
                      <a:endParaRPr lang="pt-BR"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16272"/>
                  </a:ext>
                </a:extLst>
              </a:tr>
              <a:tr h="263201">
                <a:tc gridSpan="2">
                  <a:txBody>
                    <a:bodyPr/>
                    <a:lstStyle/>
                    <a:p>
                      <a:pPr algn="ctr"/>
                      <a:r>
                        <a:rPr lang="pt-BR" sz="1200" dirty="0" smtClean="0"/>
                        <a:t>Controlar a partir de 28,8 folhas infectadas</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dirty="0"/>
                    </a:p>
                  </a:txBody>
                  <a:tcPr/>
                </a:tc>
                <a:extLst>
                  <a:ext uri="{0D108BD9-81ED-4DB2-BD59-A6C34878D82A}">
                    <a16:rowId xmlns:a16="http://schemas.microsoft.com/office/drawing/2014/main" val="2839057902"/>
                  </a:ext>
                </a:extLst>
              </a:tr>
            </a:tbl>
          </a:graphicData>
        </a:graphic>
      </p:graphicFrame>
      <p:sp>
        <p:nvSpPr>
          <p:cNvPr id="9" name="CaixaDeTexto 8"/>
          <p:cNvSpPr txBox="1"/>
          <p:nvPr/>
        </p:nvSpPr>
        <p:spPr>
          <a:xfrm>
            <a:off x="7850820" y="5480516"/>
            <a:ext cx="2869696" cy="369332"/>
          </a:xfrm>
          <a:prstGeom prst="rect">
            <a:avLst/>
          </a:prstGeom>
          <a:solidFill>
            <a:schemeClr val="bg1">
              <a:lumMod val="95000"/>
            </a:schemeClr>
          </a:solidFill>
          <a:ln>
            <a:solidFill>
              <a:schemeClr val="accent2"/>
            </a:solidFill>
          </a:ln>
        </p:spPr>
        <p:txBody>
          <a:bodyPr wrap="none" rtlCol="0">
            <a:spAutoFit/>
          </a:bodyPr>
          <a:lstStyle/>
          <a:p>
            <a:r>
              <a:rPr lang="pt-BR" b="1" dirty="0" smtClean="0"/>
              <a:t>Calcular e Salvar dados</a:t>
            </a:r>
            <a:endParaRPr lang="pt-BR" b="1" dirty="0"/>
          </a:p>
        </p:txBody>
      </p:sp>
      <p:pic>
        <p:nvPicPr>
          <p:cNvPr id="10" name="Image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9266521" y="5689614"/>
            <a:ext cx="406240" cy="574118"/>
          </a:xfrm>
          <a:prstGeom prst="rect">
            <a:avLst/>
          </a:prstGeom>
        </p:spPr>
      </p:pic>
      <p:sp>
        <p:nvSpPr>
          <p:cNvPr id="12" name="CaixaDeTexto 11"/>
          <p:cNvSpPr txBox="1"/>
          <p:nvPr/>
        </p:nvSpPr>
        <p:spPr>
          <a:xfrm>
            <a:off x="277535" y="3452569"/>
            <a:ext cx="5814171" cy="646331"/>
          </a:xfrm>
          <a:prstGeom prst="rect">
            <a:avLst/>
          </a:prstGeom>
          <a:solidFill>
            <a:schemeClr val="bg1">
              <a:lumMod val="95000"/>
            </a:schemeClr>
          </a:solidFill>
          <a:ln>
            <a:solidFill>
              <a:schemeClr val="tx1"/>
            </a:solidFill>
          </a:ln>
        </p:spPr>
        <p:txBody>
          <a:bodyPr wrap="square" rtlCol="0">
            <a:spAutoFit/>
          </a:bodyPr>
          <a:lstStyle/>
          <a:p>
            <a:r>
              <a:rPr lang="pt-BR" sz="1200" dirty="0" smtClean="0"/>
              <a:t>Nº de talhões:  		</a:t>
            </a:r>
          </a:p>
          <a:p>
            <a:endParaRPr lang="pt-BR" sz="1200" dirty="0" smtClean="0"/>
          </a:p>
          <a:p>
            <a:r>
              <a:rPr lang="pt-BR" sz="1200" dirty="0" smtClean="0"/>
              <a:t>Talhão amostrado: inserir numero </a:t>
            </a:r>
          </a:p>
        </p:txBody>
      </p:sp>
      <p:sp>
        <p:nvSpPr>
          <p:cNvPr id="2" name="Retângulo 1"/>
          <p:cNvSpPr/>
          <p:nvPr/>
        </p:nvSpPr>
        <p:spPr>
          <a:xfrm>
            <a:off x="1468191" y="3452569"/>
            <a:ext cx="579550" cy="27699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2</a:t>
            </a:r>
            <a:r>
              <a:rPr lang="pt-BR" dirty="0" smtClean="0">
                <a:solidFill>
                  <a:schemeClr val="tx1"/>
                </a:solidFill>
                <a:latin typeface="Century Gothic" panose="020B0502020202020204" pitchFamily="34" charset="0"/>
              </a:rPr>
              <a:t>▼</a:t>
            </a:r>
            <a:endParaRPr lang="pt-BR" dirty="0">
              <a:solidFill>
                <a:schemeClr val="tx1"/>
              </a:solidFill>
            </a:endParaRPr>
          </a:p>
        </p:txBody>
      </p:sp>
    </p:spTree>
    <p:extLst>
      <p:ext uri="{BB962C8B-B14F-4D97-AF65-F5344CB8AC3E}">
        <p14:creationId xmlns:p14="http://schemas.microsoft.com/office/powerpoint/2010/main" val="572441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4"/>
          <p:cNvGraphicFramePr>
            <a:graphicFrameLocks/>
          </p:cNvGraphicFramePr>
          <p:nvPr>
            <p:extLst>
              <p:ext uri="{D42A27DB-BD31-4B8C-83A1-F6EECF244321}">
                <p14:modId xmlns:p14="http://schemas.microsoft.com/office/powerpoint/2010/main" val="1933011152"/>
              </p:ext>
            </p:extLst>
          </p:nvPr>
        </p:nvGraphicFramePr>
        <p:xfrm>
          <a:off x="90152" y="174340"/>
          <a:ext cx="11977352" cy="4252114"/>
        </p:xfrm>
        <a:graphic>
          <a:graphicData uri="http://schemas.openxmlformats.org/drawingml/2006/table">
            <a:tbl>
              <a:tblPr firstRow="1" bandRow="1">
                <a:tableStyleId>{5C22544A-7EE6-4342-B048-85BDC9FD1C3A}</a:tableStyleId>
              </a:tblPr>
              <a:tblGrid>
                <a:gridCol w="1796602">
                  <a:extLst>
                    <a:ext uri="{9D8B030D-6E8A-4147-A177-3AD203B41FA5}">
                      <a16:colId xmlns:a16="http://schemas.microsoft.com/office/drawing/2014/main" val="1690178731"/>
                    </a:ext>
                  </a:extLst>
                </a:gridCol>
                <a:gridCol w="1961080">
                  <a:extLst>
                    <a:ext uri="{9D8B030D-6E8A-4147-A177-3AD203B41FA5}">
                      <a16:colId xmlns:a16="http://schemas.microsoft.com/office/drawing/2014/main" val="3038453419"/>
                    </a:ext>
                  </a:extLst>
                </a:gridCol>
                <a:gridCol w="1463401">
                  <a:extLst>
                    <a:ext uri="{9D8B030D-6E8A-4147-A177-3AD203B41FA5}">
                      <a16:colId xmlns:a16="http://schemas.microsoft.com/office/drawing/2014/main" val="3588993440"/>
                    </a:ext>
                  </a:extLst>
                </a:gridCol>
                <a:gridCol w="1181843">
                  <a:extLst>
                    <a:ext uri="{9D8B030D-6E8A-4147-A177-3AD203B41FA5}">
                      <a16:colId xmlns:a16="http://schemas.microsoft.com/office/drawing/2014/main" val="1424429242"/>
                    </a:ext>
                  </a:extLst>
                </a:gridCol>
                <a:gridCol w="1858142">
                  <a:extLst>
                    <a:ext uri="{9D8B030D-6E8A-4147-A177-3AD203B41FA5}">
                      <a16:colId xmlns:a16="http://schemas.microsoft.com/office/drawing/2014/main" val="812005627"/>
                    </a:ext>
                  </a:extLst>
                </a:gridCol>
                <a:gridCol w="1858142">
                  <a:extLst>
                    <a:ext uri="{9D8B030D-6E8A-4147-A177-3AD203B41FA5}">
                      <a16:colId xmlns:a16="http://schemas.microsoft.com/office/drawing/2014/main" val="4286448157"/>
                    </a:ext>
                  </a:extLst>
                </a:gridCol>
                <a:gridCol w="1858142">
                  <a:extLst>
                    <a:ext uri="{9D8B030D-6E8A-4147-A177-3AD203B41FA5}">
                      <a16:colId xmlns:a16="http://schemas.microsoft.com/office/drawing/2014/main" val="3964168775"/>
                    </a:ext>
                  </a:extLst>
                </a:gridCol>
              </a:tblGrid>
              <a:tr h="699800">
                <a:tc>
                  <a:txBody>
                    <a:bodyPr/>
                    <a:lstStyle/>
                    <a:p>
                      <a:pPr algn="ctr"/>
                      <a:r>
                        <a:rPr lang="pt-BR" sz="1400" dirty="0" smtClean="0"/>
                        <a:t>Componentes do MIP</a:t>
                      </a:r>
                      <a:endParaRPr lang="pt-BR" sz="1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Métodos de controle preventivo</a:t>
                      </a:r>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Culturas</a:t>
                      </a:r>
                    </a:p>
                  </a:txBody>
                  <a:tcPr anchor="ctr">
                    <a:lnT w="12700" cap="flat" cmpd="sng" algn="ctr">
                      <a:solidFill>
                        <a:schemeClr val="tx1"/>
                      </a:solidFill>
                      <a:prstDash val="solid"/>
                      <a:round/>
                      <a:headEnd type="none" w="med" len="med"/>
                      <a:tailEnd type="none" w="med" len="med"/>
                    </a:lnT>
                  </a:tcPr>
                </a:tc>
                <a:tc>
                  <a:txBody>
                    <a:bodyPr/>
                    <a:lstStyle/>
                    <a:p>
                      <a:pPr algn="ctr"/>
                      <a:r>
                        <a:rPr lang="pt-BR" sz="1400" dirty="0" smtClean="0"/>
                        <a:t>Pragas</a:t>
                      </a:r>
                      <a:endParaRPr lang="pt-BR" sz="14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Métodos</a:t>
                      </a:r>
                      <a:r>
                        <a:rPr lang="pt-BR" sz="1400" baseline="0" dirty="0" smtClean="0"/>
                        <a:t> de Controle</a:t>
                      </a:r>
                      <a:endParaRPr lang="pt-BR" sz="1400" dirty="0" smtClean="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pt-BR" sz="1400"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Inimigos Naturais</a:t>
                      </a:r>
                    </a:p>
                    <a:p>
                      <a:pPr algn="ctr"/>
                      <a:endParaRPr lang="pt-BR" sz="1400" dirty="0"/>
                    </a:p>
                  </a:txBody>
                  <a:tcPr anchor="ctr">
                    <a:lnT w="12700" cap="flat" cmpd="sng" algn="ctr">
                      <a:solidFill>
                        <a:schemeClr val="tx1"/>
                      </a:solidFill>
                      <a:prstDash val="solid"/>
                      <a:round/>
                      <a:headEnd type="none" w="med" len="med"/>
                      <a:tailEnd type="none" w="med" len="med"/>
                    </a:lnT>
                  </a:tcPr>
                </a:tc>
                <a:tc>
                  <a:txBody>
                    <a:bodyPr/>
                    <a:lstStyle/>
                    <a:p>
                      <a:pPr algn="ctr"/>
                      <a:r>
                        <a:rPr lang="pt-BR" sz="1400" dirty="0" smtClean="0"/>
                        <a:t>Minha produção</a:t>
                      </a:r>
                      <a:endParaRPr lang="pt-BR"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3397553"/>
                  </a:ext>
                </a:extLst>
              </a:tr>
              <a:tr h="899701">
                <a:tc>
                  <a:txBody>
                    <a:bodyPr/>
                    <a:lstStyle/>
                    <a:p>
                      <a:pPr algn="ctr"/>
                      <a:r>
                        <a:rPr lang="pt-BR" sz="1400" dirty="0" smtClean="0"/>
                        <a:t>Diagnose</a:t>
                      </a:r>
                      <a:endParaRPr lang="pt-BR" sz="14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400" dirty="0" smtClean="0"/>
                        <a:t>Cordão de contorno</a:t>
                      </a:r>
                      <a:endParaRPr lang="pt-BR" sz="14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Berinjela</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Mosca branca</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Extrato de Nim</a:t>
                      </a:r>
                    </a:p>
                  </a:txBody>
                  <a:tcPr anchor="ctr"/>
                </a:tc>
                <a:tc>
                  <a:txBody>
                    <a:bodyPr/>
                    <a:lstStyle/>
                    <a:p>
                      <a:pPr algn="ctr"/>
                      <a:r>
                        <a:rPr lang="pt-BR" sz="1400" dirty="0" smtClean="0"/>
                        <a:t>Joaninha</a:t>
                      </a:r>
                      <a:endParaRPr lang="pt-BR" sz="1400" dirty="0"/>
                    </a:p>
                  </a:txBody>
                  <a:tcPr anchor="ctr"/>
                </a:tc>
                <a:tc>
                  <a:txBody>
                    <a:bodyPr/>
                    <a:lstStyle/>
                    <a:p>
                      <a:pPr algn="ctr"/>
                      <a:r>
                        <a:rPr lang="pt-BR" sz="1400" dirty="0" smtClean="0"/>
                        <a:t>Berinjela</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36285981"/>
                  </a:ext>
                </a:extLst>
              </a:tr>
              <a:tr h="629791">
                <a:tc>
                  <a:txBody>
                    <a:bodyPr/>
                    <a:lstStyle/>
                    <a:p>
                      <a:pPr algn="ctr"/>
                      <a:r>
                        <a:rPr lang="pt-BR" sz="1400" dirty="0" smtClean="0"/>
                        <a:t>Plano de Amostragem</a:t>
                      </a:r>
                      <a:endParaRPr lang="pt-BR" sz="14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400" dirty="0" smtClean="0"/>
                        <a:t>Quebra ventos</a:t>
                      </a:r>
                      <a:endParaRPr lang="pt-BR" sz="1400" dirty="0"/>
                    </a:p>
                  </a:txBody>
                  <a:tcPr anchor="ctr"/>
                </a:tc>
                <a:tc>
                  <a:txBody>
                    <a:bodyPr/>
                    <a:lstStyle/>
                    <a:p>
                      <a:pPr algn="ctr"/>
                      <a:r>
                        <a:rPr lang="pt-BR" sz="1400" dirty="0" smtClean="0"/>
                        <a:t>...</a:t>
                      </a:r>
                      <a:endParaRPr lang="pt-BR" sz="1400" dirty="0"/>
                    </a:p>
                  </a:txBody>
                  <a:tcPr anchor="ctr"/>
                </a:tc>
                <a:tc>
                  <a:txBody>
                    <a:bodyPr/>
                    <a:lstStyle/>
                    <a:p>
                      <a:pPr algn="ctr"/>
                      <a:r>
                        <a:rPr lang="pt-BR" sz="1400" dirty="0" smtClean="0"/>
                        <a:t>...</a:t>
                      </a:r>
                      <a:endParaRPr lang="pt-BR" sz="1400" dirty="0"/>
                    </a:p>
                  </a:txBody>
                  <a:tcPr anchor="ctr"/>
                </a:tc>
                <a:tc>
                  <a:txBody>
                    <a:bodyPr/>
                    <a:lstStyle/>
                    <a:p>
                      <a:pPr algn="ctr"/>
                      <a:r>
                        <a:rPr lang="pt-BR" sz="1400" dirty="0" smtClean="0"/>
                        <a:t>...</a:t>
                      </a:r>
                      <a:endParaRPr lang="pt-BR" sz="1400" dirty="0"/>
                    </a:p>
                  </a:txBody>
                  <a:tcPr anchor="ctr"/>
                </a:tc>
                <a:tc>
                  <a:txBody>
                    <a:bodyPr/>
                    <a:lstStyle/>
                    <a:p>
                      <a:pPr algn="ctr"/>
                      <a:r>
                        <a:rPr lang="pt-BR" sz="1400" dirty="0" smtClean="0"/>
                        <a:t>...</a:t>
                      </a:r>
                      <a:endParaRPr lang="pt-BR" sz="1400" dirty="0"/>
                    </a:p>
                  </a:txBody>
                  <a:tcPr anchor="ctr"/>
                </a:tc>
                <a:tc>
                  <a:txBody>
                    <a:bodyPr/>
                    <a:lstStyle/>
                    <a:p>
                      <a:pPr algn="ctr"/>
                      <a:r>
                        <a:rPr lang="pt-BR" sz="1400" dirty="0" smtClean="0"/>
                        <a:t>Tomate</a:t>
                      </a:r>
                      <a:endParaRPr lang="pt-BR" sz="14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10482128"/>
                  </a:ext>
                </a:extLst>
              </a:tr>
              <a:tr h="629791">
                <a:tc>
                  <a:txBody>
                    <a:bodyPr/>
                    <a:lstStyle/>
                    <a:p>
                      <a:pPr algn="ctr"/>
                      <a:r>
                        <a:rPr lang="pt-BR" sz="1400" dirty="0" smtClean="0"/>
                        <a:t>Tomada de decisão</a:t>
                      </a:r>
                      <a:endParaRPr lang="pt-BR" sz="14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400" dirty="0" smtClean="0"/>
                        <a:t>Consórcios</a:t>
                      </a: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r>
                        <a:rPr lang="pt-BR" sz="1400" dirty="0" smtClean="0"/>
                        <a:t>Pimentão</a:t>
                      </a:r>
                      <a:endParaRPr lang="pt-BR" sz="14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1459591"/>
                  </a:ext>
                </a:extLst>
              </a:tr>
              <a:tr h="62979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400" dirty="0" smtClean="0"/>
                        <a:t>Método de Controle</a:t>
                      </a:r>
                    </a:p>
                  </a:txBody>
                  <a:tcPr anchor="ctr">
                    <a:lnL w="12700" cap="flat" cmpd="sng" algn="ctr">
                      <a:solidFill>
                        <a:schemeClr val="tx1"/>
                      </a:solidFill>
                      <a:prstDash val="solid"/>
                      <a:round/>
                      <a:headEnd type="none" w="med" len="med"/>
                      <a:tailEnd type="none" w="med" len="med"/>
                    </a:lnL>
                  </a:tcPr>
                </a:tc>
                <a:tc>
                  <a:txBody>
                    <a:bodyPr/>
                    <a:lstStyle/>
                    <a:p>
                      <a:pPr algn="ctr"/>
                      <a:r>
                        <a:rPr lang="pt-BR" sz="1400" dirty="0" smtClean="0"/>
                        <a:t>Plantio</a:t>
                      </a:r>
                      <a:r>
                        <a:rPr lang="pt-BR" sz="1400" baseline="0" dirty="0" smtClean="0"/>
                        <a:t> em época recomendada</a:t>
                      </a: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endParaRPr lang="pt-BR" sz="1400" dirty="0"/>
                    </a:p>
                  </a:txBody>
                  <a:tcPr anchor="ctr"/>
                </a:tc>
                <a:tc>
                  <a:txBody>
                    <a:bodyPr/>
                    <a:lstStyle/>
                    <a:p>
                      <a:pPr algn="ctr"/>
                      <a:r>
                        <a:rPr lang="pt-BR" sz="1400" dirty="0" smtClean="0"/>
                        <a:t>Batata</a:t>
                      </a:r>
                      <a:endParaRPr lang="pt-BR" sz="14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069849"/>
                  </a:ext>
                </a:extLst>
              </a:tr>
              <a:tr h="629791">
                <a:tc>
                  <a:txBody>
                    <a:bodyPr/>
                    <a:lstStyle/>
                    <a:p>
                      <a:pPr algn="ctr"/>
                      <a:endParaRPr lang="pt-BR" sz="14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pt-BR" sz="1400" dirty="0" smtClean="0"/>
                        <a:t>Escolha de variedades</a:t>
                      </a:r>
                      <a:r>
                        <a:rPr lang="pt-BR" sz="1400" baseline="0" dirty="0" smtClean="0"/>
                        <a:t> resistentes</a:t>
                      </a:r>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4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630761"/>
                  </a:ext>
                </a:extLst>
              </a:tr>
            </a:tbl>
          </a:graphicData>
        </a:graphic>
      </p:graphicFrame>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11309812" y="1241626"/>
            <a:ext cx="564667" cy="798015"/>
          </a:xfrm>
          <a:prstGeom prst="rect">
            <a:avLst/>
          </a:prstGeom>
        </p:spPr>
      </p:pic>
    </p:spTree>
    <p:extLst>
      <p:ext uri="{BB962C8B-B14F-4D97-AF65-F5344CB8AC3E}">
        <p14:creationId xmlns:p14="http://schemas.microsoft.com/office/powerpoint/2010/main" val="9421256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65396" y="341162"/>
            <a:ext cx="8911687" cy="1280890"/>
          </a:xfrm>
        </p:spPr>
        <p:txBody>
          <a:bodyPr/>
          <a:lstStyle/>
          <a:p>
            <a:pPr algn="ctr"/>
            <a:r>
              <a:rPr lang="pt-BR" b="1" dirty="0" smtClean="0"/>
              <a:t>Berinjela</a:t>
            </a:r>
            <a:endParaRPr lang="pt-BR" b="1" dirty="0"/>
          </a:p>
        </p:txBody>
      </p:sp>
      <p:sp>
        <p:nvSpPr>
          <p:cNvPr id="7" name="CaixaDeTexto 6"/>
          <p:cNvSpPr txBox="1"/>
          <p:nvPr/>
        </p:nvSpPr>
        <p:spPr>
          <a:xfrm flipH="1">
            <a:off x="562155" y="1262496"/>
            <a:ext cx="6000752" cy="1077218"/>
          </a:xfrm>
          <a:prstGeom prst="rect">
            <a:avLst/>
          </a:prstGeom>
          <a:solidFill>
            <a:schemeClr val="bg1">
              <a:lumMod val="95000"/>
            </a:schemeClr>
          </a:solidFill>
          <a:ln>
            <a:solidFill>
              <a:schemeClr val="tx1"/>
            </a:solidFill>
          </a:ln>
        </p:spPr>
        <p:txBody>
          <a:bodyPr wrap="square" rtlCol="0">
            <a:spAutoFit/>
          </a:bodyPr>
          <a:lstStyle/>
          <a:p>
            <a:r>
              <a:rPr lang="pt-BR" sz="1600" dirty="0" smtClean="0"/>
              <a:t>Funcionário: fulano de tal</a:t>
            </a:r>
          </a:p>
          <a:p>
            <a:r>
              <a:rPr lang="pt-BR" sz="1600" dirty="0"/>
              <a:t>Talhão (x): A – 0,5 ha </a:t>
            </a:r>
            <a:r>
              <a:rPr lang="pt-BR" sz="1400" dirty="0"/>
              <a:t>(colocar nome para diferenciar e área)</a:t>
            </a:r>
            <a:endParaRPr lang="pt-BR" sz="1600" dirty="0"/>
          </a:p>
          <a:p>
            <a:r>
              <a:rPr lang="pt-BR" sz="1600" dirty="0"/>
              <a:t>Canteiro ( ): </a:t>
            </a:r>
          </a:p>
          <a:p>
            <a:r>
              <a:rPr lang="pt-BR" sz="1600" dirty="0"/>
              <a:t>Nº de Plantas por canteiro/talhão: </a:t>
            </a:r>
            <a:r>
              <a:rPr lang="pt-BR" sz="1600" dirty="0" smtClean="0"/>
              <a:t>200</a:t>
            </a:r>
            <a:endParaRPr lang="pt-BR" sz="1600" dirty="0"/>
          </a:p>
        </p:txBody>
      </p:sp>
      <p:graphicFrame>
        <p:nvGraphicFramePr>
          <p:cNvPr id="9" name="Espaço Reservado para Conteúdo 3"/>
          <p:cNvGraphicFramePr>
            <a:graphicFrameLocks noGrp="1"/>
          </p:cNvGraphicFramePr>
          <p:nvPr>
            <p:ph idx="1"/>
            <p:extLst>
              <p:ext uri="{D42A27DB-BD31-4B8C-83A1-F6EECF244321}">
                <p14:modId xmlns:p14="http://schemas.microsoft.com/office/powerpoint/2010/main" val="2282484911"/>
              </p:ext>
            </p:extLst>
          </p:nvPr>
        </p:nvGraphicFramePr>
        <p:xfrm>
          <a:off x="1110251" y="2821497"/>
          <a:ext cx="3969306" cy="3735896"/>
        </p:xfrm>
        <a:graphic>
          <a:graphicData uri="http://schemas.openxmlformats.org/drawingml/2006/table">
            <a:tbl>
              <a:tblPr firstRow="1" bandRow="1">
                <a:tableStyleId>{5C22544A-7EE6-4342-B048-85BDC9FD1C3A}</a:tableStyleId>
              </a:tblPr>
              <a:tblGrid>
                <a:gridCol w="1323102">
                  <a:extLst>
                    <a:ext uri="{9D8B030D-6E8A-4147-A177-3AD203B41FA5}">
                      <a16:colId xmlns:a16="http://schemas.microsoft.com/office/drawing/2014/main" val="3802960124"/>
                    </a:ext>
                  </a:extLst>
                </a:gridCol>
                <a:gridCol w="1323102">
                  <a:extLst>
                    <a:ext uri="{9D8B030D-6E8A-4147-A177-3AD203B41FA5}">
                      <a16:colId xmlns:a16="http://schemas.microsoft.com/office/drawing/2014/main" val="4068534271"/>
                    </a:ext>
                  </a:extLst>
                </a:gridCol>
                <a:gridCol w="1323102">
                  <a:extLst>
                    <a:ext uri="{9D8B030D-6E8A-4147-A177-3AD203B41FA5}">
                      <a16:colId xmlns:a16="http://schemas.microsoft.com/office/drawing/2014/main" val="1919711799"/>
                    </a:ext>
                  </a:extLst>
                </a:gridCol>
              </a:tblGrid>
              <a:tr h="992696">
                <a:tc>
                  <a:txBody>
                    <a:bodyPr/>
                    <a:lstStyle/>
                    <a:p>
                      <a:pPr algn="ctr"/>
                      <a:r>
                        <a:rPr lang="pt-BR" sz="1200" dirty="0" smtClean="0"/>
                        <a:t>Pragas</a:t>
                      </a:r>
                      <a:r>
                        <a:rPr lang="pt-BR" sz="1200" baseline="0" dirty="0" smtClean="0"/>
                        <a:t> monitoradas</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dirty="0" smtClean="0"/>
                        <a:t>Métodos</a:t>
                      </a:r>
                      <a:r>
                        <a:rPr lang="pt-BR" sz="1200" baseline="0" dirty="0" smtClean="0"/>
                        <a:t> de controle utilizados</a:t>
                      </a:r>
                      <a:endParaRPr lang="pt-BR"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200" dirty="0" smtClean="0"/>
                        <a:t>Ultima data de monitoramento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218816"/>
                  </a:ext>
                </a:extLst>
              </a:tr>
              <a:tr h="263201">
                <a:tc>
                  <a:txBody>
                    <a:bodyPr/>
                    <a:lstStyle/>
                    <a:p>
                      <a:pPr algn="ctr"/>
                      <a:r>
                        <a:rPr lang="pt-BR" sz="1200" dirty="0" smtClean="0"/>
                        <a:t>Mosca</a:t>
                      </a:r>
                      <a:r>
                        <a:rPr lang="pt-BR" sz="1200" baseline="0" dirty="0" smtClean="0"/>
                        <a:t> branca</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Óleo de nim</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200" dirty="0" smtClean="0"/>
                        <a:t>27/05/19</a:t>
                      </a: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3798508"/>
                  </a:ext>
                </a:extLst>
              </a:tr>
              <a:tr h="263201">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5913173"/>
                  </a:ext>
                </a:extLst>
              </a:tr>
              <a:tr h="263201">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375521"/>
                  </a:ext>
                </a:extLst>
              </a:tr>
              <a:tr h="263201">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009335"/>
                  </a:ext>
                </a:extLst>
              </a:tr>
              <a:tr h="263201">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523678"/>
                  </a:ext>
                </a:extLst>
              </a:tr>
              <a:tr h="263201">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136207"/>
                  </a:ext>
                </a:extLst>
              </a:tr>
              <a:tr h="263201">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800871"/>
                  </a:ext>
                </a:extLst>
              </a:tr>
              <a:tr h="263201">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7405304"/>
                  </a:ext>
                </a:extLst>
              </a:tr>
              <a:tr h="263201">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16272"/>
                  </a:ext>
                </a:extLst>
              </a:tr>
              <a:tr h="263201">
                <a:tc gridSpan="2">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pt-B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9057902"/>
                  </a:ext>
                </a:extLst>
              </a:tr>
            </a:tbl>
          </a:graphicData>
        </a:graphic>
      </p:graphicFrame>
      <p:sp>
        <p:nvSpPr>
          <p:cNvPr id="16" name="CaixaDeTexto 15"/>
          <p:cNvSpPr txBox="1"/>
          <p:nvPr/>
        </p:nvSpPr>
        <p:spPr>
          <a:xfrm>
            <a:off x="7610699" y="5076243"/>
            <a:ext cx="2351637" cy="369332"/>
          </a:xfrm>
          <a:prstGeom prst="rect">
            <a:avLst/>
          </a:prstGeom>
          <a:solidFill>
            <a:schemeClr val="bg1">
              <a:lumMod val="95000"/>
            </a:schemeClr>
          </a:solidFill>
          <a:ln>
            <a:solidFill>
              <a:schemeClr val="accent2"/>
            </a:solidFill>
          </a:ln>
        </p:spPr>
        <p:txBody>
          <a:bodyPr wrap="square" rtlCol="0" anchor="ctr">
            <a:spAutoFit/>
          </a:bodyPr>
          <a:lstStyle/>
          <a:p>
            <a:pPr algn="ctr"/>
            <a:r>
              <a:rPr lang="pt-BR" b="1" dirty="0" smtClean="0"/>
              <a:t>Verificar Gráfico </a:t>
            </a:r>
            <a:endParaRPr lang="pt-BR" b="1" dirty="0"/>
          </a:p>
        </p:txBody>
      </p:sp>
      <p:pic>
        <p:nvPicPr>
          <p:cNvPr id="17" name="Imagem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2176438" y="3840991"/>
            <a:ext cx="365058" cy="515918"/>
          </a:xfrm>
          <a:prstGeom prst="rect">
            <a:avLst/>
          </a:prstGeom>
        </p:spPr>
      </p:pic>
      <p:graphicFrame>
        <p:nvGraphicFramePr>
          <p:cNvPr id="22" name="Espaço Reservado para Conteúdo 14"/>
          <p:cNvGraphicFramePr>
            <a:graphicFrameLocks/>
          </p:cNvGraphicFramePr>
          <p:nvPr>
            <p:extLst>
              <p:ext uri="{D42A27DB-BD31-4B8C-83A1-F6EECF244321}">
                <p14:modId xmlns:p14="http://schemas.microsoft.com/office/powerpoint/2010/main" val="288652784"/>
              </p:ext>
            </p:extLst>
          </p:nvPr>
        </p:nvGraphicFramePr>
        <p:xfrm>
          <a:off x="5903262" y="3344263"/>
          <a:ext cx="5594764" cy="2690364"/>
        </p:xfrm>
        <a:graphic>
          <a:graphicData uri="http://schemas.openxmlformats.org/drawingml/2006/chart">
            <c:chart xmlns:c="http://schemas.openxmlformats.org/drawingml/2006/chart" xmlns:r="http://schemas.openxmlformats.org/officeDocument/2006/relationships" r:id="rId3"/>
          </a:graphicData>
        </a:graphic>
      </p:graphicFrame>
      <p:sp>
        <p:nvSpPr>
          <p:cNvPr id="25" name="Retângulo 24"/>
          <p:cNvSpPr/>
          <p:nvPr/>
        </p:nvSpPr>
        <p:spPr>
          <a:xfrm>
            <a:off x="7505930" y="2171335"/>
            <a:ext cx="3232598" cy="851029"/>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Ao clicar aparece a tela do gráfico</a:t>
            </a:r>
            <a:endParaRPr lang="pt-BR" dirty="0"/>
          </a:p>
        </p:txBody>
      </p:sp>
      <p:sp>
        <p:nvSpPr>
          <p:cNvPr id="28" name="Seta para a Direita 27"/>
          <p:cNvSpPr/>
          <p:nvPr/>
        </p:nvSpPr>
        <p:spPr>
          <a:xfrm rot="20804434">
            <a:off x="2290813" y="3077743"/>
            <a:ext cx="5237668" cy="4121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77532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m para tuta absolu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823" y="4694808"/>
            <a:ext cx="2381250" cy="16383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4334717" y="75480"/>
            <a:ext cx="4165339" cy="502463"/>
          </a:xfrm>
          <a:solidFill>
            <a:srgbClr val="FFFF00"/>
          </a:solidFill>
          <a:ln>
            <a:solidFill>
              <a:schemeClr val="tx1"/>
            </a:solidFill>
          </a:ln>
        </p:spPr>
        <p:txBody>
          <a:bodyPr>
            <a:normAutofit fontScale="90000"/>
          </a:bodyPr>
          <a:lstStyle/>
          <a:p>
            <a:pPr algn="ctr"/>
            <a:r>
              <a:rPr lang="pt-BR" dirty="0" smtClean="0"/>
              <a:t>Traça do tomateiro</a:t>
            </a:r>
            <a:endParaRPr lang="pt-BR" b="1" dirty="0"/>
          </a:p>
        </p:txBody>
      </p:sp>
      <p:sp>
        <p:nvSpPr>
          <p:cNvPr id="4" name="CaixaDeTexto 3"/>
          <p:cNvSpPr txBox="1"/>
          <p:nvPr/>
        </p:nvSpPr>
        <p:spPr>
          <a:xfrm>
            <a:off x="210750" y="728172"/>
            <a:ext cx="5636257" cy="830997"/>
          </a:xfrm>
          <a:prstGeom prst="rect">
            <a:avLst/>
          </a:prstGeom>
          <a:solidFill>
            <a:schemeClr val="bg1">
              <a:lumMod val="95000"/>
            </a:schemeClr>
          </a:solidFill>
          <a:ln>
            <a:solidFill>
              <a:schemeClr val="tx1"/>
            </a:solidFill>
          </a:ln>
        </p:spPr>
        <p:txBody>
          <a:bodyPr wrap="square" rtlCol="0">
            <a:spAutoFit/>
          </a:bodyPr>
          <a:lstStyle/>
          <a:p>
            <a:r>
              <a:rPr lang="pt-BR" sz="1200" b="1" dirty="0" smtClean="0"/>
              <a:t>Nome científico</a:t>
            </a:r>
            <a:r>
              <a:rPr lang="pt-BR" sz="1200" dirty="0" smtClean="0"/>
              <a:t>: </a:t>
            </a:r>
            <a:r>
              <a:rPr lang="pt-BR" sz="1200" b="1" i="1" dirty="0" smtClean="0"/>
              <a:t>Tuta absoluta</a:t>
            </a:r>
            <a:endParaRPr lang="pt-BR" sz="1200" b="1" dirty="0" smtClean="0">
              <a:ea typeface="Calibri" panose="020F0502020204030204" pitchFamily="34" charset="0"/>
              <a:cs typeface="Times New Roman" panose="02020603050405020304" pitchFamily="18" charset="0"/>
            </a:endParaRPr>
          </a:p>
          <a:p>
            <a:r>
              <a:rPr lang="pt-BR" sz="1200" b="1" i="1" dirty="0" err="1" smtClean="0"/>
              <a:t>Lepidoptera</a:t>
            </a:r>
            <a:r>
              <a:rPr lang="pt-BR" sz="1200" b="1" i="1" dirty="0"/>
              <a:t>: </a:t>
            </a:r>
            <a:r>
              <a:rPr lang="pt-BR" sz="1200" b="1" i="1" dirty="0" err="1" smtClean="0"/>
              <a:t>Gelechiidae</a:t>
            </a:r>
            <a:endParaRPr lang="pt-BR" sz="1200" b="1" i="1" dirty="0" smtClean="0">
              <a:ea typeface="Calibri" panose="020F0502020204030204" pitchFamily="34" charset="0"/>
              <a:cs typeface="Times New Roman" panose="02020603050405020304" pitchFamily="18" charset="0"/>
            </a:endParaRPr>
          </a:p>
          <a:p>
            <a:r>
              <a:rPr lang="pt-BR" sz="1200" b="1" dirty="0" smtClean="0">
                <a:ea typeface="Calibri" panose="020F0502020204030204" pitchFamily="34" charset="0"/>
                <a:cs typeface="Times New Roman" panose="02020603050405020304" pitchFamily="18" charset="0"/>
              </a:rPr>
              <a:t>Tipo: Mastigador (</a:t>
            </a:r>
            <a:r>
              <a:rPr lang="pt-BR" sz="1200" b="1" dirty="0"/>
              <a:t>folhas, ponteiros, botões florais, flores </a:t>
            </a:r>
            <a:r>
              <a:rPr lang="pt-BR" sz="1200" b="1" dirty="0" smtClean="0"/>
              <a:t>e sobretudo </a:t>
            </a:r>
            <a:r>
              <a:rPr lang="pt-BR" sz="1200" b="1" dirty="0"/>
              <a:t>frutos</a:t>
            </a:r>
            <a:r>
              <a:rPr lang="pt-BR" sz="1200" b="1" dirty="0" smtClean="0"/>
              <a:t>)	</a:t>
            </a:r>
          </a:p>
        </p:txBody>
      </p:sp>
      <p:sp>
        <p:nvSpPr>
          <p:cNvPr id="5" name="CaixaDeTexto 4"/>
          <p:cNvSpPr txBox="1"/>
          <p:nvPr/>
        </p:nvSpPr>
        <p:spPr>
          <a:xfrm>
            <a:off x="202084" y="1597019"/>
            <a:ext cx="5644924" cy="1446550"/>
          </a:xfrm>
          <a:prstGeom prst="rect">
            <a:avLst/>
          </a:prstGeom>
          <a:solidFill>
            <a:schemeClr val="bg1">
              <a:lumMod val="95000"/>
            </a:schemeClr>
          </a:solidFill>
          <a:ln>
            <a:solidFill>
              <a:schemeClr val="tx1"/>
            </a:solidFill>
          </a:ln>
        </p:spPr>
        <p:txBody>
          <a:bodyPr wrap="square" rtlCol="0">
            <a:spAutoFit/>
          </a:bodyPr>
          <a:lstStyle/>
          <a:p>
            <a:pPr algn="just"/>
            <a:r>
              <a:rPr lang="pt-BR" sz="1100" b="1" u="sng" dirty="0" smtClean="0"/>
              <a:t>Morfologia</a:t>
            </a:r>
            <a:r>
              <a:rPr lang="pt-BR" sz="1100" b="1" dirty="0" smtClean="0"/>
              <a:t>:</a:t>
            </a:r>
            <a:r>
              <a:rPr lang="pt-BR" sz="1100" dirty="0" smtClean="0"/>
              <a:t> </a:t>
            </a:r>
            <a:r>
              <a:rPr lang="pt-BR" sz="1100" b="1" dirty="0"/>
              <a:t>Ovos</a:t>
            </a:r>
            <a:r>
              <a:rPr lang="pt-BR" sz="1100" dirty="0"/>
              <a:t>: Formato </a:t>
            </a:r>
            <a:r>
              <a:rPr lang="pt-BR" sz="1100" dirty="0" smtClean="0"/>
              <a:t>elíptico, pequenos e de coloração </a:t>
            </a:r>
            <a:r>
              <a:rPr lang="pt-BR" sz="1100" dirty="0"/>
              <a:t>amarelada. Passam a ter coloração marrom-escuro quando próximo da </a:t>
            </a:r>
            <a:r>
              <a:rPr lang="pt-BR" sz="1100" dirty="0">
                <a:hlinkClick r:id="rId3"/>
              </a:rPr>
              <a:t>eclosão</a:t>
            </a:r>
            <a:r>
              <a:rPr lang="pt-BR" sz="1100" dirty="0"/>
              <a:t>. </a:t>
            </a:r>
            <a:r>
              <a:rPr lang="pt-BR" sz="1100" b="1" dirty="0"/>
              <a:t>Larva</a:t>
            </a:r>
            <a:r>
              <a:rPr lang="pt-BR" sz="1100" dirty="0"/>
              <a:t>: Mede cerca de 6 a 9 mm de comprimento. Coloração inicial branca tornando-se verde-arroxeada </a:t>
            </a:r>
            <a:r>
              <a:rPr lang="pt-BR" sz="1100" dirty="0" smtClean="0"/>
              <a:t>com placa </a:t>
            </a:r>
            <a:r>
              <a:rPr lang="pt-BR" sz="1100" dirty="0"/>
              <a:t>posterior à cabeça, de coloração marrom. Podem medir até 7mm de comprimento. </a:t>
            </a:r>
            <a:r>
              <a:rPr lang="pt-BR" sz="1100" b="1" dirty="0" smtClean="0"/>
              <a:t>Pupa</a:t>
            </a:r>
            <a:r>
              <a:rPr lang="pt-BR" sz="1100" dirty="0"/>
              <a:t>: Coloração verde a marrom. </a:t>
            </a:r>
            <a:r>
              <a:rPr lang="pt-BR" sz="1100" b="1" dirty="0"/>
              <a:t>Adulto</a:t>
            </a:r>
            <a:r>
              <a:rPr lang="pt-BR" sz="1100" dirty="0"/>
              <a:t>: Mariposas com cerca de 10 mm e coloração cinza-prateada, com 5 mm de </a:t>
            </a:r>
            <a:r>
              <a:rPr lang="pt-BR" sz="1100" dirty="0" smtClean="0"/>
              <a:t>comprimento. </a:t>
            </a:r>
            <a:r>
              <a:rPr lang="pt-BR" sz="1100" b="1" u="sng" dirty="0" smtClean="0"/>
              <a:t>Ciclo de vida</a:t>
            </a:r>
            <a:r>
              <a:rPr lang="pt-BR" sz="1100" dirty="0" smtClean="0"/>
              <a:t>: 26 a 30 dias. </a:t>
            </a:r>
            <a:r>
              <a:rPr lang="pt-BR" sz="1100" b="1" u="sng" dirty="0" smtClean="0"/>
              <a:t>Ecologia</a:t>
            </a:r>
            <a:r>
              <a:rPr lang="pt-BR" sz="1100" b="1" dirty="0" smtClean="0"/>
              <a:t>: </a:t>
            </a:r>
            <a:r>
              <a:rPr lang="pt-BR" sz="1100" dirty="0" smtClean="0"/>
              <a:t>ocorrem especialmente no período seco.</a:t>
            </a:r>
            <a:endParaRPr lang="pt-BR" sz="1100" dirty="0"/>
          </a:p>
        </p:txBody>
      </p:sp>
      <p:sp>
        <p:nvSpPr>
          <p:cNvPr id="7" name="CaixaDeTexto 6"/>
          <p:cNvSpPr txBox="1"/>
          <p:nvPr/>
        </p:nvSpPr>
        <p:spPr>
          <a:xfrm>
            <a:off x="210751" y="5718962"/>
            <a:ext cx="5621966" cy="1015663"/>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Localização na planta: </a:t>
            </a:r>
            <a:r>
              <a:rPr lang="pt-BR" sz="1200" dirty="0" smtClean="0">
                <a:solidFill>
                  <a:srgbClr val="FF0000"/>
                </a:solidFill>
              </a:rPr>
              <a:t>depende</a:t>
            </a:r>
          </a:p>
          <a:p>
            <a:pPr algn="just"/>
            <a:r>
              <a:rPr lang="pt-BR" sz="1200" b="1" dirty="0" smtClean="0"/>
              <a:t>Horário de atuação: </a:t>
            </a:r>
            <a:r>
              <a:rPr lang="pt-BR" sz="1200" dirty="0"/>
              <a:t>e possui hábitos de voo e </a:t>
            </a:r>
            <a:r>
              <a:rPr lang="pt-BR" sz="1200" dirty="0" err="1"/>
              <a:t>oviposiçao</a:t>
            </a:r>
            <a:r>
              <a:rPr lang="pt-BR" sz="1200" dirty="0"/>
              <a:t> de manha e a </a:t>
            </a:r>
            <a:r>
              <a:rPr lang="pt-BR" sz="1200" dirty="0" smtClean="0"/>
              <a:t>tarde</a:t>
            </a:r>
            <a:endParaRPr lang="pt-BR" sz="1200" b="1" dirty="0" smtClean="0"/>
          </a:p>
          <a:p>
            <a:pPr algn="just"/>
            <a:r>
              <a:rPr lang="pt-BR" sz="1200" b="1" dirty="0" smtClean="0"/>
              <a:t>Estágio fenológico de atuação: </a:t>
            </a:r>
            <a:endParaRPr lang="pt-BR" sz="1200" dirty="0" smtClean="0"/>
          </a:p>
          <a:p>
            <a:pPr algn="just"/>
            <a:r>
              <a:rPr lang="pt-BR" sz="1200" b="1" dirty="0" smtClean="0"/>
              <a:t>Frequência </a:t>
            </a:r>
            <a:r>
              <a:rPr lang="pt-BR" sz="1200" b="1" dirty="0"/>
              <a:t>do monitoramento</a:t>
            </a:r>
            <a:r>
              <a:rPr lang="pt-BR" sz="1200" dirty="0"/>
              <a:t>: </a:t>
            </a:r>
            <a:r>
              <a:rPr lang="pt-BR" sz="1200" dirty="0" smtClean="0"/>
              <a:t>2x </a:t>
            </a:r>
            <a:r>
              <a:rPr lang="pt-BR" sz="1200" dirty="0"/>
              <a:t>por semana</a:t>
            </a:r>
          </a:p>
        </p:txBody>
      </p:sp>
      <p:sp>
        <p:nvSpPr>
          <p:cNvPr id="3" name="CaixaDeTexto 2"/>
          <p:cNvSpPr txBox="1"/>
          <p:nvPr/>
        </p:nvSpPr>
        <p:spPr>
          <a:xfrm>
            <a:off x="202084" y="3094111"/>
            <a:ext cx="5644924" cy="1754326"/>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cs typeface="Times New Roman" panose="02020603050405020304" pitchFamily="18" charset="0"/>
              </a:rPr>
              <a:t>Dano causado/sintoma</a:t>
            </a:r>
            <a:r>
              <a:rPr lang="pt-BR" sz="1200" dirty="0" smtClean="0">
                <a:cs typeface="Times New Roman" panose="02020603050405020304" pitchFamily="18" charset="0"/>
              </a:rPr>
              <a:t>: </a:t>
            </a:r>
            <a:r>
              <a:rPr lang="pt-BR" sz="1200" dirty="0"/>
              <a:t>Alimentam-se do parênquima foliar. Formam minas transparentes nas folhas e caules. Formam galerias nos frutos. Queda na capacidade de produção da planta, queda dos frutos atacados. </a:t>
            </a:r>
            <a:r>
              <a:rPr lang="pt-BR" sz="1200" dirty="0" err="1"/>
              <a:t>Secamento</a:t>
            </a:r>
            <a:r>
              <a:rPr lang="pt-BR" sz="1200" dirty="0"/>
              <a:t> e destruição das folhas até a morte da planta</a:t>
            </a:r>
            <a:r>
              <a:rPr lang="pt-BR" sz="1200" dirty="0" smtClean="0"/>
              <a:t>.</a:t>
            </a:r>
          </a:p>
          <a:p>
            <a:pPr algn="just"/>
            <a:r>
              <a:rPr lang="pt-BR" sz="1200" dirty="0"/>
              <a:t>Faz galerias nas folhas, ramos, e gemas apicais onde destrói brotações </a:t>
            </a:r>
            <a:r>
              <a:rPr lang="pt-BR" sz="1200" dirty="0" smtClean="0"/>
              <a:t>novas. </a:t>
            </a:r>
            <a:r>
              <a:rPr lang="pt-BR" sz="1200" dirty="0"/>
              <a:t>Minas na folha são irregulares e mais tarde se </a:t>
            </a:r>
            <a:r>
              <a:rPr lang="pt-BR" sz="1200" dirty="0" smtClean="0"/>
              <a:t>tornam </a:t>
            </a:r>
            <a:r>
              <a:rPr lang="pt-BR" sz="1200" dirty="0"/>
              <a:t>necróticas</a:t>
            </a:r>
            <a:r>
              <a:rPr lang="pt-BR" sz="1200" dirty="0" smtClean="0"/>
              <a:t>. </a:t>
            </a:r>
            <a:r>
              <a:rPr lang="pt-BR" sz="1200" dirty="0"/>
              <a:t>Galerias nas hastes alteram o desenvolvimento geral das plantas.</a:t>
            </a:r>
            <a:r>
              <a:rPr lang="pt-BR" sz="1200" dirty="0" smtClean="0">
                <a:cs typeface="Times New Roman" panose="02020603050405020304" pitchFamily="18" charset="0"/>
              </a:rPr>
              <a:t> </a:t>
            </a:r>
            <a:r>
              <a:rPr lang="pt-BR" sz="1200" dirty="0"/>
              <a:t>As galerias escavadas podem ser invadidas por patógenos secundários, levando a podridão de </a:t>
            </a:r>
            <a:r>
              <a:rPr lang="pt-BR" sz="1200" dirty="0" smtClean="0"/>
              <a:t>frutos.</a:t>
            </a:r>
            <a:endParaRPr lang="pt-BR" sz="1200" dirty="0"/>
          </a:p>
        </p:txBody>
      </p:sp>
      <p:sp>
        <p:nvSpPr>
          <p:cNvPr id="8" name="CaixaDeTexto 7"/>
          <p:cNvSpPr txBox="1"/>
          <p:nvPr/>
        </p:nvSpPr>
        <p:spPr>
          <a:xfrm>
            <a:off x="7130823" y="3752363"/>
            <a:ext cx="3671047" cy="369332"/>
          </a:xfrm>
          <a:prstGeom prst="rect">
            <a:avLst/>
          </a:prstGeom>
          <a:solidFill>
            <a:schemeClr val="bg1">
              <a:lumMod val="95000"/>
            </a:schemeClr>
          </a:solidFill>
          <a:ln>
            <a:solidFill>
              <a:schemeClr val="tx1"/>
            </a:solidFill>
          </a:ln>
        </p:spPr>
        <p:txBody>
          <a:bodyPr wrap="square" rtlCol="0">
            <a:spAutoFit/>
          </a:bodyPr>
          <a:lstStyle/>
          <a:p>
            <a:r>
              <a:rPr lang="pt-BR" dirty="0" smtClean="0"/>
              <a:t>Realizar plano de amostragem</a:t>
            </a:r>
            <a:endParaRPr lang="pt-BR" dirty="0"/>
          </a:p>
        </p:txBody>
      </p:sp>
      <p:pic>
        <p:nvPicPr>
          <p:cNvPr id="16" name="Imagem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881649">
            <a:off x="9545229" y="3755866"/>
            <a:ext cx="525914" cy="681040"/>
          </a:xfrm>
          <a:prstGeom prst="rect">
            <a:avLst/>
          </a:prstGeom>
        </p:spPr>
      </p:pic>
      <p:graphicFrame>
        <p:nvGraphicFramePr>
          <p:cNvPr id="23" name="Tabela 22"/>
          <p:cNvGraphicFramePr>
            <a:graphicFrameLocks noGrp="1"/>
          </p:cNvGraphicFramePr>
          <p:nvPr>
            <p:extLst>
              <p:ext uri="{D42A27DB-BD31-4B8C-83A1-F6EECF244321}">
                <p14:modId xmlns:p14="http://schemas.microsoft.com/office/powerpoint/2010/main" val="2004462689"/>
              </p:ext>
            </p:extLst>
          </p:nvPr>
        </p:nvGraphicFramePr>
        <p:xfrm>
          <a:off x="6417386" y="728084"/>
          <a:ext cx="5434045" cy="2834082"/>
        </p:xfrm>
        <a:graphic>
          <a:graphicData uri="http://schemas.openxmlformats.org/drawingml/2006/table">
            <a:tbl>
              <a:tblPr firstRow="1" bandRow="1">
                <a:tableStyleId>{21E4AEA4-8DFA-4A89-87EB-49C32662AFE0}</a:tableStyleId>
              </a:tblPr>
              <a:tblGrid>
                <a:gridCol w="5434045">
                  <a:extLst>
                    <a:ext uri="{9D8B030D-6E8A-4147-A177-3AD203B41FA5}">
                      <a16:colId xmlns:a16="http://schemas.microsoft.com/office/drawing/2014/main" val="3842151321"/>
                    </a:ext>
                  </a:extLst>
                </a:gridCol>
              </a:tblGrid>
              <a:tr h="378203">
                <a:tc>
                  <a:txBody>
                    <a:bodyPr/>
                    <a:lstStyle/>
                    <a:p>
                      <a:pPr algn="ctr"/>
                      <a:endParaRPr lang="pt-BR" sz="11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0875015"/>
                  </a:ext>
                </a:extLst>
              </a:tr>
              <a:tr h="271752">
                <a:tc>
                  <a:txBody>
                    <a:bodyPr/>
                    <a:lstStyle/>
                    <a:p>
                      <a:r>
                        <a:rPr lang="pt-BR" sz="1100" dirty="0" smtClean="0"/>
                        <a:t>fungo </a:t>
                      </a:r>
                      <a:r>
                        <a:rPr lang="pt-BR" sz="1100" dirty="0" err="1" smtClean="0"/>
                        <a:t>Beauveria</a:t>
                      </a:r>
                      <a:r>
                        <a:rPr lang="pt-BR" sz="1100" dirty="0" smtClean="0"/>
                        <a:t> </a:t>
                      </a:r>
                      <a:r>
                        <a:rPr lang="pt-BR" sz="1100" dirty="0" err="1" smtClean="0"/>
                        <a:t>bassiana</a:t>
                      </a:r>
                      <a:endParaRPr lang="pt-BR" sz="11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83139"/>
                  </a:ext>
                </a:extLst>
              </a:tr>
              <a:tr h="257578">
                <a:tc>
                  <a:txBody>
                    <a:bodyPr/>
                    <a:lstStyle/>
                    <a:p>
                      <a:r>
                        <a:rPr lang="pt-BR" sz="1100" dirty="0" smtClean="0"/>
                        <a:t>armadilhas com </a:t>
                      </a:r>
                      <a:r>
                        <a:rPr lang="pt-BR" sz="1100" dirty="0" err="1" smtClean="0"/>
                        <a:t>feromônio</a:t>
                      </a:r>
                      <a:r>
                        <a:rPr lang="pt-BR" sz="1100" dirty="0" smtClean="0"/>
                        <a:t> sexual</a:t>
                      </a:r>
                      <a:endParaRPr lang="pt-BR"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821730"/>
                  </a:ext>
                </a:extLst>
              </a:tr>
              <a:tr h="307591">
                <a:tc>
                  <a:txBody>
                    <a:bodyPr/>
                    <a:lstStyle/>
                    <a:p>
                      <a:r>
                        <a:rPr lang="pt-BR" sz="1100" dirty="0" err="1" smtClean="0"/>
                        <a:t>Trichogramma</a:t>
                      </a:r>
                      <a:r>
                        <a:rPr lang="pt-BR" sz="1100" dirty="0" smtClean="0"/>
                        <a:t> </a:t>
                      </a:r>
                      <a:r>
                        <a:rPr lang="pt-BR" sz="1100" dirty="0" err="1" smtClean="0"/>
                        <a:t>pretiosum</a:t>
                      </a:r>
                      <a:endParaRPr lang="pt-BR"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2232495"/>
                  </a:ext>
                </a:extLst>
              </a:tr>
              <a:tr h="296214">
                <a:tc>
                  <a:txBody>
                    <a:bodyPr/>
                    <a:lstStyle/>
                    <a:p>
                      <a:r>
                        <a:rPr lang="pt-BR" sz="1100" dirty="0" err="1" smtClean="0"/>
                        <a:t>Apanteles</a:t>
                      </a:r>
                      <a:r>
                        <a:rPr lang="pt-BR" sz="1100" dirty="0" smtClean="0"/>
                        <a:t> </a:t>
                      </a:r>
                      <a:r>
                        <a:rPr lang="pt-BR" sz="1100" dirty="0" err="1" smtClean="0"/>
                        <a:t>gelechiidivorus</a:t>
                      </a:r>
                      <a:endParaRPr lang="pt-BR" sz="11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724580"/>
                  </a:ext>
                </a:extLst>
              </a:tr>
              <a:tr h="296214">
                <a:tc>
                  <a:txBody>
                    <a:bodyPr/>
                    <a:lstStyle/>
                    <a:p>
                      <a:r>
                        <a:rPr lang="pt-BR" sz="1100" dirty="0" err="1" smtClean="0"/>
                        <a:t>Iscalure</a:t>
                      </a:r>
                      <a:r>
                        <a:rPr lang="pt-BR" sz="1100" dirty="0" smtClean="0"/>
                        <a:t> Tuta*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9512917"/>
                  </a:ext>
                </a:extLst>
              </a:tr>
              <a:tr h="283335">
                <a:tc>
                  <a:txBody>
                    <a:bodyPr/>
                    <a:lstStyle/>
                    <a:p>
                      <a:r>
                        <a:rPr lang="pt-BR" sz="1100" dirty="0" smtClean="0"/>
                        <a:t>extrato </a:t>
                      </a:r>
                      <a:r>
                        <a:rPr lang="pt-BR" sz="1100" dirty="0" err="1" smtClean="0"/>
                        <a:t>metanólico</a:t>
                      </a:r>
                      <a:r>
                        <a:rPr lang="pt-BR" sz="1100" dirty="0" smtClean="0"/>
                        <a:t> de sementes de nim  (6000 e 8000mg/L)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53404929"/>
                  </a:ext>
                </a:extLst>
              </a:tr>
              <a:tr h="296214">
                <a:tc>
                  <a:txBody>
                    <a:bodyPr/>
                    <a:lstStyle/>
                    <a:p>
                      <a:r>
                        <a:rPr lang="pt-BR" sz="1100" dirty="0" err="1" smtClean="0"/>
                        <a:t>Trichogramma</a:t>
                      </a:r>
                      <a:r>
                        <a:rPr lang="pt-BR" sz="1100" dirty="0" smtClean="0"/>
                        <a:t> </a:t>
                      </a:r>
                      <a:r>
                        <a:rPr lang="pt-BR" sz="1100" dirty="0" err="1" smtClean="0"/>
                        <a:t>pretiosum</a:t>
                      </a:r>
                      <a:r>
                        <a:rPr lang="pt-BR" sz="1100" dirty="0" smtClean="0"/>
                        <a:t> Ridley (</a:t>
                      </a:r>
                      <a:r>
                        <a:rPr lang="pt-BR" sz="1100" dirty="0" err="1" smtClean="0"/>
                        <a:t>Hymenoptera</a:t>
                      </a:r>
                      <a:r>
                        <a:rPr lang="pt-BR" sz="1100" dirty="0" smtClean="0"/>
                        <a:t>: </a:t>
                      </a:r>
                      <a:r>
                        <a:rPr lang="pt-BR" sz="1100" dirty="0" err="1" smtClean="0"/>
                        <a:t>Trichogrammatidae</a:t>
                      </a:r>
                      <a:r>
                        <a:rPr lang="pt-BR" sz="11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36870504"/>
                  </a:ext>
                </a:extLst>
              </a:tr>
              <a:tr h="445479">
                <a:tc>
                  <a:txBody>
                    <a:bodyPr/>
                    <a:lstStyle/>
                    <a:p>
                      <a:endParaRPr lang="pt-BR" sz="11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641854"/>
                  </a:ext>
                </a:extLst>
              </a:tr>
            </a:tbl>
          </a:graphicData>
        </a:graphic>
      </p:graphicFrame>
      <p:pic>
        <p:nvPicPr>
          <p:cNvPr id="2052" name="Picture 4" descr="Resultado de imagem para tuta absolu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9519" y="4392814"/>
            <a:ext cx="2465186" cy="24651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m para tuta absolu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6589" y="4649745"/>
            <a:ext cx="4025140" cy="18949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oto: Pete Nelson, North Carolina State University, Bugwood.or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3871" y="4484873"/>
            <a:ext cx="3185320" cy="238899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oto: Marja van der Straten, NVWA Plant Protection Service, Bugwood.or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8248" y="4634051"/>
            <a:ext cx="2332105" cy="1849286"/>
          </a:xfrm>
          <a:prstGeom prst="rect">
            <a:avLst/>
          </a:prstGeom>
          <a:noFill/>
          <a:extLst>
            <a:ext uri="{909E8E84-426E-40DD-AFC4-6F175D3DCCD1}">
              <a14:hiddenFill xmlns:a14="http://schemas.microsoft.com/office/drawing/2010/main">
                <a:solidFill>
                  <a:srgbClr val="FFFFFF"/>
                </a:solidFill>
              </a14:hiddenFill>
            </a:ext>
          </a:extLst>
        </p:spPr>
      </p:pic>
      <p:sp>
        <p:nvSpPr>
          <p:cNvPr id="22" name="CaixaDeTexto 21"/>
          <p:cNvSpPr txBox="1"/>
          <p:nvPr/>
        </p:nvSpPr>
        <p:spPr>
          <a:xfrm flipH="1">
            <a:off x="6881263" y="5448892"/>
            <a:ext cx="5076689" cy="307777"/>
          </a:xfrm>
          <a:prstGeom prst="rect">
            <a:avLst/>
          </a:prstGeom>
          <a:solidFill>
            <a:srgbClr val="FFFF00"/>
          </a:solidFill>
        </p:spPr>
        <p:txBody>
          <a:bodyPr wrap="square" rtlCol="0">
            <a:spAutoFit/>
          </a:bodyPr>
          <a:lstStyle/>
          <a:p>
            <a:r>
              <a:rPr lang="pt-BR" sz="1400" dirty="0" smtClean="0"/>
              <a:t>Fotos com descrição e passando do lado da outra</a:t>
            </a:r>
            <a:endParaRPr lang="pt-BR" sz="1400" dirty="0"/>
          </a:p>
        </p:txBody>
      </p:sp>
      <p:sp>
        <p:nvSpPr>
          <p:cNvPr id="6" name="Retângulo 5"/>
          <p:cNvSpPr/>
          <p:nvPr/>
        </p:nvSpPr>
        <p:spPr>
          <a:xfrm>
            <a:off x="202083" y="4898979"/>
            <a:ext cx="5630633" cy="769441"/>
          </a:xfrm>
          <a:prstGeom prst="rect">
            <a:avLst/>
          </a:prstGeom>
          <a:solidFill>
            <a:schemeClr val="bg1">
              <a:lumMod val="95000"/>
            </a:schemeClr>
          </a:solidFill>
          <a:ln>
            <a:solidFill>
              <a:schemeClr val="tx1"/>
            </a:solidFill>
          </a:ln>
        </p:spPr>
        <p:txBody>
          <a:bodyPr wrap="square">
            <a:spAutoFit/>
          </a:bodyPr>
          <a:lstStyle/>
          <a:p>
            <a:r>
              <a:rPr lang="pt-BR" sz="1100" b="1" u="sng" dirty="0" smtClean="0"/>
              <a:t>Inimigos Naturais</a:t>
            </a:r>
            <a:r>
              <a:rPr lang="pt-BR" sz="1100" b="1" i="1" dirty="0" smtClean="0"/>
              <a:t>: </a:t>
            </a:r>
            <a:r>
              <a:rPr lang="pt-BR" sz="1100" i="1" dirty="0" err="1"/>
              <a:t>Trichogr</a:t>
            </a:r>
            <a:r>
              <a:rPr lang="pt-BR" sz="1100" i="1" dirty="0" err="1" smtClean="0"/>
              <a:t>amma</a:t>
            </a:r>
            <a:r>
              <a:rPr lang="pt-BR" sz="1100" i="1" dirty="0" smtClean="0"/>
              <a:t> </a:t>
            </a:r>
            <a:r>
              <a:rPr lang="pt-BR" sz="1100" i="1" dirty="0" err="1" smtClean="0"/>
              <a:t>evanescens</a:t>
            </a:r>
            <a:r>
              <a:rPr lang="pt-BR" sz="1100" i="1" dirty="0" smtClean="0"/>
              <a:t> </a:t>
            </a:r>
            <a:r>
              <a:rPr lang="pt-BR" sz="1100" dirty="0" smtClean="0"/>
              <a:t>(</a:t>
            </a:r>
            <a:r>
              <a:rPr lang="pt-BR" sz="1100" dirty="0" err="1" smtClean="0"/>
              <a:t>Hymenoptera</a:t>
            </a:r>
            <a:r>
              <a:rPr lang="pt-BR" sz="1100" dirty="0"/>
              <a:t>: </a:t>
            </a:r>
            <a:r>
              <a:rPr lang="pt-BR" sz="1100" dirty="0" err="1"/>
              <a:t>Trichogrammatidae</a:t>
            </a:r>
            <a:r>
              <a:rPr lang="pt-BR" sz="1100" dirty="0"/>
              <a:t>) </a:t>
            </a:r>
            <a:r>
              <a:rPr lang="pt-BR" sz="1100" dirty="0" smtClean="0"/>
              <a:t>e </a:t>
            </a:r>
            <a:r>
              <a:rPr lang="pt-BR" sz="1100" i="1" dirty="0" err="1"/>
              <a:t>Diglyphus</a:t>
            </a:r>
            <a:r>
              <a:rPr lang="pt-BR" sz="1100" i="1" dirty="0"/>
              <a:t> </a:t>
            </a:r>
            <a:r>
              <a:rPr lang="pt-BR" sz="1100" i="1" dirty="0" err="1" smtClean="0"/>
              <a:t>isaea</a:t>
            </a:r>
            <a:r>
              <a:rPr lang="pt-BR" sz="1100" i="1" dirty="0" smtClean="0"/>
              <a:t> </a:t>
            </a:r>
            <a:r>
              <a:rPr lang="pt-BR" sz="1100" dirty="0"/>
              <a:t>(</a:t>
            </a:r>
            <a:r>
              <a:rPr lang="pt-BR" sz="1100" dirty="0" err="1"/>
              <a:t>Hymenoptera</a:t>
            </a:r>
            <a:r>
              <a:rPr lang="pt-BR" sz="1100" dirty="0"/>
              <a:t>: </a:t>
            </a:r>
            <a:r>
              <a:rPr lang="pt-BR" sz="1100" dirty="0" err="1" smtClean="0"/>
              <a:t>Eulophidae</a:t>
            </a:r>
            <a:r>
              <a:rPr lang="pt-BR" sz="1100" i="1" dirty="0" smtClean="0"/>
              <a:t>), </a:t>
            </a:r>
            <a:r>
              <a:rPr lang="pt-BR" sz="1100" i="1" dirty="0"/>
              <a:t>T. </a:t>
            </a:r>
            <a:r>
              <a:rPr lang="pt-BR" sz="1100" i="1" dirty="0" err="1"/>
              <a:t>achaeae</a:t>
            </a:r>
            <a:r>
              <a:rPr lang="pt-BR" sz="1100" i="1" dirty="0"/>
              <a:t> </a:t>
            </a:r>
            <a:r>
              <a:rPr lang="pt-BR" sz="1100" dirty="0"/>
              <a:t>e </a:t>
            </a:r>
            <a:r>
              <a:rPr lang="pt-BR" sz="1100" i="1" dirty="0" err="1"/>
              <a:t>Necremnus</a:t>
            </a:r>
            <a:r>
              <a:rPr lang="pt-BR" sz="1100" dirty="0"/>
              <a:t> sp. (</a:t>
            </a:r>
            <a:r>
              <a:rPr lang="pt-BR" sz="1100" dirty="0" err="1"/>
              <a:t>Hymenoptera</a:t>
            </a:r>
            <a:r>
              <a:rPr lang="pt-BR" sz="1100" dirty="0"/>
              <a:t>: </a:t>
            </a:r>
            <a:r>
              <a:rPr lang="pt-BR" sz="1100" dirty="0" err="1"/>
              <a:t>Eulophidae</a:t>
            </a:r>
            <a:r>
              <a:rPr lang="pt-BR" sz="1100" dirty="0"/>
              <a:t>) parasitoides </a:t>
            </a:r>
            <a:r>
              <a:rPr lang="pt-BR" sz="1100" dirty="0" err="1"/>
              <a:t>oófagos</a:t>
            </a:r>
            <a:r>
              <a:rPr lang="pt-BR" sz="1100" dirty="0"/>
              <a:t> </a:t>
            </a:r>
            <a:r>
              <a:rPr lang="pt-BR" sz="1100" dirty="0" smtClean="0"/>
              <a:t>	</a:t>
            </a:r>
          </a:p>
          <a:p>
            <a:r>
              <a:rPr lang="pt-BR" sz="1100" i="1" dirty="0" smtClean="0"/>
              <a:t>T</a:t>
            </a:r>
            <a:r>
              <a:rPr lang="pt-BR" sz="1100" i="1" dirty="0"/>
              <a:t>. </a:t>
            </a:r>
            <a:r>
              <a:rPr lang="pt-BR" sz="1100" i="1" dirty="0" err="1" smtClean="0"/>
              <a:t>cordubensis</a:t>
            </a:r>
            <a:r>
              <a:rPr lang="pt-BR" sz="1100" dirty="0" smtClean="0"/>
              <a:t> e </a:t>
            </a:r>
            <a:r>
              <a:rPr lang="pt-BR" sz="1100" i="1" dirty="0" smtClean="0"/>
              <a:t>T</a:t>
            </a:r>
            <a:r>
              <a:rPr lang="pt-BR" sz="1100" i="1" dirty="0"/>
              <a:t>.</a:t>
            </a:r>
            <a:r>
              <a:rPr lang="pt-BR" sz="1100" i="1" dirty="0" smtClean="0"/>
              <a:t> </a:t>
            </a:r>
            <a:r>
              <a:rPr lang="pt-BR" sz="1100" i="1" dirty="0" err="1" smtClean="0"/>
              <a:t>achaeae</a:t>
            </a:r>
            <a:r>
              <a:rPr lang="pt-BR" sz="1100" dirty="0"/>
              <a:t>.</a:t>
            </a:r>
          </a:p>
        </p:txBody>
      </p:sp>
    </p:spTree>
    <p:extLst>
      <p:ext uri="{BB962C8B-B14F-4D97-AF65-F5344CB8AC3E}">
        <p14:creationId xmlns:p14="http://schemas.microsoft.com/office/powerpoint/2010/main" val="737935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315017"/>
            <a:ext cx="8911687" cy="1280890"/>
          </a:xfrm>
        </p:spPr>
        <p:txBody>
          <a:bodyPr/>
          <a:lstStyle/>
          <a:p>
            <a:r>
              <a:rPr lang="pt-BR" dirty="0" smtClean="0"/>
              <a:t>Plano de amostragem tuta absoluta</a:t>
            </a:r>
            <a:endParaRPr lang="pt-BR" dirty="0"/>
          </a:p>
        </p:txBody>
      </p:sp>
      <p:sp>
        <p:nvSpPr>
          <p:cNvPr id="3" name="Espaço Reservado para Conteúdo 2"/>
          <p:cNvSpPr>
            <a:spLocks noGrp="1"/>
          </p:cNvSpPr>
          <p:nvPr>
            <p:ph idx="1"/>
          </p:nvPr>
        </p:nvSpPr>
        <p:spPr>
          <a:xfrm>
            <a:off x="1262130" y="0"/>
            <a:ext cx="10242482" cy="4494546"/>
          </a:xfrm>
          <a:solidFill>
            <a:schemeClr val="bg2"/>
          </a:solidFill>
        </p:spPr>
        <p:txBody>
          <a:bodyPr>
            <a:noAutofit/>
          </a:bodyPr>
          <a:lstStyle/>
          <a:p>
            <a:r>
              <a:rPr lang="pt-BR" sz="1600" dirty="0" smtClean="0"/>
              <a:t>Convencional: </a:t>
            </a:r>
          </a:p>
          <a:p>
            <a:pPr lvl="1"/>
            <a:r>
              <a:rPr lang="pt-BR" sz="1400" dirty="0" smtClean="0"/>
              <a:t>Contagem de ovos: 44 amostras/talhão (</a:t>
            </a:r>
            <a:r>
              <a:rPr lang="pt-BR" sz="1400" dirty="0"/>
              <a:t>plantas em fase vegetativa) [duas primeiras folhas do estrato mediano do dossel]= 1,39 ovos/unidade amostral.</a:t>
            </a:r>
          </a:p>
          <a:p>
            <a:pPr lvl="2"/>
            <a:r>
              <a:rPr lang="pt-BR" sz="1100" dirty="0" smtClean="0"/>
              <a:t>e 43 amostras/talhão (plantas </a:t>
            </a:r>
            <a:r>
              <a:rPr lang="pt-BR" sz="1100" dirty="0"/>
              <a:t>em fase reprodutiva) </a:t>
            </a:r>
            <a:r>
              <a:rPr lang="pt-BR" sz="1100" dirty="0" smtClean="0"/>
              <a:t>[duas </a:t>
            </a:r>
            <a:r>
              <a:rPr lang="pt-BR" sz="1100" dirty="0"/>
              <a:t>últimas folhas do estrato apical do </a:t>
            </a:r>
            <a:r>
              <a:rPr lang="pt-BR" sz="1100" dirty="0" smtClean="0"/>
              <a:t>dossel]= </a:t>
            </a:r>
          </a:p>
          <a:p>
            <a:pPr lvl="1"/>
            <a:r>
              <a:rPr lang="pt-BR" sz="1400" dirty="0" smtClean="0"/>
              <a:t>Contagem de </a:t>
            </a:r>
            <a:r>
              <a:rPr lang="pt-BR" sz="1400" dirty="0"/>
              <a:t>frutos broqueados com lagartas requereram 115 (plantas com até dois cachos) e 38 (plantas com mais de dois cachos) </a:t>
            </a:r>
            <a:r>
              <a:rPr lang="pt-BR" sz="1400" dirty="0" smtClean="0"/>
              <a:t>amostras/talhão</a:t>
            </a:r>
          </a:p>
          <a:p>
            <a:pPr lvl="1"/>
            <a:r>
              <a:rPr lang="pt-BR" sz="1400" dirty="0" smtClean="0"/>
              <a:t>Contagem de minas (</a:t>
            </a:r>
            <a:r>
              <a:rPr lang="pt-BR" sz="1400" dirty="0"/>
              <a:t>fase vegetativa) [duas últimas folhas do estrato mediano do dossel (plantas com até 19 folhas) ou pela 5a e 6a folha desse estrato (plantas com mais de 19 folhas</a:t>
            </a:r>
            <a:r>
              <a:rPr lang="pt-BR" sz="1400" dirty="0" smtClean="0"/>
              <a:t>)]</a:t>
            </a:r>
          </a:p>
          <a:p>
            <a:pPr lvl="1"/>
            <a:r>
              <a:rPr lang="pt-BR" sz="1400" dirty="0" smtClean="0"/>
              <a:t>Plantas com até 2 cachos: usar cacho mais baixeiro (brocas)</a:t>
            </a:r>
          </a:p>
          <a:p>
            <a:pPr lvl="1"/>
            <a:r>
              <a:rPr lang="pt-BR" sz="1400" dirty="0" smtClean="0"/>
              <a:t>Plantas com mais de </a:t>
            </a:r>
            <a:r>
              <a:rPr lang="pt-BR" sz="1400" dirty="0"/>
              <a:t>2 cachos: </a:t>
            </a:r>
            <a:r>
              <a:rPr lang="pt-BR" sz="1400" dirty="0" smtClean="0"/>
              <a:t>2º </a:t>
            </a:r>
            <a:r>
              <a:rPr lang="pt-BR" sz="1400" dirty="0"/>
              <a:t>e </a:t>
            </a:r>
            <a:r>
              <a:rPr lang="pt-BR" sz="1400" dirty="0" smtClean="0"/>
              <a:t>3º cacho (brocas)</a:t>
            </a:r>
          </a:p>
          <a:p>
            <a:endParaRPr lang="pt-BR" sz="1600" dirty="0"/>
          </a:p>
          <a:p>
            <a:endParaRPr lang="pt-BR" sz="1600" dirty="0" smtClean="0"/>
          </a:p>
          <a:p>
            <a:r>
              <a:rPr lang="pt-BR" sz="1600" dirty="0"/>
              <a:t>as folhas localizadas na 1° e 2° posição do estrato mediano do tomateiro para avaliar ovos.  (6 a 30 folhas na fase </a:t>
            </a:r>
            <a:r>
              <a:rPr lang="pt-BR" sz="1600" dirty="0" smtClean="0"/>
              <a:t>vegetativa)</a:t>
            </a:r>
          </a:p>
          <a:p>
            <a:endParaRPr lang="pt-BR" sz="1600" dirty="0"/>
          </a:p>
          <a:p>
            <a:r>
              <a:rPr lang="pt-BR" sz="1600" dirty="0"/>
              <a:t>Em tomateiros, em fase vegetativa, a melhor unidade para amostragem de ovos foi composta pelas duas primeiras folhas do estrato mediano do dossel. Já em plantas na fase reprodutiva a melhor unidade para amostragem de ovos foi composta pelas duas últimas folhas do estrato apical do dossel. Em plantas na fase vegetativa a melhor unidade para amostragem de minas com lagartas foi composta pelas duas folhas centrais do estrato mediano do dossel. Já em tomateiros na fase reprodutiva a melhor unidade para amostragem de minas foi composta pelas duas últimas folhas do estrato mediano do dossel (plantas com até 19 folhas) ou pela 5a e 6a folha desse estrato (plantas com mais de 19 folhas). Para plantas com até dois cachos a melhor unidade para amostragem do </a:t>
            </a:r>
            <a:r>
              <a:rPr lang="pt-BR" sz="1600" dirty="0" err="1"/>
              <a:t>broqueamento</a:t>
            </a:r>
            <a:r>
              <a:rPr lang="pt-BR" sz="1600" dirty="0"/>
              <a:t> de frutos com lagartas foi o cacho mais baixeiro. Já em plantas x com mais de dois cachos a melhor unidade para amostragem do </a:t>
            </a:r>
            <a:r>
              <a:rPr lang="pt-BR" sz="1600" dirty="0" err="1"/>
              <a:t>broqueamento</a:t>
            </a:r>
            <a:r>
              <a:rPr lang="pt-BR" sz="1600" dirty="0"/>
              <a:t> de frutos com lagartas foi composta pelo 2 o e 3o cacho.</a:t>
            </a:r>
          </a:p>
        </p:txBody>
      </p:sp>
    </p:spTree>
    <p:extLst>
      <p:ext uri="{BB962C8B-B14F-4D97-AF65-F5344CB8AC3E}">
        <p14:creationId xmlns:p14="http://schemas.microsoft.com/office/powerpoint/2010/main" val="308269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3209" y="638858"/>
            <a:ext cx="8911687" cy="1280890"/>
          </a:xfrm>
        </p:spPr>
        <p:txBody>
          <a:bodyPr/>
          <a:lstStyle/>
          <a:p>
            <a:r>
              <a:rPr lang="pt-BR" b="1" dirty="0" smtClean="0"/>
              <a:t>Plano de Amostragem Convencional</a:t>
            </a:r>
            <a:endParaRPr lang="pt-BR" b="1" dirty="0"/>
          </a:p>
        </p:txBody>
      </p:sp>
      <p:sp>
        <p:nvSpPr>
          <p:cNvPr id="3" name="Espaço Reservado para Conteúdo 2"/>
          <p:cNvSpPr>
            <a:spLocks noGrp="1"/>
          </p:cNvSpPr>
          <p:nvPr>
            <p:ph idx="1"/>
          </p:nvPr>
        </p:nvSpPr>
        <p:spPr>
          <a:xfrm>
            <a:off x="294968" y="1386349"/>
            <a:ext cx="11754463" cy="5309420"/>
          </a:xfrm>
          <a:solidFill>
            <a:schemeClr val="bg1">
              <a:lumMod val="95000"/>
            </a:schemeClr>
          </a:solidFill>
          <a:ln w="12700">
            <a:solidFill>
              <a:schemeClr val="accent2"/>
            </a:solidFill>
          </a:ln>
        </p:spPr>
        <p:txBody>
          <a:bodyPr>
            <a:normAutofit lnSpcReduction="10000"/>
          </a:bodyPr>
          <a:lstStyle/>
          <a:p>
            <a:r>
              <a:rPr lang="pt-BR" sz="1600" b="1" dirty="0"/>
              <a:t>Dividir a área em talhões</a:t>
            </a:r>
            <a:r>
              <a:rPr lang="pt-BR" sz="1600" dirty="0"/>
              <a:t>: Mesmo genótipo, idade, espaçamento, sistema de condução, tipo </a:t>
            </a:r>
            <a:r>
              <a:rPr lang="pt-BR" sz="1600" dirty="0" smtClean="0"/>
              <a:t>de solo </a:t>
            </a:r>
            <a:r>
              <a:rPr lang="pt-BR" sz="1600" dirty="0"/>
              <a:t>e topografia</a:t>
            </a:r>
            <a:r>
              <a:rPr lang="pt-BR" sz="1600" dirty="0" smtClean="0"/>
              <a:t>.</a:t>
            </a:r>
          </a:p>
          <a:p>
            <a:r>
              <a:rPr lang="pt-BR" sz="1600" b="1" dirty="0"/>
              <a:t>Tipo de caminhamento: </a:t>
            </a:r>
            <a:r>
              <a:rPr lang="pt-BR" sz="1600" dirty="0"/>
              <a:t>O caminhamento representa a forma de deslocamento para se fazer </a:t>
            </a:r>
            <a:r>
              <a:rPr lang="pt-BR" sz="1600" dirty="0" smtClean="0"/>
              <a:t>a amostragem.</a:t>
            </a:r>
          </a:p>
          <a:p>
            <a:endParaRPr lang="pt-BR" sz="1600" dirty="0"/>
          </a:p>
          <a:p>
            <a:endParaRPr lang="pt-BR" sz="1600" dirty="0" smtClean="0"/>
          </a:p>
          <a:p>
            <a:endParaRPr lang="pt-BR" sz="1600" dirty="0"/>
          </a:p>
          <a:p>
            <a:pPr marL="0" indent="0">
              <a:buNone/>
            </a:pPr>
            <a:endParaRPr lang="pt-BR" sz="1600" dirty="0"/>
          </a:p>
          <a:p>
            <a:r>
              <a:rPr lang="pt-BR" sz="1600" b="1" dirty="0"/>
              <a:t>Amostras: </a:t>
            </a:r>
            <a:r>
              <a:rPr lang="pt-BR" sz="1600" dirty="0"/>
              <a:t>as amostras representam a unidade de avaliação da praga ou inimigo natural. Pode </a:t>
            </a:r>
            <a:r>
              <a:rPr lang="pt-BR" sz="1600" dirty="0" smtClean="0"/>
              <a:t>ser uma </a:t>
            </a:r>
            <a:r>
              <a:rPr lang="pt-BR" sz="1600" dirty="0"/>
              <a:t>área de avaliação, uma planta ou parte da planta (caule, folha, fruto</a:t>
            </a:r>
            <a:r>
              <a:rPr lang="pt-BR" sz="1600" dirty="0" smtClean="0"/>
              <a:t>, </a:t>
            </a:r>
            <a:r>
              <a:rPr lang="pt-BR" sz="1600" dirty="0"/>
              <a:t>etc.).</a:t>
            </a:r>
            <a:endParaRPr lang="pt-BR" sz="1600" dirty="0" smtClean="0"/>
          </a:p>
          <a:p>
            <a:r>
              <a:rPr lang="pt-BR" sz="1600" b="1" dirty="0"/>
              <a:t>Técnica de Amostragem: </a:t>
            </a:r>
            <a:r>
              <a:rPr lang="pt-BR" sz="1600" dirty="0" smtClean="0"/>
              <a:t>É </a:t>
            </a:r>
            <a:r>
              <a:rPr lang="pt-BR" sz="1600" dirty="0"/>
              <a:t>a forma de obtenção das amostras, estas podem ser por</a:t>
            </a:r>
            <a:r>
              <a:rPr lang="pt-BR" sz="1600" dirty="0" smtClean="0"/>
              <a:t>: Contagem </a:t>
            </a:r>
            <a:r>
              <a:rPr lang="pt-BR" sz="1600" dirty="0"/>
              <a:t>direta da população do </a:t>
            </a:r>
            <a:r>
              <a:rPr lang="pt-BR" sz="1600" dirty="0" smtClean="0"/>
              <a:t>inseto; uso </a:t>
            </a:r>
            <a:r>
              <a:rPr lang="pt-BR" sz="1600" dirty="0"/>
              <a:t>de aparatos como armadilhas, bandejas, pano de batida, lupa, etc</a:t>
            </a:r>
            <a:r>
              <a:rPr lang="pt-BR" sz="1600" dirty="0" smtClean="0"/>
              <a:t>.</a:t>
            </a:r>
          </a:p>
          <a:p>
            <a:r>
              <a:rPr lang="pt-BR" sz="1600" b="1" dirty="0" smtClean="0"/>
              <a:t>Número </a:t>
            </a:r>
            <a:r>
              <a:rPr lang="pt-BR" sz="1600" b="1" dirty="0"/>
              <a:t>de </a:t>
            </a:r>
            <a:r>
              <a:rPr lang="pt-BR" sz="1600" b="1" dirty="0" smtClean="0"/>
              <a:t>amostras/talhão: </a:t>
            </a:r>
            <a:r>
              <a:rPr lang="pt-BR" sz="1600" dirty="0" smtClean="0"/>
              <a:t>Nos </a:t>
            </a:r>
            <a:r>
              <a:rPr lang="pt-BR" sz="1600" dirty="0"/>
              <a:t>planos convencionais de amostragem é fixo o número de amostras/talhão</a:t>
            </a:r>
            <a:r>
              <a:rPr lang="pt-BR" sz="1600" dirty="0" smtClean="0"/>
              <a:t>.</a:t>
            </a:r>
          </a:p>
          <a:p>
            <a:r>
              <a:rPr lang="pt-BR" sz="1600" b="1" dirty="0"/>
              <a:t>Época e Frequência de Amostragem: </a:t>
            </a:r>
            <a:r>
              <a:rPr lang="pt-BR" sz="1600" dirty="0"/>
              <a:t>A amostragem deve ser realizada com maior </a:t>
            </a:r>
            <a:r>
              <a:rPr lang="pt-BR" sz="1600" dirty="0" smtClean="0"/>
              <a:t>frequência </a:t>
            </a:r>
            <a:r>
              <a:rPr lang="pt-BR" sz="1600" dirty="0"/>
              <a:t>em períodos de maior </a:t>
            </a:r>
            <a:r>
              <a:rPr lang="pt-BR" sz="1600" dirty="0" smtClean="0"/>
              <a:t>incidências das </a:t>
            </a:r>
            <a:r>
              <a:rPr lang="pt-BR" sz="1600" dirty="0"/>
              <a:t>pragas e de maior suscetibilidade da cultura. Geralmente em culturas anuais, hortaliças </a:t>
            </a:r>
            <a:r>
              <a:rPr lang="pt-BR" sz="1600" dirty="0" smtClean="0"/>
              <a:t>e ornamentais </a:t>
            </a:r>
            <a:r>
              <a:rPr lang="pt-BR" sz="1600" dirty="0"/>
              <a:t>as amostragens são realizadas semanalmente. Já em culturas perenes as </a:t>
            </a:r>
            <a:r>
              <a:rPr lang="pt-BR" sz="1600" dirty="0" smtClean="0"/>
              <a:t>amostragens são </a:t>
            </a:r>
            <a:r>
              <a:rPr lang="pt-BR" sz="1600" dirty="0"/>
              <a:t>realizadas quinzenalmente em períodos de maior incidências da praga e mensalmente </a:t>
            </a:r>
            <a:r>
              <a:rPr lang="pt-BR" sz="1600" dirty="0" smtClean="0"/>
              <a:t>em períodos </a:t>
            </a:r>
            <a:r>
              <a:rPr lang="pt-BR" sz="1600" dirty="0"/>
              <a:t>de menor incidência.</a:t>
            </a:r>
          </a:p>
        </p:txBody>
      </p:sp>
      <p:pic>
        <p:nvPicPr>
          <p:cNvPr id="4" name="Imagem 3"/>
          <p:cNvPicPr>
            <a:picLocks noChangeAspect="1"/>
          </p:cNvPicPr>
          <p:nvPr/>
        </p:nvPicPr>
        <p:blipFill>
          <a:blip r:embed="rId2"/>
          <a:stretch>
            <a:fillRect/>
          </a:stretch>
        </p:blipFill>
        <p:spPr>
          <a:xfrm>
            <a:off x="3359840" y="2233427"/>
            <a:ext cx="5002495" cy="1481963"/>
          </a:xfrm>
          <a:prstGeom prst="rect">
            <a:avLst/>
          </a:prstGeom>
          <a:ln>
            <a:solidFill>
              <a:schemeClr val="accent2"/>
            </a:solidFill>
          </a:ln>
        </p:spPr>
      </p:pic>
    </p:spTree>
    <p:extLst>
      <p:ext uri="{BB962C8B-B14F-4D97-AF65-F5344CB8AC3E}">
        <p14:creationId xmlns:p14="http://schemas.microsoft.com/office/powerpoint/2010/main" val="2711541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5168" y="263502"/>
            <a:ext cx="8448539" cy="741050"/>
          </a:xfrm>
          <a:solidFill>
            <a:schemeClr val="bg2"/>
          </a:solidFill>
          <a:ln>
            <a:solidFill>
              <a:schemeClr val="tx1"/>
            </a:solidFill>
          </a:ln>
        </p:spPr>
        <p:txBody>
          <a:bodyPr/>
          <a:lstStyle/>
          <a:p>
            <a:r>
              <a:rPr lang="pt-BR" dirty="0"/>
              <a:t>Plano de amostragem tuta absoluta</a:t>
            </a:r>
          </a:p>
        </p:txBody>
      </p:sp>
      <p:sp>
        <p:nvSpPr>
          <p:cNvPr id="3" name="Espaço Reservado para Conteúdo 2"/>
          <p:cNvSpPr>
            <a:spLocks noGrp="1"/>
          </p:cNvSpPr>
          <p:nvPr>
            <p:ph idx="1"/>
          </p:nvPr>
        </p:nvSpPr>
        <p:spPr>
          <a:xfrm>
            <a:off x="1275008" y="1519707"/>
            <a:ext cx="10229604" cy="4391515"/>
          </a:xfrm>
        </p:spPr>
        <p:txBody>
          <a:bodyPr/>
          <a:lstStyle/>
          <a:p>
            <a:r>
              <a:rPr lang="pt-BR" dirty="0"/>
              <a:t>Os planos convencionais de contagem de ovos requerem: 44 (plantas em fase </a:t>
            </a:r>
            <a:r>
              <a:rPr lang="pt-BR" dirty="0" err="1" smtClean="0"/>
              <a:t>vegetativ</a:t>
            </a:r>
            <a:endParaRPr lang="pt-BR" dirty="0" smtClean="0"/>
          </a:p>
          <a:p>
            <a:r>
              <a:rPr lang="pt-BR" dirty="0"/>
              <a:t>Os planos convencionais de contagem de frutos broqueados com lagartas requerem: 115 (plantas com até dois cachos) e 38 (plantas com mais de dois cachos) unidades amostrais/</a:t>
            </a:r>
            <a:r>
              <a:rPr lang="pt-BR" dirty="0" err="1"/>
              <a:t>talhão;a</a:t>
            </a:r>
            <a:r>
              <a:rPr lang="pt-BR" dirty="0"/>
              <a:t>) e 43 (plantas em fase reprodutiva) unidades amostrais/talhão</a:t>
            </a:r>
            <a:r>
              <a:rPr lang="pt-BR" dirty="0" smtClean="0"/>
              <a:t>;</a:t>
            </a:r>
          </a:p>
          <a:p>
            <a:endParaRPr lang="pt-BR" dirty="0"/>
          </a:p>
          <a:p>
            <a:r>
              <a:rPr lang="pt-BR" dirty="0"/>
              <a:t>Os números máximos de unidades amostrais do plano </a:t>
            </a:r>
            <a:r>
              <a:rPr lang="pt-BR" dirty="0" err="1"/>
              <a:t>seqüencial</a:t>
            </a:r>
            <a:r>
              <a:rPr lang="pt-BR" dirty="0"/>
              <a:t> de contagem de ovos são: 36 (plantas em fase vegetativa), 42 (plantas com até dois cachos) e 30 (plantas com mais de dois cachos) unidades amostrais/talhão; f) Os números máximos de unidades amostrais do plano </a:t>
            </a:r>
            <a:r>
              <a:rPr lang="pt-BR" dirty="0" err="1"/>
              <a:t>seqüencial</a:t>
            </a:r>
            <a:r>
              <a:rPr lang="pt-BR" dirty="0"/>
              <a:t> de contagem de frutos broqueados com lagartas são: 57 (plantas com até dois cachos) e 27 (plantas com mais de dois cachos) unidades amostrais/talhão;</a:t>
            </a:r>
          </a:p>
        </p:txBody>
      </p:sp>
    </p:spTree>
    <p:extLst>
      <p:ext uri="{BB962C8B-B14F-4D97-AF65-F5344CB8AC3E}">
        <p14:creationId xmlns:p14="http://schemas.microsoft.com/office/powerpoint/2010/main" val="1051872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28525" y="129402"/>
            <a:ext cx="7293034" cy="621575"/>
          </a:xfrm>
          <a:solidFill>
            <a:srgbClr val="FFFF00"/>
          </a:solidFill>
          <a:ln>
            <a:solidFill>
              <a:schemeClr val="tx1"/>
            </a:solidFill>
          </a:ln>
        </p:spPr>
        <p:txBody>
          <a:bodyPr>
            <a:normAutofit fontScale="90000"/>
          </a:bodyPr>
          <a:lstStyle/>
          <a:p>
            <a:pPr algn="ctr"/>
            <a:r>
              <a:rPr lang="pt-BR" dirty="0"/>
              <a:t>Broca pequena do tomateiro </a:t>
            </a:r>
            <a:endParaRPr lang="pt-BR" b="1" dirty="0"/>
          </a:p>
        </p:txBody>
      </p:sp>
      <p:sp>
        <p:nvSpPr>
          <p:cNvPr id="4" name="CaixaDeTexto 3"/>
          <p:cNvSpPr txBox="1"/>
          <p:nvPr/>
        </p:nvSpPr>
        <p:spPr>
          <a:xfrm>
            <a:off x="227504" y="865277"/>
            <a:ext cx="5621966" cy="646331"/>
          </a:xfrm>
          <a:prstGeom prst="rect">
            <a:avLst/>
          </a:prstGeom>
          <a:solidFill>
            <a:schemeClr val="bg1">
              <a:lumMod val="95000"/>
            </a:schemeClr>
          </a:solidFill>
          <a:ln>
            <a:solidFill>
              <a:schemeClr val="tx1"/>
            </a:solidFill>
          </a:ln>
        </p:spPr>
        <p:txBody>
          <a:bodyPr wrap="square" rtlCol="0">
            <a:spAutoFit/>
          </a:bodyPr>
          <a:lstStyle/>
          <a:p>
            <a:r>
              <a:rPr lang="pt-BR" sz="1200" b="1" dirty="0" smtClean="0"/>
              <a:t>Nome científico</a:t>
            </a:r>
            <a:r>
              <a:rPr lang="pt-BR" sz="1200" dirty="0"/>
              <a:t>: </a:t>
            </a:r>
            <a:r>
              <a:rPr lang="pt-BR" sz="1200" i="1" dirty="0" err="1"/>
              <a:t>Neoleucinodes</a:t>
            </a:r>
            <a:r>
              <a:rPr lang="pt-BR" sz="1200" i="1" dirty="0"/>
              <a:t> </a:t>
            </a:r>
            <a:r>
              <a:rPr lang="pt-BR" sz="1200" i="1" dirty="0" err="1"/>
              <a:t>elegantalis</a:t>
            </a:r>
            <a:r>
              <a:rPr lang="pt-BR" sz="1200" dirty="0"/>
              <a:t> (</a:t>
            </a:r>
            <a:r>
              <a:rPr lang="pt-BR" sz="1200" dirty="0" err="1"/>
              <a:t>Guenée</a:t>
            </a:r>
            <a:r>
              <a:rPr lang="pt-BR" sz="1200" dirty="0"/>
              <a:t>)</a:t>
            </a:r>
            <a:endParaRPr lang="pt-BR" sz="1200" dirty="0" smtClean="0"/>
          </a:p>
          <a:p>
            <a:r>
              <a:rPr lang="pt-BR" sz="1200" b="1" dirty="0" err="1" smtClean="0"/>
              <a:t>Lepidoptera</a:t>
            </a:r>
            <a:r>
              <a:rPr lang="pt-BR" sz="1200" b="1" dirty="0"/>
              <a:t>: </a:t>
            </a:r>
            <a:r>
              <a:rPr lang="pt-BR" sz="1200" i="1" dirty="0" err="1" smtClean="0"/>
              <a:t>Crambidae</a:t>
            </a:r>
            <a:endParaRPr lang="pt-BR" sz="1200" i="1" dirty="0" smtClean="0">
              <a:ea typeface="Calibri" panose="020F0502020204030204" pitchFamily="34" charset="0"/>
              <a:cs typeface="Times New Roman" panose="02020603050405020304" pitchFamily="18" charset="0"/>
            </a:endParaRPr>
          </a:p>
          <a:p>
            <a:r>
              <a:rPr lang="pt-BR" sz="1200" b="1" dirty="0" smtClean="0">
                <a:cs typeface="Times New Roman" panose="02020603050405020304" pitchFamily="18" charset="0"/>
              </a:rPr>
              <a:t>Tipo</a:t>
            </a:r>
            <a:r>
              <a:rPr lang="pt-BR" sz="1200" b="1" i="1" dirty="0" smtClean="0">
                <a:cs typeface="Times New Roman" panose="02020603050405020304" pitchFamily="18" charset="0"/>
              </a:rPr>
              <a:t>: </a:t>
            </a:r>
            <a:r>
              <a:rPr lang="pt-BR" sz="1200" b="1" dirty="0" smtClean="0">
                <a:cs typeface="Times New Roman" panose="02020603050405020304" pitchFamily="18" charset="0"/>
              </a:rPr>
              <a:t>Mastigador</a:t>
            </a:r>
            <a:endParaRPr lang="pt-BR" sz="1200" dirty="0" smtClean="0"/>
          </a:p>
        </p:txBody>
      </p:sp>
      <p:sp>
        <p:nvSpPr>
          <p:cNvPr id="5" name="CaixaDeTexto 4"/>
          <p:cNvSpPr txBox="1"/>
          <p:nvPr/>
        </p:nvSpPr>
        <p:spPr>
          <a:xfrm>
            <a:off x="227504" y="1620222"/>
            <a:ext cx="5621966" cy="1754326"/>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Morfologia:</a:t>
            </a:r>
            <a:r>
              <a:rPr lang="pt-BR" sz="1200" dirty="0"/>
              <a:t> Os adultos são mariposas de 2,5 cm de envergadura, coloração branca e asas transparentes </a:t>
            </a:r>
            <a:r>
              <a:rPr lang="pt-BR" sz="1200" dirty="0" smtClean="0"/>
              <a:t>com manchas </a:t>
            </a:r>
            <a:r>
              <a:rPr lang="pt-BR" sz="1200" dirty="0"/>
              <a:t>cor marrons esparsas. As lagartas possuem até 1,3 mm de comprimento, e são esbranquiçadas nos primeiros </a:t>
            </a:r>
            <a:r>
              <a:rPr lang="pt-BR" sz="1200" dirty="0" err="1"/>
              <a:t>ínstares</a:t>
            </a:r>
            <a:r>
              <a:rPr lang="pt-BR" sz="1200" dirty="0"/>
              <a:t> e rosadas no último </a:t>
            </a:r>
            <a:r>
              <a:rPr lang="pt-BR" sz="1200" dirty="0" err="1"/>
              <a:t>ínstar</a:t>
            </a:r>
            <a:r>
              <a:rPr lang="pt-BR" sz="1200" dirty="0"/>
              <a:t>. Os ovos são colocados em massas nos frutos e nas flores. Ao eclodirem, as lagartas penetram nos frutos (esta perfuração de entrada cicatriza-se), deixando apenas o </a:t>
            </a:r>
            <a:r>
              <a:rPr lang="pt-BR" sz="1200" dirty="0" smtClean="0"/>
              <a:t>furo </a:t>
            </a:r>
            <a:r>
              <a:rPr lang="pt-BR" sz="1200" dirty="0"/>
              <a:t>de saída. O </a:t>
            </a:r>
            <a:r>
              <a:rPr lang="pt-BR" sz="1200" dirty="0" err="1"/>
              <a:t>broqueamento</a:t>
            </a:r>
            <a:r>
              <a:rPr lang="pt-BR" sz="1200" dirty="0"/>
              <a:t> dos frutos, inviabilizando sua comercialização </a:t>
            </a:r>
            <a:endParaRPr lang="pt-BR" sz="1200" dirty="0" smtClean="0"/>
          </a:p>
          <a:p>
            <a:pPr algn="just"/>
            <a:r>
              <a:rPr lang="pt-BR" sz="1200" b="1" dirty="0" smtClean="0"/>
              <a:t>Ciclo de vida</a:t>
            </a:r>
            <a:r>
              <a:rPr lang="pt-BR" sz="1200" dirty="0" smtClean="0"/>
              <a:t>:  </a:t>
            </a:r>
            <a:r>
              <a:rPr lang="pt-BR" sz="1200" dirty="0"/>
              <a:t>fêmea pode colocar 160 ovo</a:t>
            </a:r>
          </a:p>
        </p:txBody>
      </p:sp>
      <p:sp>
        <p:nvSpPr>
          <p:cNvPr id="7" name="CaixaDeTexto 6"/>
          <p:cNvSpPr txBox="1"/>
          <p:nvPr/>
        </p:nvSpPr>
        <p:spPr>
          <a:xfrm>
            <a:off x="227505" y="5673731"/>
            <a:ext cx="5621966" cy="1200329"/>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Localização</a:t>
            </a:r>
            <a:r>
              <a:rPr lang="pt-BR" sz="1200" dirty="0" smtClean="0"/>
              <a:t>: </a:t>
            </a:r>
            <a:r>
              <a:rPr lang="pt-BR" sz="1200" dirty="0"/>
              <a:t>250 a 500 frutos/ha (50 a 100 frutos por ponto de amostragem) -  O nível de controle será de 5% de frutos com sinais de entrada ou 1% de frutos com sinais de saída da broca-pequena</a:t>
            </a:r>
            <a:endParaRPr lang="pt-BR" sz="1200" dirty="0" smtClean="0"/>
          </a:p>
          <a:p>
            <a:pPr algn="just"/>
            <a:r>
              <a:rPr lang="pt-BR" sz="1200" b="1" dirty="0" smtClean="0"/>
              <a:t>Frequência </a:t>
            </a:r>
            <a:r>
              <a:rPr lang="pt-BR" sz="1200" b="1" dirty="0"/>
              <a:t>do monitoramento</a:t>
            </a:r>
            <a:r>
              <a:rPr lang="pt-BR" sz="1200" dirty="0"/>
              <a:t>: Monitoramento semanal – armadilha luminosa ou 4 armadilhas Delta/ ha com </a:t>
            </a:r>
            <a:r>
              <a:rPr lang="pt-BR" sz="1200" dirty="0" err="1"/>
              <a:t>feromônio</a:t>
            </a:r>
            <a:r>
              <a:rPr lang="pt-BR" sz="1200" dirty="0"/>
              <a:t> para captura de adultos, a 1m do solo</a:t>
            </a:r>
          </a:p>
        </p:txBody>
      </p:sp>
      <p:sp>
        <p:nvSpPr>
          <p:cNvPr id="3" name="CaixaDeTexto 2"/>
          <p:cNvSpPr txBox="1"/>
          <p:nvPr/>
        </p:nvSpPr>
        <p:spPr>
          <a:xfrm>
            <a:off x="227504" y="3633583"/>
            <a:ext cx="5621966" cy="276999"/>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cs typeface="Times New Roman" panose="02020603050405020304" pitchFamily="18" charset="0"/>
              </a:rPr>
              <a:t>Dano causado/sintoma</a:t>
            </a:r>
            <a:r>
              <a:rPr lang="pt-BR" sz="1200" dirty="0" smtClean="0">
                <a:cs typeface="Times New Roman" panose="02020603050405020304" pitchFamily="18" charset="0"/>
              </a:rPr>
              <a:t>:</a:t>
            </a:r>
            <a:endParaRPr lang="pt-BR" sz="1400" dirty="0"/>
          </a:p>
        </p:txBody>
      </p:sp>
      <p:sp>
        <p:nvSpPr>
          <p:cNvPr id="22" name="CaixaDeTexto 21"/>
          <p:cNvSpPr txBox="1"/>
          <p:nvPr/>
        </p:nvSpPr>
        <p:spPr>
          <a:xfrm flipH="1">
            <a:off x="6881263" y="5448892"/>
            <a:ext cx="5076689" cy="307777"/>
          </a:xfrm>
          <a:prstGeom prst="rect">
            <a:avLst/>
          </a:prstGeom>
          <a:solidFill>
            <a:srgbClr val="FFFF00"/>
          </a:solidFill>
        </p:spPr>
        <p:txBody>
          <a:bodyPr wrap="square" rtlCol="0">
            <a:spAutoFit/>
          </a:bodyPr>
          <a:lstStyle/>
          <a:p>
            <a:r>
              <a:rPr lang="pt-BR" sz="1400" dirty="0" smtClean="0"/>
              <a:t>Fotos com descrição e passando do lado da outra</a:t>
            </a:r>
            <a:endParaRPr lang="pt-BR" sz="1400" dirty="0"/>
          </a:p>
        </p:txBody>
      </p:sp>
      <p:sp>
        <p:nvSpPr>
          <p:cNvPr id="8" name="CaixaDeTexto 7"/>
          <p:cNvSpPr txBox="1"/>
          <p:nvPr/>
        </p:nvSpPr>
        <p:spPr>
          <a:xfrm>
            <a:off x="7176589" y="3944300"/>
            <a:ext cx="3671047" cy="369332"/>
          </a:xfrm>
          <a:prstGeom prst="rect">
            <a:avLst/>
          </a:prstGeom>
          <a:solidFill>
            <a:schemeClr val="bg1">
              <a:lumMod val="95000"/>
            </a:schemeClr>
          </a:solidFill>
          <a:ln>
            <a:solidFill>
              <a:schemeClr val="tx1"/>
            </a:solidFill>
          </a:ln>
        </p:spPr>
        <p:txBody>
          <a:bodyPr wrap="square" rtlCol="0">
            <a:spAutoFit/>
          </a:bodyPr>
          <a:lstStyle/>
          <a:p>
            <a:r>
              <a:rPr lang="pt-BR" dirty="0" smtClean="0"/>
              <a:t>Realizar plano de amostragem</a:t>
            </a:r>
            <a:endParaRPr lang="pt-BR" dirty="0"/>
          </a:p>
        </p:txBody>
      </p:sp>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9249116" y="4028634"/>
            <a:ext cx="525914" cy="681040"/>
          </a:xfrm>
          <a:prstGeom prst="rect">
            <a:avLst/>
          </a:prstGeom>
        </p:spPr>
      </p:pic>
      <p:graphicFrame>
        <p:nvGraphicFramePr>
          <p:cNvPr id="23" name="Tabela 22"/>
          <p:cNvGraphicFramePr>
            <a:graphicFrameLocks noGrp="1"/>
          </p:cNvGraphicFramePr>
          <p:nvPr>
            <p:extLst>
              <p:ext uri="{D42A27DB-BD31-4B8C-83A1-F6EECF244321}">
                <p14:modId xmlns:p14="http://schemas.microsoft.com/office/powerpoint/2010/main" val="3092856618"/>
              </p:ext>
            </p:extLst>
          </p:nvPr>
        </p:nvGraphicFramePr>
        <p:xfrm>
          <a:off x="6375042" y="998540"/>
          <a:ext cx="5434045" cy="3408206"/>
        </p:xfrm>
        <a:graphic>
          <a:graphicData uri="http://schemas.openxmlformats.org/drawingml/2006/table">
            <a:tbl>
              <a:tblPr firstRow="1" bandRow="1">
                <a:tableStyleId>{21E4AEA4-8DFA-4A89-87EB-49C32662AFE0}</a:tableStyleId>
              </a:tblPr>
              <a:tblGrid>
                <a:gridCol w="5434045">
                  <a:extLst>
                    <a:ext uri="{9D8B030D-6E8A-4147-A177-3AD203B41FA5}">
                      <a16:colId xmlns:a16="http://schemas.microsoft.com/office/drawing/2014/main" val="3842151321"/>
                    </a:ext>
                  </a:extLst>
                </a:gridCol>
              </a:tblGrid>
              <a:tr h="378203">
                <a:tc>
                  <a:txBody>
                    <a:bodyPr/>
                    <a:lstStyle/>
                    <a:p>
                      <a:pPr algn="ctr"/>
                      <a:r>
                        <a:rPr lang="pt-BR" dirty="0" smtClean="0"/>
                        <a:t>Métodos</a:t>
                      </a:r>
                      <a:r>
                        <a:rPr lang="pt-BR" baseline="0" dirty="0" smtClean="0"/>
                        <a:t> de controles indicados</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0875015"/>
                  </a:ext>
                </a:extLst>
              </a:tr>
              <a:tr h="389964">
                <a:tc>
                  <a:txBody>
                    <a:bodyPr/>
                    <a:lstStyle/>
                    <a:p>
                      <a:r>
                        <a:rPr lang="pt-BR" dirty="0" err="1" smtClean="0"/>
                        <a:t>Metarhizium</a:t>
                      </a:r>
                      <a:r>
                        <a:rPr lang="pt-BR" dirty="0" smtClean="0"/>
                        <a:t> </a:t>
                      </a:r>
                      <a:r>
                        <a:rPr lang="pt-BR" dirty="0" err="1" smtClean="0"/>
                        <a:t>anisopliae</a:t>
                      </a:r>
                      <a:r>
                        <a:rPr lang="pt-BR" dirty="0" smtClean="0"/>
                        <a:t> (</a:t>
                      </a:r>
                      <a:r>
                        <a:rPr lang="pt-BR" dirty="0" err="1" smtClean="0"/>
                        <a:t>Metsch</a:t>
                      </a:r>
                      <a:r>
                        <a:rPr lang="pt-BR" dirty="0" smtClean="0"/>
                        <a:t>.) </a:t>
                      </a:r>
                      <a:r>
                        <a:rPr lang="pt-BR" dirty="0" err="1" smtClean="0"/>
                        <a:t>Sorok</a:t>
                      </a:r>
                      <a:r>
                        <a:rPr lang="pt-BR"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83139"/>
                  </a:ext>
                </a:extLst>
              </a:tr>
              <a:tr h="322730">
                <a:tc>
                  <a:txBody>
                    <a:bodyPr/>
                    <a:lstStyle/>
                    <a:p>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821730"/>
                  </a:ext>
                </a:extLst>
              </a:tr>
              <a:tr h="445479">
                <a:tc>
                  <a:txBody>
                    <a:bodyPr/>
                    <a:lstStyle/>
                    <a:p>
                      <a:r>
                        <a:rPr lang="pt-BR" dirty="0" err="1" smtClean="0"/>
                        <a:t>Bio</a:t>
                      </a:r>
                      <a:r>
                        <a:rPr lang="pt-BR" dirty="0" smtClean="0"/>
                        <a:t> </a:t>
                      </a:r>
                      <a:r>
                        <a:rPr lang="pt-BR" dirty="0" err="1" smtClean="0"/>
                        <a:t>Ne</a:t>
                      </a:r>
                      <a:r>
                        <a:rPr lang="pt-BR" baseline="0" dirty="0" err="1" smtClean="0"/>
                        <a:t>o</a:t>
                      </a:r>
                      <a:r>
                        <a:rPr lang="pt-BR" baseline="0" dirty="0" smtClean="0"/>
                        <a:t> (</a:t>
                      </a:r>
                      <a:r>
                        <a:rPr lang="pt-BR" baseline="0" dirty="0" err="1" smtClean="0"/>
                        <a:t>feromonio</a:t>
                      </a:r>
                      <a:r>
                        <a:rPr lang="pt-BR" baseline="0" dirty="0" smtClean="0"/>
                        <a:t>)</a:t>
                      </a:r>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2232495"/>
                  </a:ext>
                </a:extLst>
              </a:tr>
              <a:tr h="345209">
                <a:tc>
                  <a:txBody>
                    <a:bodyPr/>
                    <a:lstStyle/>
                    <a:p>
                      <a:r>
                        <a:rPr lang="pt-BR" dirty="0" err="1" smtClean="0"/>
                        <a:t>Telamento</a:t>
                      </a:r>
                      <a:r>
                        <a:rPr lang="pt-BR" dirty="0" smtClean="0"/>
                        <a:t> em cultivos protegidos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724580"/>
                  </a:ext>
                </a:extLst>
              </a:tr>
              <a:tr h="445479">
                <a:tc>
                  <a:txBody>
                    <a:bodyPr/>
                    <a:lstStyle/>
                    <a:p>
                      <a:r>
                        <a:rPr lang="pt-BR" dirty="0" smtClean="0"/>
                        <a:t>Destruição de restos culturais após a colheita e eliminação das plantas hospedeiras, impedindo o aumento da população de mariposas. Catação de frutos acatados e </a:t>
                      </a:r>
                      <a:r>
                        <a:rPr lang="pt-BR" dirty="0" err="1" smtClean="0"/>
                        <a:t>enterrio</a:t>
                      </a:r>
                      <a:r>
                        <a:rPr lang="pt-BR"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512917"/>
                  </a:ext>
                </a:extLst>
              </a:tr>
            </a:tbl>
          </a:graphicData>
        </a:graphic>
      </p:graphicFrame>
      <p:sp>
        <p:nvSpPr>
          <p:cNvPr id="6" name="CaixaDeTexto 5"/>
          <p:cNvSpPr txBox="1"/>
          <p:nvPr/>
        </p:nvSpPr>
        <p:spPr>
          <a:xfrm>
            <a:off x="237180" y="4027931"/>
            <a:ext cx="5621966" cy="1569660"/>
          </a:xfrm>
          <a:prstGeom prst="rect">
            <a:avLst/>
          </a:prstGeom>
          <a:solidFill>
            <a:schemeClr val="bg2"/>
          </a:solidFill>
          <a:ln>
            <a:solidFill>
              <a:schemeClr val="tx1"/>
            </a:solidFill>
          </a:ln>
        </p:spPr>
        <p:txBody>
          <a:bodyPr wrap="square" rtlCol="0">
            <a:spAutoFit/>
          </a:bodyPr>
          <a:lstStyle/>
          <a:p>
            <a:r>
              <a:rPr lang="pt-BR" sz="1200" dirty="0" smtClean="0"/>
              <a:t>Amostra: 42 amostras/talhão, para plantas com até 3 cachos (cacho mais baixeiro – ultimo cacho do ápice para a base com pelo menos 1 fruto maior ou igual a 0,5cm de </a:t>
            </a:r>
            <a:r>
              <a:rPr lang="pt-BR" sz="1200" dirty="0" err="1" smtClean="0"/>
              <a:t>diametro</a:t>
            </a:r>
            <a:r>
              <a:rPr lang="pt-BR" sz="1200" dirty="0" smtClean="0"/>
              <a:t>) </a:t>
            </a:r>
            <a:r>
              <a:rPr lang="pt-BR" sz="1200" dirty="0"/>
              <a:t>controle com </a:t>
            </a:r>
            <a:r>
              <a:rPr lang="pt-BR" sz="1200" dirty="0" smtClean="0"/>
              <a:t>20% </a:t>
            </a:r>
            <a:r>
              <a:rPr lang="pt-BR" sz="1200" dirty="0"/>
              <a:t>de </a:t>
            </a:r>
            <a:r>
              <a:rPr lang="pt-BR" sz="1200" dirty="0" smtClean="0"/>
              <a:t>cachos com ovos</a:t>
            </a:r>
          </a:p>
          <a:p>
            <a:r>
              <a:rPr lang="pt-BR" sz="1200" dirty="0" smtClean="0"/>
              <a:t>a 36 amostra/talhão para plantas com mais de 3 cachos (2º e 3º cacho mais apical)  controle com 22% de cachos com ovos</a:t>
            </a:r>
          </a:p>
          <a:p>
            <a:r>
              <a:rPr lang="pt-BR" sz="1200" dirty="0" smtClean="0"/>
              <a:t>Amostragem Semanal</a:t>
            </a:r>
          </a:p>
          <a:p>
            <a:r>
              <a:rPr lang="pt-BR" sz="1200" dirty="0" err="1" smtClean="0"/>
              <a:t>Talhao</a:t>
            </a:r>
            <a:r>
              <a:rPr lang="pt-BR" sz="1200" dirty="0" smtClean="0"/>
              <a:t> de 1 hectare</a:t>
            </a:r>
            <a:endParaRPr lang="pt-BR" sz="1200" dirty="0"/>
          </a:p>
        </p:txBody>
      </p:sp>
    </p:spTree>
    <p:extLst>
      <p:ext uri="{BB962C8B-B14F-4D97-AF65-F5344CB8AC3E}">
        <p14:creationId xmlns:p14="http://schemas.microsoft.com/office/powerpoint/2010/main" val="42148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10000"/>
          </a:bodyPr>
          <a:lstStyle/>
          <a:p>
            <a:r>
              <a:rPr lang="pt-BR" dirty="0"/>
              <a:t>recomendam a divisão da cultura em talhões de um hectare, com inspeção de 60 plantas em 12 pontos casualizados, duas vezes por semana. O método de amostragem preconizado é o de avaliar visualmente as pencas no terço superior contendo frutos em fase inicial de </a:t>
            </a:r>
            <a:r>
              <a:rPr lang="pt-BR" dirty="0" smtClean="0"/>
              <a:t>desenvolvimento</a:t>
            </a:r>
          </a:p>
          <a:p>
            <a:endParaRPr lang="pt-BR" dirty="0"/>
          </a:p>
          <a:p>
            <a:r>
              <a:rPr lang="pt-BR" dirty="0"/>
              <a:t>A amostragem, quanto à infestação por broca-pequena-do-fruto, foi realizada regularmente em 60 plantas por parcela (cinco plantas em 12 pontos casualizados), ao longo dos carreadores divisórios (bordadura). Utilizou-se o método de visualizar as pencas com frutos em fase inicial de desenvolvimento, a partir do ápice das plantas, considerando-se infestadas aquelas que apresentavam pelo menos um fruto com </a:t>
            </a:r>
            <a:r>
              <a:rPr lang="pt-BR" dirty="0" smtClean="0"/>
              <a:t>ovos</a:t>
            </a:r>
          </a:p>
          <a:p>
            <a:r>
              <a:rPr lang="pt-BR" dirty="0"/>
              <a:t>Os resultados de infestação de N. </a:t>
            </a:r>
            <a:r>
              <a:rPr lang="pt-BR" dirty="0" err="1"/>
              <a:t>elegantalis</a:t>
            </a:r>
            <a:r>
              <a:rPr lang="pt-BR" dirty="0"/>
              <a:t> nos frutos serviram de base para as tomadas de decisão de controle químico nas parcelas experimentais com o índice superior ou igual a 5% de plantas com ovos nos frutos, considerado como o nível de ação referencial em cultivos sob orientações de manejo integrado de pragas</a:t>
            </a:r>
          </a:p>
        </p:txBody>
      </p:sp>
    </p:spTree>
    <p:extLst>
      <p:ext uri="{BB962C8B-B14F-4D97-AF65-F5344CB8AC3E}">
        <p14:creationId xmlns:p14="http://schemas.microsoft.com/office/powerpoint/2010/main" val="2030194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34717" y="75480"/>
            <a:ext cx="4311428" cy="621575"/>
          </a:xfrm>
          <a:solidFill>
            <a:srgbClr val="FFFF00"/>
          </a:solidFill>
          <a:ln>
            <a:solidFill>
              <a:schemeClr val="tx1"/>
            </a:solidFill>
          </a:ln>
        </p:spPr>
        <p:txBody>
          <a:bodyPr>
            <a:normAutofit fontScale="90000"/>
          </a:bodyPr>
          <a:lstStyle/>
          <a:p>
            <a:pPr algn="ctr"/>
            <a:r>
              <a:rPr lang="pt-BR" dirty="0" smtClean="0"/>
              <a:t>Mosca </a:t>
            </a:r>
            <a:r>
              <a:rPr lang="pt-BR" dirty="0" err="1" smtClean="0"/>
              <a:t>Minadora</a:t>
            </a:r>
            <a:endParaRPr lang="pt-BR" b="1" dirty="0"/>
          </a:p>
        </p:txBody>
      </p:sp>
      <p:sp>
        <p:nvSpPr>
          <p:cNvPr id="4" name="CaixaDeTexto 3"/>
          <p:cNvSpPr txBox="1"/>
          <p:nvPr/>
        </p:nvSpPr>
        <p:spPr>
          <a:xfrm>
            <a:off x="227504" y="865277"/>
            <a:ext cx="5621966" cy="646331"/>
          </a:xfrm>
          <a:prstGeom prst="rect">
            <a:avLst/>
          </a:prstGeom>
          <a:solidFill>
            <a:schemeClr val="bg1">
              <a:lumMod val="95000"/>
            </a:schemeClr>
          </a:solidFill>
          <a:ln>
            <a:solidFill>
              <a:schemeClr val="tx1"/>
            </a:solidFill>
          </a:ln>
        </p:spPr>
        <p:txBody>
          <a:bodyPr wrap="square" rtlCol="0">
            <a:spAutoFit/>
          </a:bodyPr>
          <a:lstStyle/>
          <a:p>
            <a:r>
              <a:rPr lang="pt-BR" sz="1200" b="1" dirty="0" smtClean="0"/>
              <a:t>Nome científico</a:t>
            </a:r>
            <a:r>
              <a:rPr lang="pt-BR" sz="1200" dirty="0"/>
              <a:t>: </a:t>
            </a:r>
            <a:r>
              <a:rPr lang="pt-BR" sz="1200" dirty="0" err="1"/>
              <a:t>Liriomyza</a:t>
            </a:r>
            <a:r>
              <a:rPr lang="pt-BR" sz="1200" dirty="0"/>
              <a:t> spp.</a:t>
            </a:r>
            <a:endParaRPr lang="pt-BR" sz="1200" dirty="0" smtClean="0"/>
          </a:p>
          <a:p>
            <a:r>
              <a:rPr lang="pt-BR" sz="1200" dirty="0" err="1"/>
              <a:t>Diptera</a:t>
            </a:r>
            <a:r>
              <a:rPr lang="pt-BR" sz="1200" dirty="0"/>
              <a:t>: </a:t>
            </a:r>
            <a:r>
              <a:rPr lang="pt-BR" sz="1200" dirty="0" err="1"/>
              <a:t>Agromyzidae</a:t>
            </a:r>
            <a:endParaRPr lang="pt-BR" sz="1200" b="1" dirty="0" smtClean="0">
              <a:ea typeface="Calibri" panose="020F0502020204030204" pitchFamily="34" charset="0"/>
              <a:cs typeface="Times New Roman" panose="02020603050405020304" pitchFamily="18" charset="0"/>
            </a:endParaRPr>
          </a:p>
          <a:p>
            <a:r>
              <a:rPr lang="pt-BR" sz="1200" b="1" dirty="0" smtClean="0">
                <a:cs typeface="Times New Roman" panose="02020603050405020304" pitchFamily="18" charset="0"/>
              </a:rPr>
              <a:t>Tipo</a:t>
            </a:r>
            <a:r>
              <a:rPr lang="pt-BR" sz="1200" b="1" i="1" dirty="0" smtClean="0">
                <a:cs typeface="Times New Roman" panose="02020603050405020304" pitchFamily="18" charset="0"/>
              </a:rPr>
              <a:t>: </a:t>
            </a:r>
            <a:r>
              <a:rPr lang="pt-BR" sz="1200" b="1" dirty="0" smtClean="0">
                <a:cs typeface="Times New Roman" panose="02020603050405020304" pitchFamily="18" charset="0"/>
              </a:rPr>
              <a:t>Mastigador</a:t>
            </a:r>
            <a:endParaRPr lang="pt-BR" sz="1200" dirty="0" smtClean="0"/>
          </a:p>
        </p:txBody>
      </p:sp>
      <p:sp>
        <p:nvSpPr>
          <p:cNvPr id="5" name="CaixaDeTexto 4"/>
          <p:cNvSpPr txBox="1"/>
          <p:nvPr/>
        </p:nvSpPr>
        <p:spPr>
          <a:xfrm>
            <a:off x="227504" y="1620222"/>
            <a:ext cx="5621966" cy="1200329"/>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Morfologia:</a:t>
            </a:r>
            <a:r>
              <a:rPr lang="pt-BR" sz="1200" dirty="0"/>
              <a:t> Os adultos são pequenas moscas de coloração preta, com a parte inferior do </a:t>
            </a:r>
            <a:r>
              <a:rPr lang="pt-BR" sz="1200" dirty="0" err="1"/>
              <a:t>abdomem</a:t>
            </a:r>
            <a:r>
              <a:rPr lang="pt-BR" sz="1200" dirty="0"/>
              <a:t> amarela e medem 2 mm de comprimento. As larvas ápodas, de 1mm de comprimento, com coloração branco-amarelada e fazem minas serpenteadas no mesófilos levando ao </a:t>
            </a:r>
            <a:r>
              <a:rPr lang="pt-BR" sz="1200" dirty="0" err="1"/>
              <a:t>secamento</a:t>
            </a:r>
            <a:r>
              <a:rPr lang="pt-BR" sz="1200" dirty="0"/>
              <a:t> e queda das folhas. </a:t>
            </a:r>
            <a:endParaRPr lang="pt-BR" sz="1200" dirty="0" smtClean="0"/>
          </a:p>
          <a:p>
            <a:pPr algn="just"/>
            <a:r>
              <a:rPr lang="pt-BR" sz="1200" b="1" dirty="0" smtClean="0"/>
              <a:t>Ciclo de vida</a:t>
            </a:r>
            <a:r>
              <a:rPr lang="pt-BR" sz="1200" dirty="0" smtClean="0"/>
              <a:t>:</a:t>
            </a:r>
            <a:endParaRPr lang="pt-BR" sz="1200" dirty="0"/>
          </a:p>
        </p:txBody>
      </p:sp>
      <p:sp>
        <p:nvSpPr>
          <p:cNvPr id="7" name="CaixaDeTexto 6"/>
          <p:cNvSpPr txBox="1"/>
          <p:nvPr/>
        </p:nvSpPr>
        <p:spPr>
          <a:xfrm>
            <a:off x="227505" y="5673731"/>
            <a:ext cx="5621966" cy="461665"/>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Localização</a:t>
            </a:r>
            <a:r>
              <a:rPr lang="pt-BR" sz="1200" dirty="0" smtClean="0"/>
              <a:t>: </a:t>
            </a:r>
          </a:p>
          <a:p>
            <a:pPr algn="just"/>
            <a:r>
              <a:rPr lang="pt-BR" sz="1200" b="1" dirty="0" smtClean="0"/>
              <a:t>Frequência </a:t>
            </a:r>
            <a:r>
              <a:rPr lang="pt-BR" sz="1200" b="1" dirty="0"/>
              <a:t>do monitoramento</a:t>
            </a:r>
            <a:r>
              <a:rPr lang="pt-BR" sz="1200" dirty="0"/>
              <a:t>: </a:t>
            </a:r>
          </a:p>
        </p:txBody>
      </p:sp>
      <p:sp>
        <p:nvSpPr>
          <p:cNvPr id="3" name="CaixaDeTexto 2"/>
          <p:cNvSpPr txBox="1"/>
          <p:nvPr/>
        </p:nvSpPr>
        <p:spPr>
          <a:xfrm>
            <a:off x="227504" y="3817645"/>
            <a:ext cx="5621966" cy="276999"/>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cs typeface="Times New Roman" panose="02020603050405020304" pitchFamily="18" charset="0"/>
              </a:rPr>
              <a:t>Dano causado/sintoma</a:t>
            </a:r>
            <a:r>
              <a:rPr lang="pt-BR" sz="1200" dirty="0" smtClean="0">
                <a:cs typeface="Times New Roman" panose="02020603050405020304" pitchFamily="18" charset="0"/>
              </a:rPr>
              <a:t>:</a:t>
            </a:r>
            <a:endParaRPr lang="pt-BR" sz="1400" dirty="0"/>
          </a:p>
        </p:txBody>
      </p:sp>
      <p:sp>
        <p:nvSpPr>
          <p:cNvPr id="22" name="CaixaDeTexto 21"/>
          <p:cNvSpPr txBox="1"/>
          <p:nvPr/>
        </p:nvSpPr>
        <p:spPr>
          <a:xfrm flipH="1">
            <a:off x="6881263" y="5448892"/>
            <a:ext cx="5076689" cy="307777"/>
          </a:xfrm>
          <a:prstGeom prst="rect">
            <a:avLst/>
          </a:prstGeom>
          <a:solidFill>
            <a:srgbClr val="FFFF00"/>
          </a:solidFill>
        </p:spPr>
        <p:txBody>
          <a:bodyPr wrap="square" rtlCol="0">
            <a:spAutoFit/>
          </a:bodyPr>
          <a:lstStyle/>
          <a:p>
            <a:r>
              <a:rPr lang="pt-BR" sz="1400" dirty="0" smtClean="0"/>
              <a:t>Fotos com descrição e passando do lado da outra</a:t>
            </a:r>
            <a:endParaRPr lang="pt-BR" sz="1400" dirty="0"/>
          </a:p>
        </p:txBody>
      </p:sp>
      <p:sp>
        <p:nvSpPr>
          <p:cNvPr id="8" name="CaixaDeTexto 7"/>
          <p:cNvSpPr txBox="1"/>
          <p:nvPr/>
        </p:nvSpPr>
        <p:spPr>
          <a:xfrm>
            <a:off x="7176589" y="3944300"/>
            <a:ext cx="3671047" cy="369332"/>
          </a:xfrm>
          <a:prstGeom prst="rect">
            <a:avLst/>
          </a:prstGeom>
          <a:solidFill>
            <a:schemeClr val="bg1">
              <a:lumMod val="95000"/>
            </a:schemeClr>
          </a:solidFill>
          <a:ln>
            <a:solidFill>
              <a:schemeClr val="tx1"/>
            </a:solidFill>
          </a:ln>
        </p:spPr>
        <p:txBody>
          <a:bodyPr wrap="square" rtlCol="0">
            <a:spAutoFit/>
          </a:bodyPr>
          <a:lstStyle/>
          <a:p>
            <a:r>
              <a:rPr lang="pt-BR" dirty="0" smtClean="0"/>
              <a:t>Realizar plano de amostragem</a:t>
            </a:r>
            <a:endParaRPr lang="pt-BR" dirty="0"/>
          </a:p>
        </p:txBody>
      </p:sp>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9249116" y="4028634"/>
            <a:ext cx="525914" cy="681040"/>
          </a:xfrm>
          <a:prstGeom prst="rect">
            <a:avLst/>
          </a:prstGeom>
        </p:spPr>
      </p:pic>
      <p:graphicFrame>
        <p:nvGraphicFramePr>
          <p:cNvPr id="23" name="Tabela 22"/>
          <p:cNvGraphicFramePr>
            <a:graphicFrameLocks noGrp="1"/>
          </p:cNvGraphicFramePr>
          <p:nvPr>
            <p:extLst>
              <p:ext uri="{D42A27DB-BD31-4B8C-83A1-F6EECF244321}">
                <p14:modId xmlns:p14="http://schemas.microsoft.com/office/powerpoint/2010/main" val="2539512739"/>
              </p:ext>
            </p:extLst>
          </p:nvPr>
        </p:nvGraphicFramePr>
        <p:xfrm>
          <a:off x="6375042" y="998540"/>
          <a:ext cx="5434045" cy="2390645"/>
        </p:xfrm>
        <a:graphic>
          <a:graphicData uri="http://schemas.openxmlformats.org/drawingml/2006/table">
            <a:tbl>
              <a:tblPr firstRow="1" bandRow="1">
                <a:tableStyleId>{21E4AEA4-8DFA-4A89-87EB-49C32662AFE0}</a:tableStyleId>
              </a:tblPr>
              <a:tblGrid>
                <a:gridCol w="5434045">
                  <a:extLst>
                    <a:ext uri="{9D8B030D-6E8A-4147-A177-3AD203B41FA5}">
                      <a16:colId xmlns:a16="http://schemas.microsoft.com/office/drawing/2014/main" val="3842151321"/>
                    </a:ext>
                  </a:extLst>
                </a:gridCol>
              </a:tblGrid>
              <a:tr h="378203">
                <a:tc>
                  <a:txBody>
                    <a:bodyPr/>
                    <a:lstStyle/>
                    <a:p>
                      <a:pPr algn="ctr"/>
                      <a:r>
                        <a:rPr lang="pt-BR" dirty="0" smtClean="0"/>
                        <a:t>Métodos</a:t>
                      </a:r>
                      <a:r>
                        <a:rPr lang="pt-BR" baseline="0" dirty="0" smtClean="0"/>
                        <a:t> de controles indicados</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0875015"/>
                  </a:ext>
                </a:extLst>
              </a:tr>
              <a:tr h="389964">
                <a:tc>
                  <a:txBody>
                    <a:bodyPr/>
                    <a:lstStyle/>
                    <a:p>
                      <a:r>
                        <a:rPr lang="pt-BR" dirty="0" err="1" smtClean="0"/>
                        <a:t>Metarhizium</a:t>
                      </a:r>
                      <a:r>
                        <a:rPr lang="pt-BR" dirty="0" smtClean="0"/>
                        <a:t> </a:t>
                      </a:r>
                      <a:r>
                        <a:rPr lang="pt-BR" dirty="0" err="1" smtClean="0"/>
                        <a:t>anisopliae</a:t>
                      </a:r>
                      <a:r>
                        <a:rPr lang="pt-BR" dirty="0" smtClean="0"/>
                        <a:t> (</a:t>
                      </a:r>
                      <a:r>
                        <a:rPr lang="pt-BR" dirty="0" err="1" smtClean="0"/>
                        <a:t>Metsch</a:t>
                      </a:r>
                      <a:r>
                        <a:rPr lang="pt-BR" dirty="0" smtClean="0"/>
                        <a:t>.) </a:t>
                      </a:r>
                      <a:r>
                        <a:rPr lang="pt-BR" dirty="0" err="1" smtClean="0"/>
                        <a:t>Sorok</a:t>
                      </a:r>
                      <a:r>
                        <a:rPr lang="pt-BR"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83139"/>
                  </a:ext>
                </a:extLst>
              </a:tr>
              <a:tr h="322730">
                <a:tc>
                  <a:txBody>
                    <a:bodyPr/>
                    <a:lstStyle/>
                    <a:p>
                      <a:r>
                        <a:rPr lang="pt-BR" dirty="0" smtClean="0"/>
                        <a:t>armadilhas com </a:t>
                      </a:r>
                      <a:r>
                        <a:rPr lang="pt-BR" dirty="0" err="1" smtClean="0"/>
                        <a:t>feromônio</a:t>
                      </a:r>
                      <a:r>
                        <a:rPr lang="pt-BR" dirty="0" smtClean="0"/>
                        <a:t> sexual</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821730"/>
                  </a:ext>
                </a:extLst>
              </a:tr>
              <a:tr h="445479">
                <a:tc>
                  <a:txBody>
                    <a:bodyPr/>
                    <a:lstStyle/>
                    <a:p>
                      <a:r>
                        <a:rPr lang="pt-BR" dirty="0" smtClean="0"/>
                        <a:t>&lt;</a:t>
                      </a:r>
                      <a:r>
                        <a:rPr lang="pt-BR" baseline="0" dirty="0" smtClean="0"/>
                        <a:t> </a:t>
                      </a:r>
                      <a:r>
                        <a:rPr lang="pt-BR" dirty="0" smtClean="0"/>
                        <a:t>0,5% volume/volume</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2232495"/>
                  </a:ext>
                </a:extLst>
              </a:tr>
              <a:tr h="345209">
                <a:tc>
                  <a:txBody>
                    <a:bodyPr/>
                    <a:lstStyle/>
                    <a:p>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724580"/>
                  </a:ext>
                </a:extLst>
              </a:tr>
              <a:tr h="445479">
                <a:tc>
                  <a:txBody>
                    <a:bodyPr/>
                    <a:lstStyle/>
                    <a:p>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512917"/>
                  </a:ext>
                </a:extLst>
              </a:tr>
            </a:tbl>
          </a:graphicData>
        </a:graphic>
      </p:graphicFrame>
    </p:spTree>
    <p:extLst>
      <p:ext uri="{BB962C8B-B14F-4D97-AF65-F5344CB8AC3E}">
        <p14:creationId xmlns:p14="http://schemas.microsoft.com/office/powerpoint/2010/main" val="33624061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34717" y="75480"/>
            <a:ext cx="4886556" cy="621575"/>
          </a:xfrm>
          <a:solidFill>
            <a:srgbClr val="FFFF00"/>
          </a:solidFill>
          <a:ln>
            <a:solidFill>
              <a:schemeClr val="tx1"/>
            </a:solidFill>
          </a:ln>
        </p:spPr>
        <p:txBody>
          <a:bodyPr>
            <a:normAutofit fontScale="90000"/>
          </a:bodyPr>
          <a:lstStyle/>
          <a:p>
            <a:pPr algn="ctr"/>
            <a:r>
              <a:rPr lang="pt-BR" b="1" dirty="0" smtClean="0"/>
              <a:t>Broca grande do fruto 1</a:t>
            </a:r>
            <a:endParaRPr lang="pt-BR" b="1" dirty="0"/>
          </a:p>
        </p:txBody>
      </p:sp>
      <p:sp>
        <p:nvSpPr>
          <p:cNvPr id="4" name="CaixaDeTexto 3"/>
          <p:cNvSpPr txBox="1"/>
          <p:nvPr/>
        </p:nvSpPr>
        <p:spPr>
          <a:xfrm>
            <a:off x="227504" y="865277"/>
            <a:ext cx="5621966" cy="738664"/>
          </a:xfrm>
          <a:prstGeom prst="rect">
            <a:avLst/>
          </a:prstGeom>
          <a:solidFill>
            <a:schemeClr val="bg1">
              <a:lumMod val="95000"/>
            </a:schemeClr>
          </a:solidFill>
          <a:ln>
            <a:solidFill>
              <a:schemeClr val="tx1"/>
            </a:solidFill>
          </a:ln>
        </p:spPr>
        <p:txBody>
          <a:bodyPr wrap="square" rtlCol="0">
            <a:spAutoFit/>
          </a:bodyPr>
          <a:lstStyle/>
          <a:p>
            <a:r>
              <a:rPr lang="pt-BR" sz="1200" b="1" dirty="0" smtClean="0"/>
              <a:t>Nome científico</a:t>
            </a:r>
            <a:r>
              <a:rPr lang="pt-BR" sz="1200" dirty="0"/>
              <a:t>: </a:t>
            </a:r>
            <a:r>
              <a:rPr lang="pt-BR" dirty="0" err="1"/>
              <a:t>Helicoverpa</a:t>
            </a:r>
            <a:r>
              <a:rPr lang="pt-BR" dirty="0"/>
              <a:t> </a:t>
            </a:r>
            <a:r>
              <a:rPr lang="pt-BR" dirty="0" err="1"/>
              <a:t>zea</a:t>
            </a:r>
            <a:endParaRPr lang="pt-BR" sz="1200" dirty="0" smtClean="0"/>
          </a:p>
          <a:p>
            <a:r>
              <a:rPr lang="pt-BR" sz="1200" dirty="0" err="1"/>
              <a:t>Lepidoptera</a:t>
            </a:r>
            <a:r>
              <a:rPr lang="pt-BR" sz="1200" dirty="0"/>
              <a:t>: </a:t>
            </a:r>
            <a:r>
              <a:rPr lang="pt-BR" sz="1200" dirty="0" err="1"/>
              <a:t>Noctuidae</a:t>
            </a:r>
            <a:endParaRPr lang="pt-BR" sz="1200" b="1" dirty="0" smtClean="0">
              <a:ea typeface="Calibri" panose="020F0502020204030204" pitchFamily="34" charset="0"/>
              <a:cs typeface="Times New Roman" panose="02020603050405020304" pitchFamily="18" charset="0"/>
            </a:endParaRPr>
          </a:p>
          <a:p>
            <a:r>
              <a:rPr lang="pt-BR" sz="1200" b="1" dirty="0" smtClean="0">
                <a:cs typeface="Times New Roman" panose="02020603050405020304" pitchFamily="18" charset="0"/>
              </a:rPr>
              <a:t>Tipo</a:t>
            </a:r>
            <a:r>
              <a:rPr lang="pt-BR" sz="1200" b="1" i="1" dirty="0" smtClean="0">
                <a:cs typeface="Times New Roman" panose="02020603050405020304" pitchFamily="18" charset="0"/>
              </a:rPr>
              <a:t>: </a:t>
            </a:r>
            <a:r>
              <a:rPr lang="pt-BR" sz="1200" b="1" dirty="0" smtClean="0">
                <a:cs typeface="Times New Roman" panose="02020603050405020304" pitchFamily="18" charset="0"/>
              </a:rPr>
              <a:t>Mastigador</a:t>
            </a:r>
            <a:endParaRPr lang="pt-BR" sz="1200" dirty="0" smtClean="0"/>
          </a:p>
        </p:txBody>
      </p:sp>
      <p:sp>
        <p:nvSpPr>
          <p:cNvPr id="5" name="CaixaDeTexto 4"/>
          <p:cNvSpPr txBox="1"/>
          <p:nvPr/>
        </p:nvSpPr>
        <p:spPr>
          <a:xfrm>
            <a:off x="227504" y="1620222"/>
            <a:ext cx="5621966" cy="1200329"/>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Morfologia: </a:t>
            </a:r>
            <a:r>
              <a:rPr lang="pt-BR" sz="1200" dirty="0"/>
              <a:t>mariposa </a:t>
            </a:r>
            <a:r>
              <a:rPr lang="pt-BR" sz="1200" dirty="0" smtClean="0"/>
              <a:t> com 35 </a:t>
            </a:r>
            <a:r>
              <a:rPr lang="pt-BR" sz="1200" dirty="0"/>
              <a:t>a 40mm de envergadura, com asas de coloração cinza-esverdeada e posteriores claras com manchas escuras e lagartas com 3 a 4 cm de comprimento e tem cinco pares de pernas. A cor varia muito, com cor verde, amarela ou cinza e as cerdas são escuras </a:t>
            </a:r>
            <a:endParaRPr lang="pt-BR" sz="1200" dirty="0" smtClean="0"/>
          </a:p>
          <a:p>
            <a:pPr algn="just"/>
            <a:r>
              <a:rPr lang="pt-BR" sz="1200" b="1" dirty="0" smtClean="0"/>
              <a:t>Ciclo de vida</a:t>
            </a:r>
            <a:r>
              <a:rPr lang="pt-BR" sz="1200" dirty="0" smtClean="0"/>
              <a:t>:</a:t>
            </a:r>
            <a:endParaRPr lang="pt-BR" sz="1200" dirty="0"/>
          </a:p>
        </p:txBody>
      </p:sp>
      <p:sp>
        <p:nvSpPr>
          <p:cNvPr id="7" name="CaixaDeTexto 6"/>
          <p:cNvSpPr txBox="1"/>
          <p:nvPr/>
        </p:nvSpPr>
        <p:spPr>
          <a:xfrm>
            <a:off x="227505" y="5673731"/>
            <a:ext cx="5621966" cy="461665"/>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Localização</a:t>
            </a:r>
            <a:r>
              <a:rPr lang="pt-BR" sz="1200" dirty="0" smtClean="0"/>
              <a:t>: </a:t>
            </a:r>
          </a:p>
          <a:p>
            <a:pPr algn="just"/>
            <a:r>
              <a:rPr lang="pt-BR" sz="1200" b="1" dirty="0" smtClean="0"/>
              <a:t>Frequência </a:t>
            </a:r>
            <a:r>
              <a:rPr lang="pt-BR" sz="1200" b="1" dirty="0"/>
              <a:t>do monitoramento</a:t>
            </a:r>
            <a:r>
              <a:rPr lang="pt-BR" sz="1200" dirty="0"/>
              <a:t>: </a:t>
            </a:r>
          </a:p>
        </p:txBody>
      </p:sp>
      <p:sp>
        <p:nvSpPr>
          <p:cNvPr id="3" name="CaixaDeTexto 2"/>
          <p:cNvSpPr txBox="1"/>
          <p:nvPr/>
        </p:nvSpPr>
        <p:spPr>
          <a:xfrm>
            <a:off x="227504" y="3817645"/>
            <a:ext cx="5621966" cy="276999"/>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cs typeface="Times New Roman" panose="02020603050405020304" pitchFamily="18" charset="0"/>
              </a:rPr>
              <a:t>Dano causado/sintoma</a:t>
            </a:r>
            <a:r>
              <a:rPr lang="pt-BR" sz="1200" dirty="0" smtClean="0">
                <a:cs typeface="Times New Roman" panose="02020603050405020304" pitchFamily="18" charset="0"/>
              </a:rPr>
              <a:t>:</a:t>
            </a:r>
            <a:endParaRPr lang="pt-BR" sz="1400" dirty="0"/>
          </a:p>
        </p:txBody>
      </p:sp>
      <p:sp>
        <p:nvSpPr>
          <p:cNvPr id="22" name="CaixaDeTexto 21"/>
          <p:cNvSpPr txBox="1"/>
          <p:nvPr/>
        </p:nvSpPr>
        <p:spPr>
          <a:xfrm flipH="1">
            <a:off x="6881263" y="5448892"/>
            <a:ext cx="5076689" cy="307777"/>
          </a:xfrm>
          <a:prstGeom prst="rect">
            <a:avLst/>
          </a:prstGeom>
          <a:solidFill>
            <a:srgbClr val="FFFF00"/>
          </a:solidFill>
        </p:spPr>
        <p:txBody>
          <a:bodyPr wrap="square" rtlCol="0">
            <a:spAutoFit/>
          </a:bodyPr>
          <a:lstStyle/>
          <a:p>
            <a:r>
              <a:rPr lang="pt-BR" sz="1400" dirty="0" smtClean="0"/>
              <a:t>Fotos com descrição e passando do lado da outra</a:t>
            </a:r>
            <a:endParaRPr lang="pt-BR" sz="1400" dirty="0"/>
          </a:p>
        </p:txBody>
      </p:sp>
      <p:sp>
        <p:nvSpPr>
          <p:cNvPr id="8" name="CaixaDeTexto 7"/>
          <p:cNvSpPr txBox="1"/>
          <p:nvPr/>
        </p:nvSpPr>
        <p:spPr>
          <a:xfrm>
            <a:off x="7176589" y="3944300"/>
            <a:ext cx="3671047" cy="369332"/>
          </a:xfrm>
          <a:prstGeom prst="rect">
            <a:avLst/>
          </a:prstGeom>
          <a:solidFill>
            <a:schemeClr val="bg1">
              <a:lumMod val="95000"/>
            </a:schemeClr>
          </a:solidFill>
          <a:ln>
            <a:solidFill>
              <a:schemeClr val="tx1"/>
            </a:solidFill>
          </a:ln>
        </p:spPr>
        <p:txBody>
          <a:bodyPr wrap="square" rtlCol="0">
            <a:spAutoFit/>
          </a:bodyPr>
          <a:lstStyle/>
          <a:p>
            <a:r>
              <a:rPr lang="pt-BR" dirty="0" smtClean="0"/>
              <a:t>Realizar plano de amostragem</a:t>
            </a:r>
            <a:endParaRPr lang="pt-BR" dirty="0"/>
          </a:p>
        </p:txBody>
      </p:sp>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9249116" y="4028634"/>
            <a:ext cx="525914" cy="681040"/>
          </a:xfrm>
          <a:prstGeom prst="rect">
            <a:avLst/>
          </a:prstGeom>
        </p:spPr>
      </p:pic>
      <p:graphicFrame>
        <p:nvGraphicFramePr>
          <p:cNvPr id="23" name="Tabela 22"/>
          <p:cNvGraphicFramePr>
            <a:graphicFrameLocks noGrp="1"/>
          </p:cNvGraphicFramePr>
          <p:nvPr>
            <p:extLst>
              <p:ext uri="{D42A27DB-BD31-4B8C-83A1-F6EECF244321}">
                <p14:modId xmlns:p14="http://schemas.microsoft.com/office/powerpoint/2010/main" val="2539512739"/>
              </p:ext>
            </p:extLst>
          </p:nvPr>
        </p:nvGraphicFramePr>
        <p:xfrm>
          <a:off x="6375042" y="998540"/>
          <a:ext cx="5434045" cy="2390645"/>
        </p:xfrm>
        <a:graphic>
          <a:graphicData uri="http://schemas.openxmlformats.org/drawingml/2006/table">
            <a:tbl>
              <a:tblPr firstRow="1" bandRow="1">
                <a:tableStyleId>{21E4AEA4-8DFA-4A89-87EB-49C32662AFE0}</a:tableStyleId>
              </a:tblPr>
              <a:tblGrid>
                <a:gridCol w="5434045">
                  <a:extLst>
                    <a:ext uri="{9D8B030D-6E8A-4147-A177-3AD203B41FA5}">
                      <a16:colId xmlns:a16="http://schemas.microsoft.com/office/drawing/2014/main" val="3842151321"/>
                    </a:ext>
                  </a:extLst>
                </a:gridCol>
              </a:tblGrid>
              <a:tr h="378203">
                <a:tc>
                  <a:txBody>
                    <a:bodyPr/>
                    <a:lstStyle/>
                    <a:p>
                      <a:pPr algn="ctr"/>
                      <a:r>
                        <a:rPr lang="pt-BR" dirty="0" smtClean="0"/>
                        <a:t>Métodos</a:t>
                      </a:r>
                      <a:r>
                        <a:rPr lang="pt-BR" baseline="0" dirty="0" smtClean="0"/>
                        <a:t> de controles indicados</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0875015"/>
                  </a:ext>
                </a:extLst>
              </a:tr>
              <a:tr h="389964">
                <a:tc>
                  <a:txBody>
                    <a:bodyPr/>
                    <a:lstStyle/>
                    <a:p>
                      <a:r>
                        <a:rPr lang="pt-BR" dirty="0" err="1" smtClean="0"/>
                        <a:t>Metarhizium</a:t>
                      </a:r>
                      <a:r>
                        <a:rPr lang="pt-BR" dirty="0" smtClean="0"/>
                        <a:t> </a:t>
                      </a:r>
                      <a:r>
                        <a:rPr lang="pt-BR" dirty="0" err="1" smtClean="0"/>
                        <a:t>anisopliae</a:t>
                      </a:r>
                      <a:r>
                        <a:rPr lang="pt-BR" dirty="0" smtClean="0"/>
                        <a:t> (</a:t>
                      </a:r>
                      <a:r>
                        <a:rPr lang="pt-BR" dirty="0" err="1" smtClean="0"/>
                        <a:t>Metsch</a:t>
                      </a:r>
                      <a:r>
                        <a:rPr lang="pt-BR" dirty="0" smtClean="0"/>
                        <a:t>.) </a:t>
                      </a:r>
                      <a:r>
                        <a:rPr lang="pt-BR" dirty="0" err="1" smtClean="0"/>
                        <a:t>Sorok</a:t>
                      </a:r>
                      <a:r>
                        <a:rPr lang="pt-BR"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83139"/>
                  </a:ext>
                </a:extLst>
              </a:tr>
              <a:tr h="322730">
                <a:tc>
                  <a:txBody>
                    <a:bodyPr/>
                    <a:lstStyle/>
                    <a:p>
                      <a:r>
                        <a:rPr lang="pt-BR" dirty="0" smtClean="0"/>
                        <a:t>armadilhas com </a:t>
                      </a:r>
                      <a:r>
                        <a:rPr lang="pt-BR" dirty="0" err="1" smtClean="0"/>
                        <a:t>feromônio</a:t>
                      </a:r>
                      <a:r>
                        <a:rPr lang="pt-BR" dirty="0" smtClean="0"/>
                        <a:t> sexual</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821730"/>
                  </a:ext>
                </a:extLst>
              </a:tr>
              <a:tr h="445479">
                <a:tc>
                  <a:txBody>
                    <a:bodyPr/>
                    <a:lstStyle/>
                    <a:p>
                      <a:r>
                        <a:rPr lang="pt-BR" dirty="0" smtClean="0"/>
                        <a:t>&lt;</a:t>
                      </a:r>
                      <a:r>
                        <a:rPr lang="pt-BR" baseline="0" dirty="0" smtClean="0"/>
                        <a:t> </a:t>
                      </a:r>
                      <a:r>
                        <a:rPr lang="pt-BR" dirty="0" smtClean="0"/>
                        <a:t>0,5% volume/volume</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2232495"/>
                  </a:ext>
                </a:extLst>
              </a:tr>
              <a:tr h="345209">
                <a:tc>
                  <a:txBody>
                    <a:bodyPr/>
                    <a:lstStyle/>
                    <a:p>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724580"/>
                  </a:ext>
                </a:extLst>
              </a:tr>
              <a:tr h="445479">
                <a:tc>
                  <a:txBody>
                    <a:bodyPr/>
                    <a:lstStyle/>
                    <a:p>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512917"/>
                  </a:ext>
                </a:extLst>
              </a:tr>
            </a:tbl>
          </a:graphicData>
        </a:graphic>
      </p:graphicFrame>
    </p:spTree>
    <p:extLst>
      <p:ext uri="{BB962C8B-B14F-4D97-AF65-F5344CB8AC3E}">
        <p14:creationId xmlns:p14="http://schemas.microsoft.com/office/powerpoint/2010/main" val="1777184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34717" y="75480"/>
            <a:ext cx="4886556" cy="621575"/>
          </a:xfrm>
          <a:solidFill>
            <a:srgbClr val="FFFF00"/>
          </a:solidFill>
          <a:ln>
            <a:solidFill>
              <a:schemeClr val="tx1"/>
            </a:solidFill>
          </a:ln>
        </p:spPr>
        <p:txBody>
          <a:bodyPr>
            <a:normAutofit fontScale="90000"/>
          </a:bodyPr>
          <a:lstStyle/>
          <a:p>
            <a:pPr algn="ctr"/>
            <a:r>
              <a:rPr lang="pt-BR" b="1" dirty="0" smtClean="0"/>
              <a:t>Broca grande do fruto 2</a:t>
            </a:r>
            <a:endParaRPr lang="pt-BR" b="1" dirty="0"/>
          </a:p>
        </p:txBody>
      </p:sp>
      <p:sp>
        <p:nvSpPr>
          <p:cNvPr id="4" name="CaixaDeTexto 3"/>
          <p:cNvSpPr txBox="1"/>
          <p:nvPr/>
        </p:nvSpPr>
        <p:spPr>
          <a:xfrm>
            <a:off x="227504" y="865277"/>
            <a:ext cx="5621966" cy="646331"/>
          </a:xfrm>
          <a:prstGeom prst="rect">
            <a:avLst/>
          </a:prstGeom>
          <a:solidFill>
            <a:schemeClr val="bg1">
              <a:lumMod val="95000"/>
            </a:schemeClr>
          </a:solidFill>
          <a:ln>
            <a:solidFill>
              <a:schemeClr val="tx1"/>
            </a:solidFill>
          </a:ln>
        </p:spPr>
        <p:txBody>
          <a:bodyPr wrap="square" rtlCol="0">
            <a:spAutoFit/>
          </a:bodyPr>
          <a:lstStyle/>
          <a:p>
            <a:r>
              <a:rPr lang="pt-BR" sz="1200" b="1" dirty="0" smtClean="0"/>
              <a:t>Nome científico</a:t>
            </a:r>
            <a:r>
              <a:rPr lang="pt-BR" sz="1200" dirty="0" smtClean="0"/>
              <a:t>: </a:t>
            </a:r>
            <a:r>
              <a:rPr lang="pt-BR" sz="1200" dirty="0" err="1" smtClean="0"/>
              <a:t>Helicoverpa</a:t>
            </a:r>
            <a:r>
              <a:rPr lang="pt-BR" sz="1200" dirty="0" smtClean="0"/>
              <a:t> </a:t>
            </a:r>
            <a:r>
              <a:rPr lang="pt-BR" sz="1200" dirty="0" err="1"/>
              <a:t>armigera</a:t>
            </a:r>
            <a:endParaRPr lang="pt-BR" sz="1200" dirty="0" smtClean="0"/>
          </a:p>
          <a:p>
            <a:r>
              <a:rPr lang="pt-BR" sz="1200" dirty="0" err="1"/>
              <a:t>Lepidoptera</a:t>
            </a:r>
            <a:r>
              <a:rPr lang="pt-BR" sz="1200" dirty="0"/>
              <a:t>: </a:t>
            </a:r>
            <a:r>
              <a:rPr lang="pt-BR" sz="1200" dirty="0" err="1"/>
              <a:t>Noctuidae</a:t>
            </a:r>
            <a:endParaRPr lang="pt-BR" sz="1200" b="1" dirty="0" smtClean="0">
              <a:ea typeface="Calibri" panose="020F0502020204030204" pitchFamily="34" charset="0"/>
              <a:cs typeface="Times New Roman" panose="02020603050405020304" pitchFamily="18" charset="0"/>
            </a:endParaRPr>
          </a:p>
          <a:p>
            <a:r>
              <a:rPr lang="pt-BR" sz="1200" b="1" dirty="0" smtClean="0">
                <a:cs typeface="Times New Roman" panose="02020603050405020304" pitchFamily="18" charset="0"/>
              </a:rPr>
              <a:t>Tipo</a:t>
            </a:r>
            <a:r>
              <a:rPr lang="pt-BR" sz="1200" b="1" i="1" dirty="0" smtClean="0">
                <a:cs typeface="Times New Roman" panose="02020603050405020304" pitchFamily="18" charset="0"/>
              </a:rPr>
              <a:t>: </a:t>
            </a:r>
            <a:r>
              <a:rPr lang="pt-BR" sz="1200" b="1" dirty="0" smtClean="0">
                <a:cs typeface="Times New Roman" panose="02020603050405020304" pitchFamily="18" charset="0"/>
              </a:rPr>
              <a:t>Mastigador (</a:t>
            </a:r>
            <a:r>
              <a:rPr lang="pt-BR" sz="1200" dirty="0"/>
              <a:t>folhas, hastes, brotações, flores, frutos e </a:t>
            </a:r>
            <a:r>
              <a:rPr lang="pt-BR" sz="1200" dirty="0" smtClean="0"/>
              <a:t>vagens)</a:t>
            </a:r>
          </a:p>
        </p:txBody>
      </p:sp>
      <p:sp>
        <p:nvSpPr>
          <p:cNvPr id="5" name="CaixaDeTexto 4"/>
          <p:cNvSpPr txBox="1"/>
          <p:nvPr/>
        </p:nvSpPr>
        <p:spPr>
          <a:xfrm>
            <a:off x="227504" y="1620222"/>
            <a:ext cx="5621966" cy="1200329"/>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Morfologia: </a:t>
            </a:r>
            <a:r>
              <a:rPr lang="pt-BR" sz="1200" dirty="0"/>
              <a:t>mariposa 35 a 40mm de envergadura, com asas de coloração cinza-esverdeada e posteriores esbranquiçada s, com uma borda cinza escuro e lagartas com 3 a 4 cm de comprimento e tem cinco pares de pernas. A cor varia muito, com cor verde, amarela ou cinza e as cerdas são escuras. As jovens são mais claras </a:t>
            </a:r>
            <a:endParaRPr lang="pt-BR" sz="1200" dirty="0" smtClean="0"/>
          </a:p>
          <a:p>
            <a:pPr algn="just"/>
            <a:r>
              <a:rPr lang="pt-BR" sz="1200" b="1" dirty="0" smtClean="0"/>
              <a:t>Ciclo de vida</a:t>
            </a:r>
            <a:r>
              <a:rPr lang="pt-BR" sz="1200" dirty="0" smtClean="0"/>
              <a:t>:</a:t>
            </a:r>
            <a:endParaRPr lang="pt-BR" sz="1200" dirty="0"/>
          </a:p>
        </p:txBody>
      </p:sp>
      <p:sp>
        <p:nvSpPr>
          <p:cNvPr id="3" name="CaixaDeTexto 2"/>
          <p:cNvSpPr txBox="1"/>
          <p:nvPr/>
        </p:nvSpPr>
        <p:spPr>
          <a:xfrm>
            <a:off x="227504" y="3817645"/>
            <a:ext cx="5621966" cy="738664"/>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cs typeface="Times New Roman" panose="02020603050405020304" pitchFamily="18" charset="0"/>
              </a:rPr>
              <a:t>Dano causado/sintoma</a:t>
            </a:r>
            <a:r>
              <a:rPr lang="pt-BR" sz="1200" dirty="0" smtClean="0">
                <a:cs typeface="Times New Roman" panose="02020603050405020304" pitchFamily="18" charset="0"/>
              </a:rPr>
              <a:t>: </a:t>
            </a:r>
            <a:r>
              <a:rPr lang="pt-BR" sz="1400" dirty="0"/>
              <a:t>Destroem a polpa dos frutos, depreciando-os para a comercialização;  Broqueiam os frutos superficialmente destruindo parcial ou totalmente;</a:t>
            </a:r>
          </a:p>
        </p:txBody>
      </p:sp>
      <p:sp>
        <p:nvSpPr>
          <p:cNvPr id="22" name="CaixaDeTexto 21"/>
          <p:cNvSpPr txBox="1"/>
          <p:nvPr/>
        </p:nvSpPr>
        <p:spPr>
          <a:xfrm flipH="1">
            <a:off x="6881263" y="5448892"/>
            <a:ext cx="5076689" cy="307777"/>
          </a:xfrm>
          <a:prstGeom prst="rect">
            <a:avLst/>
          </a:prstGeom>
          <a:solidFill>
            <a:srgbClr val="FFFF00"/>
          </a:solidFill>
        </p:spPr>
        <p:txBody>
          <a:bodyPr wrap="square" rtlCol="0">
            <a:spAutoFit/>
          </a:bodyPr>
          <a:lstStyle/>
          <a:p>
            <a:r>
              <a:rPr lang="pt-BR" sz="1400" dirty="0" smtClean="0"/>
              <a:t>Fotos com descrição e passando do lado da outra</a:t>
            </a:r>
            <a:endParaRPr lang="pt-BR" sz="1400" dirty="0"/>
          </a:p>
        </p:txBody>
      </p:sp>
      <p:sp>
        <p:nvSpPr>
          <p:cNvPr id="8" name="CaixaDeTexto 7"/>
          <p:cNvSpPr txBox="1"/>
          <p:nvPr/>
        </p:nvSpPr>
        <p:spPr>
          <a:xfrm>
            <a:off x="7176589" y="3944300"/>
            <a:ext cx="3671047" cy="369332"/>
          </a:xfrm>
          <a:prstGeom prst="rect">
            <a:avLst/>
          </a:prstGeom>
          <a:solidFill>
            <a:schemeClr val="bg1">
              <a:lumMod val="95000"/>
            </a:schemeClr>
          </a:solidFill>
          <a:ln>
            <a:solidFill>
              <a:schemeClr val="tx1"/>
            </a:solidFill>
          </a:ln>
        </p:spPr>
        <p:txBody>
          <a:bodyPr wrap="square" rtlCol="0">
            <a:spAutoFit/>
          </a:bodyPr>
          <a:lstStyle/>
          <a:p>
            <a:r>
              <a:rPr lang="pt-BR" dirty="0" smtClean="0"/>
              <a:t>Realizar plano de amostragem</a:t>
            </a:r>
            <a:endParaRPr lang="pt-BR" dirty="0"/>
          </a:p>
        </p:txBody>
      </p:sp>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9249116" y="4028634"/>
            <a:ext cx="525914" cy="681040"/>
          </a:xfrm>
          <a:prstGeom prst="rect">
            <a:avLst/>
          </a:prstGeom>
        </p:spPr>
      </p:pic>
      <p:graphicFrame>
        <p:nvGraphicFramePr>
          <p:cNvPr id="23" name="Tabela 22"/>
          <p:cNvGraphicFramePr>
            <a:graphicFrameLocks noGrp="1"/>
          </p:cNvGraphicFramePr>
          <p:nvPr>
            <p:extLst>
              <p:ext uri="{D42A27DB-BD31-4B8C-83A1-F6EECF244321}">
                <p14:modId xmlns:p14="http://schemas.microsoft.com/office/powerpoint/2010/main" val="138937910"/>
              </p:ext>
            </p:extLst>
          </p:nvPr>
        </p:nvGraphicFramePr>
        <p:xfrm>
          <a:off x="6375042" y="998540"/>
          <a:ext cx="5434045" cy="2585246"/>
        </p:xfrm>
        <a:graphic>
          <a:graphicData uri="http://schemas.openxmlformats.org/drawingml/2006/table">
            <a:tbl>
              <a:tblPr firstRow="1" bandRow="1">
                <a:tableStyleId>{21E4AEA4-8DFA-4A89-87EB-49C32662AFE0}</a:tableStyleId>
              </a:tblPr>
              <a:tblGrid>
                <a:gridCol w="5434045">
                  <a:extLst>
                    <a:ext uri="{9D8B030D-6E8A-4147-A177-3AD203B41FA5}">
                      <a16:colId xmlns:a16="http://schemas.microsoft.com/office/drawing/2014/main" val="3842151321"/>
                    </a:ext>
                  </a:extLst>
                </a:gridCol>
              </a:tblGrid>
              <a:tr h="378203">
                <a:tc>
                  <a:txBody>
                    <a:bodyPr/>
                    <a:lstStyle/>
                    <a:p>
                      <a:pPr algn="ctr"/>
                      <a:r>
                        <a:rPr lang="pt-BR" dirty="0" smtClean="0"/>
                        <a:t>Métodos</a:t>
                      </a:r>
                      <a:r>
                        <a:rPr lang="pt-BR" baseline="0" dirty="0" smtClean="0"/>
                        <a:t> de controles indicados</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0875015"/>
                  </a:ext>
                </a:extLst>
              </a:tr>
              <a:tr h="389964">
                <a:tc>
                  <a:txBody>
                    <a:bodyPr/>
                    <a:lstStyle/>
                    <a:p>
                      <a:r>
                        <a:rPr lang="pt-BR" dirty="0" smtClean="0"/>
                        <a:t>Armadilhas luminosas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83139"/>
                  </a:ext>
                </a:extLst>
              </a:tr>
              <a:tr h="322730">
                <a:tc>
                  <a:txBody>
                    <a:bodyPr/>
                    <a:lstStyle/>
                    <a:p>
                      <a:r>
                        <a:rPr lang="pt-BR" dirty="0" err="1" smtClean="0"/>
                        <a:t>Trichogramma</a:t>
                      </a:r>
                      <a:r>
                        <a:rPr lang="pt-BR" dirty="0" smtClean="0"/>
                        <a:t> </a:t>
                      </a:r>
                      <a:r>
                        <a:rPr lang="pt-BR" dirty="0" err="1" smtClean="0"/>
                        <a:t>pretiosum</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821730"/>
                  </a:ext>
                </a:extLst>
              </a:tr>
              <a:tr h="445479">
                <a:tc>
                  <a:txBody>
                    <a:bodyPr/>
                    <a:lstStyle/>
                    <a:p>
                      <a:r>
                        <a:rPr lang="pt-BR" dirty="0" smtClean="0"/>
                        <a:t>Rotação de culturas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2232495"/>
                  </a:ext>
                </a:extLst>
              </a:tr>
              <a:tr h="345209">
                <a:tc>
                  <a:txBody>
                    <a:bodyPr/>
                    <a:lstStyle/>
                    <a:p>
                      <a:r>
                        <a:rPr lang="pt-BR" dirty="0" smtClean="0"/>
                        <a:t>Bacillus </a:t>
                      </a:r>
                      <a:r>
                        <a:rPr lang="pt-BR" dirty="0" err="1" smtClean="0"/>
                        <a:t>thuringensis</a:t>
                      </a:r>
                      <a:endParaRPr lang="pt-B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724580"/>
                  </a:ext>
                </a:extLst>
              </a:tr>
              <a:tr h="445479">
                <a:tc>
                  <a:txBody>
                    <a:bodyPr/>
                    <a:lstStyle/>
                    <a:p>
                      <a:r>
                        <a:rPr lang="pt-BR" dirty="0" smtClean="0"/>
                        <a:t>eliminação das plantas hospedeiras,- destruição dos restos culturais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512917"/>
                  </a:ext>
                </a:extLst>
              </a:tr>
            </a:tbl>
          </a:graphicData>
        </a:graphic>
      </p:graphicFrame>
      <p:sp>
        <p:nvSpPr>
          <p:cNvPr id="12" name="CaixaDeTexto 11"/>
          <p:cNvSpPr txBox="1"/>
          <p:nvPr/>
        </p:nvSpPr>
        <p:spPr>
          <a:xfrm>
            <a:off x="227504" y="5248728"/>
            <a:ext cx="5621966" cy="1200329"/>
          </a:xfrm>
          <a:prstGeom prst="rect">
            <a:avLst/>
          </a:prstGeom>
          <a:solidFill>
            <a:schemeClr val="bg1">
              <a:lumMod val="95000"/>
            </a:schemeClr>
          </a:solidFill>
          <a:ln>
            <a:solidFill>
              <a:schemeClr val="tx1"/>
            </a:solidFill>
          </a:ln>
        </p:spPr>
        <p:txBody>
          <a:bodyPr wrap="square" rtlCol="0">
            <a:spAutoFit/>
          </a:bodyPr>
          <a:lstStyle/>
          <a:p>
            <a:pPr algn="just"/>
            <a:r>
              <a:rPr lang="pt-BR" sz="1200" b="1" dirty="0" smtClean="0"/>
              <a:t>Localização</a:t>
            </a:r>
            <a:r>
              <a:rPr lang="pt-BR" sz="1200" dirty="0" smtClean="0"/>
              <a:t>: </a:t>
            </a:r>
            <a:r>
              <a:rPr lang="pt-BR" sz="1200" dirty="0"/>
              <a:t>250 a 500 frutos/ha (50 a 100 frutos por ponto de amostragem) </a:t>
            </a:r>
            <a:r>
              <a:rPr lang="pt-BR" sz="1200" dirty="0" smtClean="0"/>
              <a:t>- </a:t>
            </a:r>
            <a:r>
              <a:rPr lang="pt-BR" sz="1200" dirty="0"/>
              <a:t>O nível de controle é atingido quando houver 1% de frutos danificados pela broca-grande </a:t>
            </a:r>
            <a:endParaRPr lang="pt-BR" sz="1200" dirty="0" smtClean="0"/>
          </a:p>
          <a:p>
            <a:pPr algn="just"/>
            <a:r>
              <a:rPr lang="pt-BR" sz="1200" b="1" dirty="0" smtClean="0"/>
              <a:t>Frequência </a:t>
            </a:r>
            <a:r>
              <a:rPr lang="pt-BR" sz="1200" b="1" dirty="0"/>
              <a:t>do monitoramento</a:t>
            </a:r>
            <a:r>
              <a:rPr lang="pt-BR" sz="1200" dirty="0"/>
              <a:t>: Monitoramento semanal – armadilha luminosa ou 4 armadilhas Delta/ ha com </a:t>
            </a:r>
            <a:r>
              <a:rPr lang="pt-BR" sz="1200" dirty="0" err="1"/>
              <a:t>feromônio</a:t>
            </a:r>
            <a:r>
              <a:rPr lang="pt-BR" sz="1200" dirty="0"/>
              <a:t> para captura de adultos, a 1m do solo</a:t>
            </a:r>
          </a:p>
        </p:txBody>
      </p:sp>
    </p:spTree>
    <p:extLst>
      <p:ext uri="{BB962C8B-B14F-4D97-AF65-F5344CB8AC3E}">
        <p14:creationId xmlns:p14="http://schemas.microsoft.com/office/powerpoint/2010/main" val="2564134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t>
            </a:r>
            <a:endParaRPr lang="pt-BR" dirty="0"/>
          </a:p>
        </p:txBody>
      </p:sp>
      <p:sp>
        <p:nvSpPr>
          <p:cNvPr id="3" name="Espaço Reservado para Conteúdo 2"/>
          <p:cNvSpPr>
            <a:spLocks noGrp="1"/>
          </p:cNvSpPr>
          <p:nvPr>
            <p:ph idx="1"/>
          </p:nvPr>
        </p:nvSpPr>
        <p:spPr/>
        <p:txBody>
          <a:bodyPr/>
          <a:lstStyle/>
          <a:p>
            <a:r>
              <a:rPr lang="pt-BR" dirty="0"/>
              <a:t>Cada talhão deve ser constituído de uma única cultura, genótipo, idade e sistema de cultivo. Deverão ser amostradas 40 plantas/talhão em 10 pontos distribuídos ao longo do talhão</a:t>
            </a:r>
          </a:p>
        </p:txBody>
      </p:sp>
    </p:spTree>
    <p:extLst>
      <p:ext uri="{BB962C8B-B14F-4D97-AF65-F5344CB8AC3E}">
        <p14:creationId xmlns:p14="http://schemas.microsoft.com/office/powerpoint/2010/main" val="330018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07150" y="624109"/>
            <a:ext cx="8911687" cy="1280890"/>
          </a:xfrm>
        </p:spPr>
        <p:txBody>
          <a:bodyPr/>
          <a:lstStyle/>
          <a:p>
            <a:r>
              <a:rPr lang="pt-BR" b="1" dirty="0" smtClean="0"/>
              <a:t>Plano de Amostragem Sequencial</a:t>
            </a:r>
            <a:endParaRPr lang="pt-BR" b="1" dirty="0"/>
          </a:p>
        </p:txBody>
      </p:sp>
      <p:sp>
        <p:nvSpPr>
          <p:cNvPr id="3" name="Espaço Reservado para Conteúdo 2"/>
          <p:cNvSpPr>
            <a:spLocks noGrp="1"/>
          </p:cNvSpPr>
          <p:nvPr>
            <p:ph idx="1"/>
          </p:nvPr>
        </p:nvSpPr>
        <p:spPr>
          <a:xfrm>
            <a:off x="702906" y="1521058"/>
            <a:ext cx="10904537" cy="4238625"/>
          </a:xfrm>
          <a:solidFill>
            <a:schemeClr val="bg1">
              <a:lumMod val="95000"/>
            </a:schemeClr>
          </a:solidFill>
          <a:ln w="12700">
            <a:solidFill>
              <a:schemeClr val="accent2"/>
            </a:solidFill>
          </a:ln>
        </p:spPr>
        <p:txBody>
          <a:bodyPr>
            <a:noAutofit/>
          </a:bodyPr>
          <a:lstStyle/>
          <a:p>
            <a:pPr marL="0" indent="0">
              <a:buNone/>
            </a:pPr>
            <a:r>
              <a:rPr lang="pt-BR" sz="1400" dirty="0"/>
              <a:t>O número de amostragem a ser realizado é variável de tal forma a garantir uma boa precisão </a:t>
            </a:r>
            <a:r>
              <a:rPr lang="pt-BR" sz="1400" dirty="0" smtClean="0"/>
              <a:t>da amostragem</a:t>
            </a:r>
            <a:r>
              <a:rPr lang="pt-BR" sz="1400" dirty="0"/>
              <a:t>.</a:t>
            </a:r>
          </a:p>
          <a:p>
            <a:pPr marL="0" indent="0">
              <a:buNone/>
            </a:pPr>
            <a:r>
              <a:rPr lang="pt-BR" sz="1400" dirty="0" smtClean="0"/>
              <a:t>Para </a:t>
            </a:r>
            <a:r>
              <a:rPr lang="pt-BR" sz="1400" dirty="0"/>
              <a:t>tanto, são confeccionados tabelas que possuem </a:t>
            </a:r>
            <a:r>
              <a:rPr lang="pt-BR" sz="1400" dirty="0" smtClean="0"/>
              <a:t>quatro </a:t>
            </a:r>
            <a:r>
              <a:rPr lang="pt-BR" sz="1400" dirty="0"/>
              <a:t>colunas: a primeira contém o número </a:t>
            </a:r>
            <a:r>
              <a:rPr lang="pt-BR" sz="1400" dirty="0" smtClean="0"/>
              <a:t>de amostras</a:t>
            </a:r>
            <a:r>
              <a:rPr lang="pt-BR" sz="1400" dirty="0"/>
              <a:t>, a segunda o limite inferior e na </a:t>
            </a:r>
            <a:r>
              <a:rPr lang="pt-BR" sz="1400" dirty="0" smtClean="0"/>
              <a:t>quarta </a:t>
            </a:r>
            <a:r>
              <a:rPr lang="pt-BR" sz="1400" dirty="0"/>
              <a:t>coluna o limite superior, sendo que estes dados </a:t>
            </a:r>
            <a:r>
              <a:rPr lang="pt-BR" sz="1400" dirty="0" smtClean="0"/>
              <a:t>já vem </a:t>
            </a:r>
            <a:r>
              <a:rPr lang="pt-BR" sz="1400" dirty="0"/>
              <a:t>anotados nesta tabela. Na terceira são anotados de forma acumulativa os dados </a:t>
            </a:r>
            <a:r>
              <a:rPr lang="pt-BR" sz="1400" dirty="0" smtClean="0"/>
              <a:t>provenientes das amostragens.</a:t>
            </a:r>
          </a:p>
          <a:p>
            <a:pPr marL="0" indent="0">
              <a:buNone/>
            </a:pPr>
            <a:r>
              <a:rPr lang="pt-BR" sz="1400" dirty="0" smtClean="0"/>
              <a:t>Se </a:t>
            </a:r>
            <a:r>
              <a:rPr lang="pt-BR" sz="1400" dirty="0"/>
              <a:t>a unidade </a:t>
            </a:r>
            <a:r>
              <a:rPr lang="pt-BR" sz="1400" dirty="0" smtClean="0"/>
              <a:t>amostral não está sendo atacada </a:t>
            </a:r>
            <a:r>
              <a:rPr lang="pt-BR" sz="1400" dirty="0"/>
              <a:t>pela praga ela recebe nota </a:t>
            </a:r>
            <a:r>
              <a:rPr lang="pt-BR" sz="1400" dirty="0" smtClean="0"/>
              <a:t>“0” </a:t>
            </a:r>
            <a:r>
              <a:rPr lang="pt-BR" sz="1400" dirty="0"/>
              <a:t>e se ela está atacada recebe </a:t>
            </a:r>
            <a:r>
              <a:rPr lang="pt-BR" sz="1400" dirty="0" smtClean="0"/>
              <a:t>nota “1</a:t>
            </a:r>
            <a:r>
              <a:rPr lang="pt-BR" sz="1400" dirty="0"/>
              <a:t>”, sendo que estes dados são anotados de forma acumulativa.</a:t>
            </a:r>
          </a:p>
          <a:p>
            <a:pPr marL="0" indent="0">
              <a:buNone/>
            </a:pPr>
            <a:r>
              <a:rPr lang="pt-BR" sz="1400" dirty="0" smtClean="0"/>
              <a:t>Se </a:t>
            </a:r>
            <a:r>
              <a:rPr lang="pt-BR" sz="1400" dirty="0"/>
              <a:t>a população da praga for menor ao valor do limite inferior, a decisão é de não controlar a praga</a:t>
            </a:r>
            <a:r>
              <a:rPr lang="pt-BR" sz="1400" dirty="0" smtClean="0"/>
              <a:t>. </a:t>
            </a:r>
          </a:p>
          <a:p>
            <a:pPr marL="0" indent="0">
              <a:buNone/>
            </a:pPr>
            <a:r>
              <a:rPr lang="pt-BR" sz="1400" dirty="0" smtClean="0"/>
              <a:t>Se </a:t>
            </a:r>
            <a:r>
              <a:rPr lang="pt-BR" sz="1400" dirty="0"/>
              <a:t>for maior ou igual ao limite superior, a decisão será a de controlar a praga.</a:t>
            </a:r>
          </a:p>
          <a:p>
            <a:pPr marL="0" indent="0">
              <a:buNone/>
            </a:pPr>
            <a:r>
              <a:rPr lang="pt-BR" sz="1400" dirty="0" smtClean="0"/>
              <a:t>Se </a:t>
            </a:r>
            <a:r>
              <a:rPr lang="pt-BR" sz="1400" dirty="0"/>
              <a:t>o valor for intermediário entre os limites inferior e superior, deve-se fazer mais amostragens </a:t>
            </a:r>
            <a:r>
              <a:rPr lang="pt-BR" sz="1400" dirty="0" smtClean="0"/>
              <a:t>até que </a:t>
            </a:r>
            <a:r>
              <a:rPr lang="pt-BR" sz="1400" dirty="0"/>
              <a:t>esta caia em uma das duas situações anteriores.</a:t>
            </a:r>
          </a:p>
          <a:p>
            <a:pPr marL="0" indent="0">
              <a:buNone/>
            </a:pPr>
            <a:r>
              <a:rPr lang="pt-BR" sz="1400" dirty="0" smtClean="0"/>
              <a:t>Se </a:t>
            </a:r>
            <a:r>
              <a:rPr lang="pt-BR" sz="1400" dirty="0"/>
              <a:t>na última linha da tabela o valor obtido das anotações acumulativas é ainda intermediário </a:t>
            </a:r>
            <a:r>
              <a:rPr lang="pt-BR" sz="1400" dirty="0" smtClean="0"/>
              <a:t>ao limites </a:t>
            </a:r>
            <a:r>
              <a:rPr lang="pt-BR" sz="1400" dirty="0"/>
              <a:t>inferior e superior, deve-se em um período próximo reamostrar este talhão.</a:t>
            </a:r>
          </a:p>
        </p:txBody>
      </p:sp>
    </p:spTree>
    <p:extLst>
      <p:ext uri="{BB962C8B-B14F-4D97-AF65-F5344CB8AC3E}">
        <p14:creationId xmlns:p14="http://schemas.microsoft.com/office/powerpoint/2010/main" val="1384090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5725" y="224060"/>
            <a:ext cx="8911687" cy="1280890"/>
          </a:xfrm>
        </p:spPr>
        <p:txBody>
          <a:bodyPr/>
          <a:lstStyle/>
          <a:p>
            <a:pPr algn="ctr"/>
            <a:r>
              <a:rPr lang="pt-BR" b="1" dirty="0" smtClean="0"/>
              <a:t>Como fazer a amostragem</a:t>
            </a:r>
            <a:endParaRPr lang="pt-BR" b="1" dirty="0"/>
          </a:p>
        </p:txBody>
      </p:sp>
      <p:sp>
        <p:nvSpPr>
          <p:cNvPr id="7" name="Espaço Reservado para Conteúdo 2"/>
          <p:cNvSpPr txBox="1">
            <a:spLocks/>
          </p:cNvSpPr>
          <p:nvPr/>
        </p:nvSpPr>
        <p:spPr>
          <a:xfrm>
            <a:off x="1266498" y="1686911"/>
            <a:ext cx="9780914" cy="4020206"/>
          </a:xfrm>
          <a:prstGeom prst="rect">
            <a:avLst/>
          </a:prstGeom>
          <a:solidFill>
            <a:schemeClr val="bg1">
              <a:lumMod val="95000"/>
            </a:schemeClr>
          </a:solidFill>
          <a:ln>
            <a:solidFill>
              <a:schemeClr val="accent2"/>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pt-BR" dirty="0" smtClean="0"/>
              <a:t>Numero de plantas: 192</a:t>
            </a:r>
          </a:p>
          <a:p>
            <a:r>
              <a:rPr lang="pt-BR" dirty="0" smtClean="0"/>
              <a:t>Dividir em talhão: 96 + 96</a:t>
            </a:r>
          </a:p>
          <a:p>
            <a:r>
              <a:rPr lang="pt-BR" dirty="0" smtClean="0"/>
              <a:t>Amostragem de 48 plantas/talhão (50% da população total) em 6 pontos por talhão e 8 plantas por ponto.</a:t>
            </a:r>
          </a:p>
          <a:p>
            <a:r>
              <a:rPr lang="pt-BR" dirty="0" smtClean="0"/>
              <a:t>Amostragem semanal, contagem direta uso de lupa com aumento de 20x</a:t>
            </a:r>
          </a:p>
          <a:p>
            <a:r>
              <a:rPr lang="pt-BR" dirty="0" smtClean="0"/>
              <a:t>Analise de 3 folhas/ramo e 2 ramos/planta na porção superior da planta</a:t>
            </a:r>
          </a:p>
          <a:p>
            <a:r>
              <a:rPr lang="pt-BR" dirty="0" smtClean="0"/>
              <a:t>Total de folhas analisadas: 288</a:t>
            </a:r>
          </a:p>
          <a:p>
            <a:r>
              <a:rPr lang="pt-BR" dirty="0" smtClean="0"/>
              <a:t>28,8 plantas atacadas fazer controle (10%)</a:t>
            </a:r>
          </a:p>
          <a:p>
            <a:endParaRPr lang="pt-BR" dirty="0" smtClean="0"/>
          </a:p>
        </p:txBody>
      </p:sp>
    </p:spTree>
    <p:extLst>
      <p:ext uri="{BB962C8B-B14F-4D97-AF65-F5344CB8AC3E}">
        <p14:creationId xmlns:p14="http://schemas.microsoft.com/office/powerpoint/2010/main" val="1108624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21662" y="558829"/>
            <a:ext cx="8911687" cy="1280890"/>
          </a:xfrm>
        </p:spPr>
        <p:txBody>
          <a:bodyPr/>
          <a:lstStyle/>
          <a:p>
            <a:r>
              <a:rPr lang="pt-BR" b="1" dirty="0" smtClean="0"/>
              <a:t>Tipos de Praga</a:t>
            </a:r>
            <a:endParaRPr lang="pt-BR" b="1" dirty="0"/>
          </a:p>
        </p:txBody>
      </p:sp>
      <p:sp>
        <p:nvSpPr>
          <p:cNvPr id="7" name="Espaço Reservado para Texto 6"/>
          <p:cNvSpPr>
            <a:spLocks noGrp="1"/>
          </p:cNvSpPr>
          <p:nvPr>
            <p:ph type="body" idx="1"/>
          </p:nvPr>
        </p:nvSpPr>
        <p:spPr>
          <a:xfrm>
            <a:off x="685799" y="1649107"/>
            <a:ext cx="5014913" cy="765482"/>
          </a:xfrm>
          <a:solidFill>
            <a:schemeClr val="bg1">
              <a:lumMod val="95000"/>
            </a:schemeClr>
          </a:solidFill>
          <a:ln>
            <a:solidFill>
              <a:schemeClr val="accent2"/>
            </a:solidFill>
          </a:ln>
        </p:spPr>
        <p:txBody>
          <a:bodyPr anchor="ctr"/>
          <a:lstStyle/>
          <a:p>
            <a:pPr algn="ctr"/>
            <a:r>
              <a:rPr lang="pt-BR" sz="1800" b="1" dirty="0"/>
              <a:t>De acordo com a parte da planta que é </a:t>
            </a:r>
            <a:r>
              <a:rPr lang="pt-BR" sz="1800" b="1" dirty="0" smtClean="0"/>
              <a:t>atacada</a:t>
            </a:r>
            <a:endParaRPr lang="pt-BR" sz="1800" b="1" dirty="0"/>
          </a:p>
        </p:txBody>
      </p:sp>
      <p:sp>
        <p:nvSpPr>
          <p:cNvPr id="8" name="Espaço Reservado para Conteúdo 7"/>
          <p:cNvSpPr>
            <a:spLocks noGrp="1"/>
          </p:cNvSpPr>
          <p:nvPr>
            <p:ph sz="half" idx="2"/>
          </p:nvPr>
        </p:nvSpPr>
        <p:spPr>
          <a:xfrm>
            <a:off x="685800" y="2545738"/>
            <a:ext cx="5014913" cy="3354060"/>
          </a:xfrm>
          <a:solidFill>
            <a:schemeClr val="bg1">
              <a:lumMod val="95000"/>
            </a:schemeClr>
          </a:solidFill>
          <a:ln>
            <a:solidFill>
              <a:schemeClr val="accent2"/>
            </a:solidFill>
          </a:ln>
        </p:spPr>
        <p:txBody>
          <a:bodyPr anchor="ctr">
            <a:normAutofit/>
          </a:bodyPr>
          <a:lstStyle/>
          <a:p>
            <a:r>
              <a:rPr lang="pt-BR" sz="1600" b="1" dirty="0" smtClean="0"/>
              <a:t>Praga </a:t>
            </a:r>
            <a:r>
              <a:rPr lang="pt-BR" sz="1600" b="1" dirty="0"/>
              <a:t>direta: </a:t>
            </a:r>
            <a:r>
              <a:rPr lang="pt-BR" sz="1600" dirty="0"/>
              <a:t>Ataca diretamente a parte comercializada.</a:t>
            </a:r>
          </a:p>
          <a:p>
            <a:r>
              <a:rPr lang="pt-BR" sz="1600" b="1" dirty="0" smtClean="0"/>
              <a:t>Praga </a:t>
            </a:r>
            <a:r>
              <a:rPr lang="pt-BR" sz="1600" b="1" dirty="0"/>
              <a:t>indireta: </a:t>
            </a:r>
            <a:r>
              <a:rPr lang="pt-BR" sz="1600" dirty="0"/>
              <a:t>Ataca uma parte da planta que afeta indiretamente a parte comercializada</a:t>
            </a:r>
            <a:r>
              <a:rPr lang="pt-BR" sz="1600" dirty="0" smtClean="0"/>
              <a:t>.</a:t>
            </a:r>
            <a:endParaRPr lang="pt-BR" sz="1600" dirty="0"/>
          </a:p>
        </p:txBody>
      </p:sp>
      <p:sp>
        <p:nvSpPr>
          <p:cNvPr id="9" name="Espaço Reservado para Texto 8"/>
          <p:cNvSpPr>
            <a:spLocks noGrp="1"/>
          </p:cNvSpPr>
          <p:nvPr>
            <p:ph type="body" sz="quarter" idx="3"/>
          </p:nvPr>
        </p:nvSpPr>
        <p:spPr>
          <a:xfrm>
            <a:off x="6189156" y="1649107"/>
            <a:ext cx="5726619" cy="765482"/>
          </a:xfrm>
          <a:solidFill>
            <a:schemeClr val="bg1">
              <a:lumMod val="95000"/>
            </a:schemeClr>
          </a:solidFill>
          <a:ln>
            <a:solidFill>
              <a:schemeClr val="accent2"/>
            </a:solidFill>
          </a:ln>
        </p:spPr>
        <p:txBody>
          <a:bodyPr anchor="ctr"/>
          <a:lstStyle/>
          <a:p>
            <a:pPr algn="ctr"/>
            <a:r>
              <a:rPr lang="pt-BR" sz="1800" b="1" dirty="0" smtClean="0"/>
              <a:t>De </a:t>
            </a:r>
            <a:r>
              <a:rPr lang="pt-BR" sz="1800" b="1" dirty="0"/>
              <a:t>acordo com sua importância</a:t>
            </a:r>
            <a:endParaRPr lang="pt-BR" sz="1800" dirty="0"/>
          </a:p>
        </p:txBody>
      </p:sp>
      <p:sp>
        <p:nvSpPr>
          <p:cNvPr id="10" name="Espaço Reservado para Conteúdo 9"/>
          <p:cNvSpPr>
            <a:spLocks noGrp="1"/>
          </p:cNvSpPr>
          <p:nvPr>
            <p:ph sz="quarter" idx="4"/>
          </p:nvPr>
        </p:nvSpPr>
        <p:spPr>
          <a:xfrm>
            <a:off x="6189156" y="2545738"/>
            <a:ext cx="5726619" cy="3354060"/>
          </a:xfrm>
          <a:solidFill>
            <a:schemeClr val="bg1">
              <a:lumMod val="95000"/>
            </a:schemeClr>
          </a:solidFill>
          <a:ln>
            <a:solidFill>
              <a:schemeClr val="accent2"/>
            </a:solidFill>
          </a:ln>
        </p:spPr>
        <p:txBody>
          <a:bodyPr anchor="ctr">
            <a:normAutofit/>
          </a:bodyPr>
          <a:lstStyle/>
          <a:p>
            <a:r>
              <a:rPr lang="pt-BR" sz="1500" b="1" dirty="0"/>
              <a:t>Organismos não-praga: </a:t>
            </a:r>
            <a:r>
              <a:rPr lang="pt-BR" sz="1500" dirty="0"/>
              <a:t>São aqueles que sua densidade populacional nunca atinge o nível </a:t>
            </a:r>
            <a:r>
              <a:rPr lang="pt-BR" sz="1500" dirty="0" smtClean="0"/>
              <a:t>de controle</a:t>
            </a:r>
            <a:r>
              <a:rPr lang="pt-BR" sz="1500" dirty="0"/>
              <a:t>. </a:t>
            </a:r>
            <a:endParaRPr lang="pt-BR" sz="1500" dirty="0" smtClean="0"/>
          </a:p>
          <a:p>
            <a:r>
              <a:rPr lang="pt-BR" sz="1500" b="1" dirty="0" smtClean="0"/>
              <a:t>Pragas </a:t>
            </a:r>
            <a:r>
              <a:rPr lang="pt-BR" sz="1500" b="1" dirty="0"/>
              <a:t>ocasionais ou secundárias</a:t>
            </a:r>
            <a:r>
              <a:rPr lang="pt-BR" sz="1500" dirty="0"/>
              <a:t>: São aqueles que </a:t>
            </a:r>
            <a:r>
              <a:rPr lang="pt-BR" sz="1500" dirty="0" smtClean="0"/>
              <a:t>raramente </a:t>
            </a:r>
            <a:r>
              <a:rPr lang="pt-BR" sz="1500" dirty="0"/>
              <a:t>atingem o nível de </a:t>
            </a:r>
            <a:r>
              <a:rPr lang="pt-BR" sz="1500" dirty="0" smtClean="0"/>
              <a:t>controle</a:t>
            </a:r>
          </a:p>
          <a:p>
            <a:r>
              <a:rPr lang="pt-BR" sz="1500" b="1" dirty="0"/>
              <a:t>Pragas chaves</a:t>
            </a:r>
            <a:r>
              <a:rPr lang="pt-BR" sz="1500" dirty="0" smtClean="0"/>
              <a:t>: São </a:t>
            </a:r>
            <a:r>
              <a:rPr lang="pt-BR" sz="1500" dirty="0"/>
              <a:t>aqueles organismos que frequentemente ou sempre </a:t>
            </a:r>
            <a:r>
              <a:rPr lang="pt-BR" sz="1500" dirty="0" smtClean="0"/>
              <a:t>atingem </a:t>
            </a:r>
            <a:r>
              <a:rPr lang="pt-BR" sz="1500" dirty="0"/>
              <a:t>o nível </a:t>
            </a:r>
            <a:r>
              <a:rPr lang="pt-BR" sz="1500" dirty="0" smtClean="0"/>
              <a:t>de controle</a:t>
            </a:r>
          </a:p>
          <a:p>
            <a:r>
              <a:rPr lang="pt-BR" sz="1500" b="1" dirty="0"/>
              <a:t>Pragas </a:t>
            </a:r>
            <a:r>
              <a:rPr lang="pt-BR" sz="1500" b="1" dirty="0" smtClean="0"/>
              <a:t>frequentes: </a:t>
            </a:r>
            <a:r>
              <a:rPr lang="pt-BR" sz="1500" dirty="0"/>
              <a:t>São organismos que frequentemente </a:t>
            </a:r>
            <a:r>
              <a:rPr lang="pt-BR" sz="1500" dirty="0" smtClean="0"/>
              <a:t>atingem </a:t>
            </a:r>
            <a:r>
              <a:rPr lang="pt-BR" sz="1500" dirty="0"/>
              <a:t>o nível de </a:t>
            </a:r>
            <a:r>
              <a:rPr lang="pt-BR" sz="1500" dirty="0" smtClean="0"/>
              <a:t>controle.</a:t>
            </a:r>
          </a:p>
          <a:p>
            <a:r>
              <a:rPr lang="pt-BR" sz="1500" b="1" dirty="0"/>
              <a:t>Pragas severas: </a:t>
            </a:r>
            <a:r>
              <a:rPr lang="pt-BR" sz="1500" dirty="0"/>
              <a:t>São organismos cuja parte de equilíbrio é maior que o nível de controle.</a:t>
            </a:r>
          </a:p>
        </p:txBody>
      </p:sp>
    </p:spTree>
    <p:extLst>
      <p:ext uri="{BB962C8B-B14F-4D97-AF65-F5344CB8AC3E}">
        <p14:creationId xmlns:p14="http://schemas.microsoft.com/office/powerpoint/2010/main" val="261405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pPr algn="ctr"/>
            <a:r>
              <a:rPr lang="pt-BR" b="1" dirty="0" smtClean="0"/>
              <a:t>Métodos de controle</a:t>
            </a:r>
            <a:endParaRPr lang="pt-BR" b="1" dirty="0"/>
          </a:p>
        </p:txBody>
      </p:sp>
      <p:sp>
        <p:nvSpPr>
          <p:cNvPr id="8" name="Espaço Reservado para Conteúdo 7"/>
          <p:cNvSpPr>
            <a:spLocks noGrp="1"/>
          </p:cNvSpPr>
          <p:nvPr>
            <p:ph idx="1"/>
          </p:nvPr>
        </p:nvSpPr>
        <p:spPr>
          <a:xfrm>
            <a:off x="1300162" y="1478868"/>
            <a:ext cx="10315575" cy="4893358"/>
          </a:xfrm>
          <a:solidFill>
            <a:schemeClr val="bg1">
              <a:lumMod val="95000"/>
            </a:schemeClr>
          </a:solidFill>
          <a:ln w="12700">
            <a:solidFill>
              <a:schemeClr val="accent2"/>
            </a:solidFill>
          </a:ln>
        </p:spPr>
        <p:txBody>
          <a:bodyPr anchor="ctr">
            <a:noAutofit/>
          </a:bodyPr>
          <a:lstStyle/>
          <a:p>
            <a:r>
              <a:rPr lang="pt-BR" sz="1600" b="1" dirty="0" smtClean="0"/>
              <a:t>Métodos </a:t>
            </a:r>
            <a:r>
              <a:rPr lang="pt-BR" sz="1600" b="1" dirty="0"/>
              <a:t>culturais: </a:t>
            </a:r>
            <a:r>
              <a:rPr lang="pt-BR" sz="1600" dirty="0"/>
              <a:t>Emprego de práticas agrícolas normalmente utilizadas no cultivo </a:t>
            </a:r>
            <a:r>
              <a:rPr lang="pt-BR" sz="1600" dirty="0" smtClean="0"/>
              <a:t>das plantas </a:t>
            </a:r>
            <a:r>
              <a:rPr lang="pt-BR" sz="1600" dirty="0"/>
              <a:t>objetivando o controle de pragas.</a:t>
            </a:r>
          </a:p>
          <a:p>
            <a:r>
              <a:rPr lang="pt-BR" sz="1600" b="1" dirty="0" smtClean="0"/>
              <a:t>Controle </a:t>
            </a:r>
            <a:r>
              <a:rPr lang="pt-BR" sz="1600" b="1" dirty="0"/>
              <a:t>biológico: </a:t>
            </a:r>
            <a:r>
              <a:rPr lang="pt-BR" sz="1600" dirty="0"/>
              <a:t>Ação de inimigos naturais na manutenção da densidade das pragas </a:t>
            </a:r>
            <a:r>
              <a:rPr lang="pt-BR" sz="1600" dirty="0" smtClean="0"/>
              <a:t>em nível </a:t>
            </a:r>
            <a:r>
              <a:rPr lang="pt-BR" sz="1600" dirty="0"/>
              <a:t>inferior àquele que ocorreria na ausência desses inimigos naturais.</a:t>
            </a:r>
          </a:p>
          <a:p>
            <a:r>
              <a:rPr lang="pt-BR" sz="1600" b="1" dirty="0" smtClean="0"/>
              <a:t>Controle </a:t>
            </a:r>
            <a:r>
              <a:rPr lang="pt-BR" sz="1600" b="1" dirty="0"/>
              <a:t>químico: </a:t>
            </a:r>
            <a:r>
              <a:rPr lang="pt-BR" sz="1600" dirty="0"/>
              <a:t>Aplicação de substâncias químicas que causam mortalidade no </a:t>
            </a:r>
            <a:r>
              <a:rPr lang="pt-BR" sz="1600" dirty="0" smtClean="0"/>
              <a:t> controle de pragas.</a:t>
            </a:r>
            <a:endParaRPr lang="pt-BR" sz="1600" dirty="0"/>
          </a:p>
          <a:p>
            <a:r>
              <a:rPr lang="pt-BR" sz="1600" b="1" dirty="0" smtClean="0"/>
              <a:t>Controle </a:t>
            </a:r>
            <a:r>
              <a:rPr lang="pt-BR" sz="1600" b="1" dirty="0"/>
              <a:t>por comportamento: </a:t>
            </a:r>
            <a:r>
              <a:rPr lang="pt-BR" sz="1600" dirty="0"/>
              <a:t>Consiste no uso de processos (hormônios, </a:t>
            </a:r>
            <a:r>
              <a:rPr lang="pt-BR" sz="1600" dirty="0" smtClean="0"/>
              <a:t>feromônios, atraentes</a:t>
            </a:r>
            <a:r>
              <a:rPr lang="pt-BR" sz="1600" dirty="0"/>
              <a:t>, repelentes e macho estéril) que modifiquem o comportamento da praga de tal forma </a:t>
            </a:r>
            <a:r>
              <a:rPr lang="pt-BR" sz="1600" dirty="0" smtClean="0"/>
              <a:t>a reduzir </a:t>
            </a:r>
            <a:r>
              <a:rPr lang="pt-BR" sz="1600" dirty="0"/>
              <a:t>sua população e danos.</a:t>
            </a:r>
          </a:p>
          <a:p>
            <a:r>
              <a:rPr lang="pt-BR" sz="1600" b="1" dirty="0" smtClean="0"/>
              <a:t>Resistência </a:t>
            </a:r>
            <a:r>
              <a:rPr lang="pt-BR" sz="1600" b="1" dirty="0"/>
              <a:t>de plantas: </a:t>
            </a:r>
            <a:r>
              <a:rPr lang="pt-BR" sz="1600" dirty="0"/>
              <a:t>Uso de plantas que devido suas características genéticas sofrem </a:t>
            </a:r>
            <a:r>
              <a:rPr lang="pt-BR" sz="1600" dirty="0" smtClean="0"/>
              <a:t>menor dano </a:t>
            </a:r>
            <a:r>
              <a:rPr lang="pt-BR" sz="1600" dirty="0"/>
              <a:t>por pragas.</a:t>
            </a:r>
          </a:p>
          <a:p>
            <a:r>
              <a:rPr lang="pt-BR" sz="1600" b="1" dirty="0" smtClean="0"/>
              <a:t>Controle </a:t>
            </a:r>
            <a:r>
              <a:rPr lang="pt-BR" sz="1600" b="1" dirty="0"/>
              <a:t>mecânico: </a:t>
            </a:r>
            <a:r>
              <a:rPr lang="pt-BR" sz="1600" dirty="0"/>
              <a:t>Uso de técnicas que possibilitem a eliminação direta das </a:t>
            </a:r>
            <a:r>
              <a:rPr lang="pt-BR" sz="1600" dirty="0" smtClean="0"/>
              <a:t>pragas</a:t>
            </a:r>
            <a:r>
              <a:rPr lang="pt-BR" sz="1600" dirty="0"/>
              <a:t>.</a:t>
            </a:r>
          </a:p>
          <a:p>
            <a:r>
              <a:rPr lang="pt-BR" sz="1600" b="1" dirty="0" smtClean="0"/>
              <a:t>Controle </a:t>
            </a:r>
            <a:r>
              <a:rPr lang="pt-BR" sz="1600" b="1" dirty="0"/>
              <a:t>físico: </a:t>
            </a:r>
            <a:r>
              <a:rPr lang="pt-BR" sz="1600" dirty="0"/>
              <a:t>Consiste no uso de métodos como fogo, drenagem, inundação, temperatura </a:t>
            </a:r>
            <a:r>
              <a:rPr lang="pt-BR" sz="1600" dirty="0" smtClean="0"/>
              <a:t>e radiação </a:t>
            </a:r>
            <a:r>
              <a:rPr lang="pt-BR" sz="1600" dirty="0"/>
              <a:t>eletromagnética no controle de pragas.</a:t>
            </a:r>
          </a:p>
          <a:p>
            <a:r>
              <a:rPr lang="pt-BR" sz="1600" b="1" dirty="0" smtClean="0"/>
              <a:t>Método </a:t>
            </a:r>
            <a:r>
              <a:rPr lang="pt-BR" sz="1600" b="1" dirty="0"/>
              <a:t>genético</a:t>
            </a:r>
            <a:r>
              <a:rPr lang="pt-BR" sz="1600" dirty="0"/>
              <a:t>: Consiste no controle de pragas através do uso de esterilização híbrida.</a:t>
            </a:r>
          </a:p>
        </p:txBody>
      </p:sp>
    </p:spTree>
    <p:extLst>
      <p:ext uri="{BB962C8B-B14F-4D97-AF65-F5344CB8AC3E}">
        <p14:creationId xmlns:p14="http://schemas.microsoft.com/office/powerpoint/2010/main" val="4261998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603375" y="2528887"/>
            <a:ext cx="8915399" cy="2262781"/>
          </a:xfrm>
        </p:spPr>
        <p:txBody>
          <a:bodyPr/>
          <a:lstStyle/>
          <a:p>
            <a:pPr algn="ctr"/>
            <a:r>
              <a:rPr lang="pt-BR" b="1" dirty="0" smtClean="0"/>
              <a:t>Sistema</a:t>
            </a:r>
            <a:r>
              <a:rPr lang="pt-BR" dirty="0" smtClean="0"/>
              <a:t> </a:t>
            </a:r>
            <a:endParaRPr lang="pt-BR" dirty="0"/>
          </a:p>
        </p:txBody>
      </p:sp>
    </p:spTree>
    <p:extLst>
      <p:ext uri="{BB962C8B-B14F-4D97-AF65-F5344CB8AC3E}">
        <p14:creationId xmlns:p14="http://schemas.microsoft.com/office/powerpoint/2010/main" val="383650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4"/>
          <p:cNvGraphicFramePr>
            <a:graphicFrameLocks/>
          </p:cNvGraphicFramePr>
          <p:nvPr>
            <p:extLst>
              <p:ext uri="{D42A27DB-BD31-4B8C-83A1-F6EECF244321}">
                <p14:modId xmlns:p14="http://schemas.microsoft.com/office/powerpoint/2010/main" val="2713795413"/>
              </p:ext>
            </p:extLst>
          </p:nvPr>
        </p:nvGraphicFramePr>
        <p:xfrm>
          <a:off x="441663" y="196503"/>
          <a:ext cx="11484172" cy="6189218"/>
        </p:xfrm>
        <a:graphic>
          <a:graphicData uri="http://schemas.openxmlformats.org/drawingml/2006/table">
            <a:tbl>
              <a:tblPr firstRow="1" bandRow="1">
                <a:tableStyleId>{5C22544A-7EE6-4342-B048-85BDC9FD1C3A}</a:tableStyleId>
              </a:tblPr>
              <a:tblGrid>
                <a:gridCol w="1773503">
                  <a:extLst>
                    <a:ext uri="{9D8B030D-6E8A-4147-A177-3AD203B41FA5}">
                      <a16:colId xmlns:a16="http://schemas.microsoft.com/office/drawing/2014/main" val="1690178731"/>
                    </a:ext>
                  </a:extLst>
                </a:gridCol>
                <a:gridCol w="1352282">
                  <a:extLst>
                    <a:ext uri="{9D8B030D-6E8A-4147-A177-3AD203B41FA5}">
                      <a16:colId xmlns:a16="http://schemas.microsoft.com/office/drawing/2014/main" val="3038453419"/>
                    </a:ext>
                  </a:extLst>
                </a:gridCol>
                <a:gridCol w="1262129">
                  <a:extLst>
                    <a:ext uri="{9D8B030D-6E8A-4147-A177-3AD203B41FA5}">
                      <a16:colId xmlns:a16="http://schemas.microsoft.com/office/drawing/2014/main" val="3588993440"/>
                    </a:ext>
                  </a:extLst>
                </a:gridCol>
                <a:gridCol w="2137893">
                  <a:extLst>
                    <a:ext uri="{9D8B030D-6E8A-4147-A177-3AD203B41FA5}">
                      <a16:colId xmlns:a16="http://schemas.microsoft.com/office/drawing/2014/main" val="1424429242"/>
                    </a:ext>
                  </a:extLst>
                </a:gridCol>
                <a:gridCol w="2047741">
                  <a:extLst>
                    <a:ext uri="{9D8B030D-6E8A-4147-A177-3AD203B41FA5}">
                      <a16:colId xmlns:a16="http://schemas.microsoft.com/office/drawing/2014/main" val="812005627"/>
                    </a:ext>
                  </a:extLst>
                </a:gridCol>
                <a:gridCol w="1545465">
                  <a:extLst>
                    <a:ext uri="{9D8B030D-6E8A-4147-A177-3AD203B41FA5}">
                      <a16:colId xmlns:a16="http://schemas.microsoft.com/office/drawing/2014/main" val="4286448157"/>
                    </a:ext>
                  </a:extLst>
                </a:gridCol>
                <a:gridCol w="1365159">
                  <a:extLst>
                    <a:ext uri="{9D8B030D-6E8A-4147-A177-3AD203B41FA5}">
                      <a16:colId xmlns:a16="http://schemas.microsoft.com/office/drawing/2014/main" val="3964168775"/>
                    </a:ext>
                  </a:extLst>
                </a:gridCol>
              </a:tblGrid>
              <a:tr h="733298">
                <a:tc>
                  <a:txBody>
                    <a:bodyPr/>
                    <a:lstStyle/>
                    <a:p>
                      <a:pPr algn="ctr"/>
                      <a:r>
                        <a:rPr lang="pt-BR" sz="1200" dirty="0" smtClean="0"/>
                        <a:t>Componentes do MIP</a:t>
                      </a:r>
                      <a:endParaRPr lang="pt-BR" sz="12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Métodos de controle preventivo</a:t>
                      </a:r>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Culturas</a:t>
                      </a:r>
                    </a:p>
                  </a:txBody>
                  <a:tcPr anchor="ctr">
                    <a:lnT w="12700" cap="flat" cmpd="sng" algn="ctr">
                      <a:solidFill>
                        <a:schemeClr val="tx1"/>
                      </a:solidFill>
                      <a:prstDash val="solid"/>
                      <a:round/>
                      <a:headEnd type="none" w="med" len="med"/>
                      <a:tailEnd type="none" w="med" len="med"/>
                    </a:lnT>
                  </a:tcPr>
                </a:tc>
                <a:tc>
                  <a:txBody>
                    <a:bodyPr/>
                    <a:lstStyle/>
                    <a:p>
                      <a:pPr algn="ctr"/>
                      <a:r>
                        <a:rPr lang="pt-BR" sz="1200" dirty="0" smtClean="0"/>
                        <a:t>Pragas</a:t>
                      </a:r>
                      <a:endParaRPr lang="pt-BR" sz="1200" dirty="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Métodos</a:t>
                      </a:r>
                      <a:r>
                        <a:rPr lang="pt-BR" sz="1200" baseline="0" dirty="0" smtClean="0"/>
                        <a:t> de Controle</a:t>
                      </a:r>
                      <a:endParaRPr lang="pt-BR" sz="1200" dirty="0" smtClean="0"/>
                    </a:p>
                  </a:txBody>
                  <a:tcPr anchor="ct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pt-BR" sz="1200"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Inimigos Naturais</a:t>
                      </a:r>
                    </a:p>
                    <a:p>
                      <a:pPr algn="ctr"/>
                      <a:endParaRPr lang="pt-BR" sz="1200" dirty="0"/>
                    </a:p>
                  </a:txBody>
                  <a:tcPr anchor="ctr">
                    <a:lnT w="12700" cap="flat" cmpd="sng" algn="ctr">
                      <a:solidFill>
                        <a:schemeClr val="tx1"/>
                      </a:solidFill>
                      <a:prstDash val="solid"/>
                      <a:round/>
                      <a:headEnd type="none" w="med" len="med"/>
                      <a:tailEnd type="none" w="med" len="med"/>
                    </a:lnT>
                  </a:tcPr>
                </a:tc>
                <a:tc>
                  <a:txBody>
                    <a:bodyPr/>
                    <a:lstStyle/>
                    <a:p>
                      <a:pPr algn="ctr"/>
                      <a:r>
                        <a:rPr lang="pt-BR" sz="1200" dirty="0" smtClean="0"/>
                        <a:t>Minha produção</a:t>
                      </a:r>
                      <a:endParaRPr lang="pt-BR" sz="12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3397553"/>
                  </a:ext>
                </a:extLst>
              </a:tr>
              <a:tr h="424848">
                <a:tc>
                  <a:txBody>
                    <a:bodyPr/>
                    <a:lstStyle/>
                    <a:p>
                      <a:pPr algn="ctr"/>
                      <a:r>
                        <a:rPr lang="pt-BR" sz="1200" dirty="0" smtClean="0"/>
                        <a:t>O</a:t>
                      </a:r>
                      <a:r>
                        <a:rPr lang="pt-BR" sz="1200" baseline="0" dirty="0" smtClean="0"/>
                        <a:t> que é?</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Rotação</a:t>
                      </a:r>
                      <a:r>
                        <a:rPr lang="pt-BR" sz="1200" baseline="0" dirty="0" smtClean="0"/>
                        <a:t> de culturas</a:t>
                      </a:r>
                      <a:endParaRPr lang="pt-BR"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Pimentão</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100" dirty="0" smtClean="0"/>
                        <a:t>Mosca</a:t>
                      </a:r>
                      <a:r>
                        <a:rPr lang="pt-BR" sz="1100" baseline="0" dirty="0" smtClean="0"/>
                        <a:t> Branca</a:t>
                      </a:r>
                    </a:p>
                    <a:p>
                      <a:pPr marL="0" marR="0" indent="0" algn="ctr" defTabSz="457200" rtl="0" eaLnBrk="1" fontAlgn="auto" latinLnBrk="0" hangingPunct="1">
                        <a:lnSpc>
                          <a:spcPct val="100000"/>
                        </a:lnSpc>
                        <a:spcBef>
                          <a:spcPts val="0"/>
                        </a:spcBef>
                        <a:spcAft>
                          <a:spcPts val="0"/>
                        </a:spcAft>
                        <a:buClrTx/>
                        <a:buSzTx/>
                        <a:buFontTx/>
                        <a:buNone/>
                        <a:tabLst/>
                        <a:defRPr/>
                      </a:pPr>
                      <a:r>
                        <a:rPr lang="pt-BR" sz="1100" baseline="0" dirty="0" smtClean="0"/>
                        <a:t> (</a:t>
                      </a:r>
                      <a:r>
                        <a:rPr lang="pt-BR" sz="1100" i="1" dirty="0" err="1" smtClean="0"/>
                        <a:t>Bemisia</a:t>
                      </a:r>
                      <a:r>
                        <a:rPr lang="pt-BR" sz="1100" i="1" dirty="0" smtClean="0"/>
                        <a:t> </a:t>
                      </a:r>
                      <a:r>
                        <a:rPr lang="pt-BR" sz="1100" i="1" dirty="0" err="1" smtClean="0"/>
                        <a:t>tabaci</a:t>
                      </a:r>
                      <a:r>
                        <a:rPr lang="pt-BR" sz="1100" dirty="0" smtClean="0"/>
                        <a:t>)</a:t>
                      </a:r>
                    </a:p>
                  </a:txBody>
                  <a:tcPr anchor="ctr"/>
                </a:tc>
                <a:tc>
                  <a:txBody>
                    <a:bodyPr/>
                    <a:lstStyle/>
                    <a:p>
                      <a:pPr algn="ctr"/>
                      <a:r>
                        <a:rPr lang="pt-BR" sz="1200" dirty="0" smtClean="0"/>
                        <a:t>Calda viçosa</a:t>
                      </a:r>
                      <a:endParaRPr lang="pt-BR" sz="1200" dirty="0"/>
                    </a:p>
                  </a:txBody>
                  <a:tcPr anchor="ctr"/>
                </a:tc>
                <a:tc>
                  <a:txBody>
                    <a:bodyPr/>
                    <a:lstStyle/>
                    <a:p>
                      <a:pPr algn="ctr"/>
                      <a:r>
                        <a:rPr lang="pt-BR" sz="1200" dirty="0" smtClean="0"/>
                        <a:t>Tesourinha</a:t>
                      </a:r>
                      <a:endParaRPr lang="pt-BR" sz="1200" dirty="0"/>
                    </a:p>
                  </a:txBody>
                  <a:tcPr anchor="ctr"/>
                </a:tc>
                <a:tc>
                  <a:txBody>
                    <a:bodyPr/>
                    <a:lstStyle/>
                    <a:p>
                      <a:pPr algn="ctr"/>
                      <a:r>
                        <a:rPr lang="pt-BR" sz="1200" dirty="0" smtClean="0"/>
                        <a:t>Inserir cultura</a:t>
                      </a: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8896726"/>
                  </a:ext>
                </a:extLst>
              </a:tr>
              <a:tr h="424848">
                <a:tc>
                  <a:txBody>
                    <a:bodyPr/>
                    <a:lstStyle/>
                    <a:p>
                      <a:pPr algn="ctr"/>
                      <a:r>
                        <a:rPr lang="pt-BR" sz="1200" dirty="0" smtClean="0"/>
                        <a:t>Diagnose</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Barreira</a:t>
                      </a:r>
                      <a:r>
                        <a:rPr lang="pt-BR" sz="1200" baseline="0" dirty="0" smtClean="0"/>
                        <a:t> física</a:t>
                      </a:r>
                      <a:endParaRPr lang="pt-BR"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Berinjela</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100" dirty="0" smtClean="0"/>
                        <a:t>Tripes </a:t>
                      </a:r>
                    </a:p>
                    <a:p>
                      <a:pPr marL="0" marR="0" indent="0" algn="ctr" defTabSz="457200" rtl="0" eaLnBrk="1" fontAlgn="auto" latinLnBrk="0" hangingPunct="1">
                        <a:lnSpc>
                          <a:spcPct val="100000"/>
                        </a:lnSpc>
                        <a:spcBef>
                          <a:spcPts val="0"/>
                        </a:spcBef>
                        <a:spcAft>
                          <a:spcPts val="0"/>
                        </a:spcAft>
                        <a:buClrTx/>
                        <a:buSzTx/>
                        <a:buFontTx/>
                        <a:buNone/>
                        <a:tabLst/>
                        <a:defRPr/>
                      </a:pPr>
                      <a:r>
                        <a:rPr lang="pt-BR" sz="1100" dirty="0" smtClean="0"/>
                        <a:t>(</a:t>
                      </a:r>
                      <a:r>
                        <a:rPr lang="pt-BR" sz="1100" i="1" dirty="0" err="1" smtClean="0"/>
                        <a:t>Frankliniella</a:t>
                      </a:r>
                      <a:r>
                        <a:rPr lang="pt-BR" sz="1100" i="1" dirty="0" smtClean="0"/>
                        <a:t> </a:t>
                      </a:r>
                      <a:r>
                        <a:rPr lang="pt-BR" sz="1100" i="1" dirty="0" err="1" smtClean="0"/>
                        <a:t>schultzei</a:t>
                      </a:r>
                      <a:r>
                        <a:rPr lang="pt-BR" sz="1100" i="1" dirty="0" smtClean="0"/>
                        <a:t> )</a:t>
                      </a:r>
                      <a:endParaRPr lang="pt-BR" sz="11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200" dirty="0" smtClean="0"/>
                        <a:t>Extrato de Nim</a:t>
                      </a:r>
                    </a:p>
                    <a:p>
                      <a:pPr algn="ctr"/>
                      <a:endParaRPr lang="pt-BR" sz="1200" dirty="0"/>
                    </a:p>
                  </a:txBody>
                  <a:tcPr anchor="ctr"/>
                </a:tc>
                <a:tc>
                  <a:txBody>
                    <a:bodyPr/>
                    <a:lstStyle/>
                    <a:p>
                      <a:pPr algn="ctr"/>
                      <a:r>
                        <a:rPr lang="pt-BR" sz="1200" dirty="0" smtClean="0"/>
                        <a:t>Joaninha</a:t>
                      </a: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36285981"/>
                  </a:ext>
                </a:extLst>
              </a:tr>
              <a:tr h="424848">
                <a:tc>
                  <a:txBody>
                    <a:bodyPr/>
                    <a:lstStyle/>
                    <a:p>
                      <a:pPr algn="ctr"/>
                      <a:r>
                        <a:rPr lang="pt-BR" sz="1200" dirty="0" smtClean="0"/>
                        <a:t>Plano de Amostragem</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Cultivares</a:t>
                      </a:r>
                      <a:r>
                        <a:rPr lang="pt-BR" sz="1200" baseline="0" dirty="0" smtClean="0"/>
                        <a:t> resistentes</a:t>
                      </a:r>
                      <a:endParaRPr lang="pt-BR" sz="1200" dirty="0"/>
                    </a:p>
                  </a:txBody>
                  <a:tcPr anchor="ctr"/>
                </a:tc>
                <a:tc>
                  <a:txBody>
                    <a:bodyPr/>
                    <a:lstStyle/>
                    <a:p>
                      <a:pPr algn="ctr"/>
                      <a:r>
                        <a:rPr lang="pt-BR" sz="1200" dirty="0" smtClean="0"/>
                        <a:t>Tomate</a:t>
                      </a:r>
                      <a:endParaRPr lang="pt-BR" sz="1200" dirty="0"/>
                    </a:p>
                  </a:txBody>
                  <a:tcPr anchor="ctr"/>
                </a:tc>
                <a:tc>
                  <a:txBody>
                    <a:bodyPr/>
                    <a:lstStyle/>
                    <a:p>
                      <a:pPr algn="ctr"/>
                      <a:r>
                        <a:rPr lang="pt-BR" sz="1100" dirty="0" smtClean="0"/>
                        <a:t>Broca pequena dos frutos (</a:t>
                      </a:r>
                      <a:r>
                        <a:rPr lang="pt-BR" sz="1100" i="1" dirty="0" err="1" smtClean="0"/>
                        <a:t>Neoleucinodes</a:t>
                      </a:r>
                      <a:r>
                        <a:rPr lang="pt-BR" sz="1100" i="1" dirty="0" smtClean="0"/>
                        <a:t> </a:t>
                      </a:r>
                      <a:r>
                        <a:rPr lang="pt-BR" sz="1100" i="1" dirty="0" err="1" smtClean="0"/>
                        <a:t>elegantalis</a:t>
                      </a:r>
                      <a:r>
                        <a:rPr lang="pt-BR" sz="1100" dirty="0" smtClean="0"/>
                        <a:t>)</a:t>
                      </a:r>
                      <a:endParaRPr lang="pt-BR" sz="1100" dirty="0"/>
                    </a:p>
                  </a:txBody>
                  <a:tcPr anchor="ctr"/>
                </a:tc>
                <a:tc>
                  <a:txBody>
                    <a:bodyPr/>
                    <a:lstStyle/>
                    <a:p>
                      <a:pPr algn="ctr"/>
                      <a:r>
                        <a:rPr lang="pt-BR" sz="1200" dirty="0" smtClean="0"/>
                        <a:t>Calda</a:t>
                      </a:r>
                      <a:r>
                        <a:rPr lang="pt-BR" sz="1200" baseline="0" dirty="0" smtClean="0"/>
                        <a:t> bordalesa</a:t>
                      </a:r>
                      <a:endParaRPr lang="pt-BR" sz="1200" dirty="0"/>
                    </a:p>
                  </a:txBody>
                  <a:tcPr anchor="ctr"/>
                </a:tc>
                <a:tc>
                  <a:txBody>
                    <a:bodyPr/>
                    <a:lstStyle/>
                    <a:p>
                      <a:pPr algn="ctr"/>
                      <a:r>
                        <a:rPr lang="pt-BR" sz="1200" dirty="0" smtClean="0"/>
                        <a:t>Bicho lixeiro</a:t>
                      </a: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10482128"/>
                  </a:ext>
                </a:extLst>
              </a:tr>
              <a:tr h="424848">
                <a:tc>
                  <a:txBody>
                    <a:bodyPr/>
                    <a:lstStyle/>
                    <a:p>
                      <a:pPr algn="ctr"/>
                      <a:r>
                        <a:rPr lang="pt-BR" sz="1200" dirty="0" smtClean="0"/>
                        <a:t>Tomada de decisão</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Adubação</a:t>
                      </a:r>
                      <a:r>
                        <a:rPr lang="pt-BR" sz="1200" baseline="0" dirty="0" smtClean="0"/>
                        <a:t> adequada</a:t>
                      </a:r>
                      <a:endParaRPr lang="pt-BR" sz="1200" dirty="0"/>
                    </a:p>
                  </a:txBody>
                  <a:tcPr anchor="ctr"/>
                </a:tc>
                <a:tc>
                  <a:txBody>
                    <a:bodyPr/>
                    <a:lstStyle/>
                    <a:p>
                      <a:pPr algn="ctr"/>
                      <a:r>
                        <a:rPr lang="pt-BR" sz="1200" dirty="0" smtClean="0"/>
                        <a:t>Batata</a:t>
                      </a:r>
                      <a:endParaRPr lang="pt-BR" sz="12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100" dirty="0" smtClean="0"/>
                        <a:t>Traça </a:t>
                      </a:r>
                      <a:r>
                        <a:rPr lang="pt-BR" sz="1100" baseline="0" dirty="0" smtClean="0"/>
                        <a:t>do tomateiro</a:t>
                      </a:r>
                    </a:p>
                    <a:p>
                      <a:pPr marL="0" marR="0" indent="0" algn="ctr" defTabSz="457200" rtl="0" eaLnBrk="1" fontAlgn="auto" latinLnBrk="0" hangingPunct="1">
                        <a:lnSpc>
                          <a:spcPct val="100000"/>
                        </a:lnSpc>
                        <a:spcBef>
                          <a:spcPts val="0"/>
                        </a:spcBef>
                        <a:spcAft>
                          <a:spcPts val="0"/>
                        </a:spcAft>
                        <a:buClrTx/>
                        <a:buSzTx/>
                        <a:buFontTx/>
                        <a:buNone/>
                        <a:tabLst/>
                        <a:defRPr/>
                      </a:pPr>
                      <a:r>
                        <a:rPr lang="pt-BR" sz="1100" baseline="0" dirty="0" smtClean="0"/>
                        <a:t> </a:t>
                      </a:r>
                      <a:r>
                        <a:rPr lang="pt-BR" sz="1100" i="1" baseline="0" dirty="0" smtClean="0"/>
                        <a:t>(Tuta absoluta)</a:t>
                      </a:r>
                      <a:endParaRPr lang="pt-BR" sz="1100" i="1" dirty="0" smtClean="0"/>
                    </a:p>
                  </a:txBody>
                  <a:tcPr anchor="ctr"/>
                </a:tc>
                <a:tc>
                  <a:txBody>
                    <a:bodyPr/>
                    <a:lstStyle/>
                    <a:p>
                      <a:pPr algn="ctr"/>
                      <a:r>
                        <a:rPr lang="pt-BR" sz="1200" dirty="0" smtClean="0"/>
                        <a:t>Calda</a:t>
                      </a:r>
                      <a:r>
                        <a:rPr lang="pt-BR" sz="1200" baseline="0" dirty="0" smtClean="0"/>
                        <a:t> </a:t>
                      </a:r>
                      <a:r>
                        <a:rPr lang="pt-BR" sz="1200" baseline="0" dirty="0" err="1" smtClean="0"/>
                        <a:t>sulfocalcica</a:t>
                      </a:r>
                      <a:endParaRPr lang="pt-BR" sz="1200" dirty="0"/>
                    </a:p>
                  </a:txBody>
                  <a:tcPr anchor="ctr"/>
                </a:tc>
                <a:tc>
                  <a:txBody>
                    <a:bodyPr/>
                    <a:lstStyle/>
                    <a:p>
                      <a:pPr algn="ctr"/>
                      <a:r>
                        <a:rPr lang="pt-BR" sz="1200" dirty="0" smtClean="0"/>
                        <a:t>...</a:t>
                      </a: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1459591"/>
                  </a:ext>
                </a:extLst>
              </a:tr>
              <a:tr h="424848">
                <a:tc>
                  <a:txBody>
                    <a:bodyPr/>
                    <a:lstStyle/>
                    <a:p>
                      <a:pPr algn="ctr"/>
                      <a:r>
                        <a:rPr lang="pt-BR" sz="1200" dirty="0" smtClean="0"/>
                        <a:t>Método de Controle</a:t>
                      </a: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Irrigação adequada</a:t>
                      </a:r>
                      <a:endParaRPr lang="pt-BR" sz="1200" dirty="0"/>
                    </a:p>
                  </a:txBody>
                  <a:tcPr anchor="ctr"/>
                </a:tc>
                <a:tc>
                  <a:txBody>
                    <a:bodyPr/>
                    <a:lstStyle/>
                    <a:p>
                      <a:pPr algn="ctr"/>
                      <a:r>
                        <a:rPr lang="pt-BR" sz="1200" dirty="0" smtClean="0"/>
                        <a:t>...</a:t>
                      </a:r>
                      <a:endParaRPr lang="pt-BR" sz="1200" dirty="0"/>
                    </a:p>
                  </a:txBody>
                  <a:tcPr anchor="ctr"/>
                </a:tc>
                <a:tc>
                  <a:txBody>
                    <a:bodyPr/>
                    <a:lstStyle/>
                    <a:p>
                      <a:pPr algn="ctr"/>
                      <a:r>
                        <a:rPr lang="pt-BR" sz="1100" dirty="0" smtClean="0"/>
                        <a:t>Broca</a:t>
                      </a:r>
                      <a:r>
                        <a:rPr lang="pt-BR" sz="1100" baseline="0" dirty="0" smtClean="0"/>
                        <a:t> grande dos frutos (</a:t>
                      </a:r>
                      <a:r>
                        <a:rPr lang="pt-BR" sz="1100" i="1" dirty="0" err="1" smtClean="0"/>
                        <a:t>Helicoverpa</a:t>
                      </a:r>
                      <a:r>
                        <a:rPr lang="pt-BR" sz="1100" i="1" dirty="0" smtClean="0"/>
                        <a:t> </a:t>
                      </a:r>
                      <a:r>
                        <a:rPr lang="pt-BR" sz="1100" i="1" dirty="0" err="1" smtClean="0"/>
                        <a:t>sp</a:t>
                      </a:r>
                      <a:r>
                        <a:rPr lang="pt-BR" sz="1100" i="1" dirty="0" smtClean="0"/>
                        <a:t>)</a:t>
                      </a:r>
                      <a:endParaRPr lang="pt-BR" sz="1100" i="1" dirty="0"/>
                    </a:p>
                  </a:txBody>
                  <a:tcPr anchor="ctr"/>
                </a:tc>
                <a:tc>
                  <a:txBody>
                    <a:bodyPr/>
                    <a:lstStyle/>
                    <a:p>
                      <a:pPr algn="ctr"/>
                      <a:r>
                        <a:rPr lang="pt-BR" sz="1200" dirty="0" smtClean="0"/>
                        <a:t>Extrato de alho</a:t>
                      </a: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49630761"/>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r>
                        <a:rPr lang="pt-BR" sz="1200" dirty="0" smtClean="0"/>
                        <a:t>...</a:t>
                      </a:r>
                      <a:endParaRPr lang="pt-BR" sz="1200" dirty="0"/>
                    </a:p>
                  </a:txBody>
                  <a:tcPr anchor="ctr"/>
                </a:tc>
                <a:tc>
                  <a:txBody>
                    <a:bodyPr/>
                    <a:lstStyle/>
                    <a:p>
                      <a:pPr algn="ctr"/>
                      <a:endParaRPr lang="pt-BR" sz="12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1100" kern="1200" dirty="0" smtClean="0">
                          <a:effectLst/>
                        </a:rPr>
                        <a:t>Lagarta-rosca </a:t>
                      </a:r>
                    </a:p>
                    <a:p>
                      <a:pPr marL="0" marR="0" lvl="0" indent="0" algn="ctr" defTabSz="457200" rtl="0" eaLnBrk="1" fontAlgn="auto" latinLnBrk="0" hangingPunct="1">
                        <a:lnSpc>
                          <a:spcPct val="100000"/>
                        </a:lnSpc>
                        <a:spcBef>
                          <a:spcPts val="0"/>
                        </a:spcBef>
                        <a:spcAft>
                          <a:spcPts val="0"/>
                        </a:spcAft>
                        <a:buClrTx/>
                        <a:buSzTx/>
                        <a:buFontTx/>
                        <a:buNone/>
                        <a:tabLst/>
                        <a:defRPr/>
                      </a:pPr>
                      <a:r>
                        <a:rPr lang="pt-BR" sz="1100" kern="1200" dirty="0" smtClean="0">
                          <a:effectLst/>
                        </a:rPr>
                        <a:t>(</a:t>
                      </a:r>
                      <a:r>
                        <a:rPr lang="pt-BR" sz="1100" i="1" kern="1200" dirty="0" err="1" smtClean="0">
                          <a:effectLst/>
                        </a:rPr>
                        <a:t>Agrotis</a:t>
                      </a:r>
                      <a:r>
                        <a:rPr lang="pt-BR" sz="1100" i="1" kern="1200" dirty="0" smtClean="0">
                          <a:effectLst/>
                        </a:rPr>
                        <a:t> ípsilon</a:t>
                      </a:r>
                      <a:r>
                        <a:rPr lang="pt-BR" sz="1100" kern="1200" dirty="0" smtClean="0">
                          <a:effectLst/>
                        </a:rPr>
                        <a:t>)</a:t>
                      </a:r>
                      <a:endParaRPr lang="pt-BR" sz="1100" b="0" i="0" kern="1200" dirty="0" smtClean="0">
                        <a:solidFill>
                          <a:schemeClr val="dk1"/>
                        </a:solidFill>
                        <a:effectLst/>
                        <a:latin typeface="+mn-lt"/>
                        <a:ea typeface="+mn-ea"/>
                        <a:cs typeface="+mn-cs"/>
                      </a:endParaRPr>
                    </a:p>
                  </a:txBody>
                  <a:tcPr anchor="ctr"/>
                </a:tc>
                <a:tc>
                  <a:txBody>
                    <a:bodyPr/>
                    <a:lstStyle/>
                    <a:p>
                      <a:pPr algn="ctr"/>
                      <a:r>
                        <a:rPr lang="pt-BR" sz="1200" dirty="0" smtClean="0"/>
                        <a:t>Alhol</a:t>
                      </a: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4087597"/>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Mosca </a:t>
                      </a:r>
                      <a:r>
                        <a:rPr lang="pt-BR" sz="1200" dirty="0" err="1" smtClean="0"/>
                        <a:t>minadora</a:t>
                      </a:r>
                      <a:r>
                        <a:rPr lang="pt-BR" sz="1200" dirty="0" smtClean="0"/>
                        <a:t> </a:t>
                      </a:r>
                    </a:p>
                    <a:p>
                      <a:pPr algn="ctr"/>
                      <a:r>
                        <a:rPr lang="pt-BR" sz="1200" dirty="0" smtClean="0"/>
                        <a:t>(</a:t>
                      </a:r>
                      <a:r>
                        <a:rPr lang="pt-BR" sz="1200" i="1" dirty="0" err="1" smtClean="0"/>
                        <a:t>Liriomyza</a:t>
                      </a:r>
                      <a:r>
                        <a:rPr lang="pt-BR" sz="1200" i="1" dirty="0" smtClean="0"/>
                        <a:t> </a:t>
                      </a:r>
                      <a:r>
                        <a:rPr lang="pt-BR" sz="1200" i="1" dirty="0" err="1" smtClean="0"/>
                        <a:t>sativae</a:t>
                      </a:r>
                      <a:r>
                        <a:rPr lang="pt-BR" sz="1200" i="1" dirty="0" smtClean="0"/>
                        <a:t>)</a:t>
                      </a:r>
                      <a:endParaRPr lang="pt-BR" sz="1200" i="1" dirty="0"/>
                    </a:p>
                  </a:txBody>
                  <a:tcPr anchor="ctr"/>
                </a:tc>
                <a:tc>
                  <a:txBody>
                    <a:bodyPr/>
                    <a:lstStyle/>
                    <a:p>
                      <a:pPr algn="ctr"/>
                      <a:r>
                        <a:rPr lang="pt-BR" sz="1200" dirty="0" smtClean="0"/>
                        <a:t>...</a:t>
                      </a: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4820802"/>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Vaquinhas </a:t>
                      </a:r>
                    </a:p>
                    <a:p>
                      <a:pPr algn="ctr"/>
                      <a:r>
                        <a:rPr lang="pt-BR" sz="1200" dirty="0" smtClean="0"/>
                        <a:t>(</a:t>
                      </a:r>
                      <a:r>
                        <a:rPr lang="pt-BR" sz="1200" i="1" dirty="0" err="1" smtClean="0"/>
                        <a:t>Diabrotica</a:t>
                      </a:r>
                      <a:r>
                        <a:rPr lang="pt-BR" sz="1200" dirty="0" smtClean="0"/>
                        <a:t> </a:t>
                      </a:r>
                      <a:r>
                        <a:rPr lang="pt-BR" sz="1200" dirty="0" err="1" smtClean="0"/>
                        <a:t>spp</a:t>
                      </a:r>
                      <a:r>
                        <a:rPr lang="pt-BR" sz="1200" dirty="0" smtClean="0"/>
                        <a:t>)</a:t>
                      </a:r>
                      <a:endParaRPr lang="pt-BR" sz="1200" i="1" dirty="0"/>
                    </a:p>
                  </a:txBody>
                  <a:tcPr anchor="ctr"/>
                </a:tc>
                <a:tc>
                  <a:txBody>
                    <a:bodyPr/>
                    <a:lstStyle/>
                    <a:p>
                      <a:pPr algn="ct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4705361"/>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Lagarta falsa </a:t>
                      </a:r>
                      <a:r>
                        <a:rPr lang="pt-BR" sz="1200" dirty="0" err="1" smtClean="0"/>
                        <a:t>medideira</a:t>
                      </a:r>
                      <a:r>
                        <a:rPr lang="pt-BR" sz="1200" dirty="0" smtClean="0"/>
                        <a:t> (</a:t>
                      </a:r>
                      <a:r>
                        <a:rPr lang="pt-BR" sz="1200" i="1" dirty="0" err="1" smtClean="0"/>
                        <a:t>Rachiplusia</a:t>
                      </a:r>
                      <a:r>
                        <a:rPr lang="pt-BR" sz="1200" i="1" dirty="0" smtClean="0"/>
                        <a:t> nu)</a:t>
                      </a:r>
                      <a:endParaRPr lang="pt-BR" sz="1200" i="1" dirty="0"/>
                    </a:p>
                  </a:txBody>
                  <a:tcPr anchor="ctr"/>
                </a:tc>
                <a:tc>
                  <a:txBody>
                    <a:bodyPr/>
                    <a:lstStyle/>
                    <a:p>
                      <a:pPr algn="ct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7249057"/>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Burrinho </a:t>
                      </a:r>
                    </a:p>
                    <a:p>
                      <a:pPr algn="ctr"/>
                      <a:r>
                        <a:rPr lang="pt-BR" sz="1200" dirty="0" smtClean="0"/>
                        <a:t>(</a:t>
                      </a:r>
                      <a:r>
                        <a:rPr lang="pt-BR" sz="1200" i="1" dirty="0" err="1" smtClean="0"/>
                        <a:t>Epicauta</a:t>
                      </a:r>
                      <a:r>
                        <a:rPr lang="pt-BR" sz="1200" i="1" dirty="0" smtClean="0"/>
                        <a:t> </a:t>
                      </a:r>
                      <a:r>
                        <a:rPr lang="pt-BR" sz="1200" i="1" dirty="0" err="1" smtClean="0"/>
                        <a:t>suturalis</a:t>
                      </a:r>
                      <a:r>
                        <a:rPr lang="pt-BR" sz="1200" i="1" dirty="0" smtClean="0"/>
                        <a:t>)</a:t>
                      </a:r>
                      <a:endParaRPr lang="pt-BR" sz="1200" i="1" dirty="0"/>
                    </a:p>
                  </a:txBody>
                  <a:tcPr anchor="ctr"/>
                </a:tc>
                <a:tc>
                  <a:txBody>
                    <a:bodyPr/>
                    <a:lstStyle/>
                    <a:p>
                      <a:pPr algn="ct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6851927"/>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pt-BR" sz="1200" dirty="0"/>
                    </a:p>
                  </a:txBody>
                  <a:tcPr anchor="ctr"/>
                </a:tc>
                <a:tc>
                  <a:txBody>
                    <a:bodyPr/>
                    <a:lstStyle/>
                    <a:p>
                      <a:pPr algn="ctr"/>
                      <a:endParaRPr lang="pt-BR" sz="1200" dirty="0"/>
                    </a:p>
                  </a:txBody>
                  <a:tcPr anchor="ctr"/>
                </a:tc>
                <a:tc>
                  <a:txBody>
                    <a:bodyPr/>
                    <a:lstStyle/>
                    <a:p>
                      <a:pPr algn="ctr"/>
                      <a:r>
                        <a:rPr lang="pt-BR" sz="1200" dirty="0" smtClean="0"/>
                        <a:t>Tripes </a:t>
                      </a:r>
                    </a:p>
                    <a:p>
                      <a:pPr algn="ctr"/>
                      <a:r>
                        <a:rPr lang="pt-BR" sz="1200" dirty="0" smtClean="0"/>
                        <a:t>(</a:t>
                      </a:r>
                      <a:r>
                        <a:rPr lang="pt-BR" sz="1200" i="1" dirty="0" err="1" smtClean="0"/>
                        <a:t>Thrips</a:t>
                      </a:r>
                      <a:r>
                        <a:rPr lang="pt-BR" sz="1200" i="1" dirty="0" smtClean="0"/>
                        <a:t> </a:t>
                      </a:r>
                      <a:r>
                        <a:rPr lang="pt-BR" sz="1200" i="1" dirty="0" err="1" smtClean="0"/>
                        <a:t>palmi</a:t>
                      </a:r>
                      <a:r>
                        <a:rPr lang="pt-BR" sz="1200" i="1" dirty="0" smtClean="0"/>
                        <a:t>)</a:t>
                      </a:r>
                      <a:endParaRPr lang="pt-BR" sz="1200" i="1" dirty="0"/>
                    </a:p>
                  </a:txBody>
                  <a:tcPr anchor="ctr"/>
                </a:tc>
                <a:tc>
                  <a:txBody>
                    <a:bodyPr/>
                    <a:lstStyle/>
                    <a:p>
                      <a:pPr algn="ctr"/>
                      <a:endParaRPr lang="pt-BR" sz="1200" dirty="0"/>
                    </a:p>
                  </a:txBody>
                  <a:tcPr anchor="ctr"/>
                </a:tc>
                <a:tc>
                  <a:txBody>
                    <a:bodyPr/>
                    <a:lstStyle/>
                    <a:p>
                      <a:pPr algn="ctr"/>
                      <a:endParaRPr lang="pt-BR" sz="1200" dirty="0"/>
                    </a:p>
                  </a:txBody>
                  <a:tcPr anchor="ct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80161055"/>
                  </a:ext>
                </a:extLst>
              </a:tr>
              <a:tr h="424848">
                <a:tc>
                  <a:txBody>
                    <a:bodyPr/>
                    <a:lstStyle/>
                    <a:p>
                      <a:pPr algn="ctr"/>
                      <a:endParaRPr lang="pt-BR" sz="12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B w="12700" cap="flat" cmpd="sng" algn="ctr">
                      <a:solidFill>
                        <a:schemeClr val="tx1"/>
                      </a:solidFill>
                      <a:prstDash val="solid"/>
                      <a:round/>
                      <a:headEnd type="none" w="med" len="med"/>
                      <a:tailEnd type="none" w="med" len="med"/>
                    </a:lnB>
                  </a:tcPr>
                </a:tc>
                <a:tc>
                  <a:txBody>
                    <a:bodyPr/>
                    <a:lstStyle/>
                    <a:p>
                      <a:pPr algn="ctr"/>
                      <a:r>
                        <a:rPr lang="pt-BR" sz="1200" dirty="0" smtClean="0"/>
                        <a:t>Percevejo-castanho</a:t>
                      </a:r>
                    </a:p>
                    <a:p>
                      <a:pPr algn="ctr"/>
                      <a:r>
                        <a:rPr lang="pt-BR" sz="1200" dirty="0" smtClean="0"/>
                        <a:t>(</a:t>
                      </a:r>
                      <a:r>
                        <a:rPr lang="pt-BR" sz="1200" i="1" dirty="0" err="1" smtClean="0"/>
                        <a:t>Scaptocoris</a:t>
                      </a:r>
                      <a:r>
                        <a:rPr lang="pt-BR" sz="1200" i="1" dirty="0" smtClean="0"/>
                        <a:t> </a:t>
                      </a:r>
                      <a:r>
                        <a:rPr lang="pt-BR" sz="1200" i="1" dirty="0" err="1" smtClean="0"/>
                        <a:t>carvalhoi</a:t>
                      </a:r>
                      <a:r>
                        <a:rPr lang="pt-BR" sz="1200" i="0" dirty="0" smtClean="0"/>
                        <a:t>)</a:t>
                      </a:r>
                      <a:endParaRPr lang="pt-BR" sz="1200" i="1"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B w="12700" cap="flat" cmpd="sng" algn="ctr">
                      <a:solidFill>
                        <a:schemeClr val="tx1"/>
                      </a:solidFill>
                      <a:prstDash val="solid"/>
                      <a:round/>
                      <a:headEnd type="none" w="med" len="med"/>
                      <a:tailEnd type="none" w="med" len="med"/>
                    </a:lnB>
                  </a:tcPr>
                </a:tc>
                <a:tc>
                  <a:txBody>
                    <a:bodyPr/>
                    <a:lstStyle/>
                    <a:p>
                      <a:pPr algn="ctr"/>
                      <a:endParaRPr lang="pt-BR" sz="12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7199519"/>
                  </a:ext>
                </a:extLst>
              </a:tr>
            </a:tbl>
          </a:graphicData>
        </a:graphic>
      </p:graphicFrame>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81649">
            <a:off x="1644875" y="959736"/>
            <a:ext cx="525914" cy="681040"/>
          </a:xfrm>
          <a:prstGeom prst="rect">
            <a:avLst/>
          </a:prstGeom>
        </p:spPr>
      </p:pic>
    </p:spTree>
    <p:extLst>
      <p:ext uri="{BB962C8B-B14F-4D97-AF65-F5344CB8AC3E}">
        <p14:creationId xmlns:p14="http://schemas.microsoft.com/office/powerpoint/2010/main" val="3297165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Cacho">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22235</TotalTime>
  <Words>5611</Words>
  <Application>Microsoft Office PowerPoint</Application>
  <PresentationFormat>Widescreen</PresentationFormat>
  <Paragraphs>552</Paragraphs>
  <Slides>36</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36</vt:i4>
      </vt:variant>
    </vt:vector>
  </HeadingPairs>
  <TitlesOfParts>
    <vt:vector size="44" baseType="lpstr">
      <vt:lpstr>Arial</vt:lpstr>
      <vt:lpstr>Bradley Hand ITC</vt:lpstr>
      <vt:lpstr>Calibri</vt:lpstr>
      <vt:lpstr>Century Gothic</vt:lpstr>
      <vt:lpstr>EngraversGothic BT</vt:lpstr>
      <vt:lpstr>Times New Roman</vt:lpstr>
      <vt:lpstr>Wingdings 3</vt:lpstr>
      <vt:lpstr>Cacho</vt:lpstr>
      <vt:lpstr>Monica Giponi e Rodolfo Nascimento</vt:lpstr>
      <vt:lpstr>Componentes do MIP</vt:lpstr>
      <vt:lpstr>Plano de Amostragem Convencional</vt:lpstr>
      <vt:lpstr>Plano de Amostragem Sequencial</vt:lpstr>
      <vt:lpstr>Como fazer a amostragem</vt:lpstr>
      <vt:lpstr>Tipos de Praga</vt:lpstr>
      <vt:lpstr>Métodos de controle</vt:lpstr>
      <vt:lpstr>Sistema </vt:lpstr>
      <vt:lpstr>Apresentação do PowerPoint</vt:lpstr>
      <vt:lpstr>Apresentação do PowerPoint</vt:lpstr>
      <vt:lpstr>Apresentação do PowerPoint</vt:lpstr>
      <vt:lpstr>Apresentação do PowerPoint</vt:lpstr>
      <vt:lpstr>Apresentação do PowerPoint</vt:lpstr>
      <vt:lpstr>Métodos de controle</vt:lpstr>
      <vt:lpstr>Apresentação do PowerPoint</vt:lpstr>
      <vt:lpstr>Berinjela</vt:lpstr>
      <vt:lpstr>     Ácaros Branco</vt:lpstr>
      <vt:lpstr>Calda Sulfocálcica</vt:lpstr>
      <vt:lpstr>Tomate – mosca branca</vt:lpstr>
      <vt:lpstr>Novo design</vt:lpstr>
      <vt:lpstr>Apresentação do PowerPoint</vt:lpstr>
      <vt:lpstr>CULTURA DO TOMATEIRO</vt:lpstr>
      <vt:lpstr>Mosca branca</vt:lpstr>
      <vt:lpstr>Apresentação do PowerPoint</vt:lpstr>
      <vt:lpstr>Apresentação do PowerPoint</vt:lpstr>
      <vt:lpstr>Apresentação do PowerPoint</vt:lpstr>
      <vt:lpstr>Berinjela</vt:lpstr>
      <vt:lpstr>Traça do tomateiro</vt:lpstr>
      <vt:lpstr>Plano de amostragem tuta absoluta</vt:lpstr>
      <vt:lpstr>Plano de amostragem tuta absoluta</vt:lpstr>
      <vt:lpstr>Broca pequena do tomateiro </vt:lpstr>
      <vt:lpstr>Apresentação do PowerPoint</vt:lpstr>
      <vt:lpstr>Mosca Minadora</vt:lpstr>
      <vt:lpstr>Broca grande do fruto 1</vt:lpstr>
      <vt:lpstr>Broca grande do fruto 2</vt:lpstr>
      <vt:lpstr>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Monica Giponi e Rodolfo Nascimento</dc:title>
  <dc:creator>monica giponi</dc:creator>
  <cp:lastModifiedBy>monica giponi</cp:lastModifiedBy>
  <cp:revision>127</cp:revision>
  <dcterms:created xsi:type="dcterms:W3CDTF">2018-09-15T13:06:49Z</dcterms:created>
  <dcterms:modified xsi:type="dcterms:W3CDTF">2019-11-19T03:00:02Z</dcterms:modified>
</cp:coreProperties>
</file>