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58" r:id="rId4"/>
    <p:sldId id="278" r:id="rId5"/>
    <p:sldId id="279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0" r:id="rId16"/>
  </p:sldIdLst>
  <p:sldSz cx="9144000" cy="6858000" type="screen4x3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1" autoAdjust="0"/>
    <p:restoredTop sz="83812" autoAdjust="0"/>
  </p:normalViewPr>
  <p:slideViewPr>
    <p:cSldViewPr>
      <p:cViewPr>
        <p:scale>
          <a:sx n="124" d="100"/>
          <a:sy n="124" d="100"/>
        </p:scale>
        <p:origin x="792" y="824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1734" y="96"/>
      </p:cViewPr>
      <p:guideLst>
        <p:guide orient="horz" pos="2140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918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1"/>
            <a:ext cx="4279918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8EA99-A9F9-45F0-9682-249626F98F9C}" type="datetimeFigureOut">
              <a:rPr lang="ko-KR" altLang="en-US" smtClean="0"/>
              <a:t>2023. 6. 1.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279918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379"/>
            <a:ext cx="4279918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4ED77-EA8A-4120-9450-BE0071B12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45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2" cy="3398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2" cy="3398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 smtClean="0"/>
              <a:pPr>
                <a:defRPr lang="ko-KR"/>
              </a:pPr>
              <a:t>2023. 6. 1.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r>
              <a:rPr lang="ko-KR" altLang="en-US" dirty="0"/>
              <a:t>안녕하십니까 발표를 맡게 된 경북대학교 심화컴퓨터학과 이현서라고 합니다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  <a:defRPr lang="ko-KR" altLang="en-US"/>
            </a:pPr>
            <a:r>
              <a:rPr lang="ko-KR" altLang="en-US" dirty="0"/>
              <a:t>오늘 제가 발표할 주제는 </a:t>
            </a:r>
            <a:r>
              <a:rPr lang="en-US" altLang="ko-KR" dirty="0"/>
              <a:t>FlowX </a:t>
            </a:r>
            <a:r>
              <a:rPr lang="ko-KR" altLang="en-US" dirty="0"/>
              <a:t>데이터 플로우 기반 </a:t>
            </a:r>
            <a:r>
              <a:rPr lang="en-US" altLang="ko-KR" dirty="0"/>
              <a:t>GUI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프로그램에 대해 소개하려고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User defined function</a:t>
            </a:r>
            <a:r>
              <a:rPr lang="ko-KR" altLang="en-US" dirty="0"/>
              <a:t>의 예시를 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vec3</a:t>
            </a:r>
            <a:r>
              <a:rPr lang="ko-KR" altLang="en-US" dirty="0"/>
              <a:t>가 </a:t>
            </a:r>
            <a:r>
              <a:rPr lang="en-US" altLang="ko-KR" dirty="0"/>
              <a:t>addable</a:t>
            </a:r>
            <a:r>
              <a:rPr lang="ko-KR" altLang="en-US" dirty="0"/>
              <a:t>이 되기 위해 </a:t>
            </a:r>
            <a:r>
              <a:rPr lang="en-US" altLang="ko-KR" dirty="0"/>
              <a:t>vec3</a:t>
            </a:r>
            <a:r>
              <a:rPr lang="ko-KR" altLang="en-US" dirty="0"/>
              <a:t>의 </a:t>
            </a:r>
            <a:r>
              <a:rPr lang="en-US" altLang="ko-KR" dirty="0"/>
              <a:t>add</a:t>
            </a:r>
            <a:r>
              <a:rPr lang="ko-KR" altLang="en-US" dirty="0"/>
              <a:t>사용자 정의 함수입니다</a:t>
            </a:r>
            <a:r>
              <a:rPr lang="en-US" altLang="ko-KR" dirty="0"/>
              <a:t>. </a:t>
            </a:r>
            <a:r>
              <a:rPr lang="ko-KR" altLang="en-US" dirty="0"/>
              <a:t>앞페이지에서 볼 수 있다 </a:t>
            </a:r>
            <a:r>
              <a:rPr lang="ko-KR" altLang="en-US" dirty="0" err="1"/>
              <a:t>싶이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 err="1"/>
              <a:t>를</a:t>
            </a:r>
            <a:r>
              <a:rPr lang="ko-KR" altLang="en-US" dirty="0"/>
              <a:t> 구현한 함수는 </a:t>
            </a:r>
            <a:r>
              <a:rPr lang="en-US" altLang="ko-KR" dirty="0"/>
              <a:t>addable </a:t>
            </a:r>
            <a:r>
              <a:rPr lang="ko-KR" altLang="en-US" dirty="0"/>
              <a:t>클래스가 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이를 통해 </a:t>
            </a:r>
            <a:r>
              <a:rPr lang="en-US" altLang="ko-KR" dirty="0"/>
              <a:t>double function</a:t>
            </a:r>
            <a:r>
              <a:rPr lang="ko-KR" altLang="en-US" dirty="0"/>
              <a:t>의 인자로 제네릭 </a:t>
            </a:r>
            <a:r>
              <a:rPr lang="en-US" altLang="ko-KR" dirty="0"/>
              <a:t>addable</a:t>
            </a:r>
            <a:r>
              <a:rPr lang="ko-KR" altLang="en-US" dirty="0"/>
              <a:t>을 </a:t>
            </a:r>
            <a:r>
              <a:rPr lang="en-US" altLang="ko-KR" dirty="0"/>
              <a:t>conform</a:t>
            </a:r>
            <a:r>
              <a:rPr lang="ko-KR" altLang="en-US" dirty="0"/>
              <a:t>하는 </a:t>
            </a:r>
            <a:r>
              <a:rPr lang="en-US" altLang="ko-KR" dirty="0"/>
              <a:t>T</a:t>
            </a:r>
            <a:r>
              <a:rPr lang="ko-KR" altLang="en-US" dirty="0" err="1"/>
              <a:t>를</a:t>
            </a:r>
            <a:r>
              <a:rPr lang="ko-KR" altLang="en-US" dirty="0"/>
              <a:t> 작성해서 </a:t>
            </a:r>
            <a:r>
              <a:rPr lang="en-US" altLang="ko-KR" dirty="0"/>
              <a:t>double</a:t>
            </a:r>
            <a:r>
              <a:rPr lang="ko-KR" altLang="en-US" dirty="0"/>
              <a:t>사용자 정의 함수를 사용할 수 있게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9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FlowX</a:t>
            </a:r>
            <a:r>
              <a:rPr lang="ko-KR" altLang="en-US" dirty="0"/>
              <a:t>에 대한 평가를 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아래는 동일한 예제를 파이썬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FlowX</a:t>
            </a:r>
            <a:r>
              <a:rPr lang="ko-KR" altLang="en-US" dirty="0"/>
              <a:t>로 작성한 예시입니다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은 데이터를 가져오고 이 모든 데이터를 반복문을 통해서 </a:t>
            </a:r>
            <a:r>
              <a:rPr lang="ko-KR" altLang="en-US" dirty="0" err="1"/>
              <a:t>전처리</a:t>
            </a:r>
            <a:r>
              <a:rPr lang="ko-KR" altLang="en-US" dirty="0"/>
              <a:t> 하고 다시 데이터에 값을 대입을 모든 행마다 </a:t>
            </a:r>
            <a:r>
              <a:rPr lang="ko-KR" altLang="en-US" dirty="0" err="1"/>
              <a:t>해야하는게</a:t>
            </a:r>
            <a:r>
              <a:rPr lang="ko-KR" altLang="en-US" dirty="0"/>
              <a:t> 너무 보기 </a:t>
            </a:r>
            <a:r>
              <a:rPr lang="ko-KR" altLang="en-US" dirty="0" err="1"/>
              <a:t>안좋고</a:t>
            </a:r>
            <a:r>
              <a:rPr lang="ko-KR" altLang="en-US" dirty="0"/>
              <a:t> 흐름을 파악할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 err="1"/>
              <a:t>flowX</a:t>
            </a:r>
            <a:r>
              <a:rPr lang="ko-KR" altLang="en-US" dirty="0"/>
              <a:t>는 </a:t>
            </a:r>
            <a:r>
              <a:rPr lang="ko-KR" altLang="en-US" dirty="0" err="1"/>
              <a:t>위와같이</a:t>
            </a:r>
            <a:r>
              <a:rPr lang="ko-KR" altLang="en-US" dirty="0"/>
              <a:t> 각각의 데이터에 집중할 수 있게 되고</a:t>
            </a:r>
            <a:r>
              <a:rPr lang="en-US" altLang="ko-KR" dirty="0"/>
              <a:t>,</a:t>
            </a:r>
            <a:r>
              <a:rPr lang="ko-KR" altLang="en-US" dirty="0"/>
              <a:t> 직관적입니다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0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이제는 위의 예시를 실제로 경북대 학생들을 대상으로 코딩을 시켜서 시간을 측정했습니다</a:t>
            </a:r>
            <a:r>
              <a:rPr lang="en-US" altLang="ko-KR" dirty="0"/>
              <a:t>.</a:t>
            </a:r>
            <a:r>
              <a:rPr lang="ko-KR" altLang="en-US" dirty="0"/>
              <a:t> 우선 아래는 위에 대한 </a:t>
            </a:r>
            <a:r>
              <a:rPr lang="en-US" altLang="ko-KR" dirty="0"/>
              <a:t>FlowX</a:t>
            </a:r>
            <a:r>
              <a:rPr lang="ko-KR" altLang="en-US" dirty="0"/>
              <a:t>한 예시입니다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34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python</a:t>
            </a:r>
            <a:r>
              <a:rPr lang="ko-KR" altLang="en-US" dirty="0" err="1"/>
              <a:t>으로</a:t>
            </a:r>
            <a:r>
              <a:rPr lang="ko-KR" altLang="en-US" dirty="0"/>
              <a:t> 코드를 짜는 사람들은 평균 </a:t>
            </a:r>
            <a:r>
              <a:rPr lang="en-US" altLang="ko-KR" dirty="0"/>
              <a:t>20</a:t>
            </a:r>
            <a:r>
              <a:rPr lang="ko-KR" altLang="en-US" dirty="0"/>
              <a:t>분이 걸렸다면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FlowX</a:t>
            </a:r>
            <a:r>
              <a:rPr lang="ko-KR" altLang="en-US" dirty="0"/>
              <a:t>는 평균 </a:t>
            </a:r>
            <a:r>
              <a:rPr lang="en-US" altLang="ko-KR" dirty="0"/>
              <a:t>5</a:t>
            </a:r>
            <a:r>
              <a:rPr lang="ko-KR" altLang="en-US" dirty="0"/>
              <a:t>분이 걸렸습니다</a:t>
            </a:r>
            <a:r>
              <a:rPr lang="en-US" altLang="ko-KR" dirty="0"/>
              <a:t>.</a:t>
            </a:r>
            <a:r>
              <a:rPr lang="ko-KR" altLang="en-US" dirty="0"/>
              <a:t> 그냥 </a:t>
            </a:r>
            <a:r>
              <a:rPr lang="en-US" altLang="ko-KR" dirty="0"/>
              <a:t>GUI</a:t>
            </a:r>
            <a:r>
              <a:rPr lang="ko-KR" altLang="en-US" dirty="0"/>
              <a:t>환경에서 </a:t>
            </a:r>
            <a:r>
              <a:rPr lang="ko-KR" altLang="en-US" dirty="0" err="1"/>
              <a:t>우클릭하고</a:t>
            </a:r>
            <a:r>
              <a:rPr lang="ko-KR" altLang="en-US" dirty="0"/>
              <a:t> 노드들을 조합하기만 하면 되기 때문입니다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515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FlowX</a:t>
            </a:r>
            <a:r>
              <a:rPr lang="ko-KR" altLang="en-US" dirty="0"/>
              <a:t>는 이처럼 직관적인 </a:t>
            </a:r>
            <a:r>
              <a:rPr lang="en-US" altLang="ko-KR" dirty="0"/>
              <a:t>flow-based </a:t>
            </a:r>
            <a:r>
              <a:rPr lang="ko-KR" altLang="en-US" dirty="0" err="1"/>
              <a:t>전처리</a:t>
            </a:r>
            <a:r>
              <a:rPr lang="ko-KR" altLang="en-US" dirty="0"/>
              <a:t> 언어로 비전문가도 쉽게 다룰 수 있습니다</a:t>
            </a:r>
            <a:r>
              <a:rPr lang="en-US" altLang="ko-KR" dirty="0"/>
              <a:t>.</a:t>
            </a:r>
            <a:r>
              <a:rPr lang="ko-KR" altLang="en-US" dirty="0"/>
              <a:t> 그리고 강타입을 지원함으로써 컴파일 단에 가능한 에러들을 다 잡아내서 안정적입니다</a:t>
            </a:r>
            <a:r>
              <a:rPr lang="en-US" altLang="ko-KR" dirty="0"/>
              <a:t>.</a:t>
            </a:r>
            <a:r>
              <a:rPr lang="ko-KR" altLang="en-US" dirty="0"/>
              <a:t> 그리고 </a:t>
            </a:r>
            <a:r>
              <a:rPr lang="en-US" altLang="ko-KR" dirty="0"/>
              <a:t>GUI</a:t>
            </a:r>
            <a:r>
              <a:rPr lang="ko-KR" altLang="en-US" dirty="0"/>
              <a:t>베이스로 사용자 친화적 </a:t>
            </a:r>
            <a:r>
              <a:rPr lang="en-US" altLang="ko-KR" dirty="0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가지고 있습니다</a:t>
            </a:r>
            <a:r>
              <a:rPr lang="en-US" altLang="ko-KR" dirty="0"/>
              <a:t>.</a:t>
            </a:r>
            <a:r>
              <a:rPr lang="ko-KR" altLang="en-US" dirty="0"/>
              <a:t> 이는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분야에 실제로 많은 기여를 할 수 있음을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아래는 실제 </a:t>
            </a:r>
            <a:r>
              <a:rPr lang="en-US" altLang="ko-KR" dirty="0"/>
              <a:t>mocking </a:t>
            </a:r>
            <a:r>
              <a:rPr lang="ko-KR" altLang="en-US" dirty="0"/>
              <a:t>데이터에 대한 </a:t>
            </a:r>
            <a:r>
              <a:rPr lang="en-US" altLang="ko-KR" dirty="0"/>
              <a:t>GUI</a:t>
            </a:r>
            <a:r>
              <a:rPr lang="ko-KR" altLang="en-US" dirty="0"/>
              <a:t>앱입니다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electron</a:t>
            </a:r>
            <a:r>
              <a:rPr lang="ko-KR" altLang="en-US" dirty="0"/>
              <a:t>을 이용해 제작되었으며</a:t>
            </a:r>
            <a:r>
              <a:rPr lang="en-US" altLang="ko-KR" dirty="0"/>
              <a:t>,</a:t>
            </a:r>
            <a:r>
              <a:rPr lang="ko-KR" altLang="en-US" dirty="0"/>
              <a:t> 다양한 오픈소스 라이브러리와 프레임워크를 통해 제작되었습니다</a:t>
            </a:r>
            <a:r>
              <a:rPr lang="en-US" altLang="ko-KR" dirty="0"/>
              <a:t>.</a:t>
            </a:r>
            <a:r>
              <a:rPr lang="ko-KR" altLang="en-US" dirty="0"/>
              <a:t> 또한 </a:t>
            </a:r>
            <a:r>
              <a:rPr lang="en-US" altLang="ko-KR" dirty="0" err="1"/>
              <a:t>gui</a:t>
            </a:r>
            <a:r>
              <a:rPr lang="ko-KR" altLang="en-US" dirty="0"/>
              <a:t>에서 전달된 트리기반의 데이터는 실제로 자바로 작성된 런타임에서 처리되도록 설계되었습니다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860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</a:t>
            </a:r>
            <a:r>
              <a:rPr lang="en-US" altLang="ko-KR" dirty="0"/>
              <a:t>FlowX</a:t>
            </a:r>
            <a:r>
              <a:rPr lang="ko-KR" altLang="en-US" dirty="0"/>
              <a:t>는 데이터 전처리라는 </a:t>
            </a:r>
            <a:r>
              <a:rPr lang="en-US" altLang="ko-KR" dirty="0"/>
              <a:t>domain</a:t>
            </a:r>
            <a:r>
              <a:rPr lang="ko-KR" altLang="en-US" dirty="0"/>
              <a:t>특화된 장점을 가지고 있습니다</a:t>
            </a:r>
            <a:r>
              <a:rPr lang="en-US" altLang="ko-KR" dirty="0"/>
              <a:t>.</a:t>
            </a:r>
            <a:r>
              <a:rPr lang="ko-KR" altLang="en-US" dirty="0"/>
              <a:t> 다만</a:t>
            </a:r>
            <a:r>
              <a:rPr lang="en-US" altLang="ko-KR" dirty="0"/>
              <a:t>,</a:t>
            </a:r>
            <a:r>
              <a:rPr lang="ko-KR" altLang="en-US" dirty="0"/>
              <a:t> 그래프 기반 언어에서의 최적화 문제나 메모리 병목 현상</a:t>
            </a:r>
            <a:r>
              <a:rPr lang="en-US" altLang="ko-KR" dirty="0"/>
              <a:t>,</a:t>
            </a:r>
            <a:r>
              <a:rPr lang="ko-KR" altLang="en-US" dirty="0"/>
              <a:t> 한 노드 상에서의 공유자원의 문제등이 아직 해결해야할 부분이라고 생각합니다</a:t>
            </a:r>
            <a:r>
              <a:rPr lang="en-US" altLang="ko-KR" dirty="0"/>
              <a:t>.</a:t>
            </a:r>
            <a:r>
              <a:rPr lang="ko-KR" altLang="en-US" dirty="0"/>
              <a:t> 이를 위해 그래프 시뮬레이션과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최적화와 관련된 후속 연구를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마지막으로 외부 </a:t>
            </a:r>
            <a:r>
              <a:rPr lang="en-US" altLang="ko-KR" dirty="0"/>
              <a:t>dsl</a:t>
            </a:r>
            <a:r>
              <a:rPr lang="ko-KR" altLang="en-US" dirty="0"/>
              <a:t>을 활용해서 우리의 </a:t>
            </a:r>
            <a:r>
              <a:rPr lang="en-US" altLang="ko-KR" dirty="0"/>
              <a:t>FlowX</a:t>
            </a:r>
            <a:r>
              <a:rPr lang="ko-KR" altLang="en-US" dirty="0"/>
              <a:t>언어를 더 강력하게 활용할 수 있을 것으로 기대하고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81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Abstract</a:t>
            </a:r>
            <a:r>
              <a:rPr lang="ko-KR" altLang="en-US" dirty="0"/>
              <a:t>에서는 왜 데이터 전처리가 중요해지게 된 배경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en-US" altLang="ko-KR" dirty="0"/>
              <a:t>EUD</a:t>
            </a:r>
            <a:r>
              <a:rPr lang="ko-KR" altLang="en-US" dirty="0"/>
              <a:t>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Introduction</a:t>
            </a:r>
            <a:r>
              <a:rPr lang="ko-KR" altLang="en-US" dirty="0"/>
              <a:t>에서 기존의 문제점을 알아볼 것이고</a:t>
            </a:r>
            <a:endParaRPr lang="en-US" altLang="ko-KR" dirty="0"/>
          </a:p>
          <a:p>
            <a:r>
              <a:rPr lang="en-US" altLang="ko-KR" dirty="0"/>
              <a:t>About FlowX</a:t>
            </a:r>
            <a:r>
              <a:rPr lang="ko-KR" altLang="en-US" dirty="0"/>
              <a:t>에서는 </a:t>
            </a:r>
            <a:r>
              <a:rPr lang="en-US" altLang="ko-KR" dirty="0"/>
              <a:t>Program Design </a:t>
            </a:r>
            <a:r>
              <a:rPr lang="ko-KR" altLang="en-US" dirty="0"/>
              <a:t>목적과 명세</a:t>
            </a:r>
            <a:r>
              <a:rPr lang="en-US" altLang="ko-KR" dirty="0"/>
              <a:t>,</a:t>
            </a:r>
            <a:r>
              <a:rPr lang="ko-KR" altLang="en-US" dirty="0"/>
              <a:t> 평가에 대해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</a:t>
            </a:r>
            <a:r>
              <a:rPr lang="en-US" altLang="ko-KR" dirty="0"/>
              <a:t>Result</a:t>
            </a:r>
            <a:r>
              <a:rPr lang="ko-KR" altLang="en-US" dirty="0"/>
              <a:t>에서는 정리와 향후 연구 방향에 대해 발표하겠습니다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22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데이터전처리가</a:t>
            </a:r>
            <a:r>
              <a:rPr lang="ko-KR" altLang="en-US" dirty="0"/>
              <a:t> 중요해지게 된 배경에는 </a:t>
            </a:r>
            <a:r>
              <a:rPr lang="ko-KR" altLang="en-US" dirty="0" err="1"/>
              <a:t>이와같이</a:t>
            </a:r>
            <a:r>
              <a:rPr lang="ko-KR" altLang="en-US" dirty="0"/>
              <a:t> 많은 요인이 있습니다</a:t>
            </a:r>
            <a:r>
              <a:rPr lang="en-US" altLang="ko-KR" dirty="0"/>
              <a:t>.</a:t>
            </a:r>
            <a:r>
              <a:rPr lang="ko-KR" altLang="en-US" dirty="0"/>
              <a:t> 데이터 퀄리티가 중요해지고</a:t>
            </a:r>
            <a:r>
              <a:rPr lang="en-US" altLang="ko-KR" dirty="0"/>
              <a:t>,</a:t>
            </a:r>
            <a:r>
              <a:rPr lang="ko-KR" altLang="en-US" dirty="0"/>
              <a:t> 데이터 변형</a:t>
            </a:r>
            <a:r>
              <a:rPr lang="en-US" altLang="ko-KR" dirty="0"/>
              <a:t>,</a:t>
            </a:r>
            <a:r>
              <a:rPr lang="ko-KR" altLang="en-US" dirty="0"/>
              <a:t> 유의미한 </a:t>
            </a:r>
            <a:r>
              <a:rPr lang="ko-KR" altLang="en-US" dirty="0" err="1"/>
              <a:t>피쳐들을</a:t>
            </a:r>
            <a:r>
              <a:rPr lang="ko-KR" altLang="en-US" dirty="0"/>
              <a:t> </a:t>
            </a:r>
            <a:r>
              <a:rPr lang="ko-KR" altLang="en-US" dirty="0" err="1"/>
              <a:t>선택해니거나</a:t>
            </a:r>
            <a:r>
              <a:rPr lang="en-US" altLang="ko-KR" dirty="0"/>
              <a:t>,,</a:t>
            </a:r>
            <a:r>
              <a:rPr lang="ko-KR" altLang="en-US" dirty="0"/>
              <a:t> 등등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이가 중요해짐에 따라 </a:t>
            </a:r>
            <a:r>
              <a:rPr lang="en-US" altLang="ko-KR" dirty="0"/>
              <a:t>EUD</a:t>
            </a:r>
            <a:r>
              <a:rPr lang="ko-KR" altLang="en-US" dirty="0"/>
              <a:t>또한 발전하게 되었습니다</a:t>
            </a:r>
            <a:r>
              <a:rPr lang="en-US" altLang="ko-KR" dirty="0"/>
              <a:t>.</a:t>
            </a:r>
            <a:r>
              <a:rPr lang="ko-KR" altLang="en-US" dirty="0"/>
              <a:t> 이에 </a:t>
            </a:r>
            <a:r>
              <a:rPr lang="en-US" altLang="ko-KR" dirty="0"/>
              <a:t>Tableau, Trifacta</a:t>
            </a:r>
            <a:r>
              <a:rPr lang="ko-KR" altLang="en-US" dirty="0"/>
              <a:t>가 대표적인 프로그램인데</a:t>
            </a:r>
            <a:r>
              <a:rPr lang="en-US" altLang="ko-KR" dirty="0"/>
              <a:t>,</a:t>
            </a:r>
            <a:r>
              <a:rPr lang="ko-KR" altLang="en-US" dirty="0"/>
              <a:t> 이는 </a:t>
            </a:r>
            <a:r>
              <a:rPr lang="ko-KR" altLang="en-US" dirty="0" err="1"/>
              <a:t>사용적인</a:t>
            </a:r>
            <a:r>
              <a:rPr lang="ko-KR" altLang="en-US" dirty="0"/>
              <a:t> 측면에서는 엄청나지만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Usability</a:t>
            </a:r>
            <a:r>
              <a:rPr lang="ko-KR" altLang="en-US" dirty="0"/>
              <a:t>에 대한 일종의 </a:t>
            </a:r>
            <a:r>
              <a:rPr lang="en-US" altLang="ko-KR" dirty="0"/>
              <a:t>Tradeoff</a:t>
            </a:r>
            <a:r>
              <a:rPr lang="ko-KR" altLang="en-US" dirty="0"/>
              <a:t>가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6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문제점은 일단 타입 시스템이 약하다는 것입니다</a:t>
            </a:r>
            <a:r>
              <a:rPr lang="en-US" altLang="ko-KR" dirty="0"/>
              <a:t>.</a:t>
            </a:r>
            <a:r>
              <a:rPr lang="ko-KR" altLang="en-US" dirty="0"/>
              <a:t> 그럼 당연히 </a:t>
            </a:r>
            <a:r>
              <a:rPr lang="ko-KR" altLang="en-US" dirty="0" err="1"/>
              <a:t>런타임에러나</a:t>
            </a:r>
            <a:r>
              <a:rPr lang="ko-KR" altLang="en-US" dirty="0"/>
              <a:t> </a:t>
            </a:r>
            <a:r>
              <a:rPr lang="ko-KR" altLang="en-US" dirty="0" err="1"/>
              <a:t>크래시들이</a:t>
            </a:r>
            <a:r>
              <a:rPr lang="ko-KR" altLang="en-US" dirty="0"/>
              <a:t> 코딩을 잘못하거나 데이터에 문제가 있으면 발생할 가능성이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Python, R</a:t>
            </a:r>
            <a:r>
              <a:rPr lang="ko-KR" altLang="en-US" dirty="0"/>
              <a:t>을 배워서 처리를 다 해주면 되지 않나 생각할 수 있는데</a:t>
            </a:r>
            <a:r>
              <a:rPr lang="en-US" altLang="ko-KR" dirty="0"/>
              <a:t>,</a:t>
            </a:r>
            <a:r>
              <a:rPr lang="ko-KR" altLang="en-US" dirty="0"/>
              <a:t> 이 또한 장벽이 존재하고 직관적이지 못하다는 단점이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문제점을 해결할 </a:t>
            </a:r>
            <a:r>
              <a:rPr lang="ko-KR" altLang="en-US" dirty="0" err="1"/>
              <a:t>무언가가</a:t>
            </a:r>
            <a:r>
              <a:rPr lang="ko-KR" altLang="en-US" dirty="0"/>
              <a:t> 필요합니다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19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우리는 사용성과 안정성을 모두 고려한 </a:t>
            </a:r>
            <a:r>
              <a:rPr lang="en-US" altLang="ko-KR" dirty="0"/>
              <a:t>FlowX</a:t>
            </a:r>
            <a:r>
              <a:rPr lang="ko-KR" altLang="en-US" dirty="0"/>
              <a:t>라는 것을 제안했습니다</a:t>
            </a:r>
            <a:r>
              <a:rPr lang="en-US" altLang="ko-KR" dirty="0"/>
              <a:t>,</a:t>
            </a:r>
            <a:r>
              <a:rPr lang="ko-KR" altLang="en-US" dirty="0"/>
              <a:t> 이에 대한 설계 목적에 대해 간단히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Flow-based visual programming</a:t>
            </a:r>
            <a:r>
              <a:rPr lang="ko-KR" altLang="en-US" dirty="0"/>
              <a:t>이라는 것입니다</a:t>
            </a:r>
            <a:r>
              <a:rPr lang="en-US" altLang="ko-KR" dirty="0"/>
              <a:t>.</a:t>
            </a:r>
            <a:r>
              <a:rPr lang="ko-KR" altLang="en-US" dirty="0"/>
              <a:t> 오른쪽에 </a:t>
            </a:r>
            <a:r>
              <a:rPr lang="en-US" altLang="ko-KR" dirty="0"/>
              <a:t>add</a:t>
            </a:r>
            <a:r>
              <a:rPr lang="ko-KR" altLang="en-US" dirty="0"/>
              <a:t>함수에 대한 노드를 가져왔는데</a:t>
            </a:r>
            <a:r>
              <a:rPr lang="en-US" altLang="ko-KR" dirty="0"/>
              <a:t>,</a:t>
            </a:r>
            <a:r>
              <a:rPr lang="ko-KR" altLang="en-US" dirty="0"/>
              <a:t> 이처럼 노드들의 조합으로 프로그래밍하기 때문에 매우 직관적입니다</a:t>
            </a:r>
            <a:r>
              <a:rPr lang="en-US" altLang="ko-KR" dirty="0"/>
              <a:t>.</a:t>
            </a:r>
            <a:r>
              <a:rPr lang="ko-KR" altLang="en-US" dirty="0"/>
              <a:t> 여기서 노드는 하나의 </a:t>
            </a:r>
            <a:r>
              <a:rPr lang="ko-KR" altLang="en-US" dirty="0" err="1"/>
              <a:t>함수고</a:t>
            </a:r>
            <a:r>
              <a:rPr lang="en-US" altLang="ko-KR" dirty="0"/>
              <a:t>,</a:t>
            </a:r>
            <a:r>
              <a:rPr lang="ko-KR" altLang="en-US" dirty="0"/>
              <a:t> 방향 간선은 함수에 대한 인풋과 아웃풋입니다</a:t>
            </a:r>
            <a:r>
              <a:rPr lang="en-US" altLang="ko-KR" dirty="0"/>
              <a:t>.</a:t>
            </a:r>
            <a:r>
              <a:rPr lang="ko-KR" altLang="en-US" dirty="0"/>
              <a:t> 그리고 이는 뒤에서도 보겠지만 프로그램의 안정성을 위해 </a:t>
            </a:r>
            <a:r>
              <a:rPr lang="en-US" altLang="ko-KR" dirty="0"/>
              <a:t>DAG</a:t>
            </a:r>
            <a:r>
              <a:rPr lang="ko-KR" altLang="en-US" dirty="0"/>
              <a:t>을 프로그램 차원에서 강제합니다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다음으로는 </a:t>
            </a:r>
            <a:r>
              <a:rPr lang="en-US" altLang="ko-KR" dirty="0"/>
              <a:t>Scalability to parallel processing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FLowX</a:t>
            </a:r>
            <a:r>
              <a:rPr lang="ko-KR" altLang="en-US" dirty="0"/>
              <a:t>는 추상화된 행에 대한 연산을 선언적으로 지정합니다</a:t>
            </a:r>
            <a:r>
              <a:rPr lang="en-US" altLang="ko-KR" dirty="0"/>
              <a:t>.</a:t>
            </a:r>
            <a:r>
              <a:rPr lang="ko-KR" altLang="en-US" dirty="0"/>
              <a:t> 그리고 이러한 연산들은  </a:t>
            </a:r>
            <a:r>
              <a:rPr lang="en-US" altLang="ko-KR" dirty="0"/>
              <a:t>side effect</a:t>
            </a:r>
            <a:r>
              <a:rPr lang="ko-KR" altLang="en-US" dirty="0"/>
              <a:t>가 없는 </a:t>
            </a:r>
            <a:r>
              <a:rPr lang="en-US" altLang="ko-KR" dirty="0"/>
              <a:t>pure-function</a:t>
            </a:r>
            <a:r>
              <a:rPr lang="ko-KR" altLang="en-US" dirty="0" err="1"/>
              <a:t>으로</a:t>
            </a:r>
            <a:r>
              <a:rPr lang="ko-KR" altLang="en-US" dirty="0"/>
              <a:t> 구성됩니다</a:t>
            </a:r>
            <a:r>
              <a:rPr lang="en-US" altLang="ko-KR" dirty="0"/>
              <a:t>.</a:t>
            </a:r>
            <a:r>
              <a:rPr lang="ko-KR" altLang="en-US" dirty="0"/>
              <a:t> 그래서 멀티코어 환경에서 </a:t>
            </a:r>
            <a:r>
              <a:rPr lang="en-US" altLang="ko-KR" dirty="0"/>
              <a:t>race condition, deadlock</a:t>
            </a:r>
            <a:r>
              <a:rPr lang="ko-KR" altLang="en-US" dirty="0"/>
              <a:t>과 같은 문제를 생각하지 않을 수 있게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5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Data type and error handling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우리는 강타입을 도입했으며</a:t>
            </a:r>
            <a:r>
              <a:rPr lang="en-US" altLang="ko-KR" dirty="0"/>
              <a:t>,</a:t>
            </a:r>
            <a:r>
              <a:rPr lang="ko-KR" altLang="en-US" dirty="0"/>
              <a:t> 모든 에러들을 되도록이면 컴파일 타임에 잡을 수 있도록 설계하였습니다</a:t>
            </a:r>
            <a:r>
              <a:rPr lang="en-US" altLang="ko-KR" dirty="0"/>
              <a:t>.</a:t>
            </a:r>
            <a:r>
              <a:rPr lang="ko-KR" altLang="en-US" dirty="0"/>
              <a:t> 그리고 이를 위해 </a:t>
            </a:r>
            <a:r>
              <a:rPr lang="ko-KR" altLang="en-US" dirty="0" err="1"/>
              <a:t>제네릭함수</a:t>
            </a:r>
            <a:r>
              <a:rPr lang="en-US" altLang="ko-KR" dirty="0"/>
              <a:t>,</a:t>
            </a:r>
            <a:r>
              <a:rPr lang="ko-KR" altLang="en-US" dirty="0"/>
              <a:t> 이를 제한하기 위한 클래스 등도 존재합니다</a:t>
            </a:r>
            <a:r>
              <a:rPr lang="en-US" altLang="ko-KR" dirty="0"/>
              <a:t>.</a:t>
            </a:r>
            <a:r>
              <a:rPr lang="ko-KR" altLang="en-US" dirty="0"/>
              <a:t> 또한 가장 중요한 특성인 </a:t>
            </a:r>
            <a:r>
              <a:rPr lang="en-US" altLang="ko-KR" dirty="0"/>
              <a:t>Errorable</a:t>
            </a:r>
            <a:r>
              <a:rPr lang="ko-KR" altLang="en-US" dirty="0"/>
              <a:t>을 처리하는 </a:t>
            </a:r>
            <a:r>
              <a:rPr lang="ko-KR" altLang="en-US" dirty="0" err="1"/>
              <a:t>핸들러는</a:t>
            </a:r>
            <a:r>
              <a:rPr lang="ko-KR" altLang="en-US" dirty="0"/>
              <a:t> 바로 노드 그 다음에 위치해야 한다는 것입니다</a:t>
            </a:r>
            <a:r>
              <a:rPr lang="en-US" altLang="ko-KR" dirty="0"/>
              <a:t>.</a:t>
            </a:r>
            <a:r>
              <a:rPr lang="ko-KR" altLang="en-US" dirty="0"/>
              <a:t> 그래야 </a:t>
            </a:r>
            <a:r>
              <a:rPr lang="en-US" altLang="ko-KR" dirty="0"/>
              <a:t>FlowX</a:t>
            </a:r>
            <a:r>
              <a:rPr lang="ko-KR" altLang="en-US" dirty="0"/>
              <a:t>의 </a:t>
            </a:r>
            <a:r>
              <a:rPr lang="en-US" altLang="ko-KR" dirty="0"/>
              <a:t>errorable</a:t>
            </a:r>
            <a:r>
              <a:rPr lang="ko-KR" altLang="en-US" dirty="0"/>
              <a:t>이 중첩되지 않는다는 </a:t>
            </a:r>
            <a:r>
              <a:rPr lang="ko-KR" altLang="en-US" dirty="0" err="1"/>
              <a:t>윈칙에</a:t>
            </a:r>
            <a:r>
              <a:rPr lang="ko-KR" altLang="en-US" dirty="0"/>
              <a:t> 위배되지 않기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48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다음에는 프로그램 명세입니다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데이터 타입에 대해 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ko-KR" altLang="en-US" dirty="0" err="1"/>
              <a:t>탕비으로는</a:t>
            </a:r>
            <a:r>
              <a:rPr lang="ko-KR" altLang="en-US" dirty="0"/>
              <a:t> 정수</a:t>
            </a:r>
            <a:r>
              <a:rPr lang="en-US" altLang="ko-KR" dirty="0"/>
              <a:t>,</a:t>
            </a:r>
            <a:r>
              <a:rPr lang="ko-KR" altLang="en-US" dirty="0"/>
              <a:t> 플롯</a:t>
            </a:r>
            <a:r>
              <a:rPr lang="en-US" altLang="ko-KR" dirty="0"/>
              <a:t>,</a:t>
            </a:r>
            <a:r>
              <a:rPr lang="ko-KR" altLang="en-US" dirty="0"/>
              <a:t> 스트링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불린이</a:t>
            </a:r>
            <a:r>
              <a:rPr lang="ko-KR" altLang="en-US" dirty="0"/>
              <a:t> 있으며</a:t>
            </a:r>
            <a:r>
              <a:rPr lang="en-US" altLang="ko-KR" dirty="0"/>
              <a:t>,</a:t>
            </a:r>
            <a:r>
              <a:rPr lang="ko-KR" altLang="en-US" dirty="0"/>
              <a:t> 이들은 </a:t>
            </a:r>
            <a:r>
              <a:rPr lang="en-US" altLang="ko-KR" dirty="0"/>
              <a:t>type value</a:t>
            </a:r>
            <a:r>
              <a:rPr lang="ko-KR" altLang="en-US" dirty="0"/>
              <a:t>와 </a:t>
            </a:r>
            <a:r>
              <a:rPr lang="en-US" altLang="ko-KR" dirty="0"/>
              <a:t>byte</a:t>
            </a:r>
            <a:r>
              <a:rPr lang="ko-KR" altLang="en-US" dirty="0"/>
              <a:t>크기의 쌍입니다</a:t>
            </a:r>
            <a:r>
              <a:rPr lang="en-US" altLang="ko-KR" dirty="0"/>
              <a:t>.</a:t>
            </a:r>
            <a:r>
              <a:rPr lang="ko-KR" altLang="en-US" dirty="0"/>
              <a:t> 그리고 </a:t>
            </a:r>
            <a:r>
              <a:rPr lang="en-US" altLang="ko-KR" dirty="0"/>
              <a:t>float type</a:t>
            </a:r>
            <a:r>
              <a:rPr lang="ko-KR" altLang="en-US" dirty="0"/>
              <a:t>은 </a:t>
            </a:r>
            <a:r>
              <a:rPr lang="en-US" altLang="ko-KR" dirty="0"/>
              <a:t>IEE 754</a:t>
            </a:r>
            <a:r>
              <a:rPr lang="ko-KR" altLang="en-US" dirty="0"/>
              <a:t> </a:t>
            </a:r>
            <a:r>
              <a:rPr lang="en-US" altLang="ko-KR" dirty="0"/>
              <a:t>standard</a:t>
            </a:r>
            <a:r>
              <a:rPr lang="ko-KR" altLang="en-US" dirty="0" err="1"/>
              <a:t>를</a:t>
            </a:r>
            <a:r>
              <a:rPr lang="ko-KR" altLang="en-US" dirty="0"/>
              <a:t> 따르고</a:t>
            </a:r>
            <a:r>
              <a:rPr lang="en-US" altLang="ko-KR" dirty="0"/>
              <a:t>,</a:t>
            </a:r>
            <a:r>
              <a:rPr lang="ko-KR" altLang="en-US" dirty="0"/>
              <a:t> 이러한 타입들은 </a:t>
            </a:r>
            <a:r>
              <a:rPr lang="en-US" altLang="ko-KR" dirty="0"/>
              <a:t>Haskell,</a:t>
            </a:r>
            <a:r>
              <a:rPr lang="ko-KR" altLang="en-US" dirty="0"/>
              <a:t> </a:t>
            </a:r>
            <a:r>
              <a:rPr lang="en-US" altLang="ko-KR" dirty="0"/>
              <a:t>rust</a:t>
            </a:r>
            <a:r>
              <a:rPr lang="ko-KR" altLang="en-US" dirty="0"/>
              <a:t>에서 많은 영감을 받았습니다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다음은 구조체입니다</a:t>
            </a:r>
            <a:r>
              <a:rPr lang="en-US" altLang="ko-KR" dirty="0"/>
              <a:t>.</a:t>
            </a:r>
            <a:r>
              <a:rPr lang="ko-KR" altLang="en-US" dirty="0"/>
              <a:t> 구조체는 우리가 일반적으로 아는 그 형태이고</a:t>
            </a:r>
            <a:r>
              <a:rPr lang="en-US" altLang="ko-KR" dirty="0"/>
              <a:t>,</a:t>
            </a:r>
            <a:r>
              <a:rPr lang="ko-KR" altLang="en-US" dirty="0"/>
              <a:t> 멤버들은 </a:t>
            </a:r>
            <a:r>
              <a:rPr lang="en-US" altLang="ko-KR" dirty="0"/>
              <a:t>errorable</a:t>
            </a:r>
            <a:r>
              <a:rPr lang="ko-KR" altLang="en-US" dirty="0"/>
              <a:t>이면 절대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66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</a:t>
            </a:r>
            <a:r>
              <a:rPr lang="en-US" altLang="ko-KR" dirty="0"/>
              <a:t>nullable </a:t>
            </a:r>
            <a:r>
              <a:rPr lang="ko-KR" altLang="en-US" dirty="0"/>
              <a:t>하고 </a:t>
            </a:r>
            <a:r>
              <a:rPr lang="en-US" altLang="ko-KR" dirty="0"/>
              <a:t>errorable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Nullable</a:t>
            </a:r>
            <a:r>
              <a:rPr lang="ko-KR" altLang="en-US" dirty="0"/>
              <a:t>은 </a:t>
            </a:r>
            <a:r>
              <a:rPr lang="en-US" altLang="ko-KR" dirty="0"/>
              <a:t>null</a:t>
            </a:r>
            <a:r>
              <a:rPr lang="ko-KR" altLang="en-US" dirty="0"/>
              <a:t>일 수 있는 </a:t>
            </a:r>
            <a:r>
              <a:rPr lang="en-US" altLang="ko-KR" dirty="0"/>
              <a:t>condition</a:t>
            </a:r>
            <a:r>
              <a:rPr lang="ko-KR" altLang="en-US" dirty="0"/>
              <a:t>이고 </a:t>
            </a:r>
            <a:r>
              <a:rPr lang="en-US" altLang="ko-KR" dirty="0"/>
              <a:t>errorable</a:t>
            </a:r>
            <a:r>
              <a:rPr lang="ko-KR" altLang="en-US" dirty="0"/>
              <a:t>도 마찬가지로 </a:t>
            </a:r>
            <a:r>
              <a:rPr lang="en-US" altLang="ko-KR" dirty="0"/>
              <a:t>error</a:t>
            </a:r>
            <a:r>
              <a:rPr lang="ko-KR" altLang="en-US" dirty="0"/>
              <a:t>일 수 있는 상태입니다</a:t>
            </a:r>
            <a:r>
              <a:rPr lang="en-US" altLang="ko-KR" dirty="0"/>
              <a:t>.</a:t>
            </a:r>
            <a:r>
              <a:rPr lang="ko-KR" altLang="en-US" dirty="0"/>
              <a:t> 그리고 어떠한 제네릭 함수에 </a:t>
            </a:r>
            <a:r>
              <a:rPr lang="en-US" altLang="ko-KR" dirty="0"/>
              <a:t>T?!</a:t>
            </a:r>
            <a:r>
              <a:rPr lang="ko-KR" altLang="en-US" dirty="0"/>
              <a:t>은 가능하지만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T(?!!!)</a:t>
            </a:r>
            <a:r>
              <a:rPr lang="ko-KR" altLang="en-US" dirty="0"/>
              <a:t>와 같이 </a:t>
            </a:r>
            <a:r>
              <a:rPr lang="en-US" altLang="ko-KR" dirty="0"/>
              <a:t>errorable</a:t>
            </a:r>
            <a:r>
              <a:rPr lang="ko-KR" altLang="en-US" dirty="0"/>
              <a:t>을 중첩할 수 없습니다</a:t>
            </a:r>
            <a:r>
              <a:rPr lang="en-US" altLang="ko-KR" dirty="0"/>
              <a:t>.</a:t>
            </a:r>
            <a:r>
              <a:rPr lang="ko-KR" altLang="en-US" dirty="0"/>
              <a:t> 그 이유는 중첩을 하게 되면 에러가 무한정 </a:t>
            </a:r>
            <a:r>
              <a:rPr lang="ko-KR" altLang="en-US" dirty="0" err="1"/>
              <a:t>전파되서</a:t>
            </a:r>
            <a:r>
              <a:rPr lang="ko-KR" altLang="en-US" dirty="0"/>
              <a:t> 예상하지 못한 곳에서 런타임 에러나 </a:t>
            </a:r>
            <a:r>
              <a:rPr lang="ko-KR" altLang="en-US" dirty="0" err="1"/>
              <a:t>크래시가</a:t>
            </a:r>
            <a:r>
              <a:rPr lang="ko-KR" altLang="en-US" dirty="0"/>
              <a:t> 뜰 수 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다음은 클래스입니다</a:t>
            </a:r>
            <a:r>
              <a:rPr lang="en-US" altLang="ko-KR" dirty="0"/>
              <a:t>.</a:t>
            </a:r>
            <a:r>
              <a:rPr lang="ko-KR" altLang="en-US" dirty="0"/>
              <a:t> 여기에는 제네릭을 제한하는 클래스가 있습니다</a:t>
            </a:r>
            <a:r>
              <a:rPr lang="en-US" altLang="ko-KR" dirty="0"/>
              <a:t>.</a:t>
            </a:r>
            <a:r>
              <a:rPr lang="ko-KR" altLang="en-US" dirty="0"/>
              <a:t> 예시로 아래 표를 볼 수 있는데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addable, comparable</a:t>
            </a:r>
            <a:r>
              <a:rPr lang="ko-KR" altLang="en-US" dirty="0"/>
              <a:t>이라는 </a:t>
            </a:r>
            <a:r>
              <a:rPr lang="en-US" altLang="ko-KR" dirty="0"/>
              <a:t>class</a:t>
            </a:r>
            <a:r>
              <a:rPr lang="ko-KR" altLang="en-US" dirty="0" err="1"/>
              <a:t>를</a:t>
            </a:r>
            <a:r>
              <a:rPr lang="ko-KR" altLang="en-US" dirty="0"/>
              <a:t> 만들어서 사용자 정의 함수에 타입을 제한할 수 </a:t>
            </a:r>
            <a:r>
              <a:rPr lang="ko-KR" altLang="en-US" dirty="0" err="1"/>
              <a:t>있게됩니다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70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함수로는 기본함수</a:t>
            </a:r>
            <a:r>
              <a:rPr lang="en-US" altLang="ko-KR" dirty="0"/>
              <a:t>,</a:t>
            </a:r>
            <a:r>
              <a:rPr lang="ko-KR" altLang="en-US" dirty="0"/>
              <a:t> 사용자 정의 함수</a:t>
            </a:r>
            <a:r>
              <a:rPr lang="en-US" altLang="ko-KR" dirty="0"/>
              <a:t>,</a:t>
            </a:r>
            <a:r>
              <a:rPr lang="ko-KR" altLang="en-US" dirty="0"/>
              <a:t> 메인 함수가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아래에 기본함수에 대한 예시가 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User Defined Function</a:t>
            </a:r>
            <a:r>
              <a:rPr lang="ko-KR" altLang="en-US" dirty="0"/>
              <a:t>은 이 기본함수들의 조합으로 이루어질 수 있습니다</a:t>
            </a:r>
            <a:r>
              <a:rPr lang="en-US" altLang="ko-KR" dirty="0"/>
              <a:t>.</a:t>
            </a:r>
            <a:r>
              <a:rPr lang="ko-KR" altLang="en-US" dirty="0"/>
              <a:t> 이는 </a:t>
            </a:r>
            <a:r>
              <a:rPr lang="en-US" altLang="ko-KR" dirty="0"/>
              <a:t>DAG</a:t>
            </a:r>
            <a:r>
              <a:rPr lang="ko-KR" altLang="en-US" dirty="0"/>
              <a:t>가 강제되어야 하며</a:t>
            </a:r>
            <a:r>
              <a:rPr lang="en-US" altLang="ko-KR" dirty="0"/>
              <a:t>,</a:t>
            </a:r>
            <a:r>
              <a:rPr lang="ko-KR" altLang="en-US" dirty="0"/>
              <a:t> 어떠한 </a:t>
            </a:r>
            <a:r>
              <a:rPr lang="en-US" altLang="ko-KR" dirty="0"/>
              <a:t>Vertex</a:t>
            </a:r>
            <a:r>
              <a:rPr lang="ko-KR" altLang="en-US" dirty="0"/>
              <a:t>는 함수에 대한 인풋</a:t>
            </a:r>
            <a:r>
              <a:rPr lang="en-US" altLang="ko-KR" dirty="0"/>
              <a:t>,</a:t>
            </a:r>
            <a:r>
              <a:rPr lang="ko-KR" altLang="en-US" dirty="0"/>
              <a:t> 아웃풋</a:t>
            </a:r>
            <a:r>
              <a:rPr lang="en-US" altLang="ko-KR" dirty="0"/>
              <a:t>,</a:t>
            </a:r>
            <a:r>
              <a:rPr lang="ko-KR" altLang="en-US" dirty="0"/>
              <a:t> 그리고 어떠한 다른 함수가 될 수 있습니다</a:t>
            </a:r>
            <a:r>
              <a:rPr lang="en-US" altLang="ko-KR" dirty="0"/>
              <a:t>.</a:t>
            </a:r>
            <a:r>
              <a:rPr lang="ko-KR" altLang="en-US" dirty="0"/>
              <a:t> 그리고 간선은 인풋과 아웃풋의 연결선입니다</a:t>
            </a:r>
            <a:r>
              <a:rPr lang="en-US" altLang="ko-KR" dirty="0"/>
              <a:t>.</a:t>
            </a:r>
            <a:r>
              <a:rPr lang="ko-KR" altLang="en-US" dirty="0"/>
              <a:t> 그리고 어떠한 함수가 다른 함수를 호출한다면 이는 단방향이 만족되어야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Cyclic call</a:t>
            </a:r>
            <a:r>
              <a:rPr lang="ko-KR" altLang="en-US" dirty="0"/>
              <a:t>을 막기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  <a:r>
              <a:rPr lang="ko-KR" altLang="en-US" dirty="0"/>
              <a:t> 뿐만 아니라 사용자 정의 함수의 </a:t>
            </a:r>
            <a:r>
              <a:rPr lang="ko-KR" altLang="en-US" dirty="0" err="1"/>
              <a:t>인풋값으로는</a:t>
            </a:r>
            <a:r>
              <a:rPr lang="ko-KR" altLang="en-US" dirty="0"/>
              <a:t> 절대 </a:t>
            </a:r>
            <a:r>
              <a:rPr lang="en-US" altLang="ko-KR" dirty="0"/>
              <a:t>errorable</a:t>
            </a:r>
            <a:r>
              <a:rPr lang="ko-KR" altLang="en-US" dirty="0"/>
              <a:t>이 되어서는 안됩니다</a:t>
            </a:r>
            <a:r>
              <a:rPr lang="en-US" altLang="ko-KR" dirty="0"/>
              <a:t>.</a:t>
            </a:r>
            <a:r>
              <a:rPr lang="ko-KR" altLang="en-US" dirty="0"/>
              <a:t> 그 이유는 우리는 사용자를 믿지 못하기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마지막으로 메인 함수는 프로그램의 시작</a:t>
            </a:r>
            <a:r>
              <a:rPr lang="en-US" altLang="ko-KR" dirty="0"/>
              <a:t>,</a:t>
            </a:r>
            <a:r>
              <a:rPr lang="ko-KR" altLang="en-US" dirty="0"/>
              <a:t> 끝에 존재하며 입력과 출력으로 </a:t>
            </a:r>
            <a:r>
              <a:rPr lang="en-US" altLang="ko-KR" dirty="0"/>
              <a:t>CSV, TSV, JSON</a:t>
            </a:r>
            <a:r>
              <a:rPr lang="ko-KR" altLang="en-US" dirty="0"/>
              <a:t>과 같은 파일을 받습니다</a:t>
            </a:r>
            <a:r>
              <a:rPr lang="en-US" altLang="ko-KR" dirty="0"/>
              <a:t>.</a:t>
            </a:r>
            <a:r>
              <a:rPr lang="ko-KR" altLang="en-US" dirty="0"/>
              <a:t> 그리고 이에 대한 결과들은 다 </a:t>
            </a:r>
            <a:r>
              <a:rPr lang="en-US" altLang="ko-KR" dirty="0"/>
              <a:t>errorable</a:t>
            </a:r>
            <a:r>
              <a:rPr lang="ko-KR" altLang="en-US" dirty="0"/>
              <a:t>로 시작하게 됩니다</a:t>
            </a:r>
            <a:r>
              <a:rPr lang="en-US" altLang="ko-KR" dirty="0"/>
              <a:t>.</a:t>
            </a:r>
            <a:r>
              <a:rPr lang="ko-KR" altLang="en-US" dirty="0"/>
              <a:t> 읽는데 적절하지 않은 값이 존재할 수 있기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5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13C9E4-0601-4FC2-B6C5-D89139CD678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6428272"/>
            <a:ext cx="1625917" cy="2212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FlowX:</a:t>
            </a:r>
            <a:r>
              <a:rPr lang="ko-KR" altLang="en-US" sz="2800" dirty="0"/>
              <a:t> </a:t>
            </a:r>
            <a:r>
              <a:rPr lang="en-US" altLang="ko-KR" sz="2800" dirty="0"/>
              <a:t>Data flow-based GUI editing program for easy data preprocessing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Presenter: Lee </a:t>
            </a:r>
            <a:r>
              <a:rPr lang="en-US" altLang="ko-KR" dirty="0" err="1"/>
              <a:t>Hyunseo</a:t>
            </a:r>
            <a:r>
              <a:rPr lang="en-US" altLang="ko-KR" dirty="0"/>
              <a:t> </a:t>
            </a:r>
          </a:p>
          <a:p>
            <a:pPr>
              <a:defRPr lang="ko-KR" altLang="en-US"/>
            </a:pPr>
            <a:r>
              <a:rPr lang="en-US" altLang="ko-KR" dirty="0"/>
              <a:t>Park </a:t>
            </a:r>
            <a:r>
              <a:rPr lang="en-US" altLang="ko-KR" dirty="0" err="1"/>
              <a:t>Jiwon</a:t>
            </a:r>
            <a:r>
              <a:rPr lang="en-US" altLang="ko-KR" dirty="0"/>
              <a:t>, Yea </a:t>
            </a:r>
            <a:r>
              <a:rPr lang="en-US" altLang="ko-KR" dirty="0" err="1"/>
              <a:t>Changen</a:t>
            </a:r>
            <a:r>
              <a:rPr lang="en-US" altLang="ko-KR" dirty="0"/>
              <a:t>, Lee </a:t>
            </a:r>
            <a:r>
              <a:rPr lang="en-US" altLang="ko-KR" dirty="0" err="1"/>
              <a:t>Woolyung</a:t>
            </a:r>
            <a:r>
              <a:rPr lang="en-US" altLang="ko-KR" dirty="0"/>
              <a:t>, </a:t>
            </a:r>
          </a:p>
          <a:p>
            <a:pPr>
              <a:defRPr lang="ko-KR" altLang="en-US"/>
            </a:pPr>
            <a:r>
              <a:rPr lang="en-US" altLang="ko-KR" dirty="0"/>
              <a:t>June. 2</a:t>
            </a:r>
            <a:r>
              <a:rPr lang="en-US" altLang="ko-KR" baseline="30000" dirty="0"/>
              <a:t>th</a:t>
            </a:r>
            <a:r>
              <a:rPr lang="en-US" altLang="ko-KR" dirty="0"/>
              <a:t>, 2023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About FlowX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7" y="1160749"/>
            <a:ext cx="8085664" cy="1044116"/>
          </a:xfrm>
        </p:spPr>
        <p:txBody>
          <a:bodyPr/>
          <a:lstStyle/>
          <a:p>
            <a:r>
              <a:rPr lang="en-US" dirty="0"/>
              <a:t>Program specification – Function (3) Example</a:t>
            </a:r>
          </a:p>
          <a:p>
            <a:pPr lvl="1"/>
            <a:r>
              <a:rPr lang="en-US" dirty="0"/>
              <a:t>below is the user-defined add function for vec3 to be addable</a:t>
            </a:r>
          </a:p>
          <a:p>
            <a:pPr lvl="2"/>
            <a:r>
              <a:rPr lang="en-US" dirty="0"/>
              <a:t>And defining and using a corresponding double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D418F463-9888-EDAB-EFCE-C2B8134D9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222634"/>
            <a:ext cx="4572508" cy="3789170"/>
          </a:xfrm>
          <a:prstGeom prst="rect">
            <a:avLst/>
          </a:prstGeom>
        </p:spPr>
      </p:pic>
      <p:pic>
        <p:nvPicPr>
          <p:cNvPr id="8" name="Picture 7" descr="A diagram of a double function&#10;&#10;Description automatically generated with low confidence">
            <a:extLst>
              <a:ext uri="{FF2B5EF4-FFF2-40B4-BE49-F238E27FC236}">
                <a16:creationId xmlns:a16="http://schemas.microsoft.com/office/drawing/2014/main" id="{DEB0B743-BE76-D6AD-E44D-913820AD1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117219"/>
            <a:ext cx="1692188" cy="2061661"/>
          </a:xfrm>
          <a:prstGeom prst="rect">
            <a:avLst/>
          </a:prstGeom>
        </p:spPr>
      </p:pic>
      <p:pic>
        <p:nvPicPr>
          <p:cNvPr id="10" name="Picture 9" descr="A diagram of a double&#10;&#10;Description automatically generated with low confidence">
            <a:extLst>
              <a:ext uri="{FF2B5EF4-FFF2-40B4-BE49-F238E27FC236}">
                <a16:creationId xmlns:a16="http://schemas.microsoft.com/office/drawing/2014/main" id="{03759594-4C3C-DA70-CD31-F55D364C3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31" y="2033803"/>
            <a:ext cx="1626266" cy="17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About FlowX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998730"/>
            <a:ext cx="8237207" cy="4860539"/>
          </a:xfrm>
        </p:spPr>
        <p:txBody>
          <a:bodyPr/>
          <a:lstStyle/>
          <a:p>
            <a:r>
              <a:rPr lang="en-US" altLang="ko-KR" dirty="0"/>
              <a:t>Program Evaluation – Both are same program</a:t>
            </a:r>
          </a:p>
          <a:p>
            <a:pPr lvl="1"/>
            <a:r>
              <a:rPr lang="en-US" altLang="ko-KR" dirty="0"/>
              <a:t>Intuitiveness in data processing</a:t>
            </a:r>
          </a:p>
          <a:p>
            <a:pPr lvl="1"/>
            <a:r>
              <a:rPr lang="en-US" altLang="ko-KR" dirty="0"/>
              <a:t>Python</a:t>
            </a:r>
          </a:p>
          <a:p>
            <a:pPr lvl="2"/>
            <a:r>
              <a:rPr lang="en-US" altLang="ko-KR" dirty="0"/>
              <a:t>Brings in data, and everything that processes and stores data in each row through repetitive statements</a:t>
            </a:r>
          </a:p>
          <a:p>
            <a:pPr lvl="1"/>
            <a:r>
              <a:rPr lang="en-US" altLang="ko-KR" dirty="0"/>
              <a:t>FlowX</a:t>
            </a:r>
          </a:p>
          <a:p>
            <a:pPr lvl="2"/>
            <a:r>
              <a:rPr lang="en-US" altLang="ko-KR" dirty="0"/>
              <a:t>To be able to focus on each data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F07F5D52-C8F0-F26B-74BF-9FB32E8B2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589" r="6865" b="2631"/>
          <a:stretch/>
        </p:blipFill>
        <p:spPr>
          <a:xfrm>
            <a:off x="280452" y="2967046"/>
            <a:ext cx="3897222" cy="3259776"/>
          </a:xfrm>
          <a:prstGeom prst="rect">
            <a:avLst/>
          </a:prstGeom>
        </p:spPr>
      </p:pic>
      <p:pic>
        <p:nvPicPr>
          <p:cNvPr id="8" name="Picture 7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4B91223E-1E57-9CD1-6B9E-9E2C1FA9CB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2950" r="10700" b="5612"/>
          <a:stretch/>
        </p:blipFill>
        <p:spPr>
          <a:xfrm>
            <a:off x="4177674" y="2922748"/>
            <a:ext cx="4932548" cy="3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2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About FlowX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2" y="1484784"/>
            <a:ext cx="8237207" cy="486053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Program Evaluation – Convenience of programming</a:t>
            </a:r>
          </a:p>
          <a:p>
            <a:pPr lvl="1"/>
            <a:r>
              <a:rPr lang="en-US" altLang="ko-KR" dirty="0"/>
              <a:t>Below is FlowX Model with a given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, font, white&#10;&#10;Description automatically generated">
            <a:extLst>
              <a:ext uri="{FF2B5EF4-FFF2-40B4-BE49-F238E27FC236}">
                <a16:creationId xmlns:a16="http://schemas.microsoft.com/office/drawing/2014/main" id="{38BA8414-5CF5-E708-B7F6-37569D03B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24" y="432510"/>
            <a:ext cx="2943722" cy="1332148"/>
          </a:xfrm>
          <a:prstGeom prst="rect">
            <a:avLst/>
          </a:prstGeom>
        </p:spPr>
      </p:pic>
      <p:pic>
        <p:nvPicPr>
          <p:cNvPr id="10" name="Picture 9" descr="A picture containing diagram, plan, schematic, technical drawing&#10;&#10;Description automatically generated">
            <a:extLst>
              <a:ext uri="{FF2B5EF4-FFF2-40B4-BE49-F238E27FC236}">
                <a16:creationId xmlns:a16="http://schemas.microsoft.com/office/drawing/2014/main" id="{4D1901B3-8AB7-D52B-80CA-54910776DC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3" t="-256" r="9070" b="3341"/>
          <a:stretch/>
        </p:blipFill>
        <p:spPr>
          <a:xfrm>
            <a:off x="-15278" y="2417451"/>
            <a:ext cx="5040560" cy="2880121"/>
          </a:xfrm>
          <a:prstGeom prst="rect">
            <a:avLst/>
          </a:prstGeom>
        </p:spPr>
      </p:pic>
      <p:pic>
        <p:nvPicPr>
          <p:cNvPr id="12" name="Picture 11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5F9580AB-CE21-E3CE-1729-DF548E4FDD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 r="4434"/>
          <a:stretch/>
        </p:blipFill>
        <p:spPr>
          <a:xfrm>
            <a:off x="6504275" y="2537025"/>
            <a:ext cx="2150635" cy="3222391"/>
          </a:xfrm>
          <a:prstGeom prst="rect">
            <a:avLst/>
          </a:prstGeom>
        </p:spPr>
      </p:pic>
      <p:pic>
        <p:nvPicPr>
          <p:cNvPr id="14" name="Picture 13" descr="A picture containing text, diagram, plan, font&#10;&#10;Description automatically generated">
            <a:extLst>
              <a:ext uri="{FF2B5EF4-FFF2-40B4-BE49-F238E27FC236}">
                <a16:creationId xmlns:a16="http://schemas.microsoft.com/office/drawing/2014/main" id="{122FDE1E-5B0C-97CD-6BEB-9A95C97E0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4" y="4199727"/>
            <a:ext cx="2559031" cy="183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0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About FlowX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6" y="1160748"/>
            <a:ext cx="8237207" cy="4860539"/>
          </a:xfrm>
        </p:spPr>
        <p:txBody>
          <a:bodyPr/>
          <a:lstStyle/>
          <a:p>
            <a:r>
              <a:rPr lang="en-US" altLang="ko-KR" dirty="0"/>
              <a:t>Program Evaluation – Convenience of programming</a:t>
            </a:r>
          </a:p>
          <a:p>
            <a:pPr lvl="1"/>
            <a:r>
              <a:rPr lang="en-US" altLang="ko-KR" dirty="0"/>
              <a:t>Python takes an average of 20 minutes</a:t>
            </a:r>
          </a:p>
          <a:p>
            <a:pPr lvl="1"/>
            <a:r>
              <a:rPr lang="en-US" altLang="ko-KR" dirty="0"/>
              <a:t>FlowX takes an average of 5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43708" y="6370786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54190524-74E6-0076-21AB-1BCF2F288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18" y="2528900"/>
            <a:ext cx="5401964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5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Result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998731"/>
            <a:ext cx="8244916" cy="2070230"/>
          </a:xfrm>
        </p:spPr>
        <p:txBody>
          <a:bodyPr/>
          <a:lstStyle/>
          <a:p>
            <a:r>
              <a:rPr lang="en-US" altLang="ko-KR" dirty="0"/>
              <a:t>Summary FlowX</a:t>
            </a:r>
          </a:p>
          <a:p>
            <a:pPr lvl="1"/>
            <a:r>
              <a:rPr lang="en-US" altLang="ko-KR" dirty="0"/>
              <a:t>Intuitive, flow-based preprocessing programs designed to make data preprocessing easier for non-experts</a:t>
            </a:r>
          </a:p>
          <a:p>
            <a:pPr lvl="1"/>
            <a:r>
              <a:rPr lang="en-US" altLang="ko-KR" dirty="0"/>
              <a:t>Ensure runtime safety by checking for all possible errors at compile time</a:t>
            </a:r>
          </a:p>
          <a:p>
            <a:pPr lvl="1"/>
            <a:r>
              <a:rPr lang="en-US" altLang="ko-KR" dirty="0"/>
              <a:t>Provides a GUI-based, user-friendly experience</a:t>
            </a:r>
          </a:p>
          <a:p>
            <a:r>
              <a:rPr lang="en-US" altLang="ko-KR" dirty="0"/>
              <a:t>We show that these programs can contribute to the development of the field of data processing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B21F72B-7B46-C7CA-3561-A43E16D14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4876"/>
          <a:stretch/>
        </p:blipFill>
        <p:spPr>
          <a:xfrm>
            <a:off x="2375756" y="3068961"/>
            <a:ext cx="5199036" cy="31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8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Result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6" y="1160748"/>
            <a:ext cx="8237207" cy="4860539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489ED80-D6BC-4FF3-7331-29C6F136231F}"/>
              </a:ext>
            </a:extLst>
          </p:cNvPr>
          <p:cNvSpPr txBox="1">
            <a:spLocks/>
          </p:cNvSpPr>
          <p:nvPr/>
        </p:nvSpPr>
        <p:spPr bwMode="auto">
          <a:xfrm>
            <a:off x="215516" y="1156202"/>
            <a:ext cx="8244916" cy="176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 b="1" kern="1200" baseline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 b="1" kern="1200" baseline="0">
                <a:solidFill>
                  <a:srgbClr val="3364C8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b="1" kern="1200" baseline="0">
                <a:solidFill>
                  <a:srgbClr val="8A008A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300" b="1" kern="1200" baseline="0">
                <a:solidFill>
                  <a:srgbClr val="25406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b="1" kern="1200" baseline="0">
                <a:solidFill>
                  <a:srgbClr val="262626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Future Research Direction for FlowX</a:t>
            </a:r>
          </a:p>
          <a:p>
            <a:pPr lvl="1"/>
            <a:r>
              <a:rPr kumimoji="0" lang="en-US" altLang="ko-KR" dirty="0"/>
              <a:t>Performance issues exist in a computer with a von Neumann architecture</a:t>
            </a:r>
          </a:p>
          <a:p>
            <a:pPr lvl="1"/>
            <a:r>
              <a:rPr kumimoji="0" lang="en-US" altLang="ko-KR" dirty="0"/>
              <a:t>Therefore, a follow-up study is required in terms of graph simulation and pre-processing model optimization for efficient processing</a:t>
            </a:r>
          </a:p>
          <a:p>
            <a:pPr lvl="1"/>
            <a:r>
              <a:rPr kumimoji="0" lang="en-US" altLang="ko-KR" dirty="0"/>
              <a:t>And we should consider adding external dsl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BF1C5-223C-C0C6-3820-49EB4C59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38" y="3096382"/>
            <a:ext cx="19431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0F5BE-AE6E-0B93-7F09-4D9EAEC7D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64" y="3115432"/>
            <a:ext cx="2019300" cy="10033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F4FE84F-B70A-8995-F391-C79A59DD64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r="2320"/>
          <a:stretch/>
        </p:blipFill>
        <p:spPr>
          <a:xfrm>
            <a:off x="2663788" y="4802211"/>
            <a:ext cx="4255640" cy="8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7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Contents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7" y="1448780"/>
            <a:ext cx="8241067" cy="4572508"/>
          </a:xfrm>
        </p:spPr>
        <p:txBody>
          <a:bodyPr/>
          <a:lstStyle/>
          <a:p>
            <a:r>
              <a:rPr lang="en-US" altLang="ko-KR" dirty="0"/>
              <a:t>Abstract</a:t>
            </a:r>
          </a:p>
          <a:p>
            <a:pPr lvl="1"/>
            <a:r>
              <a:rPr lang="en-US" altLang="ko-KR" dirty="0"/>
              <a:t>Why Data Preprocessing</a:t>
            </a:r>
          </a:p>
          <a:p>
            <a:pPr lvl="1"/>
            <a:r>
              <a:rPr lang="en-US" altLang="ko-KR" dirty="0"/>
              <a:t>About EUD</a:t>
            </a:r>
          </a:p>
          <a:p>
            <a:r>
              <a:rPr lang="en-US" altLang="ko-KR" dirty="0"/>
              <a:t>Introduction</a:t>
            </a:r>
          </a:p>
          <a:p>
            <a:pPr lvl="1"/>
            <a:r>
              <a:rPr lang="en-US" altLang="ko-KR" dirty="0"/>
              <a:t>What’s existing problem</a:t>
            </a:r>
          </a:p>
          <a:p>
            <a:pPr lvl="2"/>
            <a:r>
              <a:rPr lang="en-US" altLang="ko-KR" dirty="0"/>
              <a:t>We need Solution about this</a:t>
            </a:r>
          </a:p>
          <a:p>
            <a:r>
              <a:rPr lang="en-US" altLang="ko-KR" dirty="0"/>
              <a:t>About FlowX</a:t>
            </a:r>
          </a:p>
          <a:p>
            <a:pPr lvl="1"/>
            <a:r>
              <a:rPr lang="en-US" altLang="ko-KR" dirty="0"/>
              <a:t>Program Design Purpose</a:t>
            </a:r>
          </a:p>
          <a:p>
            <a:pPr lvl="1"/>
            <a:r>
              <a:rPr lang="en-US" altLang="ko-KR" dirty="0"/>
              <a:t>Program specification</a:t>
            </a:r>
          </a:p>
          <a:p>
            <a:pPr lvl="1"/>
            <a:r>
              <a:rPr lang="en-US" altLang="ko-KR" dirty="0"/>
              <a:t>Evaluation</a:t>
            </a:r>
          </a:p>
          <a:p>
            <a:pPr lvl="2"/>
            <a:r>
              <a:rPr lang="en-US" altLang="ko-KR" dirty="0"/>
              <a:t>Practical experiment</a:t>
            </a:r>
          </a:p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Summary FlowX</a:t>
            </a:r>
          </a:p>
          <a:p>
            <a:pPr lvl="1"/>
            <a:r>
              <a:rPr lang="en-US" altLang="ko-KR" dirty="0"/>
              <a:t>Future Research Direction for FlowX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04128-670F-1FF5-DBE7-CAD476FE5544}"/>
              </a:ext>
            </a:extLst>
          </p:cNvPr>
          <p:cNvSpPr txBox="1"/>
          <p:nvPr/>
        </p:nvSpPr>
        <p:spPr>
          <a:xfrm>
            <a:off x="2051720" y="644250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Abstract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6" y="1160748"/>
            <a:ext cx="8237207" cy="4860539"/>
          </a:xfrm>
        </p:spPr>
        <p:txBody>
          <a:bodyPr/>
          <a:lstStyle/>
          <a:p>
            <a:r>
              <a:rPr lang="en-US" altLang="ko-KR" dirty="0"/>
              <a:t>Why Data preprocessing?</a:t>
            </a:r>
          </a:p>
          <a:p>
            <a:pPr lvl="1"/>
            <a:r>
              <a:rPr lang="en-US" altLang="ko-KR" dirty="0"/>
              <a:t>Data Quality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Data Transformation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Feature Selection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Improve Model Accuracy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AI advances!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About EUD (End User Development)</a:t>
            </a:r>
          </a:p>
          <a:p>
            <a:pPr lvl="1"/>
            <a:r>
              <a:rPr lang="en-US" altLang="ko-KR" dirty="0"/>
              <a:t>Tableau, Trifacta</a:t>
            </a:r>
          </a:p>
          <a:p>
            <a:pPr lvl="2"/>
            <a:r>
              <a:rPr lang="en-US" altLang="ko-KR" dirty="0"/>
              <a:t>Makes it easy for data processing with person who are not majored in </a:t>
            </a:r>
          </a:p>
          <a:p>
            <a:pPr lvl="2"/>
            <a:r>
              <a:rPr lang="en-US" altLang="ko-KR" dirty="0"/>
              <a:t>It’s easy to use, but it has various problems</a:t>
            </a:r>
          </a:p>
          <a:p>
            <a:pPr lvl="3"/>
            <a:r>
              <a:rPr lang="en-US" altLang="ko-KR" dirty="0"/>
              <a:t>Usability Tradeoff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04128-670F-1FF5-DBE7-CAD476FE5544}"/>
              </a:ext>
            </a:extLst>
          </p:cNvPr>
          <p:cNvSpPr txBox="1"/>
          <p:nvPr/>
        </p:nvSpPr>
        <p:spPr>
          <a:xfrm>
            <a:off x="1776893" y="6437888"/>
            <a:ext cx="389722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3B273-DDD5-D1DF-AF09-28836F2D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63" y="1235181"/>
            <a:ext cx="3789310" cy="198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0BD7E-9A66-E337-17AE-B04E22405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52" y="4771752"/>
            <a:ext cx="19050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E092F-2B11-C909-C564-FBB893367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655" y="4797152"/>
            <a:ext cx="1981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Introduction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6" y="1160748"/>
            <a:ext cx="8237207" cy="4860539"/>
          </a:xfrm>
        </p:spPr>
        <p:txBody>
          <a:bodyPr/>
          <a:lstStyle/>
          <a:p>
            <a:r>
              <a:rPr lang="en-US" altLang="ko-KR" dirty="0"/>
              <a:t>What’s existing problem</a:t>
            </a:r>
          </a:p>
          <a:p>
            <a:pPr lvl="1"/>
            <a:r>
              <a:rPr lang="en-US" altLang="ko-KR" dirty="0"/>
              <a:t>Have a weakness for type systems</a:t>
            </a:r>
          </a:p>
          <a:p>
            <a:pPr lvl="2"/>
            <a:r>
              <a:rPr lang="en-US" altLang="ko-KR" dirty="0"/>
              <a:t>Errors  like runtime-error and some crashes are more likely to occur</a:t>
            </a:r>
          </a:p>
          <a:p>
            <a:pPr lvl="1"/>
            <a:r>
              <a:rPr lang="en-US" altLang="ko-KR" dirty="0"/>
              <a:t>Then Let’s use Python or R,,?</a:t>
            </a:r>
          </a:p>
          <a:p>
            <a:pPr lvl="2"/>
            <a:r>
              <a:rPr lang="en-US" altLang="ko-KR" dirty="0"/>
              <a:t>There are barriers to entry for non-major user to use</a:t>
            </a:r>
          </a:p>
          <a:p>
            <a:pPr lvl="3"/>
            <a:r>
              <a:rPr lang="en-US" altLang="ko-KR" dirty="0"/>
              <a:t>Lack of Programming Knowledge (*)</a:t>
            </a:r>
          </a:p>
          <a:p>
            <a:pPr lvl="3"/>
            <a:r>
              <a:rPr lang="en-US" altLang="ko-KR" dirty="0"/>
              <a:t>Understanding Libraries (*)</a:t>
            </a:r>
          </a:p>
          <a:p>
            <a:pPr lvl="3"/>
            <a:r>
              <a:rPr lang="en-US" altLang="ko-KR" dirty="0"/>
              <a:t>Feature Selection and Engineering</a:t>
            </a:r>
          </a:p>
          <a:p>
            <a:pPr lvl="3"/>
            <a:r>
              <a:rPr lang="en-US" altLang="ko-KR" dirty="0"/>
              <a:t>Debugging (*)</a:t>
            </a:r>
          </a:p>
          <a:p>
            <a:pPr lvl="3"/>
            <a:r>
              <a:rPr lang="en-US" altLang="ko-KR" dirty="0"/>
              <a:t>Software Installation and Environment Setup</a:t>
            </a:r>
          </a:p>
          <a:p>
            <a:pPr lvl="3"/>
            <a:r>
              <a:rPr lang="en-US" altLang="ko-KR" dirty="0"/>
              <a:t>Deal with Multicore Environment (*)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Something is needed to solve these problems!!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04128-670F-1FF5-DBE7-CAD476FE5544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0F443-12EF-3C80-CBA3-AFF4CE02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301790"/>
            <a:ext cx="26162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14EC1E-1559-DA48-AD75-3E1724FF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354" y="3068960"/>
            <a:ext cx="2502278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0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About FlowX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84" y="972012"/>
            <a:ext cx="8237207" cy="52151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Program Design Purpose</a:t>
            </a:r>
          </a:p>
          <a:p>
            <a:pPr lvl="1"/>
            <a:r>
              <a:rPr lang="en-US" altLang="ko-KR" dirty="0"/>
              <a:t>Flow-based visual programming</a:t>
            </a:r>
          </a:p>
          <a:p>
            <a:pPr lvl="2"/>
            <a:r>
              <a:rPr lang="en-US" altLang="ko-KR" dirty="0"/>
              <a:t>Intuitive programming is possible</a:t>
            </a:r>
          </a:p>
          <a:p>
            <a:pPr lvl="2"/>
            <a:r>
              <a:rPr lang="en-US" altLang="ko-KR" dirty="0"/>
              <a:t>The node is function, the directional edge is the input and output of the function</a:t>
            </a:r>
          </a:p>
          <a:p>
            <a:pPr lvl="2"/>
            <a:r>
              <a:rPr lang="en-US" altLang="ko-KR" dirty="0"/>
              <a:t>Graph force to maintains DAG(Directed Acyclic Graph)</a:t>
            </a:r>
          </a:p>
          <a:p>
            <a:pPr lvl="3"/>
            <a:r>
              <a:rPr lang="en-US" altLang="ko-KR" dirty="0"/>
              <a:t>It does not provide repeat statement and recursive calls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Scalability to parallel processing</a:t>
            </a:r>
          </a:p>
          <a:p>
            <a:pPr lvl="2"/>
            <a:r>
              <a:rPr lang="en-US" altLang="ko-KR" dirty="0"/>
              <a:t>Abstracted operations are designed as pure functions without side effects</a:t>
            </a:r>
          </a:p>
          <a:p>
            <a:pPr lvl="3"/>
            <a:r>
              <a:rPr lang="en-US" altLang="ko-KR" dirty="0"/>
              <a:t>Avoid problems such as race condition and deadlock</a:t>
            </a:r>
          </a:p>
        </p:txBody>
      </p:sp>
      <p:pic>
        <p:nvPicPr>
          <p:cNvPr id="7" name="Picture 6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B1D365D7-E08C-886D-44D7-C751BA764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87" b="22590"/>
          <a:stretch/>
        </p:blipFill>
        <p:spPr>
          <a:xfrm>
            <a:off x="4916917" y="1036554"/>
            <a:ext cx="1872208" cy="111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1B5F1-B2F4-0A98-9AEC-9E6C41490E8A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42FDB1-66B4-9B6E-0B91-C03077F85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06" y="4141616"/>
            <a:ext cx="2905090" cy="1915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E937F2-9C3C-E833-9315-FEC7707ED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964" y="4319195"/>
            <a:ext cx="3846219" cy="13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8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About FlowX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6" y="1160748"/>
            <a:ext cx="8237207" cy="4860539"/>
          </a:xfrm>
        </p:spPr>
        <p:txBody>
          <a:bodyPr/>
          <a:lstStyle/>
          <a:p>
            <a:r>
              <a:rPr lang="en-US" altLang="ko-KR" dirty="0"/>
              <a:t>Program Design Purpose</a:t>
            </a:r>
          </a:p>
          <a:p>
            <a:pPr lvl="1"/>
            <a:r>
              <a:rPr lang="en-US" altLang="ko-KR" dirty="0"/>
              <a:t>Data Types and Error Handling</a:t>
            </a:r>
          </a:p>
          <a:p>
            <a:pPr lvl="2"/>
            <a:r>
              <a:rPr lang="en-US" altLang="ko-KR" dirty="0"/>
              <a:t>The input and output of each function are determined at compile time</a:t>
            </a:r>
          </a:p>
          <a:p>
            <a:pPr lvl="2"/>
            <a:r>
              <a:rPr lang="en-US" altLang="ko-KR" dirty="0"/>
              <a:t>And if using generic, need to have classes that limit it</a:t>
            </a:r>
          </a:p>
          <a:p>
            <a:pPr lvl="2"/>
            <a:r>
              <a:rPr lang="en-US" altLang="ko-KR" dirty="0"/>
              <a:t>Force the handler that handles the functions that are likely to fail(error) to be located immediately behind them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Force to programs safely!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diagram, text, plan, technical drawing&#10;&#10;Description automatically generated">
            <a:extLst>
              <a:ext uri="{FF2B5EF4-FFF2-40B4-BE49-F238E27FC236}">
                <a16:creationId xmlns:a16="http://schemas.microsoft.com/office/drawing/2014/main" id="{367C3C50-D05C-2278-BA98-6B7D57E8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19347"/>
            <a:ext cx="5250160" cy="35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4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About FlowX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F40F5ED-D1D8-FF82-280E-56F523A7D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776" y="1160748"/>
                <a:ext cx="8237207" cy="4860539"/>
              </a:xfrm>
            </p:spPr>
            <p:txBody>
              <a:bodyPr/>
              <a:lstStyle/>
              <a:p>
                <a:r>
                  <a:rPr lang="en-US" dirty="0"/>
                  <a:t>Program specification - Data type (1)</a:t>
                </a:r>
              </a:p>
              <a:p>
                <a:pPr lvl="1"/>
                <a:r>
                  <a:rPr lang="en-US" altLang="ko-KR" dirty="0"/>
                  <a:t>Primitive type</a:t>
                </a:r>
              </a:p>
              <a:p>
                <a:pPr lvl="2"/>
                <a:r>
                  <a:rPr lang="en-US" altLang="ko-KR" dirty="0"/>
                  <a:t>pair of type and number of bytes!</a:t>
                </a:r>
              </a:p>
              <a:p>
                <a:pPr lvl="2"/>
                <a:r>
                  <a:rPr lang="en-US" altLang="ko-KR" dirty="0"/>
                  <a:t>Integer type</a:t>
                </a:r>
              </a:p>
              <a:p>
                <a:pPr lvl="3"/>
                <a:r>
                  <a:rPr lang="en-US" altLang="ko-KR" dirty="0"/>
                  <a:t>i4, i8</a:t>
                </a:r>
              </a:p>
              <a:p>
                <a:pPr lvl="2"/>
                <a:r>
                  <a:rPr lang="en-US" altLang="ko-KR" dirty="0"/>
                  <a:t>Float type </a:t>
                </a:r>
              </a:p>
              <a:p>
                <a:pPr lvl="3"/>
                <a:r>
                  <a:rPr lang="en-US" altLang="ko-KR" dirty="0"/>
                  <a:t>f4, f8 ( IEE 754 floating point standard )</a:t>
                </a:r>
              </a:p>
              <a:p>
                <a:pPr lvl="2"/>
                <a:r>
                  <a:rPr lang="en-US" altLang="ko-KR" dirty="0"/>
                  <a:t>String type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byte U</a:t>
                </a:r>
                <a:r>
                  <a:rPr lang="en-US" altLang="ko-KR" b="1" dirty="0"/>
                  <a:t>nicode</a:t>
                </a:r>
                <a:r>
                  <a:rPr lang="ko-KR" altLang="en-US" b="1" dirty="0"/>
                  <a:t> </a:t>
                </a:r>
                <a:r>
                  <a:rPr lang="en-US" altLang="ko-KR" dirty="0"/>
                  <a:t>string ( s2,..., s65536 )</a:t>
                </a:r>
                <a:endParaRPr lang="en-US" altLang="ko-KR" b="1" dirty="0"/>
              </a:p>
              <a:p>
                <a:pPr lvl="2"/>
                <a:r>
                  <a:rPr lang="en-US" altLang="ko-KR" dirty="0"/>
                  <a:t>Boolean type</a:t>
                </a:r>
              </a:p>
              <a:p>
                <a:pPr lvl="3"/>
                <a:r>
                  <a:rPr lang="en-US" altLang="ko-KR" dirty="0"/>
                  <a:t>b1 ( true or false )</a:t>
                </a:r>
              </a:p>
              <a:p>
                <a:pPr lvl="1"/>
                <a:r>
                  <a:rPr lang="en-US" altLang="ko-KR" dirty="0"/>
                  <a:t>Struct</a:t>
                </a:r>
              </a:p>
              <a:p>
                <a:pPr lvl="2"/>
                <a:r>
                  <a:rPr lang="en-US" altLang="ko-KR" dirty="0"/>
                  <a:t>Composed of member’s data types and names</a:t>
                </a:r>
              </a:p>
              <a:p>
                <a:pPr lvl="2"/>
                <a:r>
                  <a:rPr lang="en-US" altLang="ko-KR" dirty="0"/>
                  <a:t>Structural relationships should not circulate</a:t>
                </a:r>
              </a:p>
              <a:p>
                <a:pPr lvl="2"/>
                <a:r>
                  <a:rPr lang="en-US" altLang="ko-KR" dirty="0"/>
                  <a:t>Members of the structure shall not be errorable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F40F5ED-D1D8-FF82-280E-56F523A7D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776" y="1160748"/>
                <a:ext cx="8237207" cy="4860539"/>
              </a:xfrm>
              <a:blipFill>
                <a:blip r:embed="rId3"/>
                <a:stretch>
                  <a:fillRect l="-462" t="-52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, font, line, rectangle&#10;&#10;Description automatically generated">
            <a:extLst>
              <a:ext uri="{FF2B5EF4-FFF2-40B4-BE49-F238E27FC236}">
                <a16:creationId xmlns:a16="http://schemas.microsoft.com/office/drawing/2014/main" id="{8262722F-DAEA-D18D-8733-0906377D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5176552"/>
            <a:ext cx="42672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8A904-2939-9CCA-FC5F-EA056E0DA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638" y="1050935"/>
            <a:ext cx="1136281" cy="1057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2C39C-9FB8-CDFF-5B43-EC2F92A22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735" y="2069422"/>
            <a:ext cx="2796288" cy="112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9A9DB9-4879-8FAA-EC6D-2A47397DB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0125" y="1109314"/>
            <a:ext cx="905201" cy="9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8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About FlowX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6" y="1160748"/>
            <a:ext cx="8237207" cy="4860539"/>
          </a:xfrm>
        </p:spPr>
        <p:txBody>
          <a:bodyPr/>
          <a:lstStyle/>
          <a:p>
            <a:r>
              <a:rPr lang="en-US" dirty="0"/>
              <a:t>Program specification - Data type (1)</a:t>
            </a:r>
          </a:p>
          <a:p>
            <a:pPr lvl="1"/>
            <a:r>
              <a:rPr lang="en-US" dirty="0"/>
              <a:t>Nullable</a:t>
            </a:r>
            <a:r>
              <a:rPr lang="en-US" altLang="ko-KR" dirty="0"/>
              <a:t>(?)</a:t>
            </a:r>
            <a:r>
              <a:rPr lang="en-US" dirty="0"/>
              <a:t> and errorable</a:t>
            </a:r>
            <a:r>
              <a:rPr lang="en-US" altLang="ko-KR" dirty="0"/>
              <a:t>(!)</a:t>
            </a:r>
            <a:endParaRPr lang="en-US" dirty="0"/>
          </a:p>
          <a:p>
            <a:pPr lvl="2"/>
            <a:r>
              <a:rPr lang="en-US" dirty="0"/>
              <a:t>All types of data have</a:t>
            </a:r>
          </a:p>
          <a:p>
            <a:pPr lvl="2"/>
            <a:r>
              <a:rPr lang="en-US" dirty="0"/>
              <a:t>Nullable is a condition which value may not exist</a:t>
            </a:r>
          </a:p>
          <a:p>
            <a:pPr lvl="2"/>
            <a:r>
              <a:rPr lang="en-US" dirty="0"/>
              <a:t>Errorable is a condition in which an error may have occurred</a:t>
            </a:r>
          </a:p>
          <a:p>
            <a:pPr lvl="2"/>
            <a:r>
              <a:rPr lang="en-US" dirty="0"/>
              <a:t>Type (T?!) possible but other overlapping data type cannot exist</a:t>
            </a:r>
          </a:p>
          <a:p>
            <a:pPr lvl="3"/>
            <a:r>
              <a:rPr lang="en-US" dirty="0"/>
              <a:t>T(?!!!) X</a:t>
            </a:r>
          </a:p>
          <a:p>
            <a:pPr lvl="3"/>
            <a:endParaRPr lang="en-US" dirty="0"/>
          </a:p>
          <a:p>
            <a:r>
              <a:rPr lang="en-US" dirty="0"/>
              <a:t>Program specification – Class (2)</a:t>
            </a:r>
          </a:p>
          <a:p>
            <a:pPr lvl="1"/>
            <a:r>
              <a:rPr lang="en-US" dirty="0"/>
              <a:t>Class – restrict some Generic functions</a:t>
            </a:r>
          </a:p>
          <a:p>
            <a:pPr lvl="2"/>
            <a:r>
              <a:rPr lang="en-US" dirty="0"/>
              <a:t>A set of data types that satisfy a particular form of function</a:t>
            </a:r>
          </a:p>
          <a:p>
            <a:pPr lvl="2"/>
            <a:r>
              <a:rPr lang="en-US" dirty="0"/>
              <a:t>Below is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F1BC3501-0CA8-AB42-46F5-1093372B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70" y="4725145"/>
            <a:ext cx="3766553" cy="10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8814-A475-8BDE-0548-4F15DB9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70" y="80628"/>
            <a:ext cx="6400800" cy="725487"/>
          </a:xfrm>
        </p:spPr>
        <p:txBody>
          <a:bodyPr/>
          <a:lstStyle/>
          <a:p>
            <a:r>
              <a:rPr lang="en-US" altLang="ko-KR" sz="2000" dirty="0"/>
              <a:t>About FlowX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5ED-D1D8-FF82-280E-56F523A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806115"/>
            <a:ext cx="8237207" cy="48605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Program specification – Function (3)</a:t>
            </a:r>
          </a:p>
          <a:p>
            <a:pPr lvl="1"/>
            <a:r>
              <a:rPr lang="en-US" dirty="0"/>
              <a:t>Primitive Function</a:t>
            </a:r>
          </a:p>
          <a:p>
            <a:pPr lvl="1"/>
            <a:r>
              <a:rPr lang="en-US" dirty="0"/>
              <a:t>User Defined Function</a:t>
            </a:r>
          </a:p>
          <a:p>
            <a:pPr lvl="2"/>
            <a:r>
              <a:rPr lang="en-US" dirty="0"/>
              <a:t>it is DAG (Directed Acyclic Graph)</a:t>
            </a:r>
          </a:p>
          <a:p>
            <a:pPr lvl="2"/>
            <a:r>
              <a:rPr lang="en-US" dirty="0"/>
              <a:t>A vertex of a graph is the function or input or output that constitutes the function </a:t>
            </a:r>
          </a:p>
          <a:p>
            <a:pPr lvl="2"/>
            <a:r>
              <a:rPr lang="en-US" dirty="0"/>
              <a:t>An edge is the connection between the input and output of a function</a:t>
            </a:r>
          </a:p>
          <a:p>
            <a:pPr lvl="2"/>
            <a:r>
              <a:rPr lang="en-US" dirty="0"/>
              <a:t>Only one-way call relationships exist between functions</a:t>
            </a:r>
          </a:p>
          <a:p>
            <a:pPr lvl="3"/>
            <a:r>
              <a:rPr lang="en-US" dirty="0"/>
              <a:t>Because of cyclic call</a:t>
            </a:r>
          </a:p>
          <a:p>
            <a:pPr lvl="2"/>
            <a:r>
              <a:rPr lang="en-US" dirty="0"/>
              <a:t>User Defined Function’s input cannot be errorable</a:t>
            </a:r>
          </a:p>
          <a:p>
            <a:pPr lvl="1"/>
            <a:r>
              <a:rPr lang="en-US" dirty="0"/>
              <a:t>Main Function (Program)</a:t>
            </a:r>
          </a:p>
          <a:p>
            <a:pPr lvl="2"/>
            <a:r>
              <a:rPr lang="en-US" dirty="0"/>
              <a:t>It is the beginning and the end of the program</a:t>
            </a:r>
          </a:p>
          <a:p>
            <a:pPr lvl="2"/>
            <a:r>
              <a:rPr lang="en-US" dirty="0"/>
              <a:t>Input and output are files</a:t>
            </a:r>
          </a:p>
          <a:p>
            <a:pPr lvl="3"/>
            <a:r>
              <a:rPr lang="en-US" dirty="0"/>
              <a:t>File format like (CSV, TSV, JSON)</a:t>
            </a:r>
          </a:p>
          <a:p>
            <a:pPr lvl="2"/>
            <a:r>
              <a:rPr lang="en-US" dirty="0"/>
              <a:t>and input’s output is always errorable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C0B93-FCE1-6E07-C47C-33CE0AD2C9E5}"/>
              </a:ext>
            </a:extLst>
          </p:cNvPr>
          <p:cNvSpPr txBox="1"/>
          <p:nvPr/>
        </p:nvSpPr>
        <p:spPr>
          <a:xfrm>
            <a:off x="1955800" y="6417622"/>
            <a:ext cx="3897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FlowX: Data flow-based GUI editing program for easy data</a:t>
            </a:r>
          </a:p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Preprocessing 2023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492D8DF5-CE03-E9A2-4F65-8D989EADE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897052"/>
            <a:ext cx="3093742" cy="20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62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29857</TotalTime>
  <Words>1924</Words>
  <Application>Microsoft Macintosh PowerPoint</Application>
  <PresentationFormat>On-screen Show (4:3)</PresentationFormat>
  <Paragraphs>246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굴림</vt:lpstr>
      <vt:lpstr>맑은 고딕</vt:lpstr>
      <vt:lpstr>Arial</vt:lpstr>
      <vt:lpstr>Arial Black</vt:lpstr>
      <vt:lpstr>Cambria Math</vt:lpstr>
      <vt:lpstr>Monotype Sorts</vt:lpstr>
      <vt:lpstr>Wingdings</vt:lpstr>
      <vt:lpstr>Template_CVPR_office2007_by_MS</vt:lpstr>
      <vt:lpstr>FlowX: Data flow-based GUI editing program for easy data preprocessing</vt:lpstr>
      <vt:lpstr>Contents</vt:lpstr>
      <vt:lpstr>Abstract</vt:lpstr>
      <vt:lpstr>Introduction</vt:lpstr>
      <vt:lpstr>About FlowX</vt:lpstr>
      <vt:lpstr>About FlowX</vt:lpstr>
      <vt:lpstr>About FlowX</vt:lpstr>
      <vt:lpstr>About FlowX</vt:lpstr>
      <vt:lpstr>About FlowX</vt:lpstr>
      <vt:lpstr>About FlowX</vt:lpstr>
      <vt:lpstr>About FlowX</vt:lpstr>
      <vt:lpstr>About FlowX</vt:lpstr>
      <vt:lpstr>About FlowX</vt:lpstr>
      <vt:lpstr>Result</vt:lpstr>
      <vt:lpstr>Result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이현서</cp:lastModifiedBy>
  <cp:revision>355</cp:revision>
  <cp:lastPrinted>2019-01-09T03:03:45Z</cp:lastPrinted>
  <dcterms:created xsi:type="dcterms:W3CDTF">2014-03-28T01:54:29Z</dcterms:created>
  <dcterms:modified xsi:type="dcterms:W3CDTF">2023-06-01T15:37:47Z</dcterms:modified>
</cp:coreProperties>
</file>